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79" r:id="rId5"/>
    <p:sldId id="335" r:id="rId6"/>
    <p:sldId id="336" r:id="rId7"/>
    <p:sldId id="339" r:id="rId8"/>
    <p:sldId id="337" r:id="rId9"/>
    <p:sldId id="338" r:id="rId1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03" autoAdjust="0"/>
    <p:restoredTop sz="68761" autoAdjust="0"/>
  </p:normalViewPr>
  <p:slideViewPr>
    <p:cSldViewPr snapToGrid="0">
      <p:cViewPr varScale="1">
        <p:scale>
          <a:sx n="71" d="100"/>
          <a:sy n="71" d="100"/>
        </p:scale>
        <p:origin x="1140" y="6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7D379-B53D-CC43-8117-F7BA83460C55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810E4-9998-D34C-AC79-E9CF442D5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40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28/08/2017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739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440775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1962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13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sz="1013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013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13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013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013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013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013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13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013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13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013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013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013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1013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sz="1013" dirty="0">
              <a:solidFill>
                <a:srgbClr val="003F5D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6315869" y="2069626"/>
            <a:ext cx="409074" cy="397043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5750384" y="2069626"/>
            <a:ext cx="409074" cy="397043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1588712" y="4690570"/>
            <a:ext cx="588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6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043" y="4728199"/>
            <a:ext cx="262940" cy="178657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22943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22943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DD26-6FD9-43CF-8AB5-F5468DDD3B33}" type="datetimeFigureOut">
              <a:rPr lang="cs-CZ" smtClean="0"/>
              <a:t>28.08.2017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9F0E-59F9-4A3B-B587-235F13B7488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848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5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Radovan </a:t>
            </a:r>
            <a:r>
              <a:rPr lang="cs-CZ" dirty="0" err="1" smtClean="0"/>
              <a:t>Igliar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TF-GDPR, Berlin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97644" y="1373001"/>
            <a:ext cx="4407756" cy="377594"/>
          </a:xfrm>
        </p:spPr>
        <p:txBody>
          <a:bodyPr>
            <a:normAutofit/>
          </a:bodyPr>
          <a:lstStyle/>
          <a:p>
            <a:r>
              <a:rPr lang="en-GB" dirty="0"/>
              <a:t>GN4-2 JRA4 T2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3" y="998621"/>
            <a:ext cx="5793259" cy="354932"/>
          </a:xfrm>
        </p:spPr>
        <p:txBody>
          <a:bodyPr/>
          <a:lstStyle/>
          <a:p>
            <a:r>
              <a:rPr lang="en-US" dirty="0"/>
              <a:t>GDPR </a:t>
            </a:r>
            <a:r>
              <a:rPr lang="en-US" dirty="0" smtClean="0"/>
              <a:t>support </a:t>
            </a:r>
            <a:r>
              <a:rPr lang="en-US" dirty="0"/>
              <a:t>tool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28 August 2017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CESNET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70000" lnSpcReduction="2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GDPR </a:t>
            </a:r>
            <a:r>
              <a:rPr lang="en-US" dirty="0" smtClean="0"/>
              <a:t>&amp; Cloud services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369219"/>
            <a:ext cx="3733038" cy="3263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350" dirty="0" err="1"/>
              <a:t>Universities</a:t>
            </a:r>
            <a:r>
              <a:rPr lang="cs-CZ" sz="1350" dirty="0"/>
              <a:t> are </a:t>
            </a:r>
            <a:r>
              <a:rPr lang="cs-CZ" sz="1350" dirty="0" err="1"/>
              <a:t>using</a:t>
            </a:r>
            <a:r>
              <a:rPr lang="cs-CZ" sz="1350" dirty="0"/>
              <a:t> </a:t>
            </a:r>
            <a:r>
              <a:rPr lang="cs-CZ" sz="1350" dirty="0" err="1"/>
              <a:t>several</a:t>
            </a:r>
            <a:r>
              <a:rPr lang="cs-CZ" sz="1350" dirty="0"/>
              <a:t> </a:t>
            </a:r>
            <a:r>
              <a:rPr lang="cs-CZ" sz="1350" dirty="0" err="1"/>
              <a:t>services</a:t>
            </a:r>
            <a:r>
              <a:rPr lang="en-US" sz="1350" dirty="0"/>
              <a:t>:</a:t>
            </a:r>
          </a:p>
          <a:p>
            <a:pPr lvl="1"/>
            <a:r>
              <a:rPr lang="en-US" sz="1200" dirty="0"/>
              <a:t>Office 365</a:t>
            </a:r>
          </a:p>
          <a:p>
            <a:pPr lvl="1"/>
            <a:r>
              <a:rPr lang="en-US" sz="1200" dirty="0"/>
              <a:t>G-suite</a:t>
            </a:r>
          </a:p>
          <a:p>
            <a:pPr lvl="1"/>
            <a:r>
              <a:rPr lang="cs-CZ" sz="1200" dirty="0"/>
              <a:t>E-</a:t>
            </a:r>
            <a:r>
              <a:rPr lang="cs-CZ" sz="1200" dirty="0" err="1"/>
              <a:t>learning</a:t>
            </a:r>
            <a:r>
              <a:rPr lang="cs-CZ" sz="1200" dirty="0"/>
              <a:t> </a:t>
            </a:r>
            <a:r>
              <a:rPr lang="cs-CZ" sz="1200" dirty="0" err="1"/>
              <a:t>platforms</a:t>
            </a:r>
            <a:endParaRPr lang="en-US" sz="1200" dirty="0"/>
          </a:p>
          <a:p>
            <a:pPr lvl="1"/>
            <a:r>
              <a:rPr lang="en-US" sz="1200" dirty="0"/>
              <a:t>…</a:t>
            </a:r>
            <a:r>
              <a:rPr lang="cs-CZ" sz="1200" dirty="0"/>
              <a:t> </a:t>
            </a:r>
            <a:r>
              <a:rPr lang="cs-CZ" sz="1200" dirty="0" err="1"/>
              <a:t>IaaS</a:t>
            </a:r>
            <a:r>
              <a:rPr lang="cs-CZ" sz="1200" dirty="0"/>
              <a:t> </a:t>
            </a:r>
            <a:r>
              <a:rPr lang="cs-CZ" sz="1200" dirty="0" err="1"/>
              <a:t>services</a:t>
            </a:r>
            <a:r>
              <a:rPr lang="cs-CZ" sz="1200" dirty="0"/>
              <a:t> (</a:t>
            </a:r>
            <a:r>
              <a:rPr lang="cs-CZ" sz="1200" i="1" dirty="0" err="1"/>
              <a:t>Géant</a:t>
            </a:r>
            <a:r>
              <a:rPr lang="cs-CZ" sz="1200" i="1" dirty="0"/>
              <a:t> </a:t>
            </a:r>
            <a:r>
              <a:rPr lang="cs-CZ" sz="1200" i="1" dirty="0" err="1"/>
              <a:t>IaaS</a:t>
            </a:r>
            <a:r>
              <a:rPr lang="cs-CZ" sz="1200" i="1" dirty="0"/>
              <a:t> Framework</a:t>
            </a:r>
            <a:r>
              <a:rPr lang="cs-CZ" sz="1200" dirty="0"/>
              <a:t>)</a:t>
            </a:r>
          </a:p>
          <a:p>
            <a:pPr lvl="1"/>
            <a:endParaRPr lang="cs-CZ" sz="1200" dirty="0"/>
          </a:p>
          <a:p>
            <a:pPr marL="0" indent="0">
              <a:buNone/>
            </a:pPr>
            <a:r>
              <a:rPr lang="en-US" sz="1350" dirty="0"/>
              <a:t>Universities </a:t>
            </a:r>
            <a:r>
              <a:rPr lang="cs-CZ" sz="1350" dirty="0"/>
              <a:t>(</a:t>
            </a:r>
            <a:r>
              <a:rPr lang="cs-CZ" sz="1350" b="1" dirty="0"/>
              <a:t>CONTROLLER</a:t>
            </a:r>
            <a:r>
              <a:rPr lang="cs-CZ" sz="1350" dirty="0"/>
              <a:t>) </a:t>
            </a:r>
            <a:r>
              <a:rPr lang="en-US" sz="1350" dirty="0"/>
              <a:t>have to </a:t>
            </a:r>
            <a:r>
              <a:rPr lang="cs-CZ" sz="1400" i="1" dirty="0" err="1"/>
              <a:t>exercise</a:t>
            </a:r>
            <a:r>
              <a:rPr lang="en-US" sz="1350" dirty="0" smtClean="0"/>
              <a:t> </a:t>
            </a:r>
            <a:r>
              <a:rPr lang="en-US" sz="1350" dirty="0"/>
              <a:t>their </a:t>
            </a:r>
            <a:r>
              <a:rPr lang="cs-CZ" sz="1350" dirty="0"/>
              <a:t>Data </a:t>
            </a:r>
            <a:r>
              <a:rPr lang="cs-CZ" sz="1350" dirty="0" err="1"/>
              <a:t>Protection</a:t>
            </a:r>
            <a:r>
              <a:rPr lang="cs-CZ" sz="1350" dirty="0"/>
              <a:t> </a:t>
            </a:r>
            <a:r>
              <a:rPr lang="cs-CZ" sz="1350" dirty="0" err="1"/>
              <a:t>Assessments</a:t>
            </a:r>
            <a:r>
              <a:rPr lang="cs-CZ" sz="1350" dirty="0"/>
              <a:t>.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4597146" y="1339008"/>
            <a:ext cx="4203954" cy="326350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Service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providers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providing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services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to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our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community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en-US" sz="1350" dirty="0">
              <a:solidFill>
                <a:srgbClr val="0043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NRENs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legitimate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50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umbrella</a:t>
            </a:r>
            <a:r>
              <a:rPr lang="cs-CZ" sz="1350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of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community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interest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en-US" sz="1350" dirty="0">
              <a:solidFill>
                <a:srgbClr val="0043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cs-CZ" sz="1350" dirty="0" smtClean="0">
              <a:solidFill>
                <a:srgbClr val="0043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cs-CZ" sz="300" dirty="0">
              <a:solidFill>
                <a:srgbClr val="0043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cs-CZ" sz="1350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Service</a:t>
            </a:r>
            <a:r>
              <a:rPr lang="cs-CZ" sz="1350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providers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cs-CZ" sz="1350" b="1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PROCESSOR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have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to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describe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their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Data-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protection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50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mechanisms</a:t>
            </a:r>
            <a:r>
              <a:rPr lang="cs-CZ" sz="135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238125" y="3494515"/>
            <a:ext cx="877785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Roles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processes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responsibilities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ctr"/>
            <a:endParaRPr lang="cs-CZ" sz="300" dirty="0">
              <a:solidFill>
                <a:srgbClr val="0043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Universities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Cloud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providers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have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to set up </a:t>
            </a:r>
            <a:r>
              <a:rPr lang="cs-CZ" b="1" u="sng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contractual</a:t>
            </a:r>
            <a:r>
              <a:rPr lang="cs-CZ" b="1" u="sng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b="1" u="sng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relationship</a:t>
            </a:r>
            <a:r>
              <a:rPr lang="cs-CZ" b="1" u="sng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(Data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Processor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Agreement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 in </a:t>
            </a:r>
            <a:r>
              <a:rPr lang="cs-CZ" b="1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CONSENT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 algn="ctr"/>
            <a:endParaRPr lang="cs-CZ" sz="600" dirty="0">
              <a:solidFill>
                <a:srgbClr val="0043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	3rd party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consultants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legal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firms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seeking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opportunity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to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provide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their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service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cs-CZ" b="1" dirty="0" err="1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charge</a:t>
            </a:r>
            <a:r>
              <a:rPr lang="cs-CZ" b="1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per case</a:t>
            </a:r>
            <a:r>
              <a:rPr lang="cs-CZ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ctr"/>
            <a:endParaRPr lang="cs-CZ" sz="800" dirty="0">
              <a:solidFill>
                <a:srgbClr val="0043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We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have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good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position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relation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several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providers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Géant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IaaS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Framework, </a:t>
            </a:r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Cloud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b="1" dirty="0" err="1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catalogue</a:t>
            </a:r>
            <a:r>
              <a:rPr lang="cs-CZ" b="1" dirty="0" smtClean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  <a:endParaRPr lang="cs-CZ" b="1" dirty="0">
              <a:solidFill>
                <a:srgbClr val="00436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7" name="Přímá spojnice 6"/>
          <p:cNvCxnSpPr/>
          <p:nvPr/>
        </p:nvCxnSpPr>
        <p:spPr>
          <a:xfrm>
            <a:off x="4361688" y="1339008"/>
            <a:ext cx="0" cy="212529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313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GDPR </a:t>
            </a:r>
            <a:r>
              <a:rPr lang="cs-CZ" dirty="0" smtClean="0"/>
              <a:t>support</a:t>
            </a:r>
            <a:r>
              <a:rPr lang="en-US" dirty="0" smtClean="0"/>
              <a:t> tool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133350" y="1313836"/>
            <a:ext cx="8905875" cy="1861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75303" y="1114425"/>
            <a:ext cx="8632723" cy="390985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GDPR support </a:t>
            </a:r>
            <a:r>
              <a:rPr lang="cs-CZ" b="1" dirty="0" err="1" smtClean="0"/>
              <a:t>tool</a:t>
            </a:r>
            <a:endParaRPr lang="cs-CZ" b="1" dirty="0"/>
          </a:p>
          <a:p>
            <a:pPr marL="385763" indent="-385763">
              <a:buFont typeface="+mj-lt"/>
              <a:buAutoNum type="arabicPeriod"/>
            </a:pPr>
            <a:r>
              <a:rPr lang="cs-CZ" sz="1350" u="sng" dirty="0" err="1">
                <a:solidFill>
                  <a:schemeClr val="bg1"/>
                </a:solidFill>
              </a:rPr>
              <a:t>Standardization</a:t>
            </a:r>
            <a:r>
              <a:rPr lang="cs-CZ" sz="1350" u="sng" dirty="0">
                <a:solidFill>
                  <a:schemeClr val="bg1"/>
                </a:solidFill>
              </a:rPr>
              <a:t> </a:t>
            </a:r>
            <a:r>
              <a:rPr lang="cs-CZ" sz="1350" u="sng" dirty="0" err="1">
                <a:solidFill>
                  <a:schemeClr val="bg1"/>
                </a:solidFill>
              </a:rPr>
              <a:t>process</a:t>
            </a:r>
            <a:r>
              <a:rPr lang="cs-CZ" sz="1350" u="sng" dirty="0">
                <a:solidFill>
                  <a:schemeClr val="bg1"/>
                </a:solidFill>
              </a:rPr>
              <a:t> </a:t>
            </a:r>
            <a:r>
              <a:rPr lang="cs-CZ" sz="1350" u="sng" dirty="0" err="1">
                <a:solidFill>
                  <a:schemeClr val="bg1"/>
                </a:solidFill>
              </a:rPr>
              <a:t>for</a:t>
            </a:r>
            <a:r>
              <a:rPr lang="cs-CZ" sz="1350" u="sng" dirty="0">
                <a:solidFill>
                  <a:schemeClr val="bg1"/>
                </a:solidFill>
              </a:rPr>
              <a:t> </a:t>
            </a:r>
            <a:r>
              <a:rPr lang="cs-CZ" sz="1350" u="sng" dirty="0" err="1">
                <a:solidFill>
                  <a:schemeClr val="bg1"/>
                </a:solidFill>
              </a:rPr>
              <a:t>both</a:t>
            </a:r>
            <a:r>
              <a:rPr lang="cs-CZ" sz="1350" u="sng" dirty="0">
                <a:solidFill>
                  <a:schemeClr val="bg1"/>
                </a:solidFill>
              </a:rPr>
              <a:t> </a:t>
            </a:r>
            <a:r>
              <a:rPr lang="cs-CZ" sz="1350" u="sng" dirty="0" err="1">
                <a:solidFill>
                  <a:schemeClr val="bg1"/>
                </a:solidFill>
              </a:rPr>
              <a:t>sides</a:t>
            </a:r>
            <a:r>
              <a:rPr lang="cs-CZ" sz="1350" u="sng" dirty="0">
                <a:solidFill>
                  <a:schemeClr val="bg1"/>
                </a:solidFill>
              </a:rPr>
              <a:t> </a:t>
            </a:r>
            <a:r>
              <a:rPr lang="cs-CZ" sz="1350" dirty="0">
                <a:solidFill>
                  <a:schemeClr val="bg1"/>
                </a:solidFill>
              </a:rPr>
              <a:t>(</a:t>
            </a:r>
            <a:r>
              <a:rPr lang="cs-CZ" sz="1350" dirty="0" err="1">
                <a:solidFill>
                  <a:schemeClr val="bg1"/>
                </a:solidFill>
              </a:rPr>
              <a:t>Providers</a:t>
            </a:r>
            <a:r>
              <a:rPr lang="cs-CZ" sz="1350" dirty="0">
                <a:solidFill>
                  <a:schemeClr val="bg1"/>
                </a:solidFill>
              </a:rPr>
              <a:t> and </a:t>
            </a:r>
            <a:r>
              <a:rPr lang="cs-CZ" sz="1350" dirty="0" err="1">
                <a:solidFill>
                  <a:schemeClr val="bg1"/>
                </a:solidFill>
              </a:rPr>
              <a:t>Universities</a:t>
            </a:r>
            <a:r>
              <a:rPr lang="cs-CZ" sz="1350" dirty="0">
                <a:solidFill>
                  <a:schemeClr val="bg1"/>
                </a:solidFill>
              </a:rPr>
              <a:t>)</a:t>
            </a:r>
          </a:p>
          <a:p>
            <a:pPr marL="0" indent="0">
              <a:buNone/>
            </a:pPr>
            <a:r>
              <a:rPr lang="cs-CZ" sz="1350" i="1" dirty="0" smtClean="0">
                <a:solidFill>
                  <a:schemeClr val="bg1"/>
                </a:solidFill>
              </a:rPr>
              <a:t>    S</a:t>
            </a:r>
            <a:r>
              <a:rPr lang="en-US" sz="1350" i="1" dirty="0">
                <a:solidFill>
                  <a:schemeClr val="bg1"/>
                </a:solidFill>
              </a:rPr>
              <a:t>elf-declaration process using a GÉANT assessment tool to verify Vendor contractual commitments to meeting the GDPR requirements</a:t>
            </a:r>
            <a:r>
              <a:rPr lang="en-US" sz="1350" i="1" dirty="0" smtClean="0">
                <a:solidFill>
                  <a:schemeClr val="bg1"/>
                </a:solidFill>
              </a:rPr>
              <a:t>.</a:t>
            </a:r>
            <a:endParaRPr lang="cs-CZ" sz="1350" i="1" dirty="0" smtClean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AutoNum type="arabicPeriod" startAt="2"/>
            </a:pPr>
            <a:r>
              <a:rPr lang="cs-CZ" sz="1350" i="1" u="sng" dirty="0">
                <a:solidFill>
                  <a:schemeClr val="bg1"/>
                </a:solidFill>
              </a:rPr>
              <a:t>GÉANT </a:t>
            </a:r>
            <a:r>
              <a:rPr lang="cs-CZ" sz="1350" i="1" u="sng" dirty="0" err="1" smtClean="0">
                <a:solidFill>
                  <a:schemeClr val="bg1"/>
                </a:solidFill>
              </a:rPr>
              <a:t>perform</a:t>
            </a:r>
            <a:r>
              <a:rPr lang="cs-CZ" sz="1350" i="1" u="sng" dirty="0" smtClean="0">
                <a:solidFill>
                  <a:schemeClr val="bg1"/>
                </a:solidFill>
              </a:rPr>
              <a:t> </a:t>
            </a:r>
            <a:r>
              <a:rPr lang="cs-CZ" sz="1350" i="1" u="sng" dirty="0" err="1" smtClean="0">
                <a:solidFill>
                  <a:schemeClr val="bg1"/>
                </a:solidFill>
              </a:rPr>
              <a:t>evaluation</a:t>
            </a:r>
            <a:r>
              <a:rPr lang="cs-CZ" sz="1350" i="1" u="sng" dirty="0" smtClean="0">
                <a:solidFill>
                  <a:schemeClr val="bg1"/>
                </a:solidFill>
              </a:rPr>
              <a:t> </a:t>
            </a:r>
            <a:r>
              <a:rPr lang="cs-CZ" sz="1350" i="1" u="sng" dirty="0" err="1" smtClean="0">
                <a:solidFill>
                  <a:schemeClr val="bg1"/>
                </a:solidFill>
              </a:rPr>
              <a:t>check</a:t>
            </a:r>
            <a:r>
              <a:rPr lang="cs-CZ" sz="1350" i="1" u="sng" dirty="0" smtClean="0">
                <a:solidFill>
                  <a:schemeClr val="bg1"/>
                </a:solidFill>
              </a:rPr>
              <a:t> and </a:t>
            </a:r>
            <a:r>
              <a:rPr lang="cs-CZ" sz="1350" i="1" u="sng" dirty="0" err="1" smtClean="0">
                <a:solidFill>
                  <a:schemeClr val="bg1"/>
                </a:solidFill>
              </a:rPr>
              <a:t>facilitate</a:t>
            </a:r>
            <a:r>
              <a:rPr lang="cs-CZ" sz="1350" i="1" u="sng" dirty="0" smtClean="0">
                <a:solidFill>
                  <a:schemeClr val="bg1"/>
                </a:solidFill>
              </a:rPr>
              <a:t> reference </a:t>
            </a:r>
            <a:r>
              <a:rPr lang="cs-CZ" sz="1350" i="1" dirty="0" smtClean="0">
                <a:solidFill>
                  <a:schemeClr val="bg1"/>
                </a:solidFill>
              </a:rPr>
              <a:t>(</a:t>
            </a:r>
            <a:r>
              <a:rPr lang="cs-CZ" sz="1350" i="1" dirty="0" err="1" smtClean="0">
                <a:solidFill>
                  <a:schemeClr val="bg1"/>
                </a:solidFill>
              </a:rPr>
              <a:t>chain</a:t>
            </a:r>
            <a:r>
              <a:rPr lang="cs-CZ" sz="1350" i="1" dirty="0" smtClean="0">
                <a:solidFill>
                  <a:schemeClr val="bg1"/>
                </a:solidFill>
              </a:rPr>
              <a:t> </a:t>
            </a:r>
            <a:r>
              <a:rPr lang="cs-CZ" sz="1350" i="1" dirty="0" err="1" smtClean="0">
                <a:solidFill>
                  <a:schemeClr val="bg1"/>
                </a:solidFill>
              </a:rPr>
              <a:t>of</a:t>
            </a:r>
            <a:r>
              <a:rPr lang="cs-CZ" sz="1350" i="1" dirty="0" smtClean="0">
                <a:solidFill>
                  <a:schemeClr val="bg1"/>
                </a:solidFill>
              </a:rPr>
              <a:t> trust) </a:t>
            </a:r>
            <a:r>
              <a:rPr lang="cs-CZ" sz="1350" i="1" dirty="0" err="1" smtClean="0">
                <a:solidFill>
                  <a:schemeClr val="bg1"/>
                </a:solidFill>
              </a:rPr>
              <a:t>within</a:t>
            </a:r>
            <a:r>
              <a:rPr lang="cs-CZ" sz="1350" i="1" dirty="0" smtClean="0">
                <a:solidFill>
                  <a:schemeClr val="bg1"/>
                </a:solidFill>
              </a:rPr>
              <a:t> </a:t>
            </a:r>
            <a:r>
              <a:rPr lang="cs-CZ" sz="1350" i="1" dirty="0" err="1" smtClean="0">
                <a:solidFill>
                  <a:schemeClr val="bg1"/>
                </a:solidFill>
              </a:rPr>
              <a:t>community</a:t>
            </a:r>
            <a:r>
              <a:rPr lang="cs-CZ" sz="1350" i="1" dirty="0" smtClean="0">
                <a:solidFill>
                  <a:schemeClr val="bg1"/>
                </a:solidFill>
              </a:rPr>
              <a:t>. </a:t>
            </a:r>
          </a:p>
          <a:p>
            <a:pPr marL="257175" indent="-257175">
              <a:buAutoNum type="arabicPeriod" startAt="2"/>
            </a:pPr>
            <a:r>
              <a:rPr lang="cs-CZ" sz="1350" u="sng" dirty="0" err="1" smtClean="0">
                <a:solidFill>
                  <a:schemeClr val="bg1"/>
                </a:solidFill>
              </a:rPr>
              <a:t>Define</a:t>
            </a:r>
            <a:r>
              <a:rPr lang="cs-CZ" sz="1350" u="sng" dirty="0" smtClean="0">
                <a:solidFill>
                  <a:schemeClr val="bg1"/>
                </a:solidFill>
              </a:rPr>
              <a:t> </a:t>
            </a:r>
            <a:r>
              <a:rPr lang="cs-CZ" sz="1350" u="sng" dirty="0" err="1" smtClean="0">
                <a:solidFill>
                  <a:schemeClr val="bg1"/>
                </a:solidFill>
              </a:rPr>
              <a:t>common</a:t>
            </a:r>
            <a:r>
              <a:rPr lang="cs-CZ" sz="1350" u="sng" dirty="0" smtClean="0">
                <a:solidFill>
                  <a:schemeClr val="bg1"/>
                </a:solidFill>
              </a:rPr>
              <a:t> use-</a:t>
            </a:r>
            <a:r>
              <a:rPr lang="cs-CZ" sz="1350" u="sng" dirty="0" err="1" smtClean="0">
                <a:solidFill>
                  <a:schemeClr val="bg1"/>
                </a:solidFill>
              </a:rPr>
              <a:t>cases</a:t>
            </a:r>
            <a:r>
              <a:rPr lang="cs-CZ" sz="1350" u="sng" dirty="0" smtClean="0">
                <a:solidFill>
                  <a:schemeClr val="bg1"/>
                </a:solidFill>
              </a:rPr>
              <a:t> </a:t>
            </a:r>
            <a:r>
              <a:rPr lang="en-US" sz="1350" u="sng" dirty="0" smtClean="0">
                <a:solidFill>
                  <a:schemeClr val="bg1"/>
                </a:solidFill>
              </a:rPr>
              <a:t>/</a:t>
            </a:r>
            <a:r>
              <a:rPr lang="cs-CZ" sz="1350" u="sng" dirty="0" smtClean="0">
                <a:solidFill>
                  <a:schemeClr val="bg1"/>
                </a:solidFill>
              </a:rPr>
              <a:t> </a:t>
            </a:r>
            <a:r>
              <a:rPr lang="en-US" sz="1350" u="sng" dirty="0" smtClean="0">
                <a:solidFill>
                  <a:schemeClr val="bg1"/>
                </a:solidFill>
              </a:rPr>
              <a:t>scenarios</a:t>
            </a:r>
            <a:endParaRPr lang="cs-CZ" sz="1350" u="sng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cs-CZ" sz="1350" dirty="0" smtClean="0">
                <a:solidFill>
                  <a:schemeClr val="bg1"/>
                </a:solidFill>
              </a:rPr>
              <a:t>     </a:t>
            </a:r>
            <a:r>
              <a:rPr lang="cs-CZ" sz="1350" dirty="0" err="1">
                <a:solidFill>
                  <a:schemeClr val="bg1"/>
                </a:solidFill>
              </a:rPr>
              <a:t>i.e</a:t>
            </a:r>
            <a:r>
              <a:rPr lang="cs-CZ" sz="1350" dirty="0">
                <a:solidFill>
                  <a:schemeClr val="bg1"/>
                </a:solidFill>
              </a:rPr>
              <a:t>. student </a:t>
            </a:r>
            <a:r>
              <a:rPr lang="cs-CZ" sz="1350" dirty="0" err="1">
                <a:solidFill>
                  <a:schemeClr val="bg1"/>
                </a:solidFill>
              </a:rPr>
              <a:t>administration</a:t>
            </a:r>
            <a:r>
              <a:rPr lang="cs-CZ" sz="1350" dirty="0">
                <a:solidFill>
                  <a:schemeClr val="bg1"/>
                </a:solidFill>
              </a:rPr>
              <a:t>, </a:t>
            </a:r>
            <a:r>
              <a:rPr lang="cs-CZ" sz="1350" dirty="0" err="1">
                <a:solidFill>
                  <a:schemeClr val="bg1"/>
                </a:solidFill>
              </a:rPr>
              <a:t>research</a:t>
            </a:r>
            <a:r>
              <a:rPr lang="cs-CZ" sz="1350" dirty="0">
                <a:solidFill>
                  <a:schemeClr val="bg1"/>
                </a:solidFill>
              </a:rPr>
              <a:t>, </a:t>
            </a:r>
            <a:r>
              <a:rPr lang="cs-CZ" sz="1350" dirty="0" err="1">
                <a:solidFill>
                  <a:schemeClr val="bg1"/>
                </a:solidFill>
              </a:rPr>
              <a:t>medical</a:t>
            </a:r>
            <a:r>
              <a:rPr lang="cs-CZ" sz="1350" dirty="0">
                <a:solidFill>
                  <a:schemeClr val="bg1"/>
                </a:solidFill>
              </a:rPr>
              <a:t> data, e-</a:t>
            </a:r>
            <a:r>
              <a:rPr lang="cs-CZ" sz="1350" dirty="0" err="1">
                <a:solidFill>
                  <a:schemeClr val="bg1"/>
                </a:solidFill>
              </a:rPr>
              <a:t>learning</a:t>
            </a:r>
            <a:r>
              <a:rPr lang="cs-CZ" sz="1350" dirty="0">
                <a:solidFill>
                  <a:schemeClr val="bg1"/>
                </a:solidFill>
              </a:rPr>
              <a:t>, …</a:t>
            </a:r>
            <a:endParaRPr lang="en-US" sz="1350" dirty="0">
              <a:solidFill>
                <a:schemeClr val="bg1"/>
              </a:solidFill>
            </a:endParaRPr>
          </a:p>
          <a:p>
            <a:pPr marL="342900" indent="-342900">
              <a:buAutoNum type="arabicPeriod" startAt="3"/>
            </a:pPr>
            <a:r>
              <a:rPr lang="cs-CZ" sz="1350" u="sng" dirty="0" smtClean="0">
                <a:solidFill>
                  <a:schemeClr val="bg1"/>
                </a:solidFill>
              </a:rPr>
              <a:t>M</a:t>
            </a:r>
            <a:r>
              <a:rPr lang="en-US" sz="1350" u="sng" dirty="0" err="1">
                <a:solidFill>
                  <a:schemeClr val="bg1"/>
                </a:solidFill>
              </a:rPr>
              <a:t>ake</a:t>
            </a:r>
            <a:r>
              <a:rPr lang="en-US" sz="1350" u="sng" dirty="0">
                <a:solidFill>
                  <a:schemeClr val="bg1"/>
                </a:solidFill>
              </a:rPr>
              <a:t> </a:t>
            </a:r>
            <a:r>
              <a:rPr lang="cs-CZ" sz="1350" u="sng" dirty="0" smtClean="0">
                <a:solidFill>
                  <a:schemeClr val="bg1"/>
                </a:solidFill>
              </a:rPr>
              <a:t>R</a:t>
            </a:r>
            <a:r>
              <a:rPr lang="en-US" sz="1350" u="sng" dirty="0" err="1" smtClean="0">
                <a:solidFill>
                  <a:schemeClr val="bg1"/>
                </a:solidFill>
              </a:rPr>
              <a:t>isk</a:t>
            </a:r>
            <a:r>
              <a:rPr lang="en-US" sz="1350" u="sng" dirty="0">
                <a:solidFill>
                  <a:schemeClr val="bg1"/>
                </a:solidFill>
              </a:rPr>
              <a:t> assessment  </a:t>
            </a:r>
            <a:r>
              <a:rPr lang="en-US" sz="1350" u="sng" dirty="0">
                <a:solidFill>
                  <a:schemeClr val="bg1"/>
                </a:solidFill>
              </a:rPr>
              <a:t>model </a:t>
            </a:r>
            <a:r>
              <a:rPr lang="en-US" sz="1350" u="sng" dirty="0" smtClean="0">
                <a:solidFill>
                  <a:schemeClr val="bg1"/>
                </a:solidFill>
              </a:rPr>
              <a:t>studies</a:t>
            </a:r>
            <a:endParaRPr lang="cs-CZ" sz="1350" u="sng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 startAt="3"/>
            </a:pPr>
            <a:r>
              <a:rPr lang="cs-CZ" sz="1350" u="sng" dirty="0" smtClean="0">
                <a:solidFill>
                  <a:schemeClr val="bg1"/>
                </a:solidFill>
              </a:rPr>
              <a:t>Make R</a:t>
            </a:r>
            <a:r>
              <a:rPr lang="en-US" sz="1350" u="sng" dirty="0" smtClean="0">
                <a:solidFill>
                  <a:schemeClr val="bg1"/>
                </a:solidFill>
              </a:rPr>
              <a:t>&amp;E Data processor </a:t>
            </a:r>
            <a:r>
              <a:rPr lang="en-US" sz="1350" u="sng" dirty="0" smtClean="0">
                <a:solidFill>
                  <a:schemeClr val="bg1"/>
                </a:solidFill>
              </a:rPr>
              <a:t>agreement</a:t>
            </a:r>
            <a:r>
              <a:rPr lang="cs-CZ" sz="1350" u="sng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AutoNum type="arabicPeriod" startAt="3"/>
            </a:pPr>
            <a:r>
              <a:rPr lang="cs-CZ" sz="1350" u="sng" dirty="0" err="1" smtClean="0">
                <a:solidFill>
                  <a:schemeClr val="bg1"/>
                </a:solidFill>
              </a:rPr>
              <a:t>Watch</a:t>
            </a:r>
            <a:r>
              <a:rPr lang="cs-CZ" sz="1350" u="sng" dirty="0" smtClean="0">
                <a:solidFill>
                  <a:schemeClr val="bg1"/>
                </a:solidFill>
              </a:rPr>
              <a:t> </a:t>
            </a:r>
            <a:r>
              <a:rPr lang="cs-CZ" sz="1350" u="sng" dirty="0" err="1" smtClean="0">
                <a:solidFill>
                  <a:schemeClr val="bg1"/>
                </a:solidFill>
              </a:rPr>
              <a:t>changes</a:t>
            </a:r>
            <a:r>
              <a:rPr lang="cs-CZ" sz="1350" u="sng" dirty="0" smtClean="0">
                <a:solidFill>
                  <a:schemeClr val="bg1"/>
                </a:solidFill>
              </a:rPr>
              <a:t> in </a:t>
            </a:r>
            <a:r>
              <a:rPr lang="cs-CZ" sz="1350" u="sng" dirty="0" err="1" smtClean="0">
                <a:solidFill>
                  <a:schemeClr val="bg1"/>
                </a:solidFill>
              </a:rPr>
              <a:t>Vendors</a:t>
            </a:r>
            <a:r>
              <a:rPr lang="cs-CZ" sz="1350" u="sng" dirty="0" smtClean="0">
                <a:solidFill>
                  <a:schemeClr val="bg1"/>
                </a:solidFill>
              </a:rPr>
              <a:t> </a:t>
            </a:r>
            <a:r>
              <a:rPr lang="cs-CZ" sz="1350" u="sng" dirty="0" err="1" smtClean="0">
                <a:solidFill>
                  <a:schemeClr val="bg1"/>
                </a:solidFill>
              </a:rPr>
              <a:t>Security</a:t>
            </a:r>
            <a:r>
              <a:rPr lang="cs-CZ" sz="1350" u="sng" dirty="0" smtClean="0">
                <a:solidFill>
                  <a:schemeClr val="bg1"/>
                </a:solidFill>
              </a:rPr>
              <a:t> </a:t>
            </a:r>
            <a:r>
              <a:rPr lang="cs-CZ" sz="1350" u="sng" dirty="0" err="1" smtClean="0">
                <a:solidFill>
                  <a:schemeClr val="bg1"/>
                </a:solidFill>
              </a:rPr>
              <a:t>Audits</a:t>
            </a:r>
            <a:r>
              <a:rPr lang="cs-CZ" sz="1350" u="sng" dirty="0" smtClean="0">
                <a:solidFill>
                  <a:schemeClr val="bg1"/>
                </a:solidFill>
              </a:rPr>
              <a:t> </a:t>
            </a:r>
            <a:r>
              <a:rPr lang="cs-CZ" sz="1350" u="sng" dirty="0" err="1" smtClean="0">
                <a:solidFill>
                  <a:schemeClr val="bg1"/>
                </a:solidFill>
              </a:rPr>
              <a:t>Updates</a:t>
            </a:r>
            <a:r>
              <a:rPr lang="cs-CZ" sz="1350" u="sng" dirty="0">
                <a:solidFill>
                  <a:schemeClr val="bg1"/>
                </a:solidFill>
              </a:rPr>
              <a:t> </a:t>
            </a:r>
            <a:r>
              <a:rPr lang="cs-CZ" sz="1350" u="sng" dirty="0" smtClean="0">
                <a:solidFill>
                  <a:schemeClr val="bg1"/>
                </a:solidFill>
              </a:rPr>
              <a:t>and </a:t>
            </a:r>
            <a:r>
              <a:rPr lang="cs-CZ" sz="1350" u="sng" dirty="0" err="1" smtClean="0">
                <a:solidFill>
                  <a:schemeClr val="bg1"/>
                </a:solidFill>
              </a:rPr>
              <a:t>distributed</a:t>
            </a:r>
            <a:r>
              <a:rPr lang="cs-CZ" sz="1350" u="sng" dirty="0" smtClean="0">
                <a:solidFill>
                  <a:schemeClr val="bg1"/>
                </a:solidFill>
              </a:rPr>
              <a:t> to </a:t>
            </a:r>
            <a:r>
              <a:rPr lang="cs-CZ" sz="1350" u="sng" dirty="0" err="1" smtClean="0">
                <a:solidFill>
                  <a:schemeClr val="bg1"/>
                </a:solidFill>
              </a:rPr>
              <a:t>community</a:t>
            </a:r>
            <a:r>
              <a:rPr lang="cs-CZ" sz="1350" u="sng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cs-CZ" sz="1200" dirty="0" smtClean="0"/>
              <a:t>GÉANT </a:t>
            </a:r>
            <a:r>
              <a:rPr lang="cs-CZ" sz="1200" dirty="0" err="1"/>
              <a:t>can</a:t>
            </a:r>
            <a:r>
              <a:rPr lang="cs-CZ" sz="1200" dirty="0"/>
              <a:t> </a:t>
            </a:r>
            <a:r>
              <a:rPr lang="cs-CZ" sz="1200" dirty="0" err="1"/>
              <a:t>be</a:t>
            </a:r>
            <a:r>
              <a:rPr lang="cs-CZ" sz="1200" dirty="0"/>
              <a:t> a market </a:t>
            </a:r>
            <a:r>
              <a:rPr lang="cs-CZ" sz="1200" dirty="0" err="1"/>
              <a:t>channel</a:t>
            </a:r>
            <a:r>
              <a:rPr lang="cs-CZ" sz="1200" dirty="0"/>
              <a:t> </a:t>
            </a:r>
            <a:r>
              <a:rPr lang="cs-CZ" sz="1200" dirty="0" err="1"/>
              <a:t>toward</a:t>
            </a:r>
            <a:r>
              <a:rPr lang="cs-CZ" sz="1200" dirty="0"/>
              <a:t> </a:t>
            </a:r>
            <a:r>
              <a:rPr lang="cs-CZ" sz="1200" dirty="0" err="1"/>
              <a:t>Service</a:t>
            </a:r>
            <a:r>
              <a:rPr lang="cs-CZ" sz="1200" dirty="0"/>
              <a:t> </a:t>
            </a:r>
            <a:r>
              <a:rPr lang="cs-CZ" sz="1200" dirty="0" err="1"/>
              <a:t>providers</a:t>
            </a:r>
            <a:r>
              <a:rPr lang="cs-CZ" sz="1200" dirty="0"/>
              <a:t>. </a:t>
            </a:r>
            <a:r>
              <a:rPr lang="en-US" sz="1200" dirty="0"/>
              <a:t>      </a:t>
            </a:r>
            <a:r>
              <a:rPr lang="cs-CZ" sz="1200" dirty="0" smtClean="0"/>
              <a:t>	</a:t>
            </a:r>
            <a:r>
              <a:rPr lang="en-US" sz="1200" dirty="0" smtClean="0"/>
              <a:t>-         </a:t>
            </a:r>
            <a:r>
              <a:rPr lang="cs-CZ" sz="1200" dirty="0" smtClean="0"/>
              <a:t>	</a:t>
            </a:r>
            <a:r>
              <a:rPr lang="cs-CZ" sz="1200" dirty="0" err="1" smtClean="0"/>
              <a:t>NRENs</a:t>
            </a:r>
            <a:r>
              <a:rPr lang="cs-CZ" sz="1200" dirty="0" smtClean="0"/>
              <a:t> </a:t>
            </a:r>
            <a:r>
              <a:rPr lang="cs-CZ" sz="1200" dirty="0" err="1"/>
              <a:t>can</a:t>
            </a:r>
            <a:r>
              <a:rPr lang="cs-CZ" sz="1200" dirty="0"/>
              <a:t> </a:t>
            </a:r>
            <a:r>
              <a:rPr lang="cs-CZ" sz="1200" dirty="0" err="1"/>
              <a:t>be</a:t>
            </a:r>
            <a:r>
              <a:rPr lang="cs-CZ" sz="1200" dirty="0"/>
              <a:t> </a:t>
            </a:r>
            <a:r>
              <a:rPr lang="cs-CZ" sz="1200" dirty="0" err="1"/>
              <a:t>communication</a:t>
            </a:r>
            <a:r>
              <a:rPr lang="cs-CZ" sz="1200" dirty="0"/>
              <a:t> </a:t>
            </a:r>
            <a:r>
              <a:rPr lang="cs-CZ" sz="1200" dirty="0" err="1"/>
              <a:t>channel</a:t>
            </a:r>
            <a:r>
              <a:rPr lang="cs-CZ" sz="1200" dirty="0"/>
              <a:t> </a:t>
            </a:r>
            <a:r>
              <a:rPr lang="cs-CZ" sz="1200" dirty="0" err="1"/>
              <a:t>for</a:t>
            </a:r>
            <a:r>
              <a:rPr lang="cs-CZ" sz="1200" dirty="0"/>
              <a:t> joint </a:t>
            </a:r>
            <a:r>
              <a:rPr lang="cs-CZ" sz="1200" dirty="0" err="1"/>
              <a:t>approach</a:t>
            </a:r>
            <a:r>
              <a:rPr lang="cs-CZ" sz="1200" dirty="0"/>
              <a:t>. </a:t>
            </a:r>
          </a:p>
          <a:p>
            <a:r>
              <a:rPr lang="cs-CZ" dirty="0" err="1" smtClean="0"/>
              <a:t>Unique</a:t>
            </a:r>
            <a:r>
              <a:rPr lang="cs-CZ" dirty="0" smtClean="0"/>
              <a:t> </a:t>
            </a:r>
            <a:r>
              <a:rPr lang="cs-CZ" dirty="0" err="1"/>
              <a:t>value</a:t>
            </a:r>
            <a:r>
              <a:rPr lang="cs-CZ" dirty="0"/>
              <a:t>: </a:t>
            </a:r>
          </a:p>
          <a:p>
            <a:pPr lvl="1"/>
            <a:r>
              <a:rPr lang="cs-CZ" sz="1500" u="sng" dirty="0"/>
              <a:t>do </a:t>
            </a:r>
            <a:r>
              <a:rPr lang="cs-CZ" sz="1500" u="sng" dirty="0" err="1"/>
              <a:t>it</a:t>
            </a:r>
            <a:r>
              <a:rPr lang="cs-CZ" sz="1500" u="sng" dirty="0"/>
              <a:t> </a:t>
            </a:r>
            <a:r>
              <a:rPr lang="cs-CZ" sz="1500" u="sng" dirty="0" err="1"/>
              <a:t>once</a:t>
            </a:r>
            <a:r>
              <a:rPr lang="cs-CZ" sz="1500" u="sng" dirty="0"/>
              <a:t> </a:t>
            </a:r>
            <a:r>
              <a:rPr lang="en-US" sz="1500" u="sng" dirty="0"/>
              <a:t>(pay</a:t>
            </a:r>
            <a:r>
              <a:rPr lang="cs-CZ" sz="1500" u="sng" dirty="0"/>
              <a:t> </a:t>
            </a:r>
            <a:r>
              <a:rPr lang="cs-CZ" sz="1500" u="sng" dirty="0" err="1"/>
              <a:t>once</a:t>
            </a:r>
            <a:r>
              <a:rPr lang="en-US" sz="1500" u="sng" dirty="0"/>
              <a:t>)</a:t>
            </a:r>
            <a:r>
              <a:rPr lang="cs-CZ" sz="1500" u="sng" dirty="0"/>
              <a:t> </a:t>
            </a:r>
            <a:r>
              <a:rPr lang="en-US" sz="1500" u="sng" dirty="0"/>
              <a:t>&amp;</a:t>
            </a:r>
            <a:r>
              <a:rPr lang="cs-CZ" sz="1500" u="sng" dirty="0"/>
              <a:t> use many </a:t>
            </a:r>
            <a:r>
              <a:rPr lang="en-US" sz="1500" u="sng" dirty="0"/>
              <a:t>&amp; </a:t>
            </a:r>
            <a:r>
              <a:rPr lang="cs-CZ" sz="1500" u="sng" dirty="0"/>
              <a:t>update </a:t>
            </a:r>
            <a:r>
              <a:rPr lang="cs-CZ" sz="1500" u="sng" dirty="0" err="1"/>
              <a:t>regularly</a:t>
            </a:r>
            <a:endParaRPr lang="cs-CZ" sz="1200" u="sng" dirty="0"/>
          </a:p>
          <a:p>
            <a:pPr lvl="1"/>
            <a:r>
              <a:rPr lang="cs-CZ" sz="1500" u="sng" dirty="0" err="1"/>
              <a:t>build</a:t>
            </a:r>
            <a:r>
              <a:rPr lang="cs-CZ" sz="1500" u="sng" dirty="0"/>
              <a:t> a </a:t>
            </a:r>
            <a:r>
              <a:rPr lang="cs-CZ" sz="1500" u="sng" dirty="0" err="1"/>
              <a:t>platform</a:t>
            </a:r>
            <a:endParaRPr lang="en-US" sz="1500" u="sng" dirty="0"/>
          </a:p>
          <a:p>
            <a:pPr lvl="2"/>
            <a:r>
              <a:rPr lang="cs-CZ" dirty="0" err="1"/>
              <a:t>for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providers</a:t>
            </a:r>
            <a:r>
              <a:rPr lang="cs-CZ" dirty="0"/>
              <a:t> to </a:t>
            </a:r>
            <a:r>
              <a:rPr lang="cs-CZ" dirty="0" err="1"/>
              <a:t>easily</a:t>
            </a:r>
            <a:r>
              <a:rPr lang="cs-CZ" dirty="0"/>
              <a:t> </a:t>
            </a:r>
            <a:r>
              <a:rPr lang="cs-CZ" dirty="0" err="1"/>
              <a:t>address</a:t>
            </a:r>
            <a:r>
              <a:rPr lang="en-US" dirty="0"/>
              <a:t> </a:t>
            </a:r>
            <a:r>
              <a:rPr lang="cs-CZ" dirty="0"/>
              <a:t>R</a:t>
            </a:r>
            <a:r>
              <a:rPr lang="en-US" dirty="0"/>
              <a:t>&amp;E </a:t>
            </a:r>
            <a:r>
              <a:rPr lang="cs-CZ" dirty="0" err="1"/>
              <a:t>community</a:t>
            </a:r>
            <a:endParaRPr lang="en-US" dirty="0"/>
          </a:p>
          <a:p>
            <a:pPr lvl="2"/>
            <a:r>
              <a:rPr lang="en-US" dirty="0"/>
              <a:t>for NREN to give a TOOL for </a:t>
            </a:r>
            <a:r>
              <a:rPr lang="cs-CZ" dirty="0" err="1"/>
              <a:t>different</a:t>
            </a:r>
            <a:r>
              <a:rPr lang="cs-CZ" dirty="0"/>
              <a:t> </a:t>
            </a:r>
            <a:r>
              <a:rPr lang="cs-CZ" dirty="0" err="1"/>
              <a:t>products</a:t>
            </a:r>
            <a:r>
              <a:rPr lang="cs-CZ" dirty="0"/>
              <a:t> and </a:t>
            </a:r>
            <a:r>
              <a:rPr lang="en-US" dirty="0"/>
              <a:t>model cases</a:t>
            </a:r>
          </a:p>
          <a:p>
            <a:pPr lvl="2"/>
            <a:r>
              <a:rPr lang="en-US" dirty="0"/>
              <a:t>for Universities to easily adapt to their institutions</a:t>
            </a:r>
          </a:p>
          <a:p>
            <a:pPr lvl="1"/>
            <a:r>
              <a:rPr lang="en-US" sz="1500" u="sng" dirty="0"/>
              <a:t>build a credibility and trust – certification</a:t>
            </a:r>
            <a:r>
              <a:rPr lang="en-US" sz="1500" u="sng" dirty="0" smtClean="0"/>
              <a:t>?</a:t>
            </a: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361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GDPR </a:t>
            </a:r>
            <a:r>
              <a:rPr lang="cs-CZ" dirty="0"/>
              <a:t>support</a:t>
            </a:r>
            <a:r>
              <a:rPr lang="en-US" dirty="0"/>
              <a:t> tool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89F0E-59F9-4A3B-B587-235F13B74885}" type="slidenum">
              <a:rPr lang="cs-CZ" smtClean="0"/>
              <a:t>4</a:t>
            </a:fld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72" y="1009308"/>
            <a:ext cx="7777887" cy="413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76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GDPR </a:t>
            </a:r>
            <a:r>
              <a:rPr lang="cs-CZ" dirty="0" smtClean="0"/>
              <a:t>support</a:t>
            </a:r>
            <a:r>
              <a:rPr lang="en-US" dirty="0" smtClean="0"/>
              <a:t> tool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spcBef>
                <a:spcPts val="750"/>
              </a:spcBef>
              <a:buFont typeface="+mj-lt"/>
              <a:buAutoNum type="arabicPeriod"/>
            </a:pPr>
            <a:r>
              <a:rPr lang="en-US" i="1" dirty="0" smtClean="0"/>
              <a:t>Assessment - </a:t>
            </a:r>
            <a:r>
              <a:rPr lang="cs-CZ" i="1" dirty="0" smtClean="0"/>
              <a:t>S</a:t>
            </a:r>
            <a:r>
              <a:rPr lang="en-US" i="1" dirty="0" smtClean="0"/>
              <a:t>elf-declaration process using a GÉANT assessment tool to verify Vendor contractual commitments to meeting the GDPR </a:t>
            </a:r>
            <a:r>
              <a:rPr lang="en-US" i="1" dirty="0" smtClean="0"/>
              <a:t>requirements</a:t>
            </a:r>
            <a:r>
              <a:rPr lang="en-US" i="1" dirty="0"/>
              <a:t>. (To </a:t>
            </a:r>
            <a:r>
              <a:rPr lang="cs-CZ" i="1" dirty="0" err="1"/>
              <a:t>help</a:t>
            </a:r>
            <a:r>
              <a:rPr lang="en-US" i="1" dirty="0"/>
              <a:t> where to look – not quantitative </a:t>
            </a:r>
            <a:r>
              <a:rPr lang="en-US" i="1" dirty="0" smtClean="0"/>
              <a:t>)</a:t>
            </a:r>
          </a:p>
          <a:p>
            <a:pPr marL="342900" lvl="1" indent="-342900">
              <a:spcBef>
                <a:spcPts val="750"/>
              </a:spcBef>
              <a:buFont typeface="+mj-lt"/>
              <a:buAutoNum type="arabicPeriod"/>
            </a:pPr>
            <a:r>
              <a:rPr lang="cs-CZ" dirty="0" err="1" smtClean="0"/>
              <a:t>Evaluation</a:t>
            </a:r>
            <a:r>
              <a:rPr lang="cs-CZ" dirty="0" smtClean="0"/>
              <a:t> </a:t>
            </a:r>
            <a:r>
              <a:rPr lang="cs-CZ" dirty="0" err="1" smtClean="0"/>
              <a:t>check</a:t>
            </a:r>
            <a:r>
              <a:rPr lang="cs-CZ" dirty="0" smtClean="0"/>
              <a:t> -</a:t>
            </a:r>
            <a:r>
              <a:rPr lang="en-US" dirty="0" smtClean="0"/>
              <a:t>&gt;</a:t>
            </a:r>
            <a:r>
              <a:rPr lang="cs-CZ" dirty="0" smtClean="0"/>
              <a:t> P</a:t>
            </a:r>
            <a:r>
              <a:rPr lang="en-US" dirty="0" err="1" smtClean="0"/>
              <a:t>ackages</a:t>
            </a:r>
            <a:endParaRPr lang="en-US" dirty="0" smtClean="0"/>
          </a:p>
          <a:p>
            <a:pPr lvl="1"/>
            <a:r>
              <a:rPr lang="en-US" dirty="0" smtClean="0"/>
              <a:t>Per Vendor / Product / Model </a:t>
            </a:r>
            <a:r>
              <a:rPr lang="en-US" dirty="0" smtClean="0"/>
              <a:t>case</a:t>
            </a:r>
            <a:endParaRPr lang="cs-CZ" dirty="0" smtClean="0"/>
          </a:p>
          <a:p>
            <a:pPr lvl="1"/>
            <a:r>
              <a:rPr lang="cs-CZ" dirty="0" err="1" smtClean="0"/>
              <a:t>Checklists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sz="1350" dirty="0">
                <a:solidFill>
                  <a:srgbClr val="004361"/>
                </a:solidFill>
              </a:rPr>
              <a:t>Updated regularly</a:t>
            </a:r>
          </a:p>
          <a:p>
            <a:pPr marL="0" indent="0">
              <a:buNone/>
            </a:pPr>
            <a:r>
              <a:rPr lang="en-US" sz="1350" dirty="0">
                <a:solidFill>
                  <a:srgbClr val="004361"/>
                </a:solidFill>
              </a:rPr>
              <a:t>        Can </a:t>
            </a:r>
            <a:r>
              <a:rPr lang="en-US" sz="1350" dirty="0">
                <a:solidFill>
                  <a:srgbClr val="004361"/>
                </a:solidFill>
              </a:rPr>
              <a:t>be part of Cloud catalogue</a:t>
            </a:r>
            <a:endParaRPr lang="en-US" sz="1350" dirty="0">
              <a:solidFill>
                <a:srgbClr val="004361"/>
              </a:solidFill>
            </a:endParaRPr>
          </a:p>
          <a:p>
            <a:pPr marL="0" indent="0">
              <a:buNone/>
            </a:pPr>
            <a:r>
              <a:rPr lang="en-US" sz="1350" dirty="0">
                <a:solidFill>
                  <a:srgbClr val="004361"/>
                </a:solidFill>
              </a:rPr>
              <a:t>3.     </a:t>
            </a:r>
            <a:r>
              <a:rPr lang="cs-CZ" sz="1350" dirty="0">
                <a:solidFill>
                  <a:srgbClr val="004361"/>
                </a:solidFill>
              </a:rPr>
              <a:t>R</a:t>
            </a:r>
            <a:r>
              <a:rPr lang="en-US" sz="1350" dirty="0">
                <a:solidFill>
                  <a:srgbClr val="004361"/>
                </a:solidFill>
              </a:rPr>
              <a:t>&amp;E </a:t>
            </a:r>
            <a:r>
              <a:rPr lang="en-US" sz="1350" dirty="0">
                <a:solidFill>
                  <a:srgbClr val="004361"/>
                </a:solidFill>
              </a:rPr>
              <a:t>general Data </a:t>
            </a:r>
            <a:r>
              <a:rPr lang="en-US" sz="1350" dirty="0">
                <a:solidFill>
                  <a:srgbClr val="004361"/>
                </a:solidFill>
              </a:rPr>
              <a:t>processor agre</a:t>
            </a:r>
            <a:r>
              <a:rPr lang="en-US" sz="1350" dirty="0">
                <a:solidFill>
                  <a:srgbClr val="004361"/>
                </a:solidFill>
              </a:rPr>
              <a:t>ement </a:t>
            </a:r>
            <a:r>
              <a:rPr lang="cs-CZ" sz="1350" dirty="0">
                <a:solidFill>
                  <a:srgbClr val="004361"/>
                </a:solidFill>
              </a:rPr>
              <a:t>(</a:t>
            </a:r>
            <a:r>
              <a:rPr lang="cs-CZ" sz="1350" dirty="0" err="1">
                <a:solidFill>
                  <a:srgbClr val="004361"/>
                </a:solidFill>
              </a:rPr>
              <a:t>or</a:t>
            </a:r>
            <a:r>
              <a:rPr lang="cs-CZ" sz="1350" dirty="0">
                <a:solidFill>
                  <a:srgbClr val="004361"/>
                </a:solidFill>
              </a:rPr>
              <a:t> use Standard </a:t>
            </a:r>
            <a:r>
              <a:rPr lang="cs-CZ" sz="1350" dirty="0" err="1">
                <a:solidFill>
                  <a:srgbClr val="004361"/>
                </a:solidFill>
              </a:rPr>
              <a:t>Contract</a:t>
            </a:r>
            <a:r>
              <a:rPr lang="cs-CZ" sz="1350" dirty="0">
                <a:solidFill>
                  <a:srgbClr val="004361"/>
                </a:solidFill>
              </a:rPr>
              <a:t> )</a:t>
            </a:r>
            <a:endParaRPr lang="en-US" sz="1350" dirty="0">
              <a:solidFill>
                <a:srgbClr val="004361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cs-CZ" dirty="0" err="1" smtClean="0"/>
              <a:t>Subscription</a:t>
            </a:r>
            <a:r>
              <a:rPr lang="cs-CZ" dirty="0" smtClean="0"/>
              <a:t> </a:t>
            </a:r>
            <a:r>
              <a:rPr lang="cs-CZ" dirty="0" err="1" smtClean="0"/>
              <a:t>fee</a:t>
            </a:r>
            <a:r>
              <a:rPr lang="cs-CZ" dirty="0" smtClean="0"/>
              <a:t> – </a:t>
            </a:r>
            <a:r>
              <a:rPr lang="cs-CZ" dirty="0" err="1" smtClean="0"/>
              <a:t>access</a:t>
            </a:r>
            <a:r>
              <a:rPr lang="cs-CZ" dirty="0" smtClean="0"/>
              <a:t> to </a:t>
            </a:r>
            <a:r>
              <a:rPr lang="cs-CZ" dirty="0" err="1" smtClean="0"/>
              <a:t>all</a:t>
            </a:r>
            <a:r>
              <a:rPr lang="en-US" dirty="0" smtClean="0"/>
              <a:t> packages / or </a:t>
            </a:r>
            <a:r>
              <a:rPr lang="cs-CZ" dirty="0" smtClean="0"/>
              <a:t>„</a:t>
            </a:r>
            <a:r>
              <a:rPr lang="en-US" dirty="0" smtClean="0"/>
              <a:t>Article fee</a:t>
            </a:r>
            <a:r>
              <a:rPr lang="cs-CZ" dirty="0" smtClean="0"/>
              <a:t>“</a:t>
            </a:r>
            <a:r>
              <a:rPr lang="en-US" dirty="0" smtClean="0"/>
              <a:t> (</a:t>
            </a:r>
            <a:r>
              <a:rPr lang="en-US" dirty="0" smtClean="0"/>
              <a:t>with Minimum threshold).</a:t>
            </a:r>
            <a:endParaRPr lang="en-US" dirty="0" smtClean="0"/>
          </a:p>
          <a:p>
            <a:r>
              <a:rPr lang="en-US" dirty="0" smtClean="0"/>
              <a:t>Institution </a:t>
            </a:r>
            <a:r>
              <a:rPr lang="en-US" dirty="0" smtClean="0"/>
              <a:t>still must do its Risk assessment (</a:t>
            </a:r>
            <a:r>
              <a:rPr lang="en-US" dirty="0" smtClean="0"/>
              <a:t>DPA), but with easy to referring/using above packages.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29220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369219"/>
            <a:ext cx="8113014" cy="3263504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Cloud team has </a:t>
            </a:r>
            <a:r>
              <a:rPr lang="cs-CZ" b="1" dirty="0" err="1" smtClean="0"/>
              <a:t>good</a:t>
            </a:r>
            <a:r>
              <a:rPr lang="cs-CZ" b="1" dirty="0" smtClean="0"/>
              <a:t> </a:t>
            </a:r>
            <a:r>
              <a:rPr lang="cs-CZ" b="1" dirty="0" err="1"/>
              <a:t>position</a:t>
            </a:r>
            <a:r>
              <a:rPr lang="cs-CZ" b="1" dirty="0"/>
              <a:t> and </a:t>
            </a:r>
            <a:r>
              <a:rPr lang="cs-CZ" b="1" dirty="0" err="1"/>
              <a:t>relation</a:t>
            </a:r>
            <a:r>
              <a:rPr lang="cs-CZ" b="1" dirty="0"/>
              <a:t> </a:t>
            </a:r>
            <a:r>
              <a:rPr lang="cs-CZ" b="1" dirty="0" err="1"/>
              <a:t>with</a:t>
            </a:r>
            <a:r>
              <a:rPr lang="cs-CZ" b="1" dirty="0"/>
              <a:t> </a:t>
            </a:r>
            <a:r>
              <a:rPr lang="cs-CZ" b="1" dirty="0" err="1"/>
              <a:t>several</a:t>
            </a:r>
            <a:r>
              <a:rPr lang="cs-CZ" b="1" dirty="0"/>
              <a:t> </a:t>
            </a:r>
            <a:r>
              <a:rPr lang="cs-CZ" b="1" dirty="0" err="1"/>
              <a:t>providers</a:t>
            </a:r>
            <a:r>
              <a:rPr lang="cs-CZ" b="1" dirty="0"/>
              <a:t> </a:t>
            </a:r>
            <a:r>
              <a:rPr lang="en-US" b="1" dirty="0" smtClean="0"/>
              <a:t>(Microsoft, Amazon, Google, …) within </a:t>
            </a:r>
            <a:r>
              <a:rPr lang="cs-CZ" b="1" dirty="0" err="1" smtClean="0"/>
              <a:t>Géant</a:t>
            </a:r>
            <a:r>
              <a:rPr lang="cs-CZ" b="1" dirty="0" smtClean="0"/>
              <a:t> </a:t>
            </a:r>
            <a:r>
              <a:rPr lang="cs-CZ" b="1" dirty="0" err="1"/>
              <a:t>IaaS</a:t>
            </a:r>
            <a:r>
              <a:rPr lang="cs-CZ" b="1" dirty="0"/>
              <a:t> Framework, </a:t>
            </a:r>
            <a:r>
              <a:rPr lang="cs-CZ" b="1" dirty="0" err="1"/>
              <a:t>Cloud</a:t>
            </a:r>
            <a:r>
              <a:rPr lang="cs-CZ" b="1" dirty="0"/>
              <a:t> </a:t>
            </a:r>
            <a:r>
              <a:rPr lang="cs-CZ" b="1" dirty="0" err="1" smtClean="0"/>
              <a:t>catalogue</a:t>
            </a:r>
            <a:r>
              <a:rPr lang="en-US" b="1" dirty="0"/>
              <a:t>.</a:t>
            </a:r>
            <a:endParaRPr lang="cs-CZ" b="1" dirty="0"/>
          </a:p>
          <a:p>
            <a:pPr marL="0" indent="0">
              <a:buNone/>
            </a:pPr>
            <a:endParaRPr lang="en-US" i="1" dirty="0" smtClean="0"/>
          </a:p>
          <a:p>
            <a:r>
              <a:rPr lang="cs-CZ" i="1" dirty="0" smtClean="0"/>
              <a:t>I</a:t>
            </a:r>
            <a:r>
              <a:rPr lang="en-US" i="1" dirty="0" smtClean="0"/>
              <a:t>s vendor/data </a:t>
            </a:r>
            <a:r>
              <a:rPr lang="en-US" i="1" dirty="0"/>
              <a:t>processor contract assessment something 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>the </a:t>
            </a:r>
            <a:r>
              <a:rPr lang="cs-CZ" i="1" dirty="0" smtClean="0"/>
              <a:t>NREN/</a:t>
            </a:r>
            <a:r>
              <a:rPr lang="en-US" i="1" dirty="0" smtClean="0"/>
              <a:t>institution </a:t>
            </a:r>
            <a:r>
              <a:rPr lang="en-US" i="1" dirty="0"/>
              <a:t>considers important and a service which is of </a:t>
            </a:r>
            <a:r>
              <a:rPr lang="en-US" i="1" dirty="0" smtClean="0"/>
              <a:t>value?</a:t>
            </a:r>
            <a:endParaRPr lang="cs-CZ" dirty="0"/>
          </a:p>
          <a:p>
            <a:endParaRPr lang="en-US" i="1" dirty="0" smtClean="0"/>
          </a:p>
          <a:p>
            <a:r>
              <a:rPr lang="en-US" i="1" dirty="0" smtClean="0"/>
              <a:t>What </a:t>
            </a:r>
            <a:r>
              <a:rPr lang="en-US" i="1" dirty="0"/>
              <a:t>are the key cloud vendors that you would like to see in scope for the </a:t>
            </a:r>
            <a:r>
              <a:rPr lang="en-US" i="1" dirty="0" smtClean="0"/>
              <a:t>service?</a:t>
            </a:r>
            <a:endParaRPr lang="cs-CZ" dirty="0"/>
          </a:p>
          <a:p>
            <a:endParaRPr lang="en-US" dirty="0" smtClean="0"/>
          </a:p>
          <a:p>
            <a:r>
              <a:rPr lang="cs-CZ" dirty="0" err="1" smtClean="0"/>
              <a:t>Would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NREN/</a:t>
            </a:r>
            <a:r>
              <a:rPr lang="cs-CZ" dirty="0" err="1" smtClean="0"/>
              <a:t>instituti</a:t>
            </a:r>
            <a:r>
              <a:rPr lang="en-US" dirty="0" smtClean="0"/>
              <a:t>o</a:t>
            </a:r>
            <a:r>
              <a:rPr lang="cs-CZ" dirty="0" smtClean="0"/>
              <a:t>n </a:t>
            </a:r>
            <a:r>
              <a:rPr lang="cs-CZ" dirty="0" err="1" smtClean="0"/>
              <a:t>willing</a:t>
            </a:r>
            <a:r>
              <a:rPr lang="cs-CZ" dirty="0" smtClean="0"/>
              <a:t> to </a:t>
            </a:r>
            <a:r>
              <a:rPr lang="cs-CZ" dirty="0" err="1" smtClean="0"/>
              <a:t>pay</a:t>
            </a:r>
            <a:r>
              <a:rPr lang="cs-CZ" dirty="0" smtClean="0"/>
              <a:t> a </a:t>
            </a:r>
            <a:r>
              <a:rPr lang="cs-CZ" dirty="0" err="1" smtClean="0"/>
              <a:t>fee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such </a:t>
            </a:r>
            <a:r>
              <a:rPr lang="cs-CZ" dirty="0" err="1" smtClean="0"/>
              <a:t>service</a:t>
            </a:r>
            <a:r>
              <a:rPr lang="cs-CZ" dirty="0" smtClean="0"/>
              <a:t>?</a:t>
            </a:r>
            <a:endParaRPr lang="en-US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80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61398B23-CBA4-4B6F-9ECD-2E8BC27E9AD1" xsi:nil="true"/>
    <wic_System_Copyright xmlns="http://schemas.microsoft.com/sharepoint/v3/fields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5DF69F43CB98A54AABA1C85F82872C45" ma:contentTypeVersion="1" ma:contentTypeDescription="Upload an image." ma:contentTypeScope="" ma:versionID="019e18711eaed5d6f3bcaf5b1d78a9c5">
  <xsd:schema xmlns:xsd="http://www.w3.org/2001/XMLSchema" xmlns:xs="http://www.w3.org/2001/XMLSchema" xmlns:p="http://schemas.microsoft.com/office/2006/metadata/properties" xmlns:ns1="http://schemas.microsoft.com/sharepoint/v3" xmlns:ns2="61398B23-CBA4-4B6F-9ECD-2E8BC27E9AD1" xmlns:ns3="http://schemas.microsoft.com/sharepoint/v3/fields" targetNamespace="http://schemas.microsoft.com/office/2006/metadata/properties" ma:root="true" ma:fieldsID="c0e93fca92e3fe9ba3fae37c3982f8ed" ns1:_="" ns2:_="" ns3:_="">
    <xsd:import namespace="http://schemas.microsoft.com/sharepoint/v3"/>
    <xsd:import namespace="61398B23-CBA4-4B6F-9ECD-2E8BC27E9AD1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98B23-CBA4-4B6F-9ECD-2E8BC27E9AD1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sharepoint/v3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sharepoint/v3/fields"/>
    <ds:schemaRef ds:uri="61398B23-CBA4-4B6F-9ECD-2E8BC27E9AD1"/>
  </ds:schemaRefs>
</ds:datastoreItem>
</file>

<file path=customXml/itemProps3.xml><?xml version="1.0" encoding="utf-8"?>
<ds:datastoreItem xmlns:ds="http://schemas.openxmlformats.org/officeDocument/2006/customXml" ds:itemID="{96034B6B-651F-43E0-A048-A684E25C96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1398B23-CBA4-4B6F-9ECD-2E8BC27E9AD1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2826</TotalTime>
  <Words>354</Words>
  <Application>Microsoft Office PowerPoint</Application>
  <PresentationFormat>Předvádění na obrazovce (16:9)</PresentationFormat>
  <Paragraphs>70</Paragraphs>
  <Slides>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Verdana</vt:lpstr>
      <vt:lpstr>GEANT Association</vt:lpstr>
      <vt:lpstr>Prezentace aplikace PowerPoint</vt:lpstr>
      <vt:lpstr>GDPR &amp; Cloud services</vt:lpstr>
      <vt:lpstr>GDPR support tool</vt:lpstr>
      <vt:lpstr>GDPR support tool</vt:lpstr>
      <vt:lpstr>GDPR support tool</vt:lpstr>
      <vt:lpstr>Discussion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proteo</cp:lastModifiedBy>
  <cp:revision>150</cp:revision>
  <cp:lastPrinted>2016-04-20T18:36:44Z</cp:lastPrinted>
  <dcterms:created xsi:type="dcterms:W3CDTF">2015-04-29T14:13:57Z</dcterms:created>
  <dcterms:modified xsi:type="dcterms:W3CDTF">2017-08-28T13:45:23Z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0x0101009148F5A04DDD49CBA7127AADA5FB792B00AADE34325A8B49CDA8BB4DB53328F214005DF69F43CB98A54AABA1C85F82872C45</vt:lpwstr>
  </property>
</Properties>
</file>