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tiff" ContentType="image/tiff"/>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7" r:id="rId5"/>
  </p:sldMasterIdLst>
  <p:notesMasterIdLst>
    <p:notesMasterId r:id="rId40"/>
  </p:notesMasterIdLst>
  <p:handoutMasterIdLst>
    <p:handoutMasterId r:id="rId41"/>
  </p:handoutMasterIdLst>
  <p:sldIdLst>
    <p:sldId id="278" r:id="rId6"/>
    <p:sldId id="294" r:id="rId7"/>
    <p:sldId id="377" r:id="rId8"/>
    <p:sldId id="411" r:id="rId9"/>
    <p:sldId id="422" r:id="rId10"/>
    <p:sldId id="386" r:id="rId11"/>
    <p:sldId id="423" r:id="rId12"/>
    <p:sldId id="429" r:id="rId13"/>
    <p:sldId id="372" r:id="rId14"/>
    <p:sldId id="424" r:id="rId15"/>
    <p:sldId id="350" r:id="rId16"/>
    <p:sldId id="428" r:id="rId17"/>
    <p:sldId id="426" r:id="rId18"/>
    <p:sldId id="412" r:id="rId19"/>
    <p:sldId id="432" r:id="rId20"/>
    <p:sldId id="392" r:id="rId21"/>
    <p:sldId id="430" r:id="rId22"/>
    <p:sldId id="395" r:id="rId23"/>
    <p:sldId id="394" r:id="rId24"/>
    <p:sldId id="396" r:id="rId25"/>
    <p:sldId id="397" r:id="rId26"/>
    <p:sldId id="437" r:id="rId27"/>
    <p:sldId id="399" r:id="rId28"/>
    <p:sldId id="398" r:id="rId29"/>
    <p:sldId id="400" r:id="rId30"/>
    <p:sldId id="401" r:id="rId31"/>
    <p:sldId id="403" r:id="rId32"/>
    <p:sldId id="402" r:id="rId33"/>
    <p:sldId id="413" r:id="rId34"/>
    <p:sldId id="405" r:id="rId35"/>
    <p:sldId id="436" r:id="rId36"/>
    <p:sldId id="434" r:id="rId37"/>
    <p:sldId id="421" r:id="rId38"/>
    <p:sldId id="283"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Office" lastIdx="0" clrIdx="0">
    <p:extLst/>
  </p:cmAuthor>
  <p:cmAuthor id="2" name="Microsoft Office User" initials="Office [2]" lastIdx="0"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61"/>
    <a:srgbClr val="F83E54"/>
    <a:srgbClr val="09587B"/>
    <a:srgbClr val="004360"/>
    <a:srgbClr val="004461"/>
    <a:srgbClr val="D2007D"/>
    <a:srgbClr val="ED7D31"/>
    <a:srgbClr val="613283"/>
    <a:srgbClr val="0A597C"/>
    <a:srgbClr val="0000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76" autoAdjust="0"/>
    <p:restoredTop sz="85816" autoAdjust="0"/>
  </p:normalViewPr>
  <p:slideViewPr>
    <p:cSldViewPr snapToGrid="0">
      <p:cViewPr varScale="1">
        <p:scale>
          <a:sx n="93" d="100"/>
          <a:sy n="93" d="100"/>
        </p:scale>
        <p:origin x="1458" y="72"/>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85" d="100"/>
          <a:sy n="85" d="100"/>
        </p:scale>
        <p:origin x="379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commentAuthors" Target="commentAuthor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smtClean="0"/>
              <a:t>Website</a:t>
            </a:r>
            <a:r>
              <a:rPr lang="en-US" baseline="0" dirty="0" smtClean="0"/>
              <a:t> v</a:t>
            </a:r>
            <a:r>
              <a:rPr lang="en-US" dirty="0" smtClean="0"/>
              <a:t>isitors (4500)</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pieChart>
        <c:varyColors val="1"/>
        <c:ser>
          <c:idx val="0"/>
          <c:order val="0"/>
          <c:tx>
            <c:strRef>
              <c:f>Sheet1!$B$1</c:f>
              <c:strCache>
                <c:ptCount val="1"/>
                <c:pt idx="0">
                  <c:v>Visitors</c:v>
                </c:pt>
              </c:strCache>
            </c:strRef>
          </c:tx>
          <c:dPt>
            <c:idx val="0"/>
            <c:bubble3D val="0"/>
            <c:spPr>
              <a:solidFill>
                <a:schemeClr val="accent1"/>
              </a:solidFill>
              <a:ln w="19050">
                <a:solidFill>
                  <a:schemeClr val="lt1"/>
                </a:solidFill>
              </a:ln>
              <a:effectLst/>
            </c:spPr>
          </c:dPt>
          <c:dPt>
            <c:idx val="1"/>
            <c:bubble3D val="0"/>
            <c:spPr>
              <a:solidFill>
                <a:schemeClr val="accent2"/>
              </a:solidFill>
              <a:ln w="19050">
                <a:solidFill>
                  <a:schemeClr val="lt1"/>
                </a:solidFill>
              </a:ln>
              <a:effectLst/>
            </c:spPr>
          </c:dPt>
          <c:cat>
            <c:strRef>
              <c:f>Sheet1!$A$2:$A$3</c:f>
              <c:strCache>
                <c:ptCount val="2"/>
                <c:pt idx="0">
                  <c:v>New visitors</c:v>
                </c:pt>
                <c:pt idx="1">
                  <c:v>Returning visitors</c:v>
                </c:pt>
              </c:strCache>
            </c:strRef>
          </c:cat>
          <c:val>
            <c:numRef>
              <c:f>Sheet1!$B$2:$B$3</c:f>
              <c:numCache>
                <c:formatCode>General</c:formatCode>
                <c:ptCount val="2"/>
                <c:pt idx="0">
                  <c:v>66.2</c:v>
                </c:pt>
                <c:pt idx="1">
                  <c:v>33.799999999999997</c:v>
                </c:pt>
              </c:numCache>
            </c:numRef>
          </c:val>
        </c:ser>
        <c:dLbls>
          <c:showLegendKey val="0"/>
          <c:showVal val="0"/>
          <c:showCatName val="0"/>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55.png"/><Relationship Id="rId5" Type="http://schemas.openxmlformats.org/officeDocument/2006/relationships/image" Target="../media/image59.png"/><Relationship Id="rId4" Type="http://schemas.openxmlformats.org/officeDocument/2006/relationships/image" Target="../media/image58.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F893314-5333-9147-8733-FAAA431C3463}" type="doc">
      <dgm:prSet loTypeId="urn:microsoft.com/office/officeart/2005/8/layout/process2" loCatId="process" qsTypeId="urn:microsoft.com/office/officeart/2005/8/quickstyle/simple4" qsCatId="simple" csTypeId="urn:microsoft.com/office/officeart/2005/8/colors/colorful1" csCatId="colorful" phldr="1"/>
      <dgm:spPr/>
      <dgm:t>
        <a:bodyPr/>
        <a:lstStyle/>
        <a:p>
          <a:endParaRPr lang="en-US"/>
        </a:p>
      </dgm:t>
    </dgm:pt>
    <dgm:pt modelId="{0A2C32CE-0E0E-954F-B08A-F91C1BCE2E39}">
      <dgm:prSet/>
      <dgm:spPr/>
      <dgm:t>
        <a:bodyPr/>
        <a:lstStyle/>
        <a:p>
          <a:pPr rtl="0"/>
          <a:r>
            <a:rPr lang="en-US" dirty="0" smtClean="0"/>
            <a:t>Collect data</a:t>
          </a:r>
          <a:endParaRPr lang="en-US" dirty="0"/>
        </a:p>
      </dgm:t>
    </dgm:pt>
    <dgm:pt modelId="{EAE09082-11C4-D242-920F-26C3DC36F592}" type="parTrans" cxnId="{95421CA8-C053-C54E-AFC5-12D01F4B934A}">
      <dgm:prSet/>
      <dgm:spPr/>
      <dgm:t>
        <a:bodyPr/>
        <a:lstStyle/>
        <a:p>
          <a:endParaRPr lang="en-US"/>
        </a:p>
      </dgm:t>
    </dgm:pt>
    <dgm:pt modelId="{FC4106B3-D90E-F843-BC31-74B56D48415F}" type="sibTrans" cxnId="{95421CA8-C053-C54E-AFC5-12D01F4B934A}">
      <dgm:prSet/>
      <dgm:spPr/>
      <dgm:t>
        <a:bodyPr/>
        <a:lstStyle/>
        <a:p>
          <a:endParaRPr lang="en-US" dirty="0"/>
        </a:p>
      </dgm:t>
    </dgm:pt>
    <dgm:pt modelId="{CA06CB5D-F2B1-9647-917C-D7E5C6E947E3}">
      <dgm:prSet/>
      <dgm:spPr/>
      <dgm:t>
        <a:bodyPr/>
        <a:lstStyle/>
        <a:p>
          <a:pPr rtl="0"/>
          <a:r>
            <a:rPr lang="en-US" dirty="0" smtClean="0"/>
            <a:t>Data Analysis</a:t>
          </a:r>
          <a:endParaRPr lang="en-US" dirty="0"/>
        </a:p>
      </dgm:t>
    </dgm:pt>
    <dgm:pt modelId="{83D296AC-D3DC-944C-965C-03EFBA9FBC3D}" type="parTrans" cxnId="{96885C7A-B693-6C4A-827A-1C5FD1D4E755}">
      <dgm:prSet/>
      <dgm:spPr/>
      <dgm:t>
        <a:bodyPr/>
        <a:lstStyle/>
        <a:p>
          <a:endParaRPr lang="en-US"/>
        </a:p>
      </dgm:t>
    </dgm:pt>
    <dgm:pt modelId="{924C5D55-CB6E-BF43-90C0-A18D7D9F4745}" type="sibTrans" cxnId="{96885C7A-B693-6C4A-827A-1C5FD1D4E755}">
      <dgm:prSet/>
      <dgm:spPr/>
      <dgm:t>
        <a:bodyPr/>
        <a:lstStyle/>
        <a:p>
          <a:endParaRPr lang="en-US" dirty="0"/>
        </a:p>
      </dgm:t>
    </dgm:pt>
    <dgm:pt modelId="{FB58A2B3-C339-CE41-8F56-2F4A1A955AA2}">
      <dgm:prSet/>
      <dgm:spPr/>
      <dgm:t>
        <a:bodyPr/>
        <a:lstStyle/>
        <a:p>
          <a:pPr rtl="0"/>
          <a:r>
            <a:rPr lang="en-US" dirty="0" smtClean="0"/>
            <a:t>Expert Intelligence</a:t>
          </a:r>
          <a:endParaRPr lang="en-US" dirty="0"/>
        </a:p>
      </dgm:t>
    </dgm:pt>
    <dgm:pt modelId="{656675D8-CB50-6B42-9038-EB72252A241B}" type="parTrans" cxnId="{0C44C270-183B-B94C-838A-0FC26D793AEA}">
      <dgm:prSet/>
      <dgm:spPr/>
      <dgm:t>
        <a:bodyPr/>
        <a:lstStyle/>
        <a:p>
          <a:endParaRPr lang="en-US"/>
        </a:p>
      </dgm:t>
    </dgm:pt>
    <dgm:pt modelId="{A734E63E-B3C8-3147-8909-86CE33D2B14A}" type="sibTrans" cxnId="{0C44C270-183B-B94C-838A-0FC26D793AEA}">
      <dgm:prSet/>
      <dgm:spPr/>
      <dgm:t>
        <a:bodyPr/>
        <a:lstStyle/>
        <a:p>
          <a:endParaRPr lang="en-US"/>
        </a:p>
      </dgm:t>
    </dgm:pt>
    <dgm:pt modelId="{EF312FAD-2777-AD4F-AC28-4CDB86384ADC}" type="pres">
      <dgm:prSet presAssocID="{FF893314-5333-9147-8733-FAAA431C3463}" presName="linearFlow" presStyleCnt="0">
        <dgm:presLayoutVars>
          <dgm:resizeHandles val="exact"/>
        </dgm:presLayoutVars>
      </dgm:prSet>
      <dgm:spPr/>
      <dgm:t>
        <a:bodyPr/>
        <a:lstStyle/>
        <a:p>
          <a:endParaRPr lang="en-GB"/>
        </a:p>
      </dgm:t>
    </dgm:pt>
    <dgm:pt modelId="{3FCE1846-EFC0-7247-98F7-5C42F23D6B4D}" type="pres">
      <dgm:prSet presAssocID="{0A2C32CE-0E0E-954F-B08A-F91C1BCE2E39}" presName="node" presStyleLbl="node1" presStyleIdx="0" presStyleCnt="3">
        <dgm:presLayoutVars>
          <dgm:bulletEnabled val="1"/>
        </dgm:presLayoutVars>
      </dgm:prSet>
      <dgm:spPr/>
      <dgm:t>
        <a:bodyPr/>
        <a:lstStyle/>
        <a:p>
          <a:endParaRPr lang="en-GB"/>
        </a:p>
      </dgm:t>
    </dgm:pt>
    <dgm:pt modelId="{5A2EE177-3308-1E4F-AFF6-8C5E46E4ED82}" type="pres">
      <dgm:prSet presAssocID="{FC4106B3-D90E-F843-BC31-74B56D48415F}" presName="sibTrans" presStyleLbl="sibTrans2D1" presStyleIdx="0" presStyleCnt="2"/>
      <dgm:spPr/>
      <dgm:t>
        <a:bodyPr/>
        <a:lstStyle/>
        <a:p>
          <a:endParaRPr lang="en-GB"/>
        </a:p>
      </dgm:t>
    </dgm:pt>
    <dgm:pt modelId="{942ADB54-E5BD-4341-A4AE-9A6313168B32}" type="pres">
      <dgm:prSet presAssocID="{FC4106B3-D90E-F843-BC31-74B56D48415F}" presName="connectorText" presStyleLbl="sibTrans2D1" presStyleIdx="0" presStyleCnt="2"/>
      <dgm:spPr/>
      <dgm:t>
        <a:bodyPr/>
        <a:lstStyle/>
        <a:p>
          <a:endParaRPr lang="en-GB"/>
        </a:p>
      </dgm:t>
    </dgm:pt>
    <dgm:pt modelId="{8CF66F0E-E939-4F4E-9929-47F14E0D66E5}" type="pres">
      <dgm:prSet presAssocID="{CA06CB5D-F2B1-9647-917C-D7E5C6E947E3}" presName="node" presStyleLbl="node1" presStyleIdx="1" presStyleCnt="3">
        <dgm:presLayoutVars>
          <dgm:bulletEnabled val="1"/>
        </dgm:presLayoutVars>
      </dgm:prSet>
      <dgm:spPr/>
      <dgm:t>
        <a:bodyPr/>
        <a:lstStyle/>
        <a:p>
          <a:endParaRPr lang="en-GB"/>
        </a:p>
      </dgm:t>
    </dgm:pt>
    <dgm:pt modelId="{40CAE6AC-7B53-9B43-A042-04AAA9EF0DCC}" type="pres">
      <dgm:prSet presAssocID="{924C5D55-CB6E-BF43-90C0-A18D7D9F4745}" presName="sibTrans" presStyleLbl="sibTrans2D1" presStyleIdx="1" presStyleCnt="2"/>
      <dgm:spPr/>
      <dgm:t>
        <a:bodyPr/>
        <a:lstStyle/>
        <a:p>
          <a:endParaRPr lang="en-GB"/>
        </a:p>
      </dgm:t>
    </dgm:pt>
    <dgm:pt modelId="{35DE0084-7D96-924B-8651-05AC3D269155}" type="pres">
      <dgm:prSet presAssocID="{924C5D55-CB6E-BF43-90C0-A18D7D9F4745}" presName="connectorText" presStyleLbl="sibTrans2D1" presStyleIdx="1" presStyleCnt="2"/>
      <dgm:spPr/>
      <dgm:t>
        <a:bodyPr/>
        <a:lstStyle/>
        <a:p>
          <a:endParaRPr lang="en-GB"/>
        </a:p>
      </dgm:t>
    </dgm:pt>
    <dgm:pt modelId="{35157E45-40E5-6948-9E41-095C4F25F518}" type="pres">
      <dgm:prSet presAssocID="{FB58A2B3-C339-CE41-8F56-2F4A1A955AA2}" presName="node" presStyleLbl="node1" presStyleIdx="2" presStyleCnt="3">
        <dgm:presLayoutVars>
          <dgm:bulletEnabled val="1"/>
        </dgm:presLayoutVars>
      </dgm:prSet>
      <dgm:spPr/>
      <dgm:t>
        <a:bodyPr/>
        <a:lstStyle/>
        <a:p>
          <a:endParaRPr lang="en-GB"/>
        </a:p>
      </dgm:t>
    </dgm:pt>
  </dgm:ptLst>
  <dgm:cxnLst>
    <dgm:cxn modelId="{95421CA8-C053-C54E-AFC5-12D01F4B934A}" srcId="{FF893314-5333-9147-8733-FAAA431C3463}" destId="{0A2C32CE-0E0E-954F-B08A-F91C1BCE2E39}" srcOrd="0" destOrd="0" parTransId="{EAE09082-11C4-D242-920F-26C3DC36F592}" sibTransId="{FC4106B3-D90E-F843-BC31-74B56D48415F}"/>
    <dgm:cxn modelId="{57315E83-9387-4588-96C7-96F75B1A2F12}" type="presOf" srcId="{CA06CB5D-F2B1-9647-917C-D7E5C6E947E3}" destId="{8CF66F0E-E939-4F4E-9929-47F14E0D66E5}" srcOrd="0" destOrd="0" presId="urn:microsoft.com/office/officeart/2005/8/layout/process2"/>
    <dgm:cxn modelId="{A9CDF6FE-D033-4B04-BC08-2EDDE51B89C4}" type="presOf" srcId="{924C5D55-CB6E-BF43-90C0-A18D7D9F4745}" destId="{35DE0084-7D96-924B-8651-05AC3D269155}" srcOrd="1" destOrd="0" presId="urn:microsoft.com/office/officeart/2005/8/layout/process2"/>
    <dgm:cxn modelId="{457889E0-9A2D-4284-AD93-9C01FE7AE30F}" type="presOf" srcId="{FB58A2B3-C339-CE41-8F56-2F4A1A955AA2}" destId="{35157E45-40E5-6948-9E41-095C4F25F518}" srcOrd="0" destOrd="0" presId="urn:microsoft.com/office/officeart/2005/8/layout/process2"/>
    <dgm:cxn modelId="{96885C7A-B693-6C4A-827A-1C5FD1D4E755}" srcId="{FF893314-5333-9147-8733-FAAA431C3463}" destId="{CA06CB5D-F2B1-9647-917C-D7E5C6E947E3}" srcOrd="1" destOrd="0" parTransId="{83D296AC-D3DC-944C-965C-03EFBA9FBC3D}" sibTransId="{924C5D55-CB6E-BF43-90C0-A18D7D9F4745}"/>
    <dgm:cxn modelId="{550A122C-9C73-44EA-9C93-846264328214}" type="presOf" srcId="{FC4106B3-D90E-F843-BC31-74B56D48415F}" destId="{942ADB54-E5BD-4341-A4AE-9A6313168B32}" srcOrd="1" destOrd="0" presId="urn:microsoft.com/office/officeart/2005/8/layout/process2"/>
    <dgm:cxn modelId="{0DE54FE7-A798-46DA-82CE-7CFC7D81ECEE}" type="presOf" srcId="{FC4106B3-D90E-F843-BC31-74B56D48415F}" destId="{5A2EE177-3308-1E4F-AFF6-8C5E46E4ED82}" srcOrd="0" destOrd="0" presId="urn:microsoft.com/office/officeart/2005/8/layout/process2"/>
    <dgm:cxn modelId="{0C44C270-183B-B94C-838A-0FC26D793AEA}" srcId="{FF893314-5333-9147-8733-FAAA431C3463}" destId="{FB58A2B3-C339-CE41-8F56-2F4A1A955AA2}" srcOrd="2" destOrd="0" parTransId="{656675D8-CB50-6B42-9038-EB72252A241B}" sibTransId="{A734E63E-B3C8-3147-8909-86CE33D2B14A}"/>
    <dgm:cxn modelId="{2FC7ADDA-EAC2-4A57-8F73-230DE171D5E2}" type="presOf" srcId="{924C5D55-CB6E-BF43-90C0-A18D7D9F4745}" destId="{40CAE6AC-7B53-9B43-A042-04AAA9EF0DCC}" srcOrd="0" destOrd="0" presId="urn:microsoft.com/office/officeart/2005/8/layout/process2"/>
    <dgm:cxn modelId="{6E637ED7-A45B-4A20-AC3D-36BC231D374A}" type="presOf" srcId="{0A2C32CE-0E0E-954F-B08A-F91C1BCE2E39}" destId="{3FCE1846-EFC0-7247-98F7-5C42F23D6B4D}" srcOrd="0" destOrd="0" presId="urn:microsoft.com/office/officeart/2005/8/layout/process2"/>
    <dgm:cxn modelId="{AA80D167-0CC7-4880-ADC5-38C3849CA011}" type="presOf" srcId="{FF893314-5333-9147-8733-FAAA431C3463}" destId="{EF312FAD-2777-AD4F-AC28-4CDB86384ADC}" srcOrd="0" destOrd="0" presId="urn:microsoft.com/office/officeart/2005/8/layout/process2"/>
    <dgm:cxn modelId="{C6489245-FD4F-42A9-AAB2-B4647EE1B3C3}" type="presParOf" srcId="{EF312FAD-2777-AD4F-AC28-4CDB86384ADC}" destId="{3FCE1846-EFC0-7247-98F7-5C42F23D6B4D}" srcOrd="0" destOrd="0" presId="urn:microsoft.com/office/officeart/2005/8/layout/process2"/>
    <dgm:cxn modelId="{F094CA67-BBB3-4255-BF19-F218FF843CFB}" type="presParOf" srcId="{EF312FAD-2777-AD4F-AC28-4CDB86384ADC}" destId="{5A2EE177-3308-1E4F-AFF6-8C5E46E4ED82}" srcOrd="1" destOrd="0" presId="urn:microsoft.com/office/officeart/2005/8/layout/process2"/>
    <dgm:cxn modelId="{93770FF6-FFC9-48D8-ADFB-61B5EEF87F0C}" type="presParOf" srcId="{5A2EE177-3308-1E4F-AFF6-8C5E46E4ED82}" destId="{942ADB54-E5BD-4341-A4AE-9A6313168B32}" srcOrd="0" destOrd="0" presId="urn:microsoft.com/office/officeart/2005/8/layout/process2"/>
    <dgm:cxn modelId="{BB85EC4D-D5BB-409F-B2A2-BD13F2609BCC}" type="presParOf" srcId="{EF312FAD-2777-AD4F-AC28-4CDB86384ADC}" destId="{8CF66F0E-E939-4F4E-9929-47F14E0D66E5}" srcOrd="2" destOrd="0" presId="urn:microsoft.com/office/officeart/2005/8/layout/process2"/>
    <dgm:cxn modelId="{C46AD588-8D7A-479A-BA13-F959D2B37E91}" type="presParOf" srcId="{EF312FAD-2777-AD4F-AC28-4CDB86384ADC}" destId="{40CAE6AC-7B53-9B43-A042-04AAA9EF0DCC}" srcOrd="3" destOrd="0" presId="urn:microsoft.com/office/officeart/2005/8/layout/process2"/>
    <dgm:cxn modelId="{D202D01D-F2B1-43FE-B57A-4A3118D4201A}" type="presParOf" srcId="{40CAE6AC-7B53-9B43-A042-04AAA9EF0DCC}" destId="{35DE0084-7D96-924B-8651-05AC3D269155}" srcOrd="0" destOrd="0" presId="urn:microsoft.com/office/officeart/2005/8/layout/process2"/>
    <dgm:cxn modelId="{7D30ED1C-1EBD-4603-BD81-FAEC1C6A973D}" type="presParOf" srcId="{EF312FAD-2777-AD4F-AC28-4CDB86384ADC}" destId="{35157E45-40E5-6948-9E41-095C4F25F518}" srcOrd="4" destOrd="0" presId="urn:microsoft.com/office/officeart/2005/8/layout/process2"/>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1CC9B44-8D55-E449-B34F-F2F4462B6A07}" type="doc">
      <dgm:prSet loTypeId="urn:microsoft.com/office/officeart/2008/layout/AlternatingPictureBlocks" loCatId="matrix" qsTypeId="urn:microsoft.com/office/officeart/2005/8/quickstyle/3D5" qsCatId="3D" csTypeId="urn:microsoft.com/office/officeart/2005/8/colors/colorful1" csCatId="colorful" phldr="1"/>
      <dgm:spPr/>
      <dgm:t>
        <a:bodyPr/>
        <a:lstStyle/>
        <a:p>
          <a:endParaRPr lang="en-US"/>
        </a:p>
      </dgm:t>
    </dgm:pt>
    <dgm:pt modelId="{7EEE26AE-AC1F-A54E-8E72-DECCE002AD03}">
      <dgm:prSet phldrT="[Text]"/>
      <dgm:spPr/>
      <dgm:t>
        <a:bodyPr/>
        <a:lstStyle/>
        <a:p>
          <a:r>
            <a:rPr lang="en-US" dirty="0" smtClean="0"/>
            <a:t>Skills</a:t>
          </a:r>
        </a:p>
      </dgm:t>
    </dgm:pt>
    <dgm:pt modelId="{08C68DE2-DC93-8640-9631-3FB9BC9BC134}" type="parTrans" cxnId="{AC7EFAB1-4F65-9C4D-B9EA-AB787295D174}">
      <dgm:prSet/>
      <dgm:spPr/>
      <dgm:t>
        <a:bodyPr/>
        <a:lstStyle/>
        <a:p>
          <a:endParaRPr lang="en-US"/>
        </a:p>
      </dgm:t>
    </dgm:pt>
    <dgm:pt modelId="{E105DA65-DED0-5F4A-BA6D-062FC4FE5C0F}" type="sibTrans" cxnId="{AC7EFAB1-4F65-9C4D-B9EA-AB787295D174}">
      <dgm:prSet/>
      <dgm:spPr/>
      <dgm:t>
        <a:bodyPr/>
        <a:lstStyle/>
        <a:p>
          <a:endParaRPr lang="en-US"/>
        </a:p>
      </dgm:t>
    </dgm:pt>
    <dgm:pt modelId="{2242765A-C191-D449-9940-6AD8649E61BA}">
      <dgm:prSet phldrT="[Text]"/>
      <dgm:spPr/>
      <dgm:t>
        <a:bodyPr/>
        <a:lstStyle/>
        <a:p>
          <a:r>
            <a:rPr lang="en-US" dirty="0" smtClean="0"/>
            <a:t>Contacts</a:t>
          </a:r>
          <a:endParaRPr lang="en-US" dirty="0"/>
        </a:p>
      </dgm:t>
    </dgm:pt>
    <dgm:pt modelId="{45919671-5D74-404D-85FA-76C38D35CFAD}" type="parTrans" cxnId="{519E5D5B-F8D7-2C49-A653-AA58F9143EB1}">
      <dgm:prSet/>
      <dgm:spPr/>
      <dgm:t>
        <a:bodyPr/>
        <a:lstStyle/>
        <a:p>
          <a:endParaRPr lang="en-US"/>
        </a:p>
      </dgm:t>
    </dgm:pt>
    <dgm:pt modelId="{7DA4EBFB-CC93-E543-8D3C-68E1BE28AF02}" type="sibTrans" cxnId="{519E5D5B-F8D7-2C49-A653-AA58F9143EB1}">
      <dgm:prSet/>
      <dgm:spPr/>
      <dgm:t>
        <a:bodyPr/>
        <a:lstStyle/>
        <a:p>
          <a:endParaRPr lang="en-US"/>
        </a:p>
      </dgm:t>
    </dgm:pt>
    <dgm:pt modelId="{E8CC915A-D059-104C-ABC7-2B6BD2815999}">
      <dgm:prSet phldrT="[Text]"/>
      <dgm:spPr/>
      <dgm:t>
        <a:bodyPr/>
        <a:lstStyle/>
        <a:p>
          <a:r>
            <a:rPr lang="en-US" dirty="0" smtClean="0"/>
            <a:t>Guidelines</a:t>
          </a:r>
          <a:endParaRPr lang="en-US" dirty="0"/>
        </a:p>
      </dgm:t>
    </dgm:pt>
    <dgm:pt modelId="{78756439-804F-C248-B203-A6AC9E2DCF8A}" type="parTrans" cxnId="{29AE9722-3620-3148-AB08-59341580311A}">
      <dgm:prSet/>
      <dgm:spPr/>
      <dgm:t>
        <a:bodyPr/>
        <a:lstStyle/>
        <a:p>
          <a:endParaRPr lang="en-US"/>
        </a:p>
      </dgm:t>
    </dgm:pt>
    <dgm:pt modelId="{2A3FA9FE-7664-774D-A305-338D60037949}" type="sibTrans" cxnId="{29AE9722-3620-3148-AB08-59341580311A}">
      <dgm:prSet/>
      <dgm:spPr/>
      <dgm:t>
        <a:bodyPr/>
        <a:lstStyle/>
        <a:p>
          <a:endParaRPr lang="en-US"/>
        </a:p>
      </dgm:t>
    </dgm:pt>
    <dgm:pt modelId="{7FB1A45B-DAA0-D843-A261-DEDEA60F58C4}">
      <dgm:prSet/>
      <dgm:spPr/>
      <dgm:t>
        <a:bodyPr/>
        <a:lstStyle/>
        <a:p>
          <a:r>
            <a:rPr lang="en-US" dirty="0" smtClean="0"/>
            <a:t>Intelligence</a:t>
          </a:r>
          <a:endParaRPr lang="en-US" dirty="0"/>
        </a:p>
      </dgm:t>
    </dgm:pt>
    <dgm:pt modelId="{6BA5CB00-F6C4-BE48-BD67-B934FA2753A4}" type="parTrans" cxnId="{E69FB0BA-102E-3C45-9C3D-2B6857A15FD2}">
      <dgm:prSet/>
      <dgm:spPr/>
      <dgm:t>
        <a:bodyPr/>
        <a:lstStyle/>
        <a:p>
          <a:endParaRPr lang="en-US"/>
        </a:p>
      </dgm:t>
    </dgm:pt>
    <dgm:pt modelId="{A37DD49A-C3E0-CA44-8FFD-477884017ED3}" type="sibTrans" cxnId="{E69FB0BA-102E-3C45-9C3D-2B6857A15FD2}">
      <dgm:prSet/>
      <dgm:spPr/>
      <dgm:t>
        <a:bodyPr/>
        <a:lstStyle/>
        <a:p>
          <a:endParaRPr lang="en-US"/>
        </a:p>
      </dgm:t>
    </dgm:pt>
    <dgm:pt modelId="{0925F00E-7038-A045-85FC-58A62F02058F}">
      <dgm:prSet/>
      <dgm:spPr/>
      <dgm:t>
        <a:bodyPr/>
        <a:lstStyle/>
        <a:p>
          <a:r>
            <a:rPr lang="en-US" dirty="0" smtClean="0"/>
            <a:t>Ideas &amp; Innovations</a:t>
          </a:r>
          <a:endParaRPr lang="en-US" dirty="0"/>
        </a:p>
      </dgm:t>
    </dgm:pt>
    <dgm:pt modelId="{62C06B18-28E0-9946-B3D8-C9A582114C97}" type="parTrans" cxnId="{30F619B9-976A-9644-921A-ABEAABF9C4CB}">
      <dgm:prSet/>
      <dgm:spPr/>
      <dgm:t>
        <a:bodyPr/>
        <a:lstStyle/>
        <a:p>
          <a:endParaRPr lang="en-US"/>
        </a:p>
      </dgm:t>
    </dgm:pt>
    <dgm:pt modelId="{BB7502AC-A929-414D-8B57-ACEE5BB75E7C}" type="sibTrans" cxnId="{30F619B9-976A-9644-921A-ABEAABF9C4CB}">
      <dgm:prSet/>
      <dgm:spPr/>
      <dgm:t>
        <a:bodyPr/>
        <a:lstStyle/>
        <a:p>
          <a:endParaRPr lang="en-US"/>
        </a:p>
      </dgm:t>
    </dgm:pt>
    <dgm:pt modelId="{D29A2B63-0D5F-594F-AE1B-AA601B257F17}" type="pres">
      <dgm:prSet presAssocID="{41CC9B44-8D55-E449-B34F-F2F4462B6A07}" presName="linearFlow" presStyleCnt="0">
        <dgm:presLayoutVars>
          <dgm:dir/>
          <dgm:resizeHandles val="exact"/>
        </dgm:presLayoutVars>
      </dgm:prSet>
      <dgm:spPr/>
      <dgm:t>
        <a:bodyPr/>
        <a:lstStyle/>
        <a:p>
          <a:endParaRPr lang="en-GB"/>
        </a:p>
      </dgm:t>
    </dgm:pt>
    <dgm:pt modelId="{638881E8-D6BD-2A47-8FCC-60C86D0982A4}" type="pres">
      <dgm:prSet presAssocID="{7EEE26AE-AC1F-A54E-8E72-DECCE002AD03}" presName="comp" presStyleCnt="0"/>
      <dgm:spPr/>
    </dgm:pt>
    <dgm:pt modelId="{5B5F7678-08B1-8C49-92D5-405449209727}" type="pres">
      <dgm:prSet presAssocID="{7EEE26AE-AC1F-A54E-8E72-DECCE002AD03}" presName="rect2" presStyleLbl="node1" presStyleIdx="0" presStyleCnt="5">
        <dgm:presLayoutVars>
          <dgm:bulletEnabled val="1"/>
        </dgm:presLayoutVars>
      </dgm:prSet>
      <dgm:spPr/>
      <dgm:t>
        <a:bodyPr/>
        <a:lstStyle/>
        <a:p>
          <a:endParaRPr lang="en-US"/>
        </a:p>
      </dgm:t>
    </dgm:pt>
    <dgm:pt modelId="{58A1E567-4D62-1C4A-AA96-9ED4097F87AC}" type="pres">
      <dgm:prSet presAssocID="{7EEE26AE-AC1F-A54E-8E72-DECCE002AD03}" presName="rect1" presStyleLbl="lnNode1" presStyleIdx="0" presStyleCnt="5"/>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3000" r="-23000"/>
          </a:stretch>
        </a:blipFill>
      </dgm:spPr>
      <dgm:t>
        <a:bodyPr/>
        <a:lstStyle/>
        <a:p>
          <a:endParaRPr lang="en-GB"/>
        </a:p>
      </dgm:t>
    </dgm:pt>
    <dgm:pt modelId="{012415E8-7227-B544-B076-D3C1148FC76A}" type="pres">
      <dgm:prSet presAssocID="{E105DA65-DED0-5F4A-BA6D-062FC4FE5C0F}" presName="sibTrans" presStyleCnt="0"/>
      <dgm:spPr/>
    </dgm:pt>
    <dgm:pt modelId="{0704BD8E-3046-B84C-86C1-30B8311787CB}" type="pres">
      <dgm:prSet presAssocID="{2242765A-C191-D449-9940-6AD8649E61BA}" presName="comp" presStyleCnt="0"/>
      <dgm:spPr/>
    </dgm:pt>
    <dgm:pt modelId="{98E033CC-237D-4A4F-8F8B-E07A30C63635}" type="pres">
      <dgm:prSet presAssocID="{2242765A-C191-D449-9940-6AD8649E61BA}" presName="rect2" presStyleLbl="node1" presStyleIdx="1" presStyleCnt="5">
        <dgm:presLayoutVars>
          <dgm:bulletEnabled val="1"/>
        </dgm:presLayoutVars>
      </dgm:prSet>
      <dgm:spPr/>
      <dgm:t>
        <a:bodyPr/>
        <a:lstStyle/>
        <a:p>
          <a:endParaRPr lang="en-US"/>
        </a:p>
      </dgm:t>
    </dgm:pt>
    <dgm:pt modelId="{56124E18-BC3B-A145-88B8-DEA17D37C6D7}" type="pres">
      <dgm:prSet presAssocID="{2242765A-C191-D449-9940-6AD8649E61BA}" presName="rect1" presStyleLbl="lnNode1" presStyleIdx="1" presStyleCnt="5"/>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134000" r="-134000"/>
          </a:stretch>
        </a:blipFill>
      </dgm:spPr>
      <dgm:t>
        <a:bodyPr/>
        <a:lstStyle/>
        <a:p>
          <a:endParaRPr lang="en-GB"/>
        </a:p>
      </dgm:t>
    </dgm:pt>
    <dgm:pt modelId="{68BB0F54-D297-6042-B24F-B9E27A328051}" type="pres">
      <dgm:prSet presAssocID="{7DA4EBFB-CC93-E543-8D3C-68E1BE28AF02}" presName="sibTrans" presStyleCnt="0"/>
      <dgm:spPr/>
    </dgm:pt>
    <dgm:pt modelId="{43B9833E-56E8-9342-BEEC-A6F572B78F12}" type="pres">
      <dgm:prSet presAssocID="{E8CC915A-D059-104C-ABC7-2B6BD2815999}" presName="comp" presStyleCnt="0"/>
      <dgm:spPr/>
    </dgm:pt>
    <dgm:pt modelId="{99E11D88-BE1A-E546-95F7-39D35B4C353E}" type="pres">
      <dgm:prSet presAssocID="{E8CC915A-D059-104C-ABC7-2B6BD2815999}" presName="rect2" presStyleLbl="node1" presStyleIdx="2" presStyleCnt="5">
        <dgm:presLayoutVars>
          <dgm:bulletEnabled val="1"/>
        </dgm:presLayoutVars>
      </dgm:prSet>
      <dgm:spPr/>
      <dgm:t>
        <a:bodyPr/>
        <a:lstStyle/>
        <a:p>
          <a:endParaRPr lang="en-GB"/>
        </a:p>
      </dgm:t>
    </dgm:pt>
    <dgm:pt modelId="{344628DE-3429-8042-8E49-E74219F7E113}" type="pres">
      <dgm:prSet presAssocID="{E8CC915A-D059-104C-ABC7-2B6BD2815999}" presName="rect1" presStyleLbl="lnNode1" presStyleIdx="2" presStyleCnt="5"/>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39000" r="-39000"/>
          </a:stretch>
        </a:blipFill>
      </dgm:spPr>
      <dgm:t>
        <a:bodyPr/>
        <a:lstStyle/>
        <a:p>
          <a:endParaRPr lang="en-GB"/>
        </a:p>
      </dgm:t>
    </dgm:pt>
    <dgm:pt modelId="{DAED4A40-7E2B-614A-BCCD-7634B80C33FF}" type="pres">
      <dgm:prSet presAssocID="{2A3FA9FE-7664-774D-A305-338D60037949}" presName="sibTrans" presStyleCnt="0"/>
      <dgm:spPr/>
    </dgm:pt>
    <dgm:pt modelId="{59174525-E77C-1443-AA31-ADED5BEA7A31}" type="pres">
      <dgm:prSet presAssocID="{7FB1A45B-DAA0-D843-A261-DEDEA60F58C4}" presName="comp" presStyleCnt="0"/>
      <dgm:spPr/>
    </dgm:pt>
    <dgm:pt modelId="{91B0F682-E5C7-AD4A-BA25-B2C1A52DAE5D}" type="pres">
      <dgm:prSet presAssocID="{7FB1A45B-DAA0-D843-A261-DEDEA60F58C4}" presName="rect2" presStyleLbl="node1" presStyleIdx="3" presStyleCnt="5">
        <dgm:presLayoutVars>
          <dgm:bulletEnabled val="1"/>
        </dgm:presLayoutVars>
      </dgm:prSet>
      <dgm:spPr/>
      <dgm:t>
        <a:bodyPr/>
        <a:lstStyle/>
        <a:p>
          <a:endParaRPr lang="en-GB"/>
        </a:p>
      </dgm:t>
    </dgm:pt>
    <dgm:pt modelId="{DF60E1D8-90F5-5C45-9DC5-389FBDAF9207}" type="pres">
      <dgm:prSet presAssocID="{7FB1A45B-DAA0-D843-A261-DEDEA60F58C4}" presName="rect1" presStyleLbl="lnNode1" presStyleIdx="3" presStyleCnt="5"/>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133000" r="-133000"/>
          </a:stretch>
        </a:blipFill>
      </dgm:spPr>
      <dgm:t>
        <a:bodyPr/>
        <a:lstStyle/>
        <a:p>
          <a:endParaRPr lang="en-GB"/>
        </a:p>
      </dgm:t>
    </dgm:pt>
    <dgm:pt modelId="{FF8B067D-79B6-BF49-B93E-77A9B073787E}" type="pres">
      <dgm:prSet presAssocID="{A37DD49A-C3E0-CA44-8FFD-477884017ED3}" presName="sibTrans" presStyleCnt="0"/>
      <dgm:spPr/>
    </dgm:pt>
    <dgm:pt modelId="{F20CD3EC-DE78-CA45-826A-71CF0E7D6ED0}" type="pres">
      <dgm:prSet presAssocID="{0925F00E-7038-A045-85FC-58A62F02058F}" presName="comp" presStyleCnt="0"/>
      <dgm:spPr/>
    </dgm:pt>
    <dgm:pt modelId="{A6CE8419-4EE6-1B4E-B677-8BFC9E6CFF44}" type="pres">
      <dgm:prSet presAssocID="{0925F00E-7038-A045-85FC-58A62F02058F}" presName="rect2" presStyleLbl="node1" presStyleIdx="4" presStyleCnt="5">
        <dgm:presLayoutVars>
          <dgm:bulletEnabled val="1"/>
        </dgm:presLayoutVars>
      </dgm:prSet>
      <dgm:spPr/>
      <dgm:t>
        <a:bodyPr/>
        <a:lstStyle/>
        <a:p>
          <a:endParaRPr lang="en-US"/>
        </a:p>
      </dgm:t>
    </dgm:pt>
    <dgm:pt modelId="{91A932A9-D33F-A24A-B274-CCD3DDDA8D9E}" type="pres">
      <dgm:prSet presAssocID="{0925F00E-7038-A045-85FC-58A62F02058F}" presName="rect1" presStyleLbl="lnNode1" presStyleIdx="4" presStyleCnt="5"/>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15000" r="-15000"/>
          </a:stretch>
        </a:blipFill>
      </dgm:spPr>
      <dgm:t>
        <a:bodyPr/>
        <a:lstStyle/>
        <a:p>
          <a:endParaRPr lang="en-GB"/>
        </a:p>
      </dgm:t>
    </dgm:pt>
  </dgm:ptLst>
  <dgm:cxnLst>
    <dgm:cxn modelId="{E69FB0BA-102E-3C45-9C3D-2B6857A15FD2}" srcId="{41CC9B44-8D55-E449-B34F-F2F4462B6A07}" destId="{7FB1A45B-DAA0-D843-A261-DEDEA60F58C4}" srcOrd="3" destOrd="0" parTransId="{6BA5CB00-F6C4-BE48-BD67-B934FA2753A4}" sibTransId="{A37DD49A-C3E0-CA44-8FFD-477884017ED3}"/>
    <dgm:cxn modelId="{B6D16227-50DA-F744-BEF6-33CF07A100BC}" type="presOf" srcId="{E8CC915A-D059-104C-ABC7-2B6BD2815999}" destId="{99E11D88-BE1A-E546-95F7-39D35B4C353E}" srcOrd="0" destOrd="0" presId="urn:microsoft.com/office/officeart/2008/layout/AlternatingPictureBlocks"/>
    <dgm:cxn modelId="{519E5D5B-F8D7-2C49-A653-AA58F9143EB1}" srcId="{41CC9B44-8D55-E449-B34F-F2F4462B6A07}" destId="{2242765A-C191-D449-9940-6AD8649E61BA}" srcOrd="1" destOrd="0" parTransId="{45919671-5D74-404D-85FA-76C38D35CFAD}" sibTransId="{7DA4EBFB-CC93-E543-8D3C-68E1BE28AF02}"/>
    <dgm:cxn modelId="{23C4A361-CCF2-A84B-9A80-7F72E8B26AD8}" type="presOf" srcId="{2242765A-C191-D449-9940-6AD8649E61BA}" destId="{98E033CC-237D-4A4F-8F8B-E07A30C63635}" srcOrd="0" destOrd="0" presId="urn:microsoft.com/office/officeart/2008/layout/AlternatingPictureBlocks"/>
    <dgm:cxn modelId="{3A2E172C-841D-D14D-9626-2F846289D497}" type="presOf" srcId="{41CC9B44-8D55-E449-B34F-F2F4462B6A07}" destId="{D29A2B63-0D5F-594F-AE1B-AA601B257F17}" srcOrd="0" destOrd="0" presId="urn:microsoft.com/office/officeart/2008/layout/AlternatingPictureBlocks"/>
    <dgm:cxn modelId="{AC7EFAB1-4F65-9C4D-B9EA-AB787295D174}" srcId="{41CC9B44-8D55-E449-B34F-F2F4462B6A07}" destId="{7EEE26AE-AC1F-A54E-8E72-DECCE002AD03}" srcOrd="0" destOrd="0" parTransId="{08C68DE2-DC93-8640-9631-3FB9BC9BC134}" sibTransId="{E105DA65-DED0-5F4A-BA6D-062FC4FE5C0F}"/>
    <dgm:cxn modelId="{50F1DE50-2632-A549-A1B1-F8EEE784B409}" type="presOf" srcId="{0925F00E-7038-A045-85FC-58A62F02058F}" destId="{A6CE8419-4EE6-1B4E-B677-8BFC9E6CFF44}" srcOrd="0" destOrd="0" presId="urn:microsoft.com/office/officeart/2008/layout/AlternatingPictureBlocks"/>
    <dgm:cxn modelId="{46970BC4-DA6D-8A4D-A3D6-09DCF2381C27}" type="presOf" srcId="{7EEE26AE-AC1F-A54E-8E72-DECCE002AD03}" destId="{5B5F7678-08B1-8C49-92D5-405449209727}" srcOrd="0" destOrd="0" presId="urn:microsoft.com/office/officeart/2008/layout/AlternatingPictureBlocks"/>
    <dgm:cxn modelId="{209C107F-5F95-4542-9D70-32AF2BF4AB43}" type="presOf" srcId="{7FB1A45B-DAA0-D843-A261-DEDEA60F58C4}" destId="{91B0F682-E5C7-AD4A-BA25-B2C1A52DAE5D}" srcOrd="0" destOrd="0" presId="urn:microsoft.com/office/officeart/2008/layout/AlternatingPictureBlocks"/>
    <dgm:cxn modelId="{30F619B9-976A-9644-921A-ABEAABF9C4CB}" srcId="{41CC9B44-8D55-E449-B34F-F2F4462B6A07}" destId="{0925F00E-7038-A045-85FC-58A62F02058F}" srcOrd="4" destOrd="0" parTransId="{62C06B18-28E0-9946-B3D8-C9A582114C97}" sibTransId="{BB7502AC-A929-414D-8B57-ACEE5BB75E7C}"/>
    <dgm:cxn modelId="{29AE9722-3620-3148-AB08-59341580311A}" srcId="{41CC9B44-8D55-E449-B34F-F2F4462B6A07}" destId="{E8CC915A-D059-104C-ABC7-2B6BD2815999}" srcOrd="2" destOrd="0" parTransId="{78756439-804F-C248-B203-A6AC9E2DCF8A}" sibTransId="{2A3FA9FE-7664-774D-A305-338D60037949}"/>
    <dgm:cxn modelId="{3A9F1196-D146-534B-BC86-70A1545C5389}" type="presParOf" srcId="{D29A2B63-0D5F-594F-AE1B-AA601B257F17}" destId="{638881E8-D6BD-2A47-8FCC-60C86D0982A4}" srcOrd="0" destOrd="0" presId="urn:microsoft.com/office/officeart/2008/layout/AlternatingPictureBlocks"/>
    <dgm:cxn modelId="{99E16EC9-5E4B-494F-A0AD-F99A3FEE2E43}" type="presParOf" srcId="{638881E8-D6BD-2A47-8FCC-60C86D0982A4}" destId="{5B5F7678-08B1-8C49-92D5-405449209727}" srcOrd="0" destOrd="0" presId="urn:microsoft.com/office/officeart/2008/layout/AlternatingPictureBlocks"/>
    <dgm:cxn modelId="{156C8D7F-BD28-2743-B99E-B953D6B2351F}" type="presParOf" srcId="{638881E8-D6BD-2A47-8FCC-60C86D0982A4}" destId="{58A1E567-4D62-1C4A-AA96-9ED4097F87AC}" srcOrd="1" destOrd="0" presId="urn:microsoft.com/office/officeart/2008/layout/AlternatingPictureBlocks"/>
    <dgm:cxn modelId="{07D9E39D-54CF-F24C-BF9B-76554CA6058D}" type="presParOf" srcId="{D29A2B63-0D5F-594F-AE1B-AA601B257F17}" destId="{012415E8-7227-B544-B076-D3C1148FC76A}" srcOrd="1" destOrd="0" presId="urn:microsoft.com/office/officeart/2008/layout/AlternatingPictureBlocks"/>
    <dgm:cxn modelId="{2F284120-BB87-BC4F-8D8F-6DC097F35777}" type="presParOf" srcId="{D29A2B63-0D5F-594F-AE1B-AA601B257F17}" destId="{0704BD8E-3046-B84C-86C1-30B8311787CB}" srcOrd="2" destOrd="0" presId="urn:microsoft.com/office/officeart/2008/layout/AlternatingPictureBlocks"/>
    <dgm:cxn modelId="{5C25EE08-BA73-324D-AC48-F25826EF3BC9}" type="presParOf" srcId="{0704BD8E-3046-B84C-86C1-30B8311787CB}" destId="{98E033CC-237D-4A4F-8F8B-E07A30C63635}" srcOrd="0" destOrd="0" presId="urn:microsoft.com/office/officeart/2008/layout/AlternatingPictureBlocks"/>
    <dgm:cxn modelId="{FC46054E-059C-DE4F-84EB-81090E57B74F}" type="presParOf" srcId="{0704BD8E-3046-B84C-86C1-30B8311787CB}" destId="{56124E18-BC3B-A145-88B8-DEA17D37C6D7}" srcOrd="1" destOrd="0" presId="urn:microsoft.com/office/officeart/2008/layout/AlternatingPictureBlocks"/>
    <dgm:cxn modelId="{B5F85A80-924A-2446-8EDA-EAE650563334}" type="presParOf" srcId="{D29A2B63-0D5F-594F-AE1B-AA601B257F17}" destId="{68BB0F54-D297-6042-B24F-B9E27A328051}" srcOrd="3" destOrd="0" presId="urn:microsoft.com/office/officeart/2008/layout/AlternatingPictureBlocks"/>
    <dgm:cxn modelId="{6652EDDB-90F6-964C-9F19-B16E7568E1CD}" type="presParOf" srcId="{D29A2B63-0D5F-594F-AE1B-AA601B257F17}" destId="{43B9833E-56E8-9342-BEEC-A6F572B78F12}" srcOrd="4" destOrd="0" presId="urn:microsoft.com/office/officeart/2008/layout/AlternatingPictureBlocks"/>
    <dgm:cxn modelId="{1481DA9E-9102-BC43-9D85-35F6E7F26891}" type="presParOf" srcId="{43B9833E-56E8-9342-BEEC-A6F572B78F12}" destId="{99E11D88-BE1A-E546-95F7-39D35B4C353E}" srcOrd="0" destOrd="0" presId="urn:microsoft.com/office/officeart/2008/layout/AlternatingPictureBlocks"/>
    <dgm:cxn modelId="{F4389580-7867-0043-B0FB-829772FD0ACB}" type="presParOf" srcId="{43B9833E-56E8-9342-BEEC-A6F572B78F12}" destId="{344628DE-3429-8042-8E49-E74219F7E113}" srcOrd="1" destOrd="0" presId="urn:microsoft.com/office/officeart/2008/layout/AlternatingPictureBlocks"/>
    <dgm:cxn modelId="{CEA12AE4-D22B-474C-9163-42456654B792}" type="presParOf" srcId="{D29A2B63-0D5F-594F-AE1B-AA601B257F17}" destId="{DAED4A40-7E2B-614A-BCCD-7634B80C33FF}" srcOrd="5" destOrd="0" presId="urn:microsoft.com/office/officeart/2008/layout/AlternatingPictureBlocks"/>
    <dgm:cxn modelId="{B8306668-6D13-DE4F-A3A4-D1E88EDCF8AE}" type="presParOf" srcId="{D29A2B63-0D5F-594F-AE1B-AA601B257F17}" destId="{59174525-E77C-1443-AA31-ADED5BEA7A31}" srcOrd="6" destOrd="0" presId="urn:microsoft.com/office/officeart/2008/layout/AlternatingPictureBlocks"/>
    <dgm:cxn modelId="{8F88FF2D-3A22-134D-8449-77FCDF833AA2}" type="presParOf" srcId="{59174525-E77C-1443-AA31-ADED5BEA7A31}" destId="{91B0F682-E5C7-AD4A-BA25-B2C1A52DAE5D}" srcOrd="0" destOrd="0" presId="urn:microsoft.com/office/officeart/2008/layout/AlternatingPictureBlocks"/>
    <dgm:cxn modelId="{6740CFBD-907D-2648-927B-C19C234B5FA4}" type="presParOf" srcId="{59174525-E77C-1443-AA31-ADED5BEA7A31}" destId="{DF60E1D8-90F5-5C45-9DC5-389FBDAF9207}" srcOrd="1" destOrd="0" presId="urn:microsoft.com/office/officeart/2008/layout/AlternatingPictureBlocks"/>
    <dgm:cxn modelId="{02675CBB-1E0C-4C43-B0F7-296837374EA2}" type="presParOf" srcId="{D29A2B63-0D5F-594F-AE1B-AA601B257F17}" destId="{FF8B067D-79B6-BF49-B93E-77A9B073787E}" srcOrd="7" destOrd="0" presId="urn:microsoft.com/office/officeart/2008/layout/AlternatingPictureBlocks"/>
    <dgm:cxn modelId="{DF07F71F-B5E3-724D-BB7F-FFE11B010C8C}" type="presParOf" srcId="{D29A2B63-0D5F-594F-AE1B-AA601B257F17}" destId="{F20CD3EC-DE78-CA45-826A-71CF0E7D6ED0}" srcOrd="8" destOrd="0" presId="urn:microsoft.com/office/officeart/2008/layout/AlternatingPictureBlocks"/>
    <dgm:cxn modelId="{211E00AB-3D07-924C-80B4-A9C6501F01B9}" type="presParOf" srcId="{F20CD3EC-DE78-CA45-826A-71CF0E7D6ED0}" destId="{A6CE8419-4EE6-1B4E-B677-8BFC9E6CFF44}" srcOrd="0" destOrd="0" presId="urn:microsoft.com/office/officeart/2008/layout/AlternatingPictureBlocks"/>
    <dgm:cxn modelId="{41D5246E-E55B-7A42-8CC0-BA943EFDB3A9}" type="presParOf" srcId="{F20CD3EC-DE78-CA45-826A-71CF0E7D6ED0}" destId="{91A932A9-D33F-A24A-B274-CCD3DDDA8D9E}" srcOrd="1" destOrd="0" presId="urn:microsoft.com/office/officeart/2008/layout/AlternatingPictureBlocks"/>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AlternatingPictureBlocks">
  <dgm:title val=""/>
  <dgm:desc val=""/>
  <dgm:catLst>
    <dgm:cat type="picture" pri="15000"/>
    <dgm:cat type="pictureconvert" pri="15000"/>
    <dgm:cat type="list" pri="135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primFontSz" for="des" ptType="node" op="equ" val="65"/>
      <dgm:constr type="w" for="ch" forName="comp" refType="w"/>
      <dgm:constr type="h" for="ch" forName="comp" refType="h"/>
      <dgm:constr type="h" for="ch" forName="sibTrans" refType="w" refFor="ch" refForName="comp" op="equ" fact="0.05"/>
    </dgm:constrLst>
    <dgm:ruleLst/>
    <dgm:forEach name="Name0" axis="ch" ptType="node">
      <dgm:layoutNode name="comp" styleLbl="node1">
        <dgm:alg type="composite">
          <dgm:param type="ar" val="3.30"/>
        </dgm:alg>
        <dgm:shape xmlns:r="http://schemas.openxmlformats.org/officeDocument/2006/relationships" r:blip="">
          <dgm:adjLst/>
        </dgm:shape>
        <dgm:presOf/>
        <dgm:choose name="Name1">
          <dgm:if name="Name2" func="var" arg="dir" op="equ" val="norm">
            <dgm:choose name="Name4">
              <dgm:if name="Name5" axis="desOrSelf" ptType="node" func="posOdd" op="equ" val="1">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if>
              <dgm:else name="Name6">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else>
            </dgm:choose>
          </dgm:if>
          <dgm:else name="Name3">
            <dgm:choose name="Name7">
              <dgm:if name="Name8" axis="desOrSelf" ptType="node" func="posOdd" op="equ" val="1">
                <dgm:constrLst>
                  <dgm:constr type="l" for="ch" forName="rect1" refType="w" fact="0.7"/>
                  <dgm:constr type="t" for="ch" forName="rect1" refType="h" fact="0"/>
                  <dgm:constr type="w" for="ch" forName="rect1" refType="w" fact="0.3"/>
                  <dgm:constr type="h" for="ch" forName="rect1" refType="h"/>
                  <dgm:constr type="l" for="ch" forName="rect2" refType="w" fact="0"/>
                  <dgm:constr type="t" for="ch" forName="rect2" refType="h" fact="0"/>
                  <dgm:constr type="w" for="ch" forName="rect2" refType="w" fact="0.67"/>
                  <dgm:constr type="h" for="ch" forName="rect2" refType="h"/>
                </dgm:constrLst>
              </dgm:if>
              <dgm:else name="Name9">
                <dgm:constrLst>
                  <dgm:constr type="l" for="ch" forName="rect1" refType="w" fact="0"/>
                  <dgm:constr type="t" for="ch" forName="rect1" refType="h" fact="0"/>
                  <dgm:constr type="w" for="ch" forName="rect1" refType="w" fact="0.3"/>
                  <dgm:constr type="h" for="ch" forName="rect1" refType="h"/>
                  <dgm:constr type="l" for="ch" forName="rect2" refType="w" fact="0.33"/>
                  <dgm:constr type="t" for="ch" forName="rect2" refType="h" fact="0"/>
                  <dgm:constr type="w" for="ch" forName="rect2" refType="w" fact="0.67"/>
                  <dgm:constr type="h" for="ch" forName="rect2" refType="h"/>
                </dgm:constrLst>
              </dgm:else>
            </dgm:choose>
          </dgm:else>
        </dgm:choose>
        <dgm:ruleLst/>
        <dgm:layoutNode name="rect2" styleLbl="node1">
          <dgm:varLst>
            <dgm:bulletEnabled val="1"/>
          </dgm:varLst>
          <dgm:alg type="tx"/>
          <dgm:shape xmlns:r="http://schemas.openxmlformats.org/officeDocument/2006/relationships" type="rect" r:blip="">
            <dgm:adjLst/>
          </dgm:shape>
          <dgm:presOf axis="desOrSelf" ptType="node"/>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ect1" styleLbl="lnNod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r>
              <a:rPr lang="en-GB" dirty="0" smtClean="0"/>
              <a:t>GN4-1 EC Review</a:t>
            </a:r>
            <a:endParaRPr lang="en-GB"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GB" dirty="0" smtClean="0"/>
              <a:t>Activity Title</a:t>
            </a:r>
            <a:endParaRPr lang="en-GB" dirty="0"/>
          </a:p>
        </p:txBody>
      </p:sp>
    </p:spTree>
    <p:extLst>
      <p:ext uri="{BB962C8B-B14F-4D97-AF65-F5344CB8AC3E}">
        <p14:creationId xmlns:p14="http://schemas.microsoft.com/office/powerpoint/2010/main" val="328656392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9180173-56AF-4385-B5A2-4FB13A8B9F78}" type="datetimeFigureOut">
              <a:rPr lang="en-GB" smtClean="0"/>
              <a:t>24/11/2016</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5EAC0A-1A7B-42DA-8357-44C998E354D7}" type="slidenum">
              <a:rPr lang="en-GB" smtClean="0"/>
              <a:t>‹#›</a:t>
            </a:fld>
            <a:endParaRPr lang="en-GB" dirty="0"/>
          </a:p>
        </p:txBody>
      </p:sp>
    </p:spTree>
    <p:extLst>
      <p:ext uri="{BB962C8B-B14F-4D97-AF65-F5344CB8AC3E}">
        <p14:creationId xmlns:p14="http://schemas.microsoft.com/office/powerpoint/2010/main" val="29780808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In February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February this year –my managers asked me to take over the management of the NA3 activity. This was only 3 months before the end of the GN4.1project!  The activity leader John Dyer who has been leading the activity since the G3 project, went on retirement. I had been assisting John for all these years and worked closely with all the task leaders. There was no doubt in my mind that together with the strong task leaders we could bring the activity to a successful completion.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15EAC0A-1A7B-42DA-8357-44C998E354D7}" type="slidenum">
              <a:rPr lang="en-GB" smtClean="0"/>
              <a:t>1</a:t>
            </a:fld>
            <a:endParaRPr lang="en-GB" dirty="0"/>
          </a:p>
        </p:txBody>
      </p:sp>
    </p:spTree>
    <p:extLst>
      <p:ext uri="{BB962C8B-B14F-4D97-AF65-F5344CB8AC3E}">
        <p14:creationId xmlns:p14="http://schemas.microsoft.com/office/powerpoint/2010/main" val="24193651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What</a:t>
            </a:r>
            <a:r>
              <a:rPr lang="en-US" baseline="0" dirty="0" smtClean="0"/>
              <a:t> is it?</a:t>
            </a:r>
            <a:endParaRPr lang="en-US" dirty="0" smtClean="0"/>
          </a:p>
          <a:p>
            <a:r>
              <a:rPr lang="en-US" dirty="0" smtClean="0"/>
              <a:t>The Compendium</a:t>
            </a:r>
            <a:r>
              <a:rPr lang="en-US" baseline="0" dirty="0" smtClean="0"/>
              <a:t> is a leading publication from the Community and for the community,  that tracks the growth and development of NRENs in Europe. </a:t>
            </a:r>
            <a:endParaRPr lang="en-US" sz="1200" i="1" dirty="0" smtClean="0"/>
          </a:p>
          <a:p>
            <a:endParaRPr lang="en-US" sz="1200" b="1" i="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What is Compendium</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Compendium is a yearly publication that tracks the trends and development of NRENs in Europe.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It’s valued by NRENs because it helps demonstrate their successes: </a:t>
            </a:r>
          </a:p>
          <a:p>
            <a:pPr marL="171450" lvl="0" indent="-171450">
              <a:buFont typeface="Arial" charset="0"/>
              <a:buChar char="•"/>
            </a:pPr>
            <a:r>
              <a:rPr lang="en-US" sz="1200" kern="1200" dirty="0" smtClean="0">
                <a:solidFill>
                  <a:schemeClr val="tx1"/>
                </a:solidFill>
                <a:effectLst/>
                <a:latin typeface="+mn-lt"/>
                <a:ea typeface="+mn-ea"/>
                <a:cs typeface="+mn-cs"/>
              </a:rPr>
              <a:t>How well they are serving users</a:t>
            </a:r>
          </a:p>
          <a:p>
            <a:pPr marL="171450" lvl="0" indent="-171450">
              <a:buFont typeface="Arial" charset="0"/>
              <a:buChar char="•"/>
            </a:pPr>
            <a:r>
              <a:rPr lang="en-US" sz="1200" kern="1200" dirty="0" smtClean="0">
                <a:solidFill>
                  <a:schemeClr val="tx1"/>
                </a:solidFill>
                <a:effectLst/>
                <a:latin typeface="+mn-lt"/>
                <a:ea typeface="+mn-ea"/>
                <a:cs typeface="+mn-cs"/>
              </a:rPr>
              <a:t>How many services they offer</a:t>
            </a:r>
          </a:p>
          <a:p>
            <a:pPr marL="171450" lvl="0" indent="-171450">
              <a:buFont typeface="Arial" charset="0"/>
              <a:buChar char="•"/>
            </a:pPr>
            <a:r>
              <a:rPr lang="en-US" sz="1200" kern="1200" dirty="0" smtClean="0">
                <a:solidFill>
                  <a:schemeClr val="tx1"/>
                </a:solidFill>
                <a:effectLst/>
                <a:latin typeface="+mn-lt"/>
                <a:ea typeface="+mn-ea"/>
                <a:cs typeface="+mn-cs"/>
              </a:rPr>
              <a:t>How service portfolios are developing, and how service use increases the overall strength of the R+E networking environment </a:t>
            </a:r>
          </a:p>
          <a:p>
            <a:pPr marL="171450" lvl="0" indent="-171450">
              <a:buFont typeface="Arial" charset="0"/>
              <a:buChar char="•"/>
            </a:pPr>
            <a:r>
              <a:rPr lang="en-US" sz="1200" kern="1200" dirty="0" smtClean="0">
                <a:solidFill>
                  <a:schemeClr val="tx1"/>
                </a:solidFill>
                <a:effectLst/>
                <a:latin typeface="+mn-lt"/>
                <a:ea typeface="+mn-ea"/>
                <a:cs typeface="+mn-cs"/>
              </a:rPr>
              <a:t>Promote inter-NREN collaboration on identified trends</a:t>
            </a:r>
          </a:p>
          <a:p>
            <a:pPr marL="171450" lvl="0" indent="-171450">
              <a:buFont typeface="Arial" charset="0"/>
              <a:buChar char="•"/>
            </a:pPr>
            <a:r>
              <a:rPr lang="en-US" sz="1200" kern="1200" dirty="0" smtClean="0">
                <a:solidFill>
                  <a:schemeClr val="tx1"/>
                </a:solidFill>
                <a:effectLst/>
                <a:latin typeface="+mn-lt"/>
                <a:ea typeface="+mn-ea"/>
                <a:cs typeface="+mn-cs"/>
              </a:rPr>
              <a:t>Benefits of funding for both NRENs and end-users</a:t>
            </a:r>
          </a:p>
          <a:p>
            <a:r>
              <a:rPr lang="en-US" sz="1200" kern="1200" dirty="0" smtClean="0">
                <a:solidFill>
                  <a:schemeClr val="tx1"/>
                </a:solidFill>
                <a:effectLst/>
                <a:latin typeface="+mn-lt"/>
                <a:ea typeface="+mn-ea"/>
                <a:cs typeface="+mn-cs"/>
              </a:rPr>
              <a:t> </a:t>
            </a:r>
          </a:p>
          <a:p>
            <a:pPr marL="571500" indent="-571500">
              <a:buFont typeface="Arial" charset="0"/>
              <a:buChar char="•"/>
            </a:pPr>
            <a:endParaRPr lang="en-US" sz="1200" dirty="0" smtClean="0"/>
          </a:p>
          <a:p>
            <a:endParaRPr lang="is-IS" baseline="0" dirty="0" smtClean="0"/>
          </a:p>
          <a:p>
            <a:endParaRPr lang="is-IS" baseline="0" dirty="0" smtClean="0"/>
          </a:p>
        </p:txBody>
      </p:sp>
      <p:sp>
        <p:nvSpPr>
          <p:cNvPr id="4" name="Slide Number Placeholder 3"/>
          <p:cNvSpPr>
            <a:spLocks noGrp="1"/>
          </p:cNvSpPr>
          <p:nvPr>
            <p:ph type="sldNum" sz="quarter" idx="10"/>
          </p:nvPr>
        </p:nvSpPr>
        <p:spPr/>
        <p:txBody>
          <a:bodyPr/>
          <a:lstStyle/>
          <a:p>
            <a:fld id="{C15EAC0A-1A7B-42DA-8357-44C998E354D7}" type="slidenum">
              <a:rPr lang="en-GB" smtClean="0"/>
              <a:t>10</a:t>
            </a:fld>
            <a:endParaRPr lang="en-GB" dirty="0"/>
          </a:p>
        </p:txBody>
      </p:sp>
    </p:spTree>
    <p:extLst>
      <p:ext uri="{BB962C8B-B14F-4D97-AF65-F5344CB8AC3E}">
        <p14:creationId xmlns:p14="http://schemas.microsoft.com/office/powerpoint/2010/main" val="198423643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Data collection process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a:t>
            </a:r>
            <a:r>
              <a:rPr lang="is-IS" sz="1200" kern="1200" dirty="0" smtClean="0">
                <a:solidFill>
                  <a:schemeClr val="tx1"/>
                </a:solidFill>
                <a:effectLst/>
                <a:latin typeface="+mn-lt"/>
                <a:ea typeface="+mn-ea"/>
                <a:cs typeface="+mn-cs"/>
              </a:rPr>
              <a:t>he data collections is done through an extensive survey and contains data and responses from 55 NRENs (42 x GEANT, 5 x other European and 8 non-Europeen NRENs. In addition, the Compendium has identified 75 NRENS known to be operating in the world; which gives potential for global growth.  </a:t>
            </a:r>
            <a:endParaRPr lang="en-US" sz="1200" kern="1200" dirty="0" smtClean="0">
              <a:solidFill>
                <a:schemeClr val="tx1"/>
              </a:solidFill>
              <a:effectLst/>
              <a:latin typeface="+mn-lt"/>
              <a:ea typeface="+mn-ea"/>
              <a:cs typeface="+mn-cs"/>
            </a:endParaRPr>
          </a:p>
          <a:p>
            <a:r>
              <a:rPr lang="is-I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15EAC0A-1A7B-42DA-8357-44C998E354D7}" type="slidenum">
              <a:rPr lang="en-GB" smtClean="0"/>
              <a:t>11</a:t>
            </a:fld>
            <a:endParaRPr lang="en-GB" dirty="0"/>
          </a:p>
        </p:txBody>
      </p:sp>
    </p:spTree>
    <p:extLst>
      <p:ext uri="{BB962C8B-B14F-4D97-AF65-F5344CB8AC3E}">
        <p14:creationId xmlns:p14="http://schemas.microsoft.com/office/powerpoint/2010/main" val="6153297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s-IS" sz="1200" b="1" kern="1200" dirty="0" smtClean="0">
                <a:solidFill>
                  <a:schemeClr val="tx1"/>
                </a:solidFill>
                <a:effectLst/>
                <a:latin typeface="+mn-lt"/>
                <a:ea typeface="+mn-ea"/>
                <a:cs typeface="+mn-cs"/>
              </a:rPr>
              <a:t>Process</a:t>
            </a:r>
            <a:r>
              <a:rPr lang="is-IS" sz="1200" b="1" kern="1200" baseline="0" dirty="0" smtClean="0">
                <a:solidFill>
                  <a:schemeClr val="tx1"/>
                </a:solidFill>
                <a:effectLst/>
                <a:latin typeface="+mn-lt"/>
                <a:ea typeface="+mn-ea"/>
                <a:cs typeface="+mn-cs"/>
              </a:rPr>
              <a:t> – it starts with collecting the data</a:t>
            </a:r>
            <a:endParaRPr lang="is-IS" sz="1200" b="1" kern="1200" dirty="0" smtClean="0">
              <a:solidFill>
                <a:schemeClr val="tx1"/>
              </a:solidFill>
              <a:effectLst/>
              <a:latin typeface="+mn-lt"/>
              <a:ea typeface="+mn-ea"/>
              <a:cs typeface="+mn-cs"/>
            </a:endParaRPr>
          </a:p>
          <a:p>
            <a:r>
              <a:rPr lang="is-IS" sz="1200" b="1" kern="1200" dirty="0" smtClean="0">
                <a:solidFill>
                  <a:schemeClr val="tx1"/>
                </a:solidFill>
                <a:effectLst/>
                <a:latin typeface="+mn-lt"/>
                <a:ea typeface="+mn-ea"/>
                <a:cs typeface="+mn-cs"/>
              </a:rPr>
              <a:t>Technical enhancements</a:t>
            </a:r>
            <a:endParaRPr lang="en-US" sz="1200" kern="1200" dirty="0" smtClean="0">
              <a:solidFill>
                <a:schemeClr val="tx1"/>
              </a:solidFill>
              <a:effectLst/>
              <a:latin typeface="+mn-lt"/>
              <a:ea typeface="+mn-ea"/>
              <a:cs typeface="+mn-cs"/>
            </a:endParaRPr>
          </a:p>
          <a:p>
            <a:r>
              <a:rPr lang="is-IS" sz="1200" kern="1200" dirty="0" smtClean="0">
                <a:solidFill>
                  <a:schemeClr val="tx1"/>
                </a:solidFill>
                <a:effectLst/>
                <a:latin typeface="+mn-lt"/>
                <a:ea typeface="+mn-ea"/>
                <a:cs typeface="+mn-cs"/>
              </a:rPr>
              <a:t>We continued to make small technical improvements to the data collection. For instance pre-fllling questions with answers we already know, users now only had to check if that’s still the case,making the survey more user friendly.</a:t>
            </a:r>
          </a:p>
          <a:p>
            <a:endParaRPr lang="is-IS" sz="1200" kern="1200" dirty="0" smtClean="0">
              <a:solidFill>
                <a:schemeClr val="tx1"/>
              </a:solidFill>
              <a:effectLst/>
              <a:latin typeface="+mn-lt"/>
              <a:ea typeface="+mn-ea"/>
              <a:cs typeface="+mn-cs"/>
            </a:endParaRPr>
          </a:p>
          <a:p>
            <a:r>
              <a:rPr lang="is-IS" sz="1200" b="1" kern="1200" dirty="0" smtClean="0">
                <a:solidFill>
                  <a:schemeClr val="tx1"/>
                </a:solidFill>
                <a:effectLst/>
                <a:latin typeface="+mn-lt"/>
                <a:ea typeface="+mn-ea"/>
                <a:cs typeface="+mn-cs"/>
              </a:rPr>
              <a:t>Clensing, analysing</a:t>
            </a:r>
            <a:endParaRPr lang="en-US" sz="1200" kern="1200" dirty="0" smtClean="0">
              <a:solidFill>
                <a:schemeClr val="tx1"/>
              </a:solidFill>
              <a:effectLst/>
              <a:latin typeface="+mn-lt"/>
              <a:ea typeface="+mn-ea"/>
              <a:cs typeface="+mn-cs"/>
            </a:endParaRPr>
          </a:p>
          <a:p>
            <a:r>
              <a:rPr lang="is-IS" sz="1200" kern="1200" dirty="0" smtClean="0">
                <a:solidFill>
                  <a:schemeClr val="tx1"/>
                </a:solidFill>
                <a:effectLst/>
                <a:latin typeface="+mn-lt"/>
                <a:ea typeface="+mn-ea"/>
                <a:cs typeface="+mn-cs"/>
              </a:rPr>
              <a:t>After collecting the data, the datasets were clenched and then analysed and visualised with graphs, charts and tables. </a:t>
            </a:r>
            <a:endParaRPr lang="en-US" sz="1200" kern="1200" dirty="0" smtClean="0">
              <a:solidFill>
                <a:schemeClr val="tx1"/>
              </a:solidFill>
              <a:effectLst/>
              <a:latin typeface="+mn-lt"/>
              <a:ea typeface="+mn-ea"/>
              <a:cs typeface="+mn-cs"/>
            </a:endParaRPr>
          </a:p>
          <a:p>
            <a:r>
              <a:rPr lang="is-IS"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is-IS" sz="1200" b="1" kern="1200" dirty="0" smtClean="0">
                <a:solidFill>
                  <a:schemeClr val="tx1"/>
                </a:solidFill>
                <a:effectLst/>
                <a:latin typeface="+mn-lt"/>
                <a:ea typeface="+mn-ea"/>
                <a:cs typeface="+mn-cs"/>
              </a:rPr>
              <a:t>Data analist</a:t>
            </a:r>
            <a:endParaRPr lang="en-US" sz="1200" kern="1200" dirty="0" smtClean="0">
              <a:solidFill>
                <a:schemeClr val="tx1"/>
              </a:solidFill>
              <a:effectLst/>
              <a:latin typeface="+mn-lt"/>
              <a:ea typeface="+mn-ea"/>
              <a:cs typeface="+mn-cs"/>
            </a:endParaRPr>
          </a:p>
          <a:p>
            <a:r>
              <a:rPr lang="is-IS" sz="1200" kern="1200" dirty="0" smtClean="0">
                <a:solidFill>
                  <a:schemeClr val="tx1"/>
                </a:solidFill>
                <a:effectLst/>
                <a:latin typeface="+mn-lt"/>
                <a:ea typeface="+mn-ea"/>
                <a:cs typeface="+mn-cs"/>
              </a:rPr>
              <a:t>Since we did not had a data analist this time. So we used existing resources to secure the integrity of data. and This put some more pressure on budgets we saw in earlier slide.</a:t>
            </a:r>
            <a:endParaRPr lang="en-US" sz="1200" kern="1200" dirty="0" smtClean="0">
              <a:solidFill>
                <a:schemeClr val="tx1"/>
              </a:solidFill>
              <a:effectLst/>
              <a:latin typeface="+mn-lt"/>
              <a:ea typeface="+mn-ea"/>
              <a:cs typeface="+mn-cs"/>
            </a:endParaRPr>
          </a:p>
          <a:p>
            <a:r>
              <a:rPr lang="is-IS" sz="1200" kern="1200" dirty="0" smtClean="0">
                <a:solidFill>
                  <a:schemeClr val="tx1"/>
                </a:solidFill>
                <a:effectLst/>
                <a:latin typeface="+mn-lt"/>
                <a:ea typeface="+mn-ea"/>
                <a:cs typeface="+mn-cs"/>
              </a:rPr>
              <a:t> </a:t>
            </a:r>
          </a:p>
          <a:p>
            <a:r>
              <a:rPr lang="is-IS" sz="1200" b="1" kern="1200" dirty="0" smtClean="0">
                <a:solidFill>
                  <a:schemeClr val="tx1"/>
                </a:solidFill>
                <a:effectLst/>
                <a:latin typeface="+mn-lt"/>
                <a:ea typeface="+mn-ea"/>
                <a:cs typeface="+mn-cs"/>
              </a:rPr>
              <a:t>New approach</a:t>
            </a:r>
            <a:endParaRPr lang="en-US" sz="1200" kern="1200" dirty="0" smtClean="0">
              <a:solidFill>
                <a:schemeClr val="tx1"/>
              </a:solidFill>
              <a:effectLst/>
              <a:latin typeface="+mn-lt"/>
              <a:ea typeface="+mn-ea"/>
              <a:cs typeface="+mn-cs"/>
            </a:endParaRPr>
          </a:p>
          <a:p>
            <a:r>
              <a:rPr lang="is-IS" sz="1200" kern="1200" dirty="0" smtClean="0">
                <a:solidFill>
                  <a:schemeClr val="tx1"/>
                </a:solidFill>
                <a:effectLst/>
                <a:latin typeface="+mn-lt"/>
                <a:ea typeface="+mn-ea"/>
                <a:cs typeface="+mn-cs"/>
              </a:rPr>
              <a:t>In GN4-1 we took a new approach to advance the Compendium into a more community-led publication.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is-IS" sz="1200" kern="1200" dirty="0" smtClean="0">
                <a:solidFill>
                  <a:schemeClr val="tx1"/>
                </a:solidFill>
                <a:effectLst/>
                <a:latin typeface="+mn-lt"/>
                <a:ea typeface="+mn-ea"/>
                <a:cs typeface="+mn-cs"/>
              </a:rPr>
              <a:t>While the Compendium has always been a community publication through the cooperation of NRENs and the oversight of a community Panel, we took it one step further and invited technical experts from the community to do the data interpretation from their field of expertise and write their findings.</a:t>
            </a:r>
            <a:endParaRPr lang="en-US" sz="1200" kern="1200" dirty="0" smtClean="0">
              <a:solidFill>
                <a:schemeClr val="tx1"/>
              </a:solidFill>
              <a:effectLst/>
              <a:latin typeface="+mn-lt"/>
              <a:ea typeface="+mn-ea"/>
              <a:cs typeface="+mn-cs"/>
            </a:endParaRPr>
          </a:p>
          <a:p>
            <a:r>
              <a:rPr lang="is-IS" sz="1200" kern="1200" dirty="0" smtClean="0">
                <a:solidFill>
                  <a:schemeClr val="tx1"/>
                </a:solidFill>
                <a:effectLst/>
                <a:latin typeface="+mn-lt"/>
                <a:ea typeface="+mn-ea"/>
                <a:cs typeface="+mn-cs"/>
              </a:rPr>
              <a:t> </a:t>
            </a:r>
          </a:p>
          <a:p>
            <a:r>
              <a:rPr lang="is-IS" sz="1200" kern="1200" dirty="0" smtClean="0">
                <a:solidFill>
                  <a:schemeClr val="tx1"/>
                </a:solidFill>
                <a:effectLst/>
                <a:latin typeface="+mn-lt"/>
                <a:ea typeface="+mn-ea"/>
                <a:cs typeface="+mn-cs"/>
              </a:rPr>
              <a:t>Finally key findings coming out of this process were: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pPr marL="171450" lvl="0" indent="-171450">
              <a:buFont typeface="Arial" charset="0"/>
              <a:buChar char="•"/>
            </a:pPr>
            <a:r>
              <a:rPr lang="en-US" sz="1200" kern="1200" dirty="0" smtClean="0">
                <a:solidFill>
                  <a:schemeClr val="tx1"/>
                </a:solidFill>
                <a:effectLst/>
                <a:latin typeface="+mn-lt"/>
                <a:ea typeface="+mn-ea"/>
                <a:cs typeface="+mn-cs"/>
              </a:rPr>
              <a:t>NRENs moving beyond providing just network services towards greater e-Infrastructure integration. 78% of NRENs actively deliver cloud services</a:t>
            </a:r>
          </a:p>
          <a:p>
            <a:pPr marL="171450" lvl="0" indent="-171450">
              <a:buFont typeface="Arial" charset="0"/>
              <a:buChar char="•"/>
            </a:pPr>
            <a:r>
              <a:rPr lang="en-US" sz="1200" kern="1200" dirty="0" smtClean="0">
                <a:solidFill>
                  <a:schemeClr val="tx1"/>
                </a:solidFill>
                <a:effectLst/>
                <a:latin typeface="+mn-lt"/>
                <a:ea typeface="+mn-ea"/>
                <a:cs typeface="+mn-cs"/>
              </a:rPr>
              <a:t>NREN Traffic per researcher is now 10 000 times the traffic per EU citizen person</a:t>
            </a:r>
          </a:p>
          <a:p>
            <a:pPr marL="171450" lvl="0" indent="-171450">
              <a:buFont typeface="Arial" charset="0"/>
              <a:buChar char="•"/>
            </a:pPr>
            <a:r>
              <a:rPr lang="en-US" sz="1200" kern="1200" dirty="0" smtClean="0">
                <a:solidFill>
                  <a:schemeClr val="tx1"/>
                </a:solidFill>
                <a:effectLst/>
                <a:latin typeface="+mn-lt"/>
                <a:ea typeface="+mn-ea"/>
                <a:cs typeface="+mn-cs"/>
              </a:rPr>
              <a:t>GÉANT NRENs provide services to approximately 86% of all university level students; up from 82% in 2014</a:t>
            </a:r>
          </a:p>
          <a:p>
            <a:pPr marL="171450" lvl="0" indent="-171450">
              <a:buFont typeface="Arial" charset="0"/>
              <a:buChar char="•"/>
            </a:pPr>
            <a:r>
              <a:rPr lang="en-US" sz="1200" kern="1200" dirty="0" smtClean="0">
                <a:solidFill>
                  <a:schemeClr val="tx1"/>
                </a:solidFill>
                <a:effectLst/>
                <a:latin typeface="+mn-lt"/>
                <a:ea typeface="+mn-ea"/>
                <a:cs typeface="+mn-cs"/>
              </a:rPr>
              <a:t>First time we see intensive research into Software Defined Networking (SDN) capabilities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And yesterday we already heard about the exponential growth in services such as </a:t>
            </a:r>
            <a:r>
              <a:rPr lang="en-US" sz="1200" kern="1200" dirty="0" err="1" smtClean="0">
                <a:solidFill>
                  <a:schemeClr val="tx1"/>
                </a:solidFill>
                <a:effectLst/>
                <a:latin typeface="+mn-lt"/>
                <a:ea typeface="+mn-ea"/>
                <a:cs typeface="+mn-cs"/>
              </a:rPr>
              <a:t>Edugain</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eduroam</a:t>
            </a:r>
            <a:r>
              <a:rPr lang="en-US" sz="1200" kern="1200" dirty="0" smtClean="0">
                <a:solidFill>
                  <a:schemeClr val="tx1"/>
                </a:solidFill>
                <a:effectLst/>
                <a:latin typeface="+mn-lt"/>
                <a:ea typeface="+mn-ea"/>
                <a:cs typeface="+mn-cs"/>
              </a:rPr>
              <a:t> in Ann’s presentation </a:t>
            </a: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is-IS" i="0"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12</a:t>
            </a:fld>
            <a:endParaRPr lang="en-GB" dirty="0"/>
          </a:p>
        </p:txBody>
      </p:sp>
    </p:spTree>
    <p:extLst>
      <p:ext uri="{BB962C8B-B14F-4D97-AF65-F5344CB8AC3E}">
        <p14:creationId xmlns:p14="http://schemas.microsoft.com/office/powerpoint/2010/main" val="35673629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Compendium data is finding new and other uses. </a:t>
            </a:r>
          </a:p>
          <a:p>
            <a:pPr marL="171450" indent="-171450">
              <a:buFont typeface="Arial" charset="0"/>
              <a:buChar char="•"/>
            </a:pPr>
            <a:r>
              <a:rPr lang="en-US" sz="1200" kern="1200" dirty="0" smtClean="0">
                <a:solidFill>
                  <a:schemeClr val="tx1"/>
                </a:solidFill>
                <a:effectLst/>
                <a:latin typeface="+mn-lt"/>
                <a:ea typeface="+mn-ea"/>
                <a:cs typeface="+mn-cs"/>
              </a:rPr>
              <a:t>Compendium data was used to feed the NREN service portfolio (known as the service matrix in GN3plus), Matthew presented on this earlier. </a:t>
            </a:r>
          </a:p>
          <a:p>
            <a:pPr marL="171450" indent="-171450">
              <a:buFont typeface="Arial" charset="0"/>
              <a:buChar char="•"/>
            </a:pPr>
            <a:r>
              <a:rPr lang="en-US" sz="1200" kern="1200" dirty="0" smtClean="0">
                <a:solidFill>
                  <a:schemeClr val="tx1"/>
                </a:solidFill>
                <a:effectLst/>
                <a:latin typeface="+mn-lt"/>
                <a:ea typeface="+mn-ea"/>
                <a:cs typeface="+mn-cs"/>
              </a:rPr>
              <a:t>The developing work for the service matrix that was done in the NA3T1 has now also evolved in other activities such as the Cloud catalogue in SA7, Andres talked about yesterday. </a:t>
            </a:r>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13</a:t>
            </a:fld>
            <a:endParaRPr lang="en-GB" dirty="0"/>
          </a:p>
        </p:txBody>
      </p:sp>
    </p:spTree>
    <p:extLst>
      <p:ext uri="{BB962C8B-B14F-4D97-AF65-F5344CB8AC3E}">
        <p14:creationId xmlns:p14="http://schemas.microsoft.com/office/powerpoint/2010/main" val="10520589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Whether </a:t>
            </a:r>
            <a:r>
              <a:rPr lang="en-US" sz="1200" i="1" kern="1200" dirty="0" smtClean="0">
                <a:solidFill>
                  <a:schemeClr val="tx1"/>
                </a:solidFill>
                <a:effectLst/>
                <a:latin typeface="+mn-lt"/>
                <a:ea typeface="+mn-ea"/>
                <a:cs typeface="+mn-cs"/>
              </a:rPr>
              <a:t>to see what strategies/services other NRENs are pursuing</a:t>
            </a:r>
            <a:r>
              <a:rPr lang="en-US" sz="1200" kern="1200" dirty="0" smtClean="0">
                <a:solidFill>
                  <a:schemeClr val="tx1"/>
                </a:solidFill>
                <a:effectLst/>
                <a:latin typeface="+mn-lt"/>
                <a:ea typeface="+mn-ea"/>
                <a:cs typeface="+mn-cs"/>
              </a:rPr>
              <a:t> or whether is used as a reference to respond to funding bodies, the Compendium remains a valuable reference tool for NRENs.</a:t>
            </a:r>
          </a:p>
          <a:p>
            <a:endParaRPr lang="is-IS" baseline="0" dirty="0" smtClean="0"/>
          </a:p>
          <a:p>
            <a:endParaRPr lang="is-IS" baseline="0" dirty="0" smtClean="0"/>
          </a:p>
        </p:txBody>
      </p:sp>
      <p:sp>
        <p:nvSpPr>
          <p:cNvPr id="4" name="Slide Number Placeholder 3"/>
          <p:cNvSpPr>
            <a:spLocks noGrp="1"/>
          </p:cNvSpPr>
          <p:nvPr>
            <p:ph type="sldNum" sz="quarter" idx="10"/>
          </p:nvPr>
        </p:nvSpPr>
        <p:spPr/>
        <p:txBody>
          <a:bodyPr/>
          <a:lstStyle/>
          <a:p>
            <a:fld id="{C15EAC0A-1A7B-42DA-8357-44C998E354D7}" type="slidenum">
              <a:rPr lang="en-GB" smtClean="0"/>
              <a:t>14</a:t>
            </a:fld>
            <a:endParaRPr lang="en-GB" dirty="0"/>
          </a:p>
        </p:txBody>
      </p:sp>
    </p:spTree>
    <p:extLst>
      <p:ext uri="{BB962C8B-B14F-4D97-AF65-F5344CB8AC3E}">
        <p14:creationId xmlns:p14="http://schemas.microsoft.com/office/powerpoint/2010/main" val="912569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2015 compendium was successfully published</a:t>
            </a:r>
          </a:p>
          <a:p>
            <a:r>
              <a:rPr lang="en-US" sz="1200" kern="1200" dirty="0" smtClean="0">
                <a:solidFill>
                  <a:schemeClr val="tx1"/>
                </a:solidFill>
                <a:effectLst/>
                <a:latin typeface="+mn-lt"/>
                <a:ea typeface="+mn-ea"/>
                <a:cs typeface="+mn-cs"/>
              </a:rPr>
              <a:t>The Compendium continues to be an important benchmark and best practice from leading networks, for the community and by the community.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Lessons learned and looking ahead we will:</a:t>
            </a:r>
          </a:p>
          <a:p>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Continue working with content owners and area experts   </a:t>
            </a:r>
          </a:p>
          <a:p>
            <a:pPr marL="171450" lvl="0" indent="-171450">
              <a:buFont typeface="Arial" charset="0"/>
              <a:buChar char="•"/>
            </a:pPr>
            <a:r>
              <a:rPr lang="en-US" sz="1200" kern="1200" dirty="0" smtClean="0">
                <a:solidFill>
                  <a:schemeClr val="tx1"/>
                </a:solidFill>
                <a:effectLst/>
                <a:latin typeface="+mn-lt"/>
                <a:ea typeface="+mn-ea"/>
                <a:cs typeface="+mn-cs"/>
              </a:rPr>
              <a:t>Work with data scientist for data and trend analysis </a:t>
            </a:r>
          </a:p>
          <a:p>
            <a:pPr marL="171450" lvl="0" indent="-171450">
              <a:buFont typeface="Arial" charset="0"/>
              <a:buChar char="•"/>
            </a:pPr>
            <a:r>
              <a:rPr lang="en-US" sz="1200" kern="1200" dirty="0" smtClean="0">
                <a:solidFill>
                  <a:schemeClr val="tx1"/>
                </a:solidFill>
                <a:effectLst/>
                <a:latin typeface="+mn-lt"/>
                <a:ea typeface="+mn-ea"/>
                <a:cs typeface="+mn-cs"/>
              </a:rPr>
              <a:t>Keep focus on identifying and drawing out trends</a:t>
            </a:r>
          </a:p>
          <a:p>
            <a:pPr marL="171450" lvl="0" indent="-171450">
              <a:buFont typeface="Arial" charset="0"/>
              <a:buChar char="•"/>
            </a:pPr>
            <a:r>
              <a:rPr lang="en-US" sz="1200" kern="1200" dirty="0" smtClean="0">
                <a:solidFill>
                  <a:schemeClr val="tx1"/>
                </a:solidFill>
                <a:effectLst/>
                <a:latin typeface="+mn-lt"/>
                <a:ea typeface="+mn-ea"/>
                <a:cs typeface="+mn-cs"/>
              </a:rPr>
              <a:t>Enrich factual data with qualitative interview data</a:t>
            </a:r>
          </a:p>
          <a:p>
            <a:pPr marL="171450" lvl="0" indent="-171450">
              <a:buFont typeface="Arial" charset="0"/>
              <a:buChar char="•"/>
            </a:pPr>
            <a:r>
              <a:rPr lang="en-US" sz="1200" kern="1200" dirty="0" smtClean="0">
                <a:solidFill>
                  <a:schemeClr val="tx1"/>
                </a:solidFill>
                <a:effectLst/>
                <a:latin typeface="+mn-lt"/>
                <a:ea typeface="+mn-ea"/>
                <a:cs typeface="+mn-cs"/>
              </a:rPr>
              <a:t>Improve automated data collection functions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15EAC0A-1A7B-42DA-8357-44C998E354D7}" type="slidenum">
              <a:rPr lang="en-GB" smtClean="0"/>
              <a:t>15</a:t>
            </a:fld>
            <a:endParaRPr lang="en-GB" dirty="0"/>
          </a:p>
        </p:txBody>
      </p:sp>
    </p:spTree>
    <p:extLst>
      <p:ext uri="{BB962C8B-B14F-4D97-AF65-F5344CB8AC3E}">
        <p14:creationId xmlns:p14="http://schemas.microsoft.com/office/powerpoint/2010/main" val="754421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Background: develop a common understanding howto a build digital assessment service.</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Collaboration between UNINETT and Norwegian universities resulted in six BPD document, which</a:t>
            </a:r>
            <a:r>
              <a:rPr lang="en-US" baseline="0" dirty="0" smtClean="0"/>
              <a:t> cover the topic from the viewpoint of technical considerations to legal issues.</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All the BPD documents have been finalized and available from the GÉANT</a:t>
            </a:r>
            <a:r>
              <a:rPr lang="en-US" baseline="0" dirty="0" smtClean="0"/>
              <a:t> CBP website.</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UNINETT, The Norwegian NREN in collaboration with higher Norwegian education has run a project on digital assessment</a:t>
            </a:r>
          </a:p>
          <a:p>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solidFill>
                  <a:prstClr val="black"/>
                </a:solidFill>
              </a:rPr>
              <a:pPr/>
              <a:t>17</a:t>
            </a:fld>
            <a:endParaRPr lang="en-GB" dirty="0">
              <a:solidFill>
                <a:prstClr val="black"/>
              </a:solidFill>
            </a:endParaRPr>
          </a:p>
        </p:txBody>
      </p:sp>
    </p:spTree>
    <p:extLst>
      <p:ext uri="{BB962C8B-B14F-4D97-AF65-F5344CB8AC3E}">
        <p14:creationId xmlns:p14="http://schemas.microsoft.com/office/powerpoint/2010/main" val="178698804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smtClean="0"/>
          </a:p>
          <a:p>
            <a:r>
              <a:rPr lang="en-US" dirty="0" smtClean="0"/>
              <a:t>Micro site: </a:t>
            </a:r>
          </a:p>
          <a:p>
            <a:r>
              <a:rPr lang="en-US" dirty="0" smtClean="0"/>
              <a:t>Add the BPD</a:t>
            </a:r>
            <a:r>
              <a:rPr lang="en-US" baseline="0" dirty="0" smtClean="0"/>
              <a:t> area topic table on the right side of the slide</a:t>
            </a:r>
          </a:p>
          <a:p>
            <a:r>
              <a:rPr lang="en-US" baseline="0" dirty="0" smtClean="0"/>
              <a:t>Add the number of participants to the trainings in Macedonia and Armenia!</a:t>
            </a:r>
            <a:endParaRPr lang="en-US" dirty="0" smtClean="0"/>
          </a:p>
          <a:p>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19</a:t>
            </a:fld>
            <a:endParaRPr lang="en-GB" dirty="0"/>
          </a:p>
        </p:txBody>
      </p:sp>
    </p:spTree>
    <p:extLst>
      <p:ext uri="{BB962C8B-B14F-4D97-AF65-F5344CB8AC3E}">
        <p14:creationId xmlns:p14="http://schemas.microsoft.com/office/powerpoint/2010/main" val="61448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ICT industry has been a special focus of the Armenian government for the last decade.</a:t>
            </a:r>
          </a:p>
          <a:p>
            <a:r>
              <a:rPr lang="en-US" sz="1200" b="0" i="0" u="none" strike="noStrike" kern="1200" baseline="0" dirty="0" smtClean="0">
                <a:solidFill>
                  <a:schemeClr val="tx1"/>
                </a:solidFill>
                <a:latin typeface="+mn-lt"/>
                <a:ea typeface="+mn-ea"/>
                <a:cs typeface="+mn-cs"/>
              </a:rPr>
              <a:t>The growth rate has been some 27% per year.</a:t>
            </a:r>
          </a:p>
          <a:p>
            <a:r>
              <a:rPr lang="en-US" sz="1200" b="0" i="0" u="none" strike="noStrike" kern="1200" baseline="0" dirty="0" smtClean="0">
                <a:solidFill>
                  <a:schemeClr val="tx1"/>
                </a:solidFill>
                <a:latin typeface="+mn-lt"/>
                <a:ea typeface="+mn-ea"/>
                <a:cs typeface="+mn-cs"/>
              </a:rPr>
              <a:t>The Armenian NREN joined the Green Team and a special training was arranged.</a:t>
            </a:r>
          </a:p>
          <a:p>
            <a:r>
              <a:rPr lang="en-US" sz="1200" b="0" i="0" u="none" strike="noStrike" kern="1200" baseline="0" dirty="0" smtClean="0">
                <a:solidFill>
                  <a:schemeClr val="tx1"/>
                </a:solidFill>
                <a:latin typeface="+mn-lt"/>
                <a:ea typeface="+mn-ea"/>
                <a:cs typeface="+mn-cs"/>
              </a:rPr>
              <a:t>The training matched the needs very well the local needs and led into community activation</a:t>
            </a:r>
          </a:p>
          <a:p>
            <a:r>
              <a:rPr lang="en-US" sz="1200" b="0" i="0" u="none" strike="noStrike" kern="1200" baseline="0" dirty="0" smtClean="0">
                <a:solidFill>
                  <a:schemeClr val="tx1"/>
                </a:solidFill>
                <a:latin typeface="+mn-lt"/>
                <a:ea typeface="+mn-ea"/>
                <a:cs typeface="+mn-cs"/>
              </a:rPr>
              <a:t>After adopting the best practices the Armenians started to build up on top of it and</a:t>
            </a:r>
          </a:p>
          <a:p>
            <a:r>
              <a:rPr lang="en-US" sz="1200" b="0" i="0" u="none" strike="noStrike" kern="1200" baseline="0" dirty="0" smtClean="0">
                <a:solidFill>
                  <a:schemeClr val="tx1"/>
                </a:solidFill>
                <a:latin typeface="+mn-lt"/>
                <a:ea typeface="+mn-ea"/>
                <a:cs typeface="+mn-cs"/>
              </a:rPr>
              <a:t>established collaboration ties with advanced NRENs. </a:t>
            </a:r>
          </a:p>
          <a:p>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For the first time, the </a:t>
            </a:r>
            <a:r>
              <a:rPr lang="en-US" sz="1200" b="0" i="0" u="none" strike="noStrike" kern="1200" baseline="0" dirty="0" err="1" smtClean="0">
                <a:solidFill>
                  <a:schemeClr val="tx1"/>
                </a:solidFill>
                <a:latin typeface="+mn-lt"/>
                <a:ea typeface="+mn-ea"/>
                <a:cs typeface="+mn-cs"/>
              </a:rPr>
              <a:t>GƒANT</a:t>
            </a:r>
            <a:r>
              <a:rPr lang="en-US" sz="1200" b="0" i="0" u="none" strike="noStrike" kern="1200" baseline="0" dirty="0" smtClean="0">
                <a:solidFill>
                  <a:schemeClr val="tx1"/>
                </a:solidFill>
                <a:latin typeface="+mn-lt"/>
                <a:ea typeface="+mn-ea"/>
                <a:cs typeface="+mn-cs"/>
              </a:rPr>
              <a:t> Green Team has chosen to present its approach to GHG emissions auditing in a forum based on industry and academic researchers working with </a:t>
            </a:r>
            <a:r>
              <a:rPr lang="en-US" sz="1200" b="0" i="1" u="none" strike="noStrike" kern="1200" baseline="0" dirty="0" smtClean="0">
                <a:solidFill>
                  <a:schemeClr val="tx1"/>
                </a:solidFill>
                <a:latin typeface="+mn-lt"/>
                <a:ea typeface="+mn-ea"/>
                <a:cs typeface="+mn-cs"/>
              </a:rPr>
              <a:t>the energy challenges and roles of mechanics as a means for seeking solutions, involving multiple disciplines in technology, science and management </a:t>
            </a:r>
            <a:r>
              <a:rPr lang="en-US" sz="1200" b="0" i="0" u="none" strike="noStrike" kern="1200" baseline="0" dirty="0" smtClean="0">
                <a:solidFill>
                  <a:schemeClr val="tx1"/>
                </a:solidFill>
                <a:latin typeface="+mn-lt"/>
                <a:ea typeface="+mn-ea"/>
                <a:cs typeface="+mn-cs"/>
              </a:rPr>
              <a:t>[ISECM]. Next, the output of one of these GHG Emissions report iseCO2meter has now been expanded to produce a series of graphical reports to allow NRENS compare performance in each of the four categories . </a:t>
            </a:r>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21</a:t>
            </a:fld>
            <a:endParaRPr lang="en-GB"/>
          </a:p>
        </p:txBody>
      </p:sp>
    </p:spTree>
    <p:extLst>
      <p:ext uri="{BB962C8B-B14F-4D97-AF65-F5344CB8AC3E}">
        <p14:creationId xmlns:p14="http://schemas.microsoft.com/office/powerpoint/2010/main" val="37911857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An </a:t>
            </a:r>
            <a:r>
              <a:rPr lang="en-US" sz="1200" b="0" i="0" u="none" strike="noStrike" kern="1200" baseline="0" dirty="0" err="1" smtClean="0">
                <a:solidFill>
                  <a:schemeClr val="tx1"/>
                </a:solidFill>
                <a:latin typeface="+mn-lt"/>
                <a:ea typeface="+mn-ea"/>
                <a:cs typeface="+mn-cs"/>
              </a:rPr>
              <a:t>Taisce</a:t>
            </a:r>
            <a:r>
              <a:rPr lang="en-US" sz="1200" b="0" i="0" u="none" strike="noStrike" kern="1200" baseline="0" dirty="0" smtClean="0">
                <a:solidFill>
                  <a:schemeClr val="tx1"/>
                </a:solidFill>
                <a:latin typeface="+mn-lt"/>
                <a:ea typeface="+mn-ea"/>
                <a:cs typeface="+mn-cs"/>
              </a:rPr>
              <a:t> has now awarded Green Campus Partner certification and the award was presented at the </a:t>
            </a:r>
            <a:r>
              <a:rPr lang="en-US" sz="1200" b="0" i="0" u="none" strike="noStrike" kern="1200" baseline="0" dirty="0" err="1" smtClean="0">
                <a:solidFill>
                  <a:schemeClr val="tx1"/>
                </a:solidFill>
                <a:latin typeface="+mn-lt"/>
                <a:ea typeface="+mn-ea"/>
                <a:cs typeface="+mn-cs"/>
              </a:rPr>
              <a:t>HEAnet</a:t>
            </a:r>
            <a:r>
              <a:rPr lang="en-US" sz="1200" b="0" i="0" u="none" strike="noStrike" kern="1200" baseline="0" dirty="0" smtClean="0">
                <a:solidFill>
                  <a:schemeClr val="tx1"/>
                </a:solidFill>
                <a:latin typeface="+mn-lt"/>
                <a:ea typeface="+mn-ea"/>
                <a:cs typeface="+mn-cs"/>
              </a:rPr>
              <a:t> national conference in November 2015. This certification is reviewed every two years, and </a:t>
            </a:r>
            <a:r>
              <a:rPr lang="en-US" sz="1200" b="0" i="0" u="none" strike="noStrike" kern="1200" baseline="0" dirty="0" err="1" smtClean="0">
                <a:solidFill>
                  <a:schemeClr val="tx1"/>
                </a:solidFill>
                <a:latin typeface="+mn-lt"/>
                <a:ea typeface="+mn-ea"/>
                <a:cs typeface="+mn-cs"/>
              </a:rPr>
              <a:t>HEAnet</a:t>
            </a:r>
            <a:r>
              <a:rPr lang="en-US" sz="1200" b="0" i="0" u="none" strike="noStrike" kern="1200" baseline="0" dirty="0" smtClean="0">
                <a:solidFill>
                  <a:schemeClr val="tx1"/>
                </a:solidFill>
                <a:latin typeface="+mn-lt"/>
                <a:ea typeface="+mn-ea"/>
                <a:cs typeface="+mn-cs"/>
              </a:rPr>
              <a:t> must furnish a brief report </a:t>
            </a:r>
            <a:r>
              <a:rPr lang="en-US" sz="1200" b="0" i="0" u="none" strike="noStrike" kern="1200" baseline="0" dirty="0" err="1" smtClean="0">
                <a:solidFill>
                  <a:schemeClr val="tx1"/>
                </a:solidFill>
                <a:latin typeface="+mn-lt"/>
                <a:ea typeface="+mn-ea"/>
                <a:cs typeface="+mn-cs"/>
              </a:rPr>
              <a:t>summarising</a:t>
            </a:r>
            <a:r>
              <a:rPr lang="en-US" sz="1200" b="0" i="0" u="none" strike="noStrike" kern="1200" baseline="0" dirty="0" smtClean="0">
                <a:solidFill>
                  <a:schemeClr val="tx1"/>
                </a:solidFill>
                <a:latin typeface="+mn-lt"/>
                <a:ea typeface="+mn-ea"/>
                <a:cs typeface="+mn-cs"/>
              </a:rPr>
              <a:t> its Environmental Sustainability activity during each year. Both parties are trying to setup joint workshops to share their expertise with their mutual client sets. </a:t>
            </a:r>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22</a:t>
            </a:fld>
            <a:endParaRPr lang="en-GB"/>
          </a:p>
        </p:txBody>
      </p:sp>
    </p:spTree>
    <p:extLst>
      <p:ext uri="{BB962C8B-B14F-4D97-AF65-F5344CB8AC3E}">
        <p14:creationId xmlns:p14="http://schemas.microsoft.com/office/powerpoint/2010/main" val="20334482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err="1" smtClean="0">
                <a:solidFill>
                  <a:schemeClr val="tx1"/>
                </a:solidFill>
                <a:effectLst/>
                <a:latin typeface="+mn-lt"/>
                <a:ea typeface="+mn-ea"/>
                <a:cs typeface="+mn-cs"/>
              </a:rPr>
              <a:t>Jari</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One of the task leaders is here with me to present the task achievements to you. </a:t>
            </a:r>
            <a:r>
              <a:rPr lang="en-US" sz="1200" kern="1200" dirty="0" err="1" smtClean="0">
                <a:solidFill>
                  <a:schemeClr val="tx1"/>
                </a:solidFill>
                <a:effectLst/>
                <a:latin typeface="+mn-lt"/>
                <a:ea typeface="+mn-ea"/>
                <a:cs typeface="+mn-cs"/>
              </a:rPr>
              <a:t>Jari</a:t>
            </a:r>
            <a:r>
              <a:rPr lang="en-US" sz="1200" kern="1200" dirty="0" smtClean="0">
                <a:solidFill>
                  <a:schemeClr val="tx1"/>
                </a:solidFill>
                <a:effectLst/>
                <a:latin typeface="+mn-lt"/>
                <a:ea typeface="+mn-ea"/>
                <a:cs typeface="+mn-cs"/>
              </a:rPr>
              <a:t> </a:t>
            </a:r>
            <a:r>
              <a:rPr lang="en-US" sz="1200" kern="1200" dirty="0" err="1" smtClean="0">
                <a:solidFill>
                  <a:schemeClr val="tx1"/>
                </a:solidFill>
                <a:effectLst/>
                <a:latin typeface="+mn-lt"/>
                <a:ea typeface="+mn-ea"/>
                <a:cs typeface="+mn-cs"/>
              </a:rPr>
              <a:t>Miettinen</a:t>
            </a:r>
            <a:r>
              <a:rPr lang="en-US" sz="1200" kern="1200" dirty="0" smtClean="0">
                <a:solidFill>
                  <a:schemeClr val="tx1"/>
                </a:solidFill>
                <a:effectLst/>
                <a:latin typeface="+mn-lt"/>
                <a:ea typeface="+mn-ea"/>
                <a:cs typeface="+mn-cs"/>
              </a:rPr>
              <a:t> of the T2 Campus Best practice will also talk about the challenges we came across and will share some interesting success stories with you.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C15EAC0A-1A7B-42DA-8357-44C998E354D7}" type="slidenum">
              <a:rPr lang="en-GB" smtClean="0"/>
              <a:t>2</a:t>
            </a:fld>
            <a:endParaRPr lang="en-GB" dirty="0"/>
          </a:p>
        </p:txBody>
      </p:sp>
    </p:spTree>
    <p:extLst>
      <p:ext uri="{BB962C8B-B14F-4D97-AF65-F5344CB8AC3E}">
        <p14:creationId xmlns:p14="http://schemas.microsoft.com/office/powerpoint/2010/main" val="20451499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An </a:t>
            </a:r>
            <a:r>
              <a:rPr lang="en-US" sz="1200" b="0" i="0" u="none" strike="noStrike" kern="1200" baseline="0" dirty="0" err="1" smtClean="0">
                <a:solidFill>
                  <a:schemeClr val="tx1"/>
                </a:solidFill>
                <a:latin typeface="+mn-lt"/>
                <a:ea typeface="+mn-ea"/>
                <a:cs typeface="+mn-cs"/>
              </a:rPr>
              <a:t>Taisce</a:t>
            </a:r>
            <a:r>
              <a:rPr lang="en-US" sz="1200" b="0" i="0" u="none" strike="noStrike" kern="1200" baseline="0" dirty="0" smtClean="0">
                <a:solidFill>
                  <a:schemeClr val="tx1"/>
                </a:solidFill>
                <a:latin typeface="+mn-lt"/>
                <a:ea typeface="+mn-ea"/>
                <a:cs typeface="+mn-cs"/>
              </a:rPr>
              <a:t> has now awarded Green Campus Partner certification and the award was presented at the </a:t>
            </a:r>
            <a:r>
              <a:rPr lang="en-US" sz="1200" b="0" i="0" u="none" strike="noStrike" kern="1200" baseline="0" dirty="0" err="1" smtClean="0">
                <a:solidFill>
                  <a:schemeClr val="tx1"/>
                </a:solidFill>
                <a:latin typeface="+mn-lt"/>
                <a:ea typeface="+mn-ea"/>
                <a:cs typeface="+mn-cs"/>
              </a:rPr>
              <a:t>HEAnet</a:t>
            </a:r>
            <a:r>
              <a:rPr lang="en-US" sz="1200" b="0" i="0" u="none" strike="noStrike" kern="1200" baseline="0" dirty="0" smtClean="0">
                <a:solidFill>
                  <a:schemeClr val="tx1"/>
                </a:solidFill>
                <a:latin typeface="+mn-lt"/>
                <a:ea typeface="+mn-ea"/>
                <a:cs typeface="+mn-cs"/>
              </a:rPr>
              <a:t> national conference in November 2015. This certification is reviewed every two years, and </a:t>
            </a:r>
            <a:r>
              <a:rPr lang="en-US" sz="1200" b="0" i="0" u="none" strike="noStrike" kern="1200" baseline="0" dirty="0" err="1" smtClean="0">
                <a:solidFill>
                  <a:schemeClr val="tx1"/>
                </a:solidFill>
                <a:latin typeface="+mn-lt"/>
                <a:ea typeface="+mn-ea"/>
                <a:cs typeface="+mn-cs"/>
              </a:rPr>
              <a:t>HEAnet</a:t>
            </a:r>
            <a:r>
              <a:rPr lang="en-US" sz="1200" b="0" i="0" u="none" strike="noStrike" kern="1200" baseline="0" dirty="0" smtClean="0">
                <a:solidFill>
                  <a:schemeClr val="tx1"/>
                </a:solidFill>
                <a:latin typeface="+mn-lt"/>
                <a:ea typeface="+mn-ea"/>
                <a:cs typeface="+mn-cs"/>
              </a:rPr>
              <a:t> must furnish a brief report </a:t>
            </a:r>
            <a:r>
              <a:rPr lang="en-US" sz="1200" b="0" i="0" u="none" strike="noStrike" kern="1200" baseline="0" dirty="0" err="1" smtClean="0">
                <a:solidFill>
                  <a:schemeClr val="tx1"/>
                </a:solidFill>
                <a:latin typeface="+mn-lt"/>
                <a:ea typeface="+mn-ea"/>
                <a:cs typeface="+mn-cs"/>
              </a:rPr>
              <a:t>summarising</a:t>
            </a:r>
            <a:r>
              <a:rPr lang="en-US" sz="1200" b="0" i="0" u="none" strike="noStrike" kern="1200" baseline="0" dirty="0" smtClean="0">
                <a:solidFill>
                  <a:schemeClr val="tx1"/>
                </a:solidFill>
                <a:latin typeface="+mn-lt"/>
                <a:ea typeface="+mn-ea"/>
                <a:cs typeface="+mn-cs"/>
              </a:rPr>
              <a:t> its Environmental Sustainability activity during each year. Both parties are trying to setup joint workshops to share their expertise with their mutual client sets. </a:t>
            </a:r>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23</a:t>
            </a:fld>
            <a:endParaRPr lang="en-GB"/>
          </a:p>
        </p:txBody>
      </p:sp>
    </p:spTree>
    <p:extLst>
      <p:ext uri="{BB962C8B-B14F-4D97-AF65-F5344CB8AC3E}">
        <p14:creationId xmlns:p14="http://schemas.microsoft.com/office/powerpoint/2010/main" val="9655932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b="1" dirty="0" smtClean="0">
                <a:solidFill>
                  <a:srgbClr val="004360"/>
                </a:solidFill>
              </a:rPr>
              <a:t>Established a Green Special Interest Group to entrust future resources</a:t>
            </a:r>
          </a:p>
          <a:p>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24</a:t>
            </a:fld>
            <a:endParaRPr lang="en-GB"/>
          </a:p>
        </p:txBody>
      </p:sp>
    </p:spTree>
    <p:extLst>
      <p:ext uri="{BB962C8B-B14F-4D97-AF65-F5344CB8AC3E}">
        <p14:creationId xmlns:p14="http://schemas.microsoft.com/office/powerpoint/2010/main" val="47886364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25</a:t>
            </a:fld>
            <a:endParaRPr lang="en-GB"/>
          </a:p>
        </p:txBody>
      </p:sp>
    </p:spTree>
    <p:extLst>
      <p:ext uri="{BB962C8B-B14F-4D97-AF65-F5344CB8AC3E}">
        <p14:creationId xmlns:p14="http://schemas.microsoft.com/office/powerpoint/2010/main" val="8568542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TF-NOC shared knowledge around designing inventory systems</a:t>
            </a:r>
            <a:r>
              <a:rPr lang="en-US" sz="1200" strike="sngStrike" kern="1200" dirty="0" smtClean="0">
                <a:solidFill>
                  <a:schemeClr val="tx1"/>
                </a:solidFill>
                <a:effectLst/>
                <a:latin typeface="+mn-lt"/>
                <a:ea typeface="+mn-ea"/>
                <a:cs typeface="+mn-cs"/>
              </a:rPr>
              <a:t> </a:t>
            </a:r>
            <a:r>
              <a:rPr lang="en-US" sz="1200" u="sng"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addressing the principles of a modular </a:t>
            </a:r>
            <a:r>
              <a:rPr lang="en-US" sz="1200" u="sng" kern="1200" dirty="0" smtClean="0">
                <a:solidFill>
                  <a:schemeClr val="tx1"/>
                </a:solidFill>
                <a:effectLst/>
                <a:latin typeface="+mn-lt"/>
                <a:ea typeface="+mn-ea"/>
                <a:cs typeface="+mn-cs"/>
              </a:rPr>
              <a:t>operations support system / business support system (</a:t>
            </a:r>
            <a:r>
              <a:rPr lang="en-US" sz="1200" kern="1200" dirty="0" smtClean="0">
                <a:solidFill>
                  <a:schemeClr val="tx1"/>
                </a:solidFill>
                <a:effectLst/>
                <a:latin typeface="+mn-lt"/>
                <a:ea typeface="+mn-ea"/>
                <a:cs typeface="+mn-cs"/>
              </a:rPr>
              <a:t>OSS/BSS</a:t>
            </a:r>
            <a:r>
              <a:rPr lang="en-US" sz="1200" u="sng" kern="1200" dirty="0" smtClean="0">
                <a:solidFill>
                  <a:schemeClr val="tx1"/>
                </a:solidFill>
                <a:effectLst/>
                <a:latin typeface="+mn-lt"/>
                <a:ea typeface="+mn-ea"/>
                <a:cs typeface="+mn-cs"/>
              </a:rPr>
              <a:t>)</a:t>
            </a:r>
            <a:r>
              <a:rPr lang="en-US" sz="1200" kern="1200" dirty="0" smtClean="0">
                <a:solidFill>
                  <a:schemeClr val="tx1"/>
                </a:solidFill>
                <a:effectLst/>
                <a:latin typeface="+mn-lt"/>
                <a:ea typeface="+mn-ea"/>
                <a:cs typeface="+mn-cs"/>
              </a:rPr>
              <a:t> compliant inventory.</a:t>
            </a:r>
            <a:r>
              <a:rPr lang="en-US" dirty="0" smtClean="0">
                <a:effectLst/>
              </a:rPr>
              <a:t> </a:t>
            </a:r>
          </a:p>
          <a:p>
            <a:r>
              <a:rPr lang="en-US" dirty="0" smtClean="0">
                <a:effectLst/>
              </a:rPr>
              <a:t>The final report is available: https://wiki.geant.org/download/attachments/49120034/DDoSMitigationintheNRENEnvironmentReportv1.pdf</a:t>
            </a:r>
          </a:p>
          <a:p>
            <a:r>
              <a:rPr lang="en-US" dirty="0" smtClean="0">
                <a:effectLst/>
              </a:rPr>
              <a:t>See</a:t>
            </a:r>
            <a:r>
              <a:rPr lang="en-US" baseline="0" dirty="0" smtClean="0">
                <a:effectLst/>
              </a:rPr>
              <a:t> page: https://wiki.geant.org/display/SIGISM/DDoS+Mitigation+in+the+NREN+Environment+Workshop</a:t>
            </a:r>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26</a:t>
            </a:fld>
            <a:endParaRPr lang="en-GB"/>
          </a:p>
        </p:txBody>
      </p:sp>
    </p:spTree>
    <p:extLst>
      <p:ext uri="{BB962C8B-B14F-4D97-AF65-F5344CB8AC3E}">
        <p14:creationId xmlns:p14="http://schemas.microsoft.com/office/powerpoint/2010/main" val="10200709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Mention industry</a:t>
            </a:r>
            <a:r>
              <a:rPr lang="en-US" baseline="0" dirty="0" smtClean="0"/>
              <a:t> participation</a:t>
            </a:r>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27</a:t>
            </a:fld>
            <a:endParaRPr lang="en-GB"/>
          </a:p>
        </p:txBody>
      </p:sp>
    </p:spTree>
    <p:extLst>
      <p:ext uri="{BB962C8B-B14F-4D97-AF65-F5344CB8AC3E}">
        <p14:creationId xmlns:p14="http://schemas.microsoft.com/office/powerpoint/2010/main" val="137869969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28</a:t>
            </a:fld>
            <a:endParaRPr lang="en-GB"/>
          </a:p>
        </p:txBody>
      </p:sp>
    </p:spTree>
    <p:extLst>
      <p:ext uri="{BB962C8B-B14F-4D97-AF65-F5344CB8AC3E}">
        <p14:creationId xmlns:p14="http://schemas.microsoft.com/office/powerpoint/2010/main" val="7569542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My name is Nadia Sluer and</a:t>
            </a:r>
            <a:r>
              <a:rPr lang="en-US" baseline="0" dirty="0" smtClean="0"/>
              <a:t> I took over the activity leader duties from John Dyer who had been leading </a:t>
            </a:r>
          </a:p>
          <a:p>
            <a:r>
              <a:rPr lang="en-US" baseline="0" dirty="0" smtClean="0"/>
              <a:t>until March this year.</a:t>
            </a:r>
          </a:p>
          <a:p>
            <a:r>
              <a:rPr lang="en-US" baseline="0" dirty="0" smtClean="0"/>
              <a:t>Until then I have been involved in the work of the this activity as a deputy activity leader and as such kept close to the project. I have been working closely with all the task leaders in the final months and in particular with </a:t>
            </a:r>
            <a:r>
              <a:rPr lang="en-US" baseline="0" dirty="0" err="1" smtClean="0"/>
              <a:t>Jari</a:t>
            </a:r>
            <a:r>
              <a:rPr lang="en-US" baseline="0" dirty="0" smtClean="0"/>
              <a:t> </a:t>
            </a:r>
            <a:r>
              <a:rPr lang="en-US" baseline="0" dirty="0" err="1" smtClean="0"/>
              <a:t>Miettinen</a:t>
            </a:r>
            <a:r>
              <a:rPr lang="en-US" baseline="0" dirty="0" smtClean="0"/>
              <a:t> to bring this activity to its completion  </a:t>
            </a:r>
          </a:p>
          <a:p>
            <a:endParaRPr lang="en-US" baseline="0" dirty="0" smtClean="0"/>
          </a:p>
          <a:p>
            <a:r>
              <a:rPr lang="en-US" baseline="0" dirty="0" err="1" smtClean="0"/>
              <a:t>Jari</a:t>
            </a:r>
            <a:r>
              <a:rPr lang="en-US" baseline="0" dirty="0" smtClean="0"/>
              <a:t>, will talk you through the second part of this </a:t>
            </a:r>
          </a:p>
          <a:p>
            <a:r>
              <a:rPr lang="en-US" baseline="0" dirty="0" smtClean="0"/>
              <a:t>presentation and he will share some interesting </a:t>
            </a:r>
          </a:p>
          <a:p>
            <a:r>
              <a:rPr lang="en-US" baseline="0" dirty="0" smtClean="0"/>
              <a:t>success stories and results from the tasks with you, about the challenges that were overcome and</a:t>
            </a:r>
          </a:p>
          <a:p>
            <a:r>
              <a:rPr lang="en-US" baseline="0" dirty="0" smtClean="0"/>
              <a:t>I will </a:t>
            </a:r>
          </a:p>
          <a:p>
            <a:r>
              <a:rPr lang="en-US" baseline="0" dirty="0" smtClean="0"/>
              <a:t>Close with the final conclusions. </a:t>
            </a:r>
          </a:p>
          <a:p>
            <a:endParaRPr lang="en-US" baseline="0" dirty="0" smtClean="0"/>
          </a:p>
          <a:p>
            <a:r>
              <a:rPr lang="en-US" baseline="0" dirty="0" smtClean="0"/>
              <a:t>But before that , I will introduce you the team and the wider team, talk a little about the budget and I will also cover the first task 1 Compendium and talk about the use and value of the Compendium</a:t>
            </a:r>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29</a:t>
            </a:fld>
            <a:endParaRPr lang="en-GB"/>
          </a:p>
        </p:txBody>
      </p:sp>
    </p:spTree>
    <p:extLst>
      <p:ext uri="{BB962C8B-B14F-4D97-AF65-F5344CB8AC3E}">
        <p14:creationId xmlns:p14="http://schemas.microsoft.com/office/powerpoint/2010/main" val="70632164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i-FI" dirty="0" err="1" smtClean="0"/>
              <a:t>Challenges</a:t>
            </a:r>
            <a:r>
              <a:rPr lang="fi-FI" baseline="0" dirty="0" smtClean="0"/>
              <a:t> </a:t>
            </a:r>
            <a:r>
              <a:rPr lang="fi-FI" baseline="0" dirty="0" err="1" smtClean="0"/>
              <a:t>quite</a:t>
            </a:r>
            <a:r>
              <a:rPr lang="fi-FI" baseline="0" dirty="0" smtClean="0"/>
              <a:t> </a:t>
            </a:r>
            <a:r>
              <a:rPr lang="fi-FI" baseline="0" dirty="0" err="1" smtClean="0"/>
              <a:t>similar</a:t>
            </a:r>
            <a:r>
              <a:rPr lang="fi-FI" baseline="0" dirty="0" smtClean="0"/>
              <a:t> </a:t>
            </a:r>
            <a:r>
              <a:rPr lang="fi-FI" baseline="0" dirty="0" err="1" smtClean="0"/>
              <a:t>or</a:t>
            </a:r>
            <a:r>
              <a:rPr lang="fi-FI" baseline="0" dirty="0" smtClean="0"/>
              <a:t> </a:t>
            </a:r>
            <a:r>
              <a:rPr lang="fi-FI" baseline="0" dirty="0" err="1" smtClean="0"/>
              <a:t>comparable</a:t>
            </a:r>
            <a:r>
              <a:rPr lang="fi-FI" baseline="0" dirty="0" smtClean="0"/>
              <a:t> to </a:t>
            </a:r>
            <a:r>
              <a:rPr lang="fi-FI" baseline="0" dirty="0" err="1" smtClean="0"/>
              <a:t>typical</a:t>
            </a:r>
            <a:r>
              <a:rPr lang="fi-FI" baseline="0" dirty="0" smtClean="0"/>
              <a:t> </a:t>
            </a:r>
            <a:r>
              <a:rPr lang="fi-FI" baseline="0" dirty="0" err="1" smtClean="0"/>
              <a:t>project</a:t>
            </a:r>
            <a:r>
              <a:rPr lang="fi-FI" baseline="0" dirty="0" smtClean="0"/>
              <a:t> </a:t>
            </a:r>
            <a:r>
              <a:rPr lang="fi-FI" baseline="0" dirty="0" err="1" smtClean="0"/>
              <a:t>work</a:t>
            </a:r>
            <a:r>
              <a:rPr lang="fi-FI" baseline="0" dirty="0" smtClean="0"/>
              <a:t>. </a:t>
            </a:r>
            <a:endParaRPr lang="fi-FI" dirty="0"/>
          </a:p>
        </p:txBody>
      </p:sp>
      <p:sp>
        <p:nvSpPr>
          <p:cNvPr id="4" name="Slide Number Placeholder 3"/>
          <p:cNvSpPr>
            <a:spLocks noGrp="1"/>
          </p:cNvSpPr>
          <p:nvPr>
            <p:ph type="sldNum" sz="quarter" idx="10"/>
          </p:nvPr>
        </p:nvSpPr>
        <p:spPr/>
        <p:txBody>
          <a:bodyPr/>
          <a:lstStyle/>
          <a:p>
            <a:fld id="{C15EAC0A-1A7B-42DA-8357-44C998E354D7}" type="slidenum">
              <a:rPr lang="en-GB" smtClean="0"/>
              <a:t>30</a:t>
            </a:fld>
            <a:endParaRPr lang="en-GB"/>
          </a:p>
        </p:txBody>
      </p:sp>
    </p:spTree>
    <p:extLst>
      <p:ext uri="{BB962C8B-B14F-4D97-AF65-F5344CB8AC3E}">
        <p14:creationId xmlns:p14="http://schemas.microsoft.com/office/powerpoint/2010/main" val="1879396462"/>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Competency in good work practices for sustainability</a:t>
            </a:r>
          </a:p>
          <a:p>
            <a:r>
              <a:rPr lang="en-GB" dirty="0" smtClean="0"/>
              <a:t>New collaborations and partnerships involving NRENs and institutions </a:t>
            </a:r>
          </a:p>
          <a:p>
            <a:r>
              <a:rPr lang="en-GB" dirty="0" smtClean="0"/>
              <a:t>New best practice guidelines to aid business implementations on top of the normal networking considerations for the NREN community. </a:t>
            </a:r>
          </a:p>
          <a:p>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32</a:t>
            </a:fld>
            <a:endParaRPr lang="en-GB"/>
          </a:p>
        </p:txBody>
      </p:sp>
    </p:spTree>
    <p:extLst>
      <p:ext uri="{BB962C8B-B14F-4D97-AF65-F5344CB8AC3E}">
        <p14:creationId xmlns:p14="http://schemas.microsoft.com/office/powerpoint/2010/main" val="9165940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33</a:t>
            </a:fld>
            <a:endParaRPr lang="en-GB" dirty="0"/>
          </a:p>
        </p:txBody>
      </p:sp>
    </p:spTree>
    <p:extLst>
      <p:ext uri="{BB962C8B-B14F-4D97-AF65-F5344CB8AC3E}">
        <p14:creationId xmlns:p14="http://schemas.microsoft.com/office/powerpoint/2010/main" val="1212288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But before, I will introduce to the team and the tasks </a:t>
            </a:r>
            <a:r>
              <a:rPr lang="en-US" sz="1200" b="1" kern="1200" dirty="0" smtClean="0">
                <a:solidFill>
                  <a:schemeClr val="tx1"/>
                </a:solidFill>
                <a:effectLst/>
                <a:latin typeface="+mn-lt"/>
                <a:ea typeface="+mn-ea"/>
                <a:cs typeface="+mn-cs"/>
              </a:rPr>
              <a:t>: slide 3</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Team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My name is Nadia Sluer from GÉANT association and based in Amsterdam, and I was deputy activity leader in GN4-1 NA3. I followed up John Dyer in the last few months of the project </a:t>
            </a:r>
          </a:p>
          <a:p>
            <a:r>
              <a:rPr lang="en-GB"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task introduction</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NA3 Status and Trends is a networking activity driving the innovation chain. It comprises 4 tasks : T1 Compendium, led by Bert van </a:t>
            </a:r>
            <a:r>
              <a:rPr lang="en-GB" sz="1200" kern="1200" dirty="0" err="1" smtClean="0">
                <a:solidFill>
                  <a:schemeClr val="tx1"/>
                </a:solidFill>
                <a:effectLst/>
                <a:latin typeface="+mn-lt"/>
                <a:ea typeface="+mn-ea"/>
                <a:cs typeface="+mn-cs"/>
              </a:rPr>
              <a:t>Pinxteren</a:t>
            </a:r>
            <a:r>
              <a:rPr lang="en-GB" sz="1200" kern="1200" dirty="0" smtClean="0">
                <a:solidFill>
                  <a:schemeClr val="tx1"/>
                </a:solidFill>
                <a:effectLst/>
                <a:latin typeface="+mn-lt"/>
                <a:ea typeface="+mn-ea"/>
                <a:cs typeface="+mn-cs"/>
              </a:rPr>
              <a:t>; T2 Campus Best Practice led by </a:t>
            </a:r>
            <a:r>
              <a:rPr lang="en-GB" sz="1200" kern="1200" dirty="0" err="1" smtClean="0">
                <a:solidFill>
                  <a:schemeClr val="tx1"/>
                </a:solidFill>
                <a:effectLst/>
                <a:latin typeface="+mn-lt"/>
                <a:ea typeface="+mn-ea"/>
                <a:cs typeface="+mn-cs"/>
              </a:rPr>
              <a:t>Jari</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Miettinen</a:t>
            </a:r>
            <a:r>
              <a:rPr lang="en-GB" sz="1200" kern="1200" dirty="0" smtClean="0">
                <a:solidFill>
                  <a:schemeClr val="tx1"/>
                </a:solidFill>
                <a:effectLst/>
                <a:latin typeface="+mn-lt"/>
                <a:ea typeface="+mn-ea"/>
                <a:cs typeface="+mn-cs"/>
              </a:rPr>
              <a:t>, T3 Green ICT, led by Andrew </a:t>
            </a:r>
            <a:r>
              <a:rPr lang="en-GB" sz="1200" kern="1200" dirty="0" err="1" smtClean="0">
                <a:solidFill>
                  <a:schemeClr val="tx1"/>
                </a:solidFill>
                <a:effectLst/>
                <a:latin typeface="+mn-lt"/>
                <a:ea typeface="+mn-ea"/>
                <a:cs typeface="+mn-cs"/>
              </a:rPr>
              <a:t>Mackarel</a:t>
            </a:r>
            <a:r>
              <a:rPr lang="en-GB" sz="1200" kern="1200" dirty="0" smtClean="0">
                <a:solidFill>
                  <a:schemeClr val="tx1"/>
                </a:solidFill>
                <a:effectLst/>
                <a:latin typeface="+mn-lt"/>
                <a:ea typeface="+mn-ea"/>
                <a:cs typeface="+mn-cs"/>
              </a:rPr>
              <a:t> and T4 Task forces and SIGs led by Valentino </a:t>
            </a:r>
            <a:r>
              <a:rPr lang="en-GB" sz="1200" kern="1200" dirty="0" err="1" smtClean="0">
                <a:solidFill>
                  <a:schemeClr val="tx1"/>
                </a:solidFill>
                <a:effectLst/>
                <a:latin typeface="+mn-lt"/>
                <a:ea typeface="+mn-ea"/>
                <a:cs typeface="+mn-cs"/>
              </a:rPr>
              <a:t>Cavalli</a:t>
            </a:r>
            <a:r>
              <a:rPr lang="en-GB"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What we do</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What we do is develop best practice on IT practices and write them in documents,</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encourage energy-efficient practice, share NREN intelligence and explore emerging issues in research and education networking and then we </a:t>
            </a:r>
            <a:r>
              <a:rPr lang="en-US" sz="1200" kern="1200" dirty="0" smtClean="0">
                <a:solidFill>
                  <a:schemeClr val="tx1"/>
                </a:solidFill>
                <a:effectLst/>
                <a:latin typeface="+mn-lt"/>
                <a:ea typeface="+mn-ea"/>
                <a:cs typeface="+mn-cs"/>
              </a:rPr>
              <a:t>inform members of GN4-1, the</a:t>
            </a:r>
          </a:p>
          <a:p>
            <a:r>
              <a:rPr lang="en-US" sz="1200" kern="1200" dirty="0" smtClean="0">
                <a:solidFill>
                  <a:schemeClr val="tx1"/>
                </a:solidFill>
                <a:effectLst/>
                <a:latin typeface="+mn-lt"/>
                <a:ea typeface="+mn-ea"/>
                <a:cs typeface="+mn-cs"/>
              </a:rPr>
              <a:t>NRENs and the research and education community in general about these things.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Wider team</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We had some very experienced partners like AMRES, </a:t>
            </a:r>
            <a:r>
              <a:rPr lang="en-GB" sz="1200" kern="1200" dirty="0" err="1" smtClean="0">
                <a:solidFill>
                  <a:schemeClr val="tx1"/>
                </a:solidFill>
                <a:effectLst/>
                <a:latin typeface="+mn-lt"/>
                <a:ea typeface="+mn-ea"/>
                <a:cs typeface="+mn-cs"/>
              </a:rPr>
              <a:t>Nordunet</a:t>
            </a:r>
            <a:r>
              <a:rPr lang="en-GB" sz="1200" kern="1200" dirty="0" smtClean="0">
                <a:solidFill>
                  <a:schemeClr val="tx1"/>
                </a:solidFill>
                <a:effectLst/>
                <a:latin typeface="+mn-lt"/>
                <a:ea typeface="+mn-ea"/>
                <a:cs typeface="+mn-cs"/>
              </a:rPr>
              <a:t> , </a:t>
            </a:r>
            <a:r>
              <a:rPr lang="en-GB" sz="1200" kern="1200" dirty="0" err="1" smtClean="0">
                <a:solidFill>
                  <a:schemeClr val="tx1"/>
                </a:solidFill>
                <a:effectLst/>
                <a:latin typeface="+mn-lt"/>
                <a:ea typeface="+mn-ea"/>
                <a:cs typeface="+mn-cs"/>
              </a:rPr>
              <a:t>Renater</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Surfnet</a:t>
            </a:r>
            <a:r>
              <a:rPr lang="en-GB" sz="1200" kern="1200" dirty="0" smtClean="0">
                <a:solidFill>
                  <a:schemeClr val="tx1"/>
                </a:solidFill>
                <a:effectLst/>
                <a:latin typeface="+mn-lt"/>
                <a:ea typeface="+mn-ea"/>
                <a:cs typeface="+mn-cs"/>
              </a:rPr>
              <a:t>, </a:t>
            </a:r>
            <a:r>
              <a:rPr lang="en-GB" sz="1200" kern="1200" dirty="0" err="1" smtClean="0">
                <a:solidFill>
                  <a:schemeClr val="tx1"/>
                </a:solidFill>
                <a:effectLst/>
                <a:latin typeface="+mn-lt"/>
                <a:ea typeface="+mn-ea"/>
                <a:cs typeface="+mn-cs"/>
              </a:rPr>
              <a:t>Cesnet</a:t>
            </a:r>
            <a:r>
              <a:rPr lang="en-GB" sz="1200" kern="1200" dirty="0" smtClean="0">
                <a:solidFill>
                  <a:schemeClr val="tx1"/>
                </a:solidFill>
                <a:effectLst/>
                <a:latin typeface="+mn-lt"/>
                <a:ea typeface="+mn-ea"/>
                <a:cs typeface="+mn-cs"/>
              </a:rPr>
              <a:t> have been  working in this activity for several years and who were very dedicated to help new NRENs in the tasks ( there were 5 new NRENs in the Green team and 6 new in CBP.</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Unique example</a:t>
            </a:r>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 A good example to mention here is a training module for NRENs that was developed to introduce new participants to Green ICT and get them started with developing sustainability policies and reporting processes.  2 trainings were held in Macedonia and in Armenia. As a result of the cooperation between new comers and old NRENs environmental policies were adopted in all the new</a:t>
            </a:r>
            <a:r>
              <a:rPr lang="en-GB" sz="1200" kern="1200" baseline="0" dirty="0" smtClean="0">
                <a:solidFill>
                  <a:schemeClr val="tx1"/>
                </a:solidFill>
                <a:effectLst/>
                <a:latin typeface="+mn-lt"/>
                <a:ea typeface="+mn-ea"/>
                <a:cs typeface="+mn-cs"/>
              </a:rPr>
              <a:t> NRENs in this task and also in GEANT and  </a:t>
            </a:r>
            <a:r>
              <a:rPr lang="en-GB" sz="1200" kern="1200" dirty="0" smtClean="0">
                <a:solidFill>
                  <a:schemeClr val="tx1"/>
                </a:solidFill>
                <a:effectLst/>
                <a:latin typeface="+mn-lt"/>
                <a:ea typeface="+mn-ea"/>
                <a:cs typeface="+mn-cs"/>
              </a:rPr>
              <a:t>led to further research in to how to optimize performances in terms of power consumption and so better be able to reach out and support communities</a:t>
            </a:r>
            <a:r>
              <a:rPr lang="en-US" sz="1200" kern="1200" dirty="0" smtClean="0">
                <a:solidFill>
                  <a:schemeClr val="tx1"/>
                </a:solidFill>
                <a:effectLst/>
                <a:latin typeface="+mn-lt"/>
                <a:ea typeface="+mn-ea"/>
                <a:cs typeface="+mn-cs"/>
              </a:rPr>
              <a:t>.</a:t>
            </a:r>
            <a:r>
              <a:rPr lang="en-US" sz="1200" kern="1200" baseline="0" dirty="0" smtClean="0">
                <a:solidFill>
                  <a:schemeClr val="tx1"/>
                </a:solidFill>
                <a:effectLst/>
                <a:latin typeface="+mn-lt"/>
                <a:ea typeface="+mn-ea"/>
                <a:cs typeface="+mn-cs"/>
              </a:rPr>
              <a:t>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baseline="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effort and lessons learned from this knowledge-sharing was also used to inform students from universities in Macedonia and Montenegro, as well as to coach additional staff from those two NRENs.</a:t>
            </a:r>
          </a:p>
          <a:p>
            <a:endParaRPr lang="en-GB" sz="1200" kern="1200" dirty="0" smtClean="0">
              <a:solidFill>
                <a:schemeClr val="tx1"/>
              </a:solidFill>
              <a:effectLst/>
              <a:latin typeface="+mn-lt"/>
              <a:ea typeface="+mn-ea"/>
              <a:cs typeface="+mn-cs"/>
            </a:endParaRPr>
          </a:p>
          <a:p>
            <a:endParaRPr lang="en-GB"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Digital divide</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Helping in this particular case new and advancing NRENs by sharing knowledge was a very important exercise which contributed in a positive way to decreasing the digital divide, which has been high on the GN4-1 agenda. </a:t>
            </a: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endParaRPr lang="en-GB" baseline="0" dirty="0" smtClean="0"/>
          </a:p>
        </p:txBody>
      </p:sp>
      <p:sp>
        <p:nvSpPr>
          <p:cNvPr id="4" name="Slide Number Placeholder 3"/>
          <p:cNvSpPr>
            <a:spLocks noGrp="1"/>
          </p:cNvSpPr>
          <p:nvPr>
            <p:ph type="sldNum" sz="quarter" idx="10"/>
          </p:nvPr>
        </p:nvSpPr>
        <p:spPr/>
        <p:txBody>
          <a:bodyPr/>
          <a:lstStyle/>
          <a:p>
            <a:fld id="{C15EAC0A-1A7B-42DA-8357-44C998E354D7}" type="slidenum">
              <a:rPr lang="en-GB" smtClean="0"/>
              <a:t>3</a:t>
            </a:fld>
            <a:endParaRPr lang="en-GB" dirty="0"/>
          </a:p>
        </p:txBody>
      </p:sp>
    </p:spTree>
    <p:extLst>
      <p:ext uri="{BB962C8B-B14F-4D97-AF65-F5344CB8AC3E}">
        <p14:creationId xmlns:p14="http://schemas.microsoft.com/office/powerpoint/2010/main" val="3300621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smtClean="0">
                <a:solidFill>
                  <a:schemeClr val="tx1"/>
                </a:solidFill>
                <a:effectLst/>
                <a:latin typeface="+mn-lt"/>
                <a:ea typeface="+mn-ea"/>
                <a:cs typeface="+mn-cs"/>
              </a:rPr>
              <a:t>budget</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As you can see on this slide we spent 980k (87%) of the budget. NA3 is a networking activity therefore the budget – next to the indirect cost of 23 partners, 101 persons working in the activity with a core group of 30.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Travel budget</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The second biggest amount of roughly 120k was in the travel budget to support experts presenting at the many workshops, meetings, conferences and training, a networking activity typically takes part in.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Travel policy</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Because of pressure on travel budgets, the task leaders kept to a strict travel policy and procedure to justify all the travel.</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GB" sz="1200" b="1" kern="1200" dirty="0" smtClean="0">
                <a:solidFill>
                  <a:schemeClr val="tx1"/>
                </a:solidFill>
                <a:effectLst/>
                <a:latin typeface="+mn-lt"/>
                <a:ea typeface="+mn-ea"/>
                <a:cs typeface="+mn-cs"/>
              </a:rPr>
              <a:t>Compendium challenge</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T1 Compendium task was challenged with staff issues at a later stage of the project causing re-allocation of staff and duties.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GB" sz="1200" kern="1200" dirty="0" smtClean="0">
                <a:solidFill>
                  <a:schemeClr val="tx1"/>
                </a:solidFill>
                <a:effectLst/>
                <a:latin typeface="+mn-lt"/>
                <a:ea typeface="+mn-ea"/>
                <a:cs typeface="+mn-cs"/>
              </a:rPr>
              <a:t>Across the activity the budget remained stable.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Deliverables</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deliverables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All</a:t>
            </a:r>
            <a:r>
              <a:rPr lang="ta-IN"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tasks</a:t>
            </a:r>
            <a:r>
              <a:rPr lang="ta-IN"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completed</a:t>
            </a:r>
            <a:r>
              <a:rPr lang="ta-IN"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successfully</a:t>
            </a:r>
            <a:r>
              <a:rPr lang="ta-IN" sz="1200" kern="1200" dirty="0" smtClean="0">
                <a:solidFill>
                  <a:schemeClr val="tx1"/>
                </a:solidFill>
                <a:effectLst/>
                <a:latin typeface="+mn-lt"/>
                <a:ea typeface="+mn-ea"/>
                <a:cs typeface="+mn-cs"/>
              </a:rPr>
              <a:t> </a:t>
            </a:r>
            <a:r>
              <a:rPr lang="en-GB" sz="1200" kern="1200" dirty="0" smtClean="0">
                <a:solidFill>
                  <a:schemeClr val="tx1"/>
                </a:solidFill>
                <a:effectLst/>
                <a:latin typeface="+mn-lt"/>
                <a:ea typeface="+mn-ea"/>
                <a:cs typeface="+mn-cs"/>
              </a:rPr>
              <a:t>with 3/3 </a:t>
            </a:r>
            <a:r>
              <a:rPr lang="en-US" sz="1200" kern="1200" dirty="0" smtClean="0">
                <a:solidFill>
                  <a:schemeClr val="tx1"/>
                </a:solidFill>
                <a:effectLst/>
                <a:latin typeface="+mn-lt"/>
                <a:ea typeface="+mn-ea"/>
                <a:cs typeface="+mn-cs"/>
              </a:rPr>
              <a:t>deliverables</a:t>
            </a:r>
            <a:r>
              <a:rPr lang="nl-NL" sz="1200" kern="1200" dirty="0" smtClean="0">
                <a:solidFill>
                  <a:schemeClr val="tx1"/>
                </a:solidFill>
                <a:effectLst/>
                <a:latin typeface="+mn-lt"/>
                <a:ea typeface="+mn-ea"/>
                <a:cs typeface="+mn-cs"/>
              </a:rPr>
              <a:t>; The </a:t>
            </a:r>
            <a:r>
              <a:rPr lang="nl-NL" sz="1200" kern="1200" dirty="0" err="1" smtClean="0">
                <a:solidFill>
                  <a:schemeClr val="tx1"/>
                </a:solidFill>
                <a:effectLst/>
                <a:latin typeface="+mn-lt"/>
                <a:ea typeface="+mn-ea"/>
                <a:cs typeface="+mn-cs"/>
              </a:rPr>
              <a:t>Annual</a:t>
            </a:r>
            <a:r>
              <a:rPr lang="nl-NL" sz="1200" kern="1200" dirty="0" smtClean="0">
                <a:solidFill>
                  <a:schemeClr val="tx1"/>
                </a:solidFill>
                <a:effectLst/>
                <a:latin typeface="+mn-lt"/>
                <a:ea typeface="+mn-ea"/>
                <a:cs typeface="+mn-cs"/>
              </a:rPr>
              <a:t> Compendium 2015, </a:t>
            </a:r>
            <a:r>
              <a:rPr lang="nl-NL" sz="1200" kern="1200" dirty="0" err="1" smtClean="0">
                <a:solidFill>
                  <a:schemeClr val="tx1"/>
                </a:solidFill>
                <a:effectLst/>
                <a:latin typeface="+mn-lt"/>
                <a:ea typeface="+mn-ea"/>
                <a:cs typeface="+mn-cs"/>
              </a:rPr>
              <a:t>and</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the</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annual</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reports</a:t>
            </a:r>
            <a:r>
              <a:rPr lang="nl-NL" sz="1200" kern="1200" dirty="0" smtClean="0">
                <a:solidFill>
                  <a:schemeClr val="tx1"/>
                </a:solidFill>
                <a:effectLst/>
                <a:latin typeface="+mn-lt"/>
                <a:ea typeface="+mn-ea"/>
                <a:cs typeface="+mn-cs"/>
              </a:rPr>
              <a:t> on </a:t>
            </a:r>
            <a:r>
              <a:rPr lang="nl-NL" sz="1200" kern="1200" dirty="0" err="1" smtClean="0">
                <a:solidFill>
                  <a:schemeClr val="tx1"/>
                </a:solidFill>
                <a:effectLst/>
                <a:latin typeface="+mn-lt"/>
                <a:ea typeface="+mn-ea"/>
                <a:cs typeface="+mn-cs"/>
              </a:rPr>
              <a:t>the</a:t>
            </a:r>
            <a:r>
              <a:rPr lang="nl-NL" sz="1200" kern="1200" dirty="0" smtClean="0">
                <a:solidFill>
                  <a:schemeClr val="tx1"/>
                </a:solidFill>
                <a:effectLst/>
                <a:latin typeface="+mn-lt"/>
                <a:ea typeface="+mn-ea"/>
                <a:cs typeface="+mn-cs"/>
              </a:rPr>
              <a:t> Campus Best </a:t>
            </a:r>
            <a:r>
              <a:rPr lang="nl-NL" sz="1200" kern="1200" dirty="0" err="1" smtClean="0">
                <a:solidFill>
                  <a:schemeClr val="tx1"/>
                </a:solidFill>
                <a:effectLst/>
                <a:latin typeface="+mn-lt"/>
                <a:ea typeface="+mn-ea"/>
                <a:cs typeface="+mn-cs"/>
              </a:rPr>
              <a:t>Practice</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and</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annual</a:t>
            </a:r>
            <a:r>
              <a:rPr lang="nl-NL" sz="1200" kern="1200" dirty="0" smtClean="0">
                <a:solidFill>
                  <a:schemeClr val="tx1"/>
                </a:solidFill>
                <a:effectLst/>
                <a:latin typeface="+mn-lt"/>
                <a:ea typeface="+mn-ea"/>
                <a:cs typeface="+mn-cs"/>
              </a:rPr>
              <a:t> report of </a:t>
            </a:r>
            <a:r>
              <a:rPr lang="nl-NL" sz="1200" kern="1200" dirty="0" err="1" smtClean="0">
                <a:solidFill>
                  <a:schemeClr val="tx1"/>
                </a:solidFill>
                <a:effectLst/>
                <a:latin typeface="+mn-lt"/>
                <a:ea typeface="+mn-ea"/>
                <a:cs typeface="+mn-cs"/>
              </a:rPr>
              <a:t>the</a:t>
            </a:r>
            <a:r>
              <a:rPr lang="nl-NL" sz="1200" kern="1200" dirty="0" smtClean="0">
                <a:solidFill>
                  <a:schemeClr val="tx1"/>
                </a:solidFill>
                <a:effectLst/>
                <a:latin typeface="+mn-lt"/>
                <a:ea typeface="+mn-ea"/>
                <a:cs typeface="+mn-cs"/>
              </a:rPr>
              <a:t> Green team in </a:t>
            </a:r>
            <a:r>
              <a:rPr lang="nl-NL" sz="1200" kern="1200" dirty="0" err="1" smtClean="0">
                <a:solidFill>
                  <a:schemeClr val="tx1"/>
                </a:solidFill>
                <a:effectLst/>
                <a:latin typeface="+mn-lt"/>
                <a:ea typeface="+mn-ea"/>
                <a:cs typeface="+mn-cs"/>
              </a:rPr>
              <a:t>which</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you</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can</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read</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about</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the</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worksplans</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objectives</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and</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achievements</a:t>
            </a:r>
            <a:r>
              <a:rPr lang="nl-NL" sz="1200" kern="1200" dirty="0" smtClean="0">
                <a:solidFill>
                  <a:schemeClr val="tx1"/>
                </a:solidFill>
                <a:effectLst/>
                <a:latin typeface="+mn-lt"/>
                <a:ea typeface="+mn-ea"/>
                <a:cs typeface="+mn-cs"/>
              </a:rPr>
              <a:t> in GN4.1.</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C15EAC0A-1A7B-42DA-8357-44C998E354D7}" type="slidenum">
              <a:rPr lang="en-GB" smtClean="0"/>
              <a:t>4</a:t>
            </a:fld>
            <a:endParaRPr lang="en-GB" dirty="0"/>
          </a:p>
        </p:txBody>
      </p:sp>
    </p:spTree>
    <p:extLst>
      <p:ext uri="{BB962C8B-B14F-4D97-AF65-F5344CB8AC3E}">
        <p14:creationId xmlns:p14="http://schemas.microsoft.com/office/powerpoint/2010/main" val="16267737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sz="1200" kern="1200" dirty="0" err="1" smtClean="0">
                <a:solidFill>
                  <a:schemeClr val="tx1"/>
                </a:solidFill>
                <a:effectLst/>
                <a:latin typeface="+mn-lt"/>
                <a:ea typeface="+mn-ea"/>
                <a:cs typeface="+mn-cs"/>
              </a:rPr>
              <a:t>So</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What</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did</a:t>
            </a:r>
            <a:r>
              <a:rPr lang="nl-NL" sz="1200" kern="1200" dirty="0" smtClean="0">
                <a:solidFill>
                  <a:schemeClr val="tx1"/>
                </a:solidFill>
                <a:effectLst/>
                <a:latin typeface="+mn-lt"/>
                <a:ea typeface="+mn-ea"/>
                <a:cs typeface="+mn-cs"/>
              </a:rPr>
              <a:t> NA3 stand </a:t>
            </a:r>
            <a:r>
              <a:rPr lang="nl-NL" sz="1200" kern="1200" dirty="0" err="1" smtClean="0">
                <a:solidFill>
                  <a:schemeClr val="tx1"/>
                </a:solidFill>
                <a:effectLst/>
                <a:latin typeface="+mn-lt"/>
                <a:ea typeface="+mn-ea"/>
                <a:cs typeface="+mn-cs"/>
              </a:rPr>
              <a:t>for</a:t>
            </a:r>
            <a:r>
              <a:rPr lang="nl-NL" sz="1200"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nl-NL" sz="1200"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nl-NL" sz="1200" kern="1200" dirty="0" err="1" smtClean="0">
                <a:solidFill>
                  <a:schemeClr val="tx1"/>
                </a:solidFill>
                <a:effectLst/>
                <a:latin typeface="+mn-lt"/>
                <a:ea typeface="+mn-ea"/>
                <a:cs typeface="+mn-cs"/>
              </a:rPr>
              <a:t>Here</a:t>
            </a:r>
            <a:r>
              <a:rPr lang="nl-NL" sz="1200" kern="1200" dirty="0" smtClean="0">
                <a:solidFill>
                  <a:schemeClr val="tx1"/>
                </a:solidFill>
                <a:effectLst/>
                <a:latin typeface="+mn-lt"/>
                <a:ea typeface="+mn-ea"/>
                <a:cs typeface="+mn-cs"/>
              </a:rPr>
              <a:t> on </a:t>
            </a:r>
            <a:r>
              <a:rPr lang="nl-NL" sz="1200" kern="1200" dirty="0" err="1" smtClean="0">
                <a:solidFill>
                  <a:schemeClr val="tx1"/>
                </a:solidFill>
                <a:effectLst/>
                <a:latin typeface="+mn-lt"/>
                <a:ea typeface="+mn-ea"/>
                <a:cs typeface="+mn-cs"/>
              </a:rPr>
              <a:t>this</a:t>
            </a:r>
            <a:r>
              <a:rPr lang="nl-NL" sz="1200" kern="1200" dirty="0" smtClean="0">
                <a:solidFill>
                  <a:schemeClr val="tx1"/>
                </a:solidFill>
                <a:effectLst/>
                <a:latin typeface="+mn-lt"/>
                <a:ea typeface="+mn-ea"/>
                <a:cs typeface="+mn-cs"/>
              </a:rPr>
              <a:t> slide </a:t>
            </a:r>
            <a:r>
              <a:rPr lang="nl-NL" sz="1200" kern="1200" dirty="0" err="1" smtClean="0">
                <a:solidFill>
                  <a:schemeClr val="tx1"/>
                </a:solidFill>
                <a:effectLst/>
                <a:latin typeface="+mn-lt"/>
                <a:ea typeface="+mn-ea"/>
                <a:cs typeface="+mn-cs"/>
              </a:rPr>
              <a:t>you</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can</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see</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the</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activity</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objectives</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Rather</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than</a:t>
            </a:r>
            <a:r>
              <a:rPr lang="nl-NL" sz="1200" kern="1200" dirty="0" smtClean="0">
                <a:solidFill>
                  <a:schemeClr val="tx1"/>
                </a:solidFill>
                <a:effectLst/>
                <a:latin typeface="+mn-lt"/>
                <a:ea typeface="+mn-ea"/>
                <a:cs typeface="+mn-cs"/>
              </a:rPr>
              <a:t> reading </a:t>
            </a:r>
            <a:r>
              <a:rPr lang="nl-NL" sz="1200" kern="1200" dirty="0" err="1" smtClean="0">
                <a:solidFill>
                  <a:schemeClr val="tx1"/>
                </a:solidFill>
                <a:effectLst/>
                <a:latin typeface="+mn-lt"/>
                <a:ea typeface="+mn-ea"/>
                <a:cs typeface="+mn-cs"/>
              </a:rPr>
              <a:t>them</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one</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by</a:t>
            </a:r>
            <a:r>
              <a:rPr lang="nl-NL" sz="1200" kern="1200" dirty="0" smtClean="0">
                <a:solidFill>
                  <a:schemeClr val="tx1"/>
                </a:solidFill>
                <a:effectLst/>
                <a:latin typeface="+mn-lt"/>
                <a:ea typeface="+mn-ea"/>
                <a:cs typeface="+mn-cs"/>
              </a:rPr>
              <a:t> </a:t>
            </a:r>
            <a:r>
              <a:rPr lang="nl-NL" sz="1200" kern="1200" dirty="0" err="1" smtClean="0">
                <a:solidFill>
                  <a:schemeClr val="tx1"/>
                </a:solidFill>
                <a:effectLst/>
                <a:latin typeface="+mn-lt"/>
                <a:ea typeface="+mn-ea"/>
                <a:cs typeface="+mn-cs"/>
              </a:rPr>
              <a:t>one</a:t>
            </a:r>
            <a:r>
              <a:rPr lang="nl-NL" sz="1200" kern="1200" dirty="0" smtClean="0">
                <a:solidFill>
                  <a:schemeClr val="tx1"/>
                </a:solidFill>
                <a:effectLst/>
                <a:latin typeface="+mn-lt"/>
                <a:ea typeface="+mn-ea"/>
                <a:cs typeface="+mn-cs"/>
              </a:rPr>
              <a:t>, I </a:t>
            </a:r>
            <a:r>
              <a:rPr lang="nl-NL" sz="1200" kern="1200" dirty="0" err="1" smtClean="0">
                <a:solidFill>
                  <a:schemeClr val="tx1"/>
                </a:solidFill>
                <a:effectLst/>
                <a:latin typeface="+mn-lt"/>
                <a:ea typeface="+mn-ea"/>
                <a:cs typeface="+mn-cs"/>
              </a:rPr>
              <a:t>tried</a:t>
            </a:r>
            <a:r>
              <a:rPr lang="nl-NL"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to capture a few words that would best resonate to the mission of NA3.</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r>
            <a:br>
              <a:rPr lang="en-US" sz="1200" b="1" kern="1200" dirty="0" smtClean="0">
                <a:solidFill>
                  <a:schemeClr val="tx1"/>
                </a:solidFill>
                <a:effectLst/>
                <a:latin typeface="+mn-lt"/>
                <a:ea typeface="+mn-ea"/>
                <a:cs typeface="+mn-cs"/>
              </a:rPr>
            </a:br>
            <a:r>
              <a:rPr lang="en-US" sz="1200" b="1" kern="1200" dirty="0" smtClean="0">
                <a:solidFill>
                  <a:schemeClr val="tx1"/>
                </a:solidFill>
                <a:effectLst/>
                <a:latin typeface="+mn-lt"/>
                <a:ea typeface="+mn-ea"/>
                <a:cs typeface="+mn-cs"/>
              </a:rPr>
              <a:t>Words such as: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GB" sz="1200" b="1" kern="1200" dirty="0" smtClean="0">
                <a:solidFill>
                  <a:schemeClr val="tx1"/>
                </a:solidFill>
                <a:effectLst/>
                <a:latin typeface="+mn-lt"/>
                <a:ea typeface="+mn-ea"/>
                <a:cs typeface="+mn-cs"/>
              </a:rPr>
              <a:t>expertise</a:t>
            </a:r>
            <a:r>
              <a:rPr lang="en-GB" sz="1200" kern="1200" dirty="0" smtClean="0">
                <a:solidFill>
                  <a:schemeClr val="tx1"/>
                </a:solidFill>
                <a:effectLst/>
                <a:latin typeface="+mn-lt"/>
                <a:ea typeface="+mn-ea"/>
                <a:cs typeface="+mn-cs"/>
              </a:rPr>
              <a:t> and </a:t>
            </a:r>
            <a:r>
              <a:rPr lang="en-GB" sz="1200" b="1" kern="1200" dirty="0" smtClean="0">
                <a:solidFill>
                  <a:schemeClr val="tx1"/>
                </a:solidFill>
                <a:effectLst/>
                <a:latin typeface="+mn-lt"/>
                <a:ea typeface="+mn-ea"/>
                <a:cs typeface="+mn-cs"/>
              </a:rPr>
              <a:t>intelligence, disseminating, follow best practice, Innovate, NRENs and connected institutions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and I came up with this phrase:</a:t>
            </a:r>
          </a:p>
          <a:p>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5</a:t>
            </a:fld>
            <a:endParaRPr lang="en-GB" dirty="0"/>
          </a:p>
        </p:txBody>
      </p:sp>
    </p:spTree>
    <p:extLst>
      <p:ext uri="{BB962C8B-B14F-4D97-AF65-F5344CB8AC3E}">
        <p14:creationId xmlns:p14="http://schemas.microsoft.com/office/powerpoint/2010/main" val="7177698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6</a:t>
            </a:fld>
            <a:endParaRPr lang="en-GB" dirty="0"/>
          </a:p>
        </p:txBody>
      </p:sp>
    </p:spTree>
    <p:extLst>
      <p:ext uri="{BB962C8B-B14F-4D97-AF65-F5344CB8AC3E}">
        <p14:creationId xmlns:p14="http://schemas.microsoft.com/office/powerpoint/2010/main" val="16507652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Working and learning together, we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we produced a total of 40 (26 on Campus Best Practice) and (14 on Green ICT) best practice documents for the benefit of IT staff at NRENs, institutes and campuses</a:t>
            </a:r>
          </a:p>
          <a:p>
            <a:pPr lvl="0"/>
            <a:r>
              <a:rPr lang="en-GB" sz="1200" kern="1200" dirty="0" smtClean="0">
                <a:solidFill>
                  <a:schemeClr val="tx1"/>
                </a:solidFill>
                <a:effectLst/>
                <a:latin typeface="+mn-lt"/>
                <a:ea typeface="+mn-ea"/>
                <a:cs typeface="+mn-cs"/>
              </a:rPr>
              <a:t>we exposed our activities to more than 5000 R&amp;E professionals in Europe at workshops, conferences and meetings; A total of nearly 100 presentations, trainings, workshops and meetings organised and featured</a:t>
            </a:r>
            <a:r>
              <a:rPr lang="en-GB" sz="1200" kern="1200" baseline="0" dirty="0" smtClean="0">
                <a:solidFill>
                  <a:schemeClr val="tx1"/>
                </a:solidFill>
                <a:effectLst/>
                <a:latin typeface="+mn-lt"/>
                <a:ea typeface="+mn-ea"/>
                <a:cs typeface="+mn-cs"/>
              </a:rPr>
              <a:t> in Connect articles</a:t>
            </a:r>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Collected data of 55 NRENs in the Compendium to share intelligence and learn from each other</a:t>
            </a:r>
          </a:p>
          <a:p>
            <a:endParaRPr lang="en-US" sz="1600" dirty="0"/>
          </a:p>
        </p:txBody>
      </p:sp>
      <p:sp>
        <p:nvSpPr>
          <p:cNvPr id="4" name="Slide Number Placeholder 3"/>
          <p:cNvSpPr>
            <a:spLocks noGrp="1"/>
          </p:cNvSpPr>
          <p:nvPr>
            <p:ph type="sldNum" sz="quarter" idx="10"/>
          </p:nvPr>
        </p:nvSpPr>
        <p:spPr/>
        <p:txBody>
          <a:bodyPr/>
          <a:lstStyle/>
          <a:p>
            <a:fld id="{C15EAC0A-1A7B-42DA-8357-44C998E354D7}" type="slidenum">
              <a:rPr lang="en-GB" smtClean="0"/>
              <a:t>7</a:t>
            </a:fld>
            <a:endParaRPr lang="en-GB" dirty="0"/>
          </a:p>
        </p:txBody>
      </p:sp>
    </p:spTree>
    <p:extLst>
      <p:ext uri="{BB962C8B-B14F-4D97-AF65-F5344CB8AC3E}">
        <p14:creationId xmlns:p14="http://schemas.microsoft.com/office/powerpoint/2010/main" val="19374932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C15EAC0A-1A7B-42DA-8357-44C998E354D7}" type="slidenum">
              <a:rPr lang="en-GB" smtClean="0"/>
              <a:t>8</a:t>
            </a:fld>
            <a:endParaRPr lang="en-GB" dirty="0"/>
          </a:p>
        </p:txBody>
      </p:sp>
    </p:spTree>
    <p:extLst>
      <p:ext uri="{BB962C8B-B14F-4D97-AF65-F5344CB8AC3E}">
        <p14:creationId xmlns:p14="http://schemas.microsoft.com/office/powerpoint/2010/main" val="8343508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Strengthening by producing Compendium</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T1 we have been working and learning together to strengthen the NREN community by producing the Compendium of NRENs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solidFill>
                <a:schemeClr val="tx2">
                  <a:lumMod val="60000"/>
                  <a:lumOff val="40000"/>
                </a:schemeClr>
              </a:solidFill>
            </a:endParaRPr>
          </a:p>
          <a:p>
            <a:endParaRPr lang="en-US" dirty="0"/>
          </a:p>
        </p:txBody>
      </p:sp>
      <p:sp>
        <p:nvSpPr>
          <p:cNvPr id="4" name="Slide Number Placeholder 3"/>
          <p:cNvSpPr>
            <a:spLocks noGrp="1"/>
          </p:cNvSpPr>
          <p:nvPr>
            <p:ph type="sldNum" sz="quarter" idx="10"/>
          </p:nvPr>
        </p:nvSpPr>
        <p:spPr/>
        <p:txBody>
          <a:bodyPr/>
          <a:lstStyle/>
          <a:p>
            <a:fld id="{C15EAC0A-1A7B-42DA-8357-44C998E354D7}" type="slidenum">
              <a:rPr lang="en-GB" smtClean="0"/>
              <a:t>9</a:t>
            </a:fld>
            <a:endParaRPr lang="en-GB" dirty="0"/>
          </a:p>
        </p:txBody>
      </p:sp>
    </p:spTree>
    <p:extLst>
      <p:ext uri="{BB962C8B-B14F-4D97-AF65-F5344CB8AC3E}">
        <p14:creationId xmlns:p14="http://schemas.microsoft.com/office/powerpoint/2010/main" val="31897497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355"/>
            <a:ext cx="12196191" cy="6855643"/>
          </a:xfrm>
          <a:prstGeom prst="rect">
            <a:avLst/>
          </a:prstGeom>
        </p:spPr>
      </p:pic>
      <p:sp>
        <p:nvSpPr>
          <p:cNvPr id="10" name="Rectangle 3"/>
          <p:cNvSpPr txBox="1">
            <a:spLocks noChangeArrowheads="1"/>
          </p:cNvSpPr>
          <p:nvPr userDrawn="1"/>
        </p:nvSpPr>
        <p:spPr bwMode="auto">
          <a:xfrm>
            <a:off x="8111484" y="4779932"/>
            <a:ext cx="3523570" cy="147159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lgn="r" eaLnBrk="1" hangingPunct="1">
              <a:spcBef>
                <a:spcPct val="20000"/>
              </a:spcBef>
              <a:buClr>
                <a:srgbClr val="B4D100"/>
              </a:buClr>
              <a:buSzPct val="80000"/>
            </a:pPr>
            <a:endParaRPr lang="en-US" sz="1800" dirty="0">
              <a:solidFill>
                <a:schemeClr val="bg1"/>
              </a:solidFill>
              <a:latin typeface="Arial" charset="0"/>
            </a:endParaRPr>
          </a:p>
          <a:p>
            <a:pPr algn="r" eaLnBrk="1" hangingPunct="1">
              <a:spcBef>
                <a:spcPct val="20000"/>
              </a:spcBef>
              <a:buClr>
                <a:srgbClr val="B4D100"/>
              </a:buClr>
              <a:buSzPct val="80000"/>
            </a:pPr>
            <a:r>
              <a:rPr lang="en-US" sz="1800" dirty="0" smtClean="0">
                <a:solidFill>
                  <a:schemeClr val="bg1"/>
                </a:solidFill>
                <a:latin typeface="Arial" charset="0"/>
              </a:rPr>
              <a:t>GN4-1 </a:t>
            </a:r>
            <a:r>
              <a:rPr lang="en-US" sz="1800" dirty="0">
                <a:solidFill>
                  <a:schemeClr val="bg1"/>
                </a:solidFill>
                <a:latin typeface="Arial" charset="0"/>
              </a:rPr>
              <a:t>EC Review</a:t>
            </a:r>
          </a:p>
          <a:p>
            <a:pPr algn="r">
              <a:spcBef>
                <a:spcPct val="20000"/>
              </a:spcBef>
              <a:buClr>
                <a:srgbClr val="B4D100"/>
              </a:buClr>
              <a:buSzPct val="80000"/>
            </a:pPr>
            <a:r>
              <a:rPr lang="en-GB" sz="1800" dirty="0" smtClean="0">
                <a:solidFill>
                  <a:schemeClr val="bg1"/>
                </a:solidFill>
                <a:latin typeface="Arial" charset="0"/>
              </a:rPr>
              <a:t>TBC 2016</a:t>
            </a:r>
            <a:endParaRPr lang="en-GB" sz="1800" dirty="0">
              <a:solidFill>
                <a:schemeClr val="bg1"/>
              </a:solidFill>
              <a:latin typeface="Arial" charset="0"/>
            </a:endParaRPr>
          </a:p>
          <a:p>
            <a:pPr algn="r" eaLnBrk="1" hangingPunct="1">
              <a:spcBef>
                <a:spcPct val="20000"/>
              </a:spcBef>
              <a:buClr>
                <a:srgbClr val="B4D100"/>
              </a:buClr>
              <a:buSzPct val="80000"/>
            </a:pPr>
            <a:r>
              <a:rPr lang="en-US" sz="1800" dirty="0" smtClean="0">
                <a:solidFill>
                  <a:schemeClr val="bg1"/>
                </a:solidFill>
                <a:latin typeface="Arial" charset="0"/>
              </a:rPr>
              <a:t>Brussels</a:t>
            </a:r>
            <a:endParaRPr lang="en-US" sz="1800" dirty="0">
              <a:solidFill>
                <a:schemeClr val="bg1"/>
              </a:solidFill>
              <a:latin typeface="Arial" charset="0"/>
            </a:endParaRPr>
          </a:p>
          <a:p>
            <a:pPr algn="r" eaLnBrk="1" hangingPunct="1">
              <a:spcBef>
                <a:spcPct val="20000"/>
              </a:spcBef>
              <a:buClr>
                <a:srgbClr val="B4D100"/>
              </a:buClr>
              <a:buSzPct val="80000"/>
            </a:pPr>
            <a:endParaRPr lang="en-US" sz="1800" dirty="0">
              <a:solidFill>
                <a:schemeClr val="bg1"/>
              </a:solidFill>
              <a:latin typeface="Arial" charset="0"/>
            </a:endParaRPr>
          </a:p>
        </p:txBody>
      </p:sp>
      <p:pic>
        <p:nvPicPr>
          <p:cNvPr id="12" name="Picture 11"/>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9979292" y="287691"/>
            <a:ext cx="1674488" cy="952633"/>
          </a:xfrm>
          <a:prstGeom prst="rect">
            <a:avLst/>
          </a:prstGeom>
        </p:spPr>
      </p:pic>
      <p:sp>
        <p:nvSpPr>
          <p:cNvPr id="14" name="Rectangle 2"/>
          <p:cNvSpPr txBox="1">
            <a:spLocks noChangeArrowheads="1"/>
          </p:cNvSpPr>
          <p:nvPr userDrawn="1"/>
        </p:nvSpPr>
        <p:spPr bwMode="auto">
          <a:xfrm>
            <a:off x="840188" y="3105446"/>
            <a:ext cx="5397326" cy="20364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2600" b="1" dirty="0" smtClean="0">
                <a:solidFill>
                  <a:schemeClr val="accent4"/>
                </a:solidFill>
                <a:latin typeface="Arial" charset="0"/>
              </a:rPr>
              <a:t>WP1 / NA1: </a:t>
            </a:r>
          </a:p>
          <a:p>
            <a:r>
              <a:rPr lang="en-GB" sz="2600" dirty="0" smtClean="0">
                <a:solidFill>
                  <a:schemeClr val="bg1"/>
                </a:solidFill>
                <a:latin typeface="Arial" charset="0"/>
              </a:rPr>
              <a:t>Activity Name</a:t>
            </a:r>
            <a:endParaRPr lang="en-US" sz="2600" dirty="0">
              <a:solidFill>
                <a:schemeClr val="bg1"/>
              </a:solidFill>
              <a:latin typeface="Arial" charset="0"/>
            </a:endParaRPr>
          </a:p>
        </p:txBody>
      </p:sp>
      <p:sp>
        <p:nvSpPr>
          <p:cNvPr id="15" name="Rectangle 3"/>
          <p:cNvSpPr txBox="1">
            <a:spLocks noChangeArrowheads="1"/>
          </p:cNvSpPr>
          <p:nvPr userDrawn="1"/>
        </p:nvSpPr>
        <p:spPr bwMode="auto">
          <a:xfrm>
            <a:off x="848735" y="5076227"/>
            <a:ext cx="3798887" cy="12565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sz="1800" dirty="0" smtClean="0">
                <a:solidFill>
                  <a:schemeClr val="bg1"/>
                </a:solidFill>
                <a:latin typeface="Arial" charset="0"/>
              </a:rPr>
              <a:t>Presenter Name, Organisation</a:t>
            </a:r>
          </a:p>
          <a:p>
            <a:pPr eaLnBrk="1" hangingPunct="1">
              <a:spcBef>
                <a:spcPct val="20000"/>
              </a:spcBef>
              <a:buClr>
                <a:srgbClr val="B4D100"/>
              </a:buClr>
              <a:buSzPct val="80000"/>
            </a:pPr>
            <a:endParaRPr lang="en-US" sz="1800" dirty="0">
              <a:solidFill>
                <a:schemeClr val="bg1"/>
              </a:solidFill>
              <a:latin typeface="Arial" charset="0"/>
            </a:endParaRPr>
          </a:p>
        </p:txBody>
      </p:sp>
    </p:spTree>
    <p:extLst>
      <p:ext uri="{BB962C8B-B14F-4D97-AF65-F5344CB8AC3E}">
        <p14:creationId xmlns:p14="http://schemas.microsoft.com/office/powerpoint/2010/main" val="123456441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lank Footer">
    <p:spTree>
      <p:nvGrpSpPr>
        <p:cNvPr id="1" name=""/>
        <p:cNvGrpSpPr/>
        <p:nvPr/>
      </p:nvGrpSpPr>
      <p:grpSpPr>
        <a:xfrm>
          <a:off x="0" y="0"/>
          <a:ext cx="0" cy="0"/>
          <a:chOff x="0" y="0"/>
          <a:chExt cx="0" cy="0"/>
        </a:xfrm>
      </p:grpSpPr>
      <p:sp>
        <p:nvSpPr>
          <p:cNvPr id="3" name="Content Placeholder 2"/>
          <p:cNvSpPr>
            <a:spLocks noGrp="1"/>
          </p:cNvSpPr>
          <p:nvPr>
            <p:ph idx="1"/>
          </p:nvPr>
        </p:nvSpPr>
        <p:spPr>
          <a:xfrm>
            <a:off x="455022" y="1502908"/>
            <a:ext cx="10515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2" name="Title 11"/>
          <p:cNvSpPr>
            <a:spLocks noGrp="1"/>
          </p:cNvSpPr>
          <p:nvPr>
            <p:ph type="title"/>
          </p:nvPr>
        </p:nvSpPr>
        <p:spPr/>
        <p:txBody>
          <a:bodyPr/>
          <a:lstStyle/>
          <a:p>
            <a:r>
              <a:rPr lang="en-US" smtClean="0"/>
              <a:t>Click to edit Master title style</a:t>
            </a:r>
            <a:endParaRPr lang="en-GB" dirty="0"/>
          </a:p>
        </p:txBody>
      </p:sp>
      <p:sp>
        <p:nvSpPr>
          <p:cNvPr id="13" name="Slide Number Placeholder 12"/>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143262771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bjectives">
    <p:spTree>
      <p:nvGrpSpPr>
        <p:cNvPr id="1" name=""/>
        <p:cNvGrpSpPr/>
        <p:nvPr/>
      </p:nvGrpSpPr>
      <p:grpSpPr>
        <a:xfrm>
          <a:off x="0" y="0"/>
          <a:ext cx="0" cy="0"/>
          <a:chOff x="0" y="0"/>
          <a:chExt cx="0" cy="0"/>
        </a:xfrm>
      </p:grpSpPr>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Achievements</a:t>
            </a:r>
            <a:endParaRPr lang="en-GB" sz="1200" b="0" dirty="0">
              <a:solidFill>
                <a:schemeClr val="bg1"/>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8" name="Content Placeholder 2"/>
          <p:cNvSpPr>
            <a:spLocks noGrp="1"/>
          </p:cNvSpPr>
          <p:nvPr>
            <p:ph idx="1"/>
          </p:nvPr>
        </p:nvSpPr>
        <p:spPr>
          <a:xfrm>
            <a:off x="451989" y="1494700"/>
            <a:ext cx="11208788"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2" name="Rounded Rectangle 11"/>
          <p:cNvSpPr/>
          <p:nvPr userDrawn="1"/>
        </p:nvSpPr>
        <p:spPr bwMode="auto">
          <a:xfrm>
            <a:off x="2858129" y="6544742"/>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Challenges</a:t>
            </a:r>
            <a:endParaRPr lang="en-GB" sz="1200" b="0" dirty="0">
              <a:solidFill>
                <a:schemeClr val="bg1"/>
              </a:solidFill>
            </a:endParaRPr>
          </a:p>
        </p:txBody>
      </p:sp>
      <p:sp>
        <p:nvSpPr>
          <p:cNvPr id="11" name="Rectangle 10"/>
          <p:cNvSpPr/>
          <p:nvPr userDrawn="1"/>
        </p:nvSpPr>
        <p:spPr>
          <a:xfrm>
            <a:off x="518178" y="6528141"/>
            <a:ext cx="1406285" cy="3298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ounded Rectangle 12"/>
          <p:cNvSpPr/>
          <p:nvPr userDrawn="1"/>
        </p:nvSpPr>
        <p:spPr bwMode="auto">
          <a:xfrm>
            <a:off x="518169" y="6530244"/>
            <a:ext cx="1406296"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1" dirty="0" smtClean="0">
                <a:solidFill>
                  <a:srgbClr val="004360"/>
                </a:solidFill>
              </a:rPr>
              <a:t>Objectives</a:t>
            </a:r>
            <a:endParaRPr lang="en-GB" sz="1200" b="1" dirty="0">
              <a:solidFill>
                <a:srgbClr val="004360"/>
              </a:solidFill>
            </a:endParaRPr>
          </a:p>
        </p:txBody>
      </p:sp>
      <p:sp>
        <p:nvSpPr>
          <p:cNvPr id="4" name="Title 3"/>
          <p:cNvSpPr>
            <a:spLocks noGrp="1"/>
          </p:cNvSpPr>
          <p:nvPr>
            <p:ph type="title"/>
          </p:nvPr>
        </p:nvSpPr>
        <p:spPr/>
        <p:txBody>
          <a:bodyPr/>
          <a:lstStyle/>
          <a:p>
            <a:r>
              <a:rPr lang="en-US" smtClean="0"/>
              <a:t>Click to edit Master title style</a:t>
            </a:r>
            <a:endParaRPr lang="en-GB"/>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215638568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llenges">
    <p:spTree>
      <p:nvGrpSpPr>
        <p:cNvPr id="1" name=""/>
        <p:cNvGrpSpPr/>
        <p:nvPr/>
      </p:nvGrpSpPr>
      <p:grpSpPr>
        <a:xfrm>
          <a:off x="0" y="0"/>
          <a:ext cx="0" cy="0"/>
          <a:chOff x="0" y="0"/>
          <a:chExt cx="0" cy="0"/>
        </a:xfrm>
      </p:grpSpPr>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Objectives</a:t>
            </a:r>
            <a:endParaRPr lang="en-GB" sz="1200" b="0" dirty="0">
              <a:solidFill>
                <a:schemeClr val="bg1"/>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Achievements</a:t>
            </a:r>
            <a:endParaRPr lang="en-GB" sz="1200" b="0" dirty="0">
              <a:solidFill>
                <a:schemeClr val="bg1"/>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8" name="Content Placeholder 2"/>
          <p:cNvSpPr>
            <a:spLocks noGrp="1"/>
          </p:cNvSpPr>
          <p:nvPr>
            <p:ph idx="1"/>
          </p:nvPr>
        </p:nvSpPr>
        <p:spPr>
          <a:xfrm>
            <a:off x="452248" y="1503151"/>
            <a:ext cx="10515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2" name="Rectangle 11"/>
          <p:cNvSpPr/>
          <p:nvPr userDrawn="1"/>
        </p:nvSpPr>
        <p:spPr>
          <a:xfrm>
            <a:off x="2690730" y="6528141"/>
            <a:ext cx="1406285" cy="3298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Rounded Rectangle 12"/>
          <p:cNvSpPr/>
          <p:nvPr userDrawn="1"/>
        </p:nvSpPr>
        <p:spPr bwMode="auto">
          <a:xfrm>
            <a:off x="271063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a:solidFill>
                  <a:srgbClr val="004360"/>
                </a:solidFill>
              </a:rPr>
              <a:t>Challenges</a:t>
            </a:r>
          </a:p>
        </p:txBody>
      </p:sp>
      <p:sp>
        <p:nvSpPr>
          <p:cNvPr id="4" name="Title 3"/>
          <p:cNvSpPr>
            <a:spLocks noGrp="1"/>
          </p:cNvSpPr>
          <p:nvPr>
            <p:ph type="title"/>
          </p:nvPr>
        </p:nvSpPr>
        <p:spPr/>
        <p:txBody>
          <a:bodyPr/>
          <a:lstStyle/>
          <a:p>
            <a:r>
              <a:rPr lang="en-US" smtClean="0"/>
              <a:t>Click to edit Master title style</a:t>
            </a:r>
            <a:endParaRPr lang="en-GB"/>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278168719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Achievements">
    <p:spTree>
      <p:nvGrpSpPr>
        <p:cNvPr id="1" name=""/>
        <p:cNvGrpSpPr/>
        <p:nvPr/>
      </p:nvGrpSpPr>
      <p:grpSpPr>
        <a:xfrm>
          <a:off x="0" y="0"/>
          <a:ext cx="0" cy="0"/>
          <a:chOff x="0" y="0"/>
          <a:chExt cx="0" cy="0"/>
        </a:xfrm>
      </p:grpSpPr>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Objectives</a:t>
            </a:r>
            <a:endParaRPr lang="en-GB" sz="1200" b="0" dirty="0">
              <a:solidFill>
                <a:schemeClr val="bg1"/>
              </a:solidFill>
            </a:endParaRPr>
          </a:p>
        </p:txBody>
      </p:sp>
      <p:sp>
        <p:nvSpPr>
          <p:cNvPr id="24" name="Rounded Rectangle 23"/>
          <p:cNvSpPr/>
          <p:nvPr userDrawn="1"/>
        </p:nvSpPr>
        <p:spPr bwMode="auto">
          <a:xfrm>
            <a:off x="7284333"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a:solidFill>
                  <a:schemeClr val="bg1"/>
                </a:solidFill>
              </a:rPr>
              <a:t>Conclusions</a:t>
            </a: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774832" y="6534150"/>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Challenges</a:t>
            </a:r>
            <a:endParaRPr lang="en-GB" sz="1200" b="0" dirty="0">
              <a:solidFill>
                <a:schemeClr val="bg1"/>
              </a:solidFill>
            </a:endParaRPr>
          </a:p>
        </p:txBody>
      </p:sp>
      <p:sp>
        <p:nvSpPr>
          <p:cNvPr id="28" name="Content Placeholder 2"/>
          <p:cNvSpPr>
            <a:spLocks noGrp="1"/>
          </p:cNvSpPr>
          <p:nvPr>
            <p:ph idx="1"/>
          </p:nvPr>
        </p:nvSpPr>
        <p:spPr>
          <a:xfrm>
            <a:off x="439738" y="1493931"/>
            <a:ext cx="11295061"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Rectangle 10"/>
          <p:cNvSpPr/>
          <p:nvPr userDrawn="1"/>
        </p:nvSpPr>
        <p:spPr>
          <a:xfrm>
            <a:off x="5253757" y="6528141"/>
            <a:ext cx="1406285" cy="3298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Rounded Rectangle 11"/>
          <p:cNvSpPr/>
          <p:nvPr userDrawn="1"/>
        </p:nvSpPr>
        <p:spPr bwMode="auto">
          <a:xfrm>
            <a:off x="5289718"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smtClean="0">
                <a:solidFill>
                  <a:srgbClr val="004360"/>
                </a:solidFill>
              </a:rPr>
              <a:t>Achievements</a:t>
            </a:r>
            <a:endParaRPr lang="en-GB" sz="1200" b="1" dirty="0">
              <a:solidFill>
                <a:srgbClr val="004360"/>
              </a:solidFill>
            </a:endParaRPr>
          </a:p>
        </p:txBody>
      </p:sp>
      <p:sp>
        <p:nvSpPr>
          <p:cNvPr id="4" name="Title 3"/>
          <p:cNvSpPr>
            <a:spLocks noGrp="1"/>
          </p:cNvSpPr>
          <p:nvPr>
            <p:ph type="title"/>
          </p:nvPr>
        </p:nvSpPr>
        <p:spPr/>
        <p:txBody>
          <a:bodyPr/>
          <a:lstStyle/>
          <a:p>
            <a:r>
              <a:rPr lang="en-US" smtClean="0"/>
              <a:t>Click to edit Master title style</a:t>
            </a:r>
            <a:endParaRPr lang="en-GB"/>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257914964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clusions">
    <p:spTree>
      <p:nvGrpSpPr>
        <p:cNvPr id="1" name=""/>
        <p:cNvGrpSpPr/>
        <p:nvPr/>
      </p:nvGrpSpPr>
      <p:grpSpPr>
        <a:xfrm>
          <a:off x="0" y="0"/>
          <a:ext cx="0" cy="0"/>
          <a:chOff x="0" y="0"/>
          <a:chExt cx="0" cy="0"/>
        </a:xfrm>
      </p:grpSpPr>
      <p:sp>
        <p:nvSpPr>
          <p:cNvPr id="22" name="Rounded Rectangle 21"/>
          <p:cNvSpPr/>
          <p:nvPr userDrawn="1"/>
        </p:nvSpPr>
        <p:spPr bwMode="auto">
          <a:xfrm>
            <a:off x="580381" y="6530244"/>
            <a:ext cx="1344084" cy="323850"/>
          </a:xfrm>
          <a:prstGeom prst="roundRect">
            <a:avLst/>
          </a:prstGeom>
          <a:noFill/>
          <a:ln>
            <a:noFill/>
            <a:headEnd type="none" w="med" len="med"/>
            <a:tailEnd type="none" w="med" len="med"/>
          </a:ln>
        </p:spPr>
        <p:style>
          <a:lnRef idx="2">
            <a:schemeClr val="accent2">
              <a:shade val="50000"/>
            </a:schemeClr>
          </a:lnRef>
          <a:fillRef idx="1">
            <a:schemeClr val="accent2"/>
          </a:fillRef>
          <a:effectRef idx="0">
            <a:schemeClr val="accent2"/>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Objectives</a:t>
            </a:r>
            <a:endParaRPr lang="en-GB" sz="1200" b="0" dirty="0">
              <a:solidFill>
                <a:schemeClr val="bg1"/>
              </a:solidFill>
            </a:endParaRPr>
          </a:p>
        </p:txBody>
      </p:sp>
      <p:sp>
        <p:nvSpPr>
          <p:cNvPr id="23" name="Rounded Rectangle 22"/>
          <p:cNvSpPr/>
          <p:nvPr userDrawn="1"/>
        </p:nvSpPr>
        <p:spPr bwMode="auto">
          <a:xfrm>
            <a:off x="5046492" y="6530244"/>
            <a:ext cx="1344012" cy="323850"/>
          </a:xfrm>
          <a:prstGeom prst="roundRect">
            <a:avLst/>
          </a:prstGeom>
          <a:noFill/>
          <a:ln w="3175" cmpd="sng">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Achievements</a:t>
            </a:r>
            <a:endParaRPr lang="en-GB" sz="1200" b="0" dirty="0">
              <a:solidFill>
                <a:schemeClr val="bg1"/>
              </a:solidFill>
            </a:endParaRPr>
          </a:p>
        </p:txBody>
      </p:sp>
      <p:sp>
        <p:nvSpPr>
          <p:cNvPr id="25" name="Rounded Rectangle 24"/>
          <p:cNvSpPr/>
          <p:nvPr userDrawn="1"/>
        </p:nvSpPr>
        <p:spPr bwMode="auto">
          <a:xfrm>
            <a:off x="9522176" y="6530244"/>
            <a:ext cx="1342816"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dirty="0">
                <a:solidFill>
                  <a:schemeClr val="bg1"/>
                </a:solidFill>
              </a:rPr>
              <a:t>Q&amp;A</a:t>
            </a:r>
          </a:p>
        </p:txBody>
      </p:sp>
      <p:sp>
        <p:nvSpPr>
          <p:cNvPr id="26" name="Rounded Rectangle 25"/>
          <p:cNvSpPr/>
          <p:nvPr userDrawn="1"/>
        </p:nvSpPr>
        <p:spPr bwMode="auto">
          <a:xfrm>
            <a:off x="2818294" y="6530244"/>
            <a:ext cx="1334369"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0" dirty="0" smtClean="0">
                <a:solidFill>
                  <a:schemeClr val="bg1"/>
                </a:solidFill>
              </a:rPr>
              <a:t>Challenges</a:t>
            </a:r>
            <a:endParaRPr lang="en-GB" sz="1200" b="0" dirty="0">
              <a:solidFill>
                <a:schemeClr val="bg1"/>
              </a:solidFill>
            </a:endParaRPr>
          </a:p>
        </p:txBody>
      </p:sp>
      <p:sp>
        <p:nvSpPr>
          <p:cNvPr id="28" name="Content Placeholder 2"/>
          <p:cNvSpPr>
            <a:spLocks noGrp="1"/>
          </p:cNvSpPr>
          <p:nvPr>
            <p:ph idx="1"/>
          </p:nvPr>
        </p:nvSpPr>
        <p:spPr>
          <a:xfrm>
            <a:off x="460698" y="1502899"/>
            <a:ext cx="10515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8" name="Rectangle 17"/>
          <p:cNvSpPr/>
          <p:nvPr userDrawn="1"/>
        </p:nvSpPr>
        <p:spPr>
          <a:xfrm>
            <a:off x="7492758" y="6528141"/>
            <a:ext cx="1406285" cy="329859"/>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9" name="Rounded Rectangle 18"/>
          <p:cNvSpPr/>
          <p:nvPr userDrawn="1"/>
        </p:nvSpPr>
        <p:spPr bwMode="auto">
          <a:xfrm>
            <a:off x="7503040" y="6530244"/>
            <a:ext cx="1344013" cy="323850"/>
          </a:xfrm>
          <a:prstGeom prst="roundRect">
            <a:avLst/>
          </a:prstGeom>
          <a:noFill/>
          <a:ln>
            <a:noFill/>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a:lstStyle/>
          <a:p>
            <a:pPr algn="ctr" defTabSz="915988">
              <a:lnSpc>
                <a:spcPts val="1500"/>
              </a:lnSpc>
              <a:spcAft>
                <a:spcPts val="0"/>
              </a:spcAft>
              <a:defRPr/>
            </a:pPr>
            <a:r>
              <a:rPr lang="en-GB" sz="1200" b="1" dirty="0">
                <a:solidFill>
                  <a:srgbClr val="004360"/>
                </a:solidFill>
              </a:rPr>
              <a:t>Conclusions</a:t>
            </a:r>
          </a:p>
        </p:txBody>
      </p:sp>
      <p:sp>
        <p:nvSpPr>
          <p:cNvPr id="4" name="Title 3"/>
          <p:cNvSpPr>
            <a:spLocks noGrp="1"/>
          </p:cNvSpPr>
          <p:nvPr>
            <p:ph type="title"/>
          </p:nvPr>
        </p:nvSpPr>
        <p:spPr/>
        <p:txBody>
          <a:bodyPr/>
          <a:lstStyle/>
          <a:p>
            <a:r>
              <a:rPr lang="en-US" smtClean="0"/>
              <a:t>Click to edit Master title style</a:t>
            </a:r>
            <a:endParaRPr lang="en-GB"/>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3810024294"/>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11" name="Title 10"/>
          <p:cNvSpPr>
            <a:spLocks noGrp="1"/>
          </p:cNvSpPr>
          <p:nvPr>
            <p:ph type="title"/>
          </p:nvPr>
        </p:nvSpPr>
        <p:spPr/>
        <p:txBody>
          <a:bodyPr/>
          <a:lstStyle>
            <a:lvl1pPr>
              <a:defRPr>
                <a:solidFill>
                  <a:schemeClr val="accent4"/>
                </a:solidFill>
              </a:defRPr>
            </a:lvl1pPr>
          </a:lstStyle>
          <a:p>
            <a:r>
              <a:rPr lang="en-US" dirty="0" smtClean="0"/>
              <a:t>Click to edit Master title style</a:t>
            </a:r>
            <a:endParaRPr lang="en-GB" dirty="0"/>
          </a:p>
        </p:txBody>
      </p:sp>
      <p:sp>
        <p:nvSpPr>
          <p:cNvPr id="12" name="Slide Number Placeholder 11"/>
          <p:cNvSpPr>
            <a:spLocks noGrp="1"/>
          </p:cNvSpPr>
          <p:nvPr>
            <p:ph type="sldNum" sz="quarter" idx="10"/>
          </p:nvPr>
        </p:nvSpPr>
        <p:spPr/>
        <p:txBody>
          <a:bodyPr/>
          <a:lstStyle/>
          <a:p>
            <a:pPr defTabSz="914377"/>
            <a:fld id="{99DB5B91-B4E4-4EE4-BE5C-3E09032CE5EC}" type="slidenum">
              <a:rPr lang="en-GB" smtClean="0"/>
              <a:pPr defTabSz="914377"/>
              <a:t>‹#›</a:t>
            </a:fld>
            <a:endParaRPr lang="en-GB" dirty="0"/>
          </a:p>
        </p:txBody>
      </p:sp>
    </p:spTree>
    <p:extLst>
      <p:ext uri="{BB962C8B-B14F-4D97-AF65-F5344CB8AC3E}">
        <p14:creationId xmlns:p14="http://schemas.microsoft.com/office/powerpoint/2010/main" val="259303724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Q&amp;A">
    <p:spTree>
      <p:nvGrpSpPr>
        <p:cNvPr id="1" name=""/>
        <p:cNvGrpSpPr/>
        <p:nvPr/>
      </p:nvGrpSpPr>
      <p:grpSpPr>
        <a:xfrm>
          <a:off x="0" y="0"/>
          <a:ext cx="0" cy="0"/>
          <a:chOff x="0" y="0"/>
          <a:chExt cx="0" cy="0"/>
        </a:xfrm>
      </p:grpSpPr>
      <p:sp>
        <p:nvSpPr>
          <p:cNvPr id="19" name="Title 3"/>
          <p:cNvSpPr txBox="1">
            <a:spLocks/>
          </p:cNvSpPr>
          <p:nvPr userDrawn="1"/>
        </p:nvSpPr>
        <p:spPr>
          <a:xfrm>
            <a:off x="8229601" y="2547258"/>
            <a:ext cx="2373086" cy="15232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endParaRPr lang="en-GB" sz="2100" b="0" dirty="0">
              <a:solidFill>
                <a:schemeClr val="bg1"/>
              </a:solidFill>
            </a:endParaRPr>
          </a:p>
        </p:txBody>
      </p:sp>
      <p:pic>
        <p:nvPicPr>
          <p:cNvPr id="20" name="Picture 19"/>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2355"/>
            <a:ext cx="12196191" cy="6855643"/>
          </a:xfrm>
          <a:prstGeom prst="rect">
            <a:avLst/>
          </a:prstGeom>
        </p:spPr>
      </p:pic>
      <p:pic>
        <p:nvPicPr>
          <p:cNvPr id="21" name="Picture 20"/>
          <p:cNvPicPr>
            <a:picLocks noChangeAspect="1"/>
          </p:cNvPicPr>
          <p:nvPr userDrawn="1"/>
        </p:nvPicPr>
        <p:blipFill rotWithShape="1">
          <a:blip r:embed="rId3"/>
          <a:srcRect b="4348"/>
          <a:stretch/>
        </p:blipFill>
        <p:spPr>
          <a:xfrm>
            <a:off x="-698022" y="2687353"/>
            <a:ext cx="6521002" cy="4188951"/>
          </a:xfrm>
          <a:prstGeom prst="rect">
            <a:avLst/>
          </a:prstGeom>
        </p:spPr>
      </p:pic>
      <p:sp>
        <p:nvSpPr>
          <p:cNvPr id="22" name="Title 3"/>
          <p:cNvSpPr txBox="1">
            <a:spLocks/>
          </p:cNvSpPr>
          <p:nvPr userDrawn="1"/>
        </p:nvSpPr>
        <p:spPr>
          <a:xfrm>
            <a:off x="2044659" y="2629459"/>
            <a:ext cx="2373086" cy="15232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2300" dirty="0" smtClean="0">
                <a:solidFill>
                  <a:schemeClr val="accent4"/>
                </a:solidFill>
              </a:rPr>
              <a:t>Thank you</a:t>
            </a:r>
            <a:r>
              <a:rPr lang="en-GB" sz="2300" dirty="0">
                <a:solidFill>
                  <a:schemeClr val="accent4"/>
                </a:solidFill>
              </a:rPr>
              <a:t> </a:t>
            </a:r>
            <a:r>
              <a:rPr lang="en-GB" sz="2300" dirty="0" smtClean="0">
                <a:solidFill>
                  <a:schemeClr val="accent4"/>
                </a:solidFill>
              </a:rPr>
              <a:t>and</a:t>
            </a:r>
          </a:p>
          <a:p>
            <a:pPr algn="ctr"/>
            <a:r>
              <a:rPr lang="en-GB" sz="2300" dirty="0" smtClean="0">
                <a:solidFill>
                  <a:schemeClr val="accent4"/>
                </a:solidFill>
              </a:rPr>
              <a:t>any questions?</a:t>
            </a:r>
          </a:p>
        </p:txBody>
      </p:sp>
    </p:spTree>
    <p:extLst>
      <p:ext uri="{BB962C8B-B14F-4D97-AF65-F5344CB8AC3E}">
        <p14:creationId xmlns:p14="http://schemas.microsoft.com/office/powerpoint/2010/main" val="947297696"/>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Picture 11"/>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a:off x="-9016" y="-2677"/>
            <a:ext cx="12201015" cy="1322886"/>
          </a:xfrm>
          <a:prstGeom prst="rect">
            <a:avLst/>
          </a:prstGeom>
        </p:spPr>
      </p:pic>
      <p:sp>
        <p:nvSpPr>
          <p:cNvPr id="3" name="Text Placeholder 2"/>
          <p:cNvSpPr>
            <a:spLocks noGrp="1"/>
          </p:cNvSpPr>
          <p:nvPr>
            <p:ph type="body" idx="1"/>
          </p:nvPr>
        </p:nvSpPr>
        <p:spPr>
          <a:xfrm>
            <a:off x="446058" y="1503937"/>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pic>
        <p:nvPicPr>
          <p:cNvPr id="15" name="Picture 14"/>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20" name="Rectangle 19"/>
          <p:cNvSpPr/>
          <p:nvPr userDrawn="1"/>
        </p:nvSpPr>
        <p:spPr>
          <a:xfrm>
            <a:off x="-37063" y="6528141"/>
            <a:ext cx="12229062" cy="329859"/>
          </a:xfrm>
          <a:prstGeom prst="rect">
            <a:avLst/>
          </a:prstGeom>
          <a:solidFill>
            <a:srgbClr val="0043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2" name="Slide Number Placeholder 5"/>
          <p:cNvSpPr>
            <a:spLocks noGrp="1"/>
          </p:cNvSpPr>
          <p:nvPr>
            <p:ph type="sldNum" sz="quarter" idx="4"/>
          </p:nvPr>
        </p:nvSpPr>
        <p:spPr>
          <a:xfrm>
            <a:off x="11439527" y="6523901"/>
            <a:ext cx="569600" cy="321399"/>
          </a:xfrm>
          <a:prstGeom prst="rect">
            <a:avLst/>
          </a:prstGeom>
        </p:spPr>
        <p:txBody>
          <a:bodyPr/>
          <a:lstStyle>
            <a:lvl1pPr>
              <a:defRPr sz="1200">
                <a:solidFill>
                  <a:schemeClr val="bg1"/>
                </a:solidFill>
              </a:defRPr>
            </a:lvl1pPr>
          </a:lstStyle>
          <a:p>
            <a:pPr defTabSz="914377"/>
            <a:fld id="{99DB5B91-B4E4-4EE4-BE5C-3E09032CE5EC}" type="slidenum">
              <a:rPr lang="en-GB" smtClean="0"/>
              <a:pPr defTabSz="914377"/>
              <a:t>‹#›</a:t>
            </a:fld>
            <a:endParaRPr lang="en-GB" dirty="0"/>
          </a:p>
        </p:txBody>
      </p:sp>
      <p:sp>
        <p:nvSpPr>
          <p:cNvPr id="26" name="Title Placeholder 25"/>
          <p:cNvSpPr>
            <a:spLocks noGrp="1"/>
          </p:cNvSpPr>
          <p:nvPr>
            <p:ph type="title"/>
          </p:nvPr>
        </p:nvSpPr>
        <p:spPr>
          <a:xfrm>
            <a:off x="454525" y="204374"/>
            <a:ext cx="10515600" cy="938624"/>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Tree>
    <p:extLst>
      <p:ext uri="{BB962C8B-B14F-4D97-AF65-F5344CB8AC3E}">
        <p14:creationId xmlns:p14="http://schemas.microsoft.com/office/powerpoint/2010/main" val="351563380"/>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82" r:id="rId7"/>
    <p:sldLayoutId id="2147483674" r:id="rId8"/>
  </p:sldLayoutIdLst>
  <p:timing>
    <p:tnLst>
      <p:par>
        <p:cTn id="1" dur="indefinite" restart="never" nodeType="tmRoot"/>
      </p:par>
    </p:tnLst>
  </p:timing>
  <p:hf hdr="0" ftr="0" dt="0"/>
  <p:txStyles>
    <p:titleStyle>
      <a:lvl1pPr algn="l" defTabSz="914400" rtl="0" eaLnBrk="1" latinLnBrk="0" hangingPunct="1">
        <a:lnSpc>
          <a:spcPct val="100000"/>
        </a:lnSpc>
        <a:spcBef>
          <a:spcPct val="0"/>
        </a:spcBef>
        <a:buNone/>
        <a:defRPr sz="2400" b="1" i="0" u="none" kern="1200" baseline="0">
          <a:solidFill>
            <a:schemeClr val="accent4"/>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368">
          <p15:clr>
            <a:srgbClr val="F26B43"/>
          </p15:clr>
        </p15:guide>
        <p15:guide id="2" pos="347">
          <p15:clr>
            <a:srgbClr val="F26B43"/>
          </p15:clr>
        </p15:guide>
        <p15:guide id="3" orient="horz" pos="618">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8" Type="http://schemas.openxmlformats.org/officeDocument/2006/relationships/diagramData" Target="../diagrams/data1.xml"/><Relationship Id="rId13" Type="http://schemas.openxmlformats.org/officeDocument/2006/relationships/image" Target="../media/image39.png"/><Relationship Id="rId3" Type="http://schemas.openxmlformats.org/officeDocument/2006/relationships/image" Target="../media/image1.jpg"/><Relationship Id="rId7" Type="http://schemas.openxmlformats.org/officeDocument/2006/relationships/image" Target="../media/image38.png"/><Relationship Id="rId12" Type="http://schemas.microsoft.com/office/2007/relationships/diagramDrawing" Target="../diagrams/drawing1.xml"/><Relationship Id="rId2" Type="http://schemas.openxmlformats.org/officeDocument/2006/relationships/notesSlide" Target="../notesSlides/notesSlide12.xml"/><Relationship Id="rId1" Type="http://schemas.openxmlformats.org/officeDocument/2006/relationships/slideLayout" Target="../slideLayouts/slideLayout5.xml"/><Relationship Id="rId6" Type="http://schemas.openxmlformats.org/officeDocument/2006/relationships/image" Target="../media/image37.png"/><Relationship Id="rId11" Type="http://schemas.openxmlformats.org/officeDocument/2006/relationships/diagramColors" Target="../diagrams/colors1.xml"/><Relationship Id="rId5" Type="http://schemas.openxmlformats.org/officeDocument/2006/relationships/image" Target="../media/image36.png"/><Relationship Id="rId10" Type="http://schemas.openxmlformats.org/officeDocument/2006/relationships/diagramQuickStyle" Target="../diagrams/quickStyle1.xml"/><Relationship Id="rId4" Type="http://schemas.openxmlformats.org/officeDocument/2006/relationships/image" Target="../media/image2.png"/><Relationship Id="rId9" Type="http://schemas.openxmlformats.org/officeDocument/2006/relationships/diagramLayout" Target="../diagrams/layout1.xml"/><Relationship Id="rId14" Type="http://schemas.openxmlformats.org/officeDocument/2006/relationships/image" Target="../media/image40.png"/></Relationships>
</file>

<file path=ppt/slides/_rels/slide1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3.xml"/><Relationship Id="rId1" Type="http://schemas.openxmlformats.org/officeDocument/2006/relationships/slideLayout" Target="../slideLayouts/slideLayout5.xml"/><Relationship Id="rId4" Type="http://schemas.microsoft.com/office/2007/relationships/hdphoto" Target="../media/hdphoto4.wdp"/></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16.xml"/><Relationship Id="rId1" Type="http://schemas.openxmlformats.org/officeDocument/2006/relationships/slideLayout" Target="../slideLayouts/slideLayout5.xml"/><Relationship Id="rId6" Type="http://schemas.openxmlformats.org/officeDocument/2006/relationships/image" Target="../media/image44.png"/><Relationship Id="rId5" Type="http://schemas.openxmlformats.org/officeDocument/2006/relationships/image" Target="../media/image43.gif"/><Relationship Id="rId4" Type="http://schemas.microsoft.com/office/2007/relationships/hdphoto" Target="../media/hdphoto5.wdp"/></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5.xml"/><Relationship Id="rId5" Type="http://schemas.openxmlformats.org/officeDocument/2006/relationships/chart" Target="../charts/chart1.xml"/><Relationship Id="rId4" Type="http://schemas.openxmlformats.org/officeDocument/2006/relationships/image" Target="../media/image45.jpg"/></Relationships>
</file>

<file path=ppt/slides/_rels/slide1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8.xml"/><Relationship Id="rId1" Type="http://schemas.openxmlformats.org/officeDocument/2006/relationships/slideLayout" Target="../slideLayouts/slideLayout5.xml"/><Relationship Id="rId5" Type="http://schemas.openxmlformats.org/officeDocument/2006/relationships/image" Target="../media/image46.png"/><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8" Type="http://schemas.openxmlformats.org/officeDocument/2006/relationships/image" Target="../media/image49.jpg"/><Relationship Id="rId3" Type="http://schemas.openxmlformats.org/officeDocument/2006/relationships/image" Target="../media/image47.png"/><Relationship Id="rId7" Type="http://schemas.microsoft.com/office/2007/relationships/hdphoto" Target="../media/hdphoto6.wdp"/><Relationship Id="rId2" Type="http://schemas.openxmlformats.org/officeDocument/2006/relationships/notesSlide" Target="../notesSlides/notesSlide19.xml"/><Relationship Id="rId1" Type="http://schemas.openxmlformats.org/officeDocument/2006/relationships/slideLayout" Target="../slideLayouts/slideLayout5.xml"/><Relationship Id="rId6" Type="http://schemas.openxmlformats.org/officeDocument/2006/relationships/image" Target="../media/image48.png"/><Relationship Id="rId5" Type="http://schemas.openxmlformats.org/officeDocument/2006/relationships/image" Target="../media/image2.png"/><Relationship Id="rId4" Type="http://schemas.openxmlformats.org/officeDocument/2006/relationships/image" Target="../media/image1.jpg"/></Relationships>
</file>

<file path=ppt/slides/_rels/slide23.xml.rels><?xml version="1.0" encoding="UTF-8" standalone="yes"?>
<Relationships xmlns="http://schemas.openxmlformats.org/package/2006/relationships"><Relationship Id="rId8" Type="http://schemas.openxmlformats.org/officeDocument/2006/relationships/image" Target="../media/image49.jpg"/><Relationship Id="rId3" Type="http://schemas.openxmlformats.org/officeDocument/2006/relationships/image" Target="../media/image1.jpg"/><Relationship Id="rId7" Type="http://schemas.openxmlformats.org/officeDocument/2006/relationships/image" Target="../media/image50.tiff"/><Relationship Id="rId2" Type="http://schemas.openxmlformats.org/officeDocument/2006/relationships/notesSlide" Target="../notesSlides/notesSlide20.xml"/><Relationship Id="rId1" Type="http://schemas.openxmlformats.org/officeDocument/2006/relationships/slideLayout" Target="../slideLayouts/slideLayout5.xml"/><Relationship Id="rId6" Type="http://schemas.microsoft.com/office/2007/relationships/hdphoto" Target="../media/hdphoto6.wdp"/><Relationship Id="rId5" Type="http://schemas.openxmlformats.org/officeDocument/2006/relationships/image" Target="../media/image48.png"/><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4.xml"/><Relationship Id="rId1" Type="http://schemas.openxmlformats.org/officeDocument/2006/relationships/slideLayout" Target="../slideLayouts/slideLayout5.xml"/><Relationship Id="rId5" Type="http://schemas.openxmlformats.org/officeDocument/2006/relationships/image" Target="../media/image52.jpeg"/><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15.gif"/><Relationship Id="rId18" Type="http://schemas.openxmlformats.org/officeDocument/2006/relationships/image" Target="../media/image20.gif"/><Relationship Id="rId26" Type="http://schemas.openxmlformats.org/officeDocument/2006/relationships/image" Target="../media/image28.jpeg"/><Relationship Id="rId3" Type="http://schemas.openxmlformats.org/officeDocument/2006/relationships/image" Target="../media/image2.png"/><Relationship Id="rId21" Type="http://schemas.openxmlformats.org/officeDocument/2006/relationships/image" Target="../media/image23.jpeg"/><Relationship Id="rId34" Type="http://schemas.openxmlformats.org/officeDocument/2006/relationships/image" Target="../media/image33.jpeg"/><Relationship Id="rId7" Type="http://schemas.openxmlformats.org/officeDocument/2006/relationships/image" Target="../media/image9.gif"/><Relationship Id="rId12" Type="http://schemas.openxmlformats.org/officeDocument/2006/relationships/image" Target="../media/image14.gif"/><Relationship Id="rId17" Type="http://schemas.openxmlformats.org/officeDocument/2006/relationships/image" Target="../media/image19.gif"/><Relationship Id="rId25" Type="http://schemas.openxmlformats.org/officeDocument/2006/relationships/image" Target="../media/image27.png"/><Relationship Id="rId33" Type="http://schemas.microsoft.com/office/2007/relationships/hdphoto" Target="../media/hdphoto3.wdp"/><Relationship Id="rId2" Type="http://schemas.openxmlformats.org/officeDocument/2006/relationships/notesSlide" Target="../notesSlides/notesSlide3.xml"/><Relationship Id="rId16" Type="http://schemas.openxmlformats.org/officeDocument/2006/relationships/image" Target="../media/image18.jpeg"/><Relationship Id="rId20" Type="http://schemas.openxmlformats.org/officeDocument/2006/relationships/image" Target="../media/image22.png"/><Relationship Id="rId29" Type="http://schemas.openxmlformats.org/officeDocument/2006/relationships/image" Target="../media/image30.jpeg"/><Relationship Id="rId1" Type="http://schemas.openxmlformats.org/officeDocument/2006/relationships/slideLayout" Target="../slideLayouts/slideLayout2.xml"/><Relationship Id="rId6" Type="http://schemas.openxmlformats.org/officeDocument/2006/relationships/image" Target="../media/image8.jpeg"/><Relationship Id="rId11" Type="http://schemas.openxmlformats.org/officeDocument/2006/relationships/image" Target="../media/image13.gif"/><Relationship Id="rId24" Type="http://schemas.openxmlformats.org/officeDocument/2006/relationships/image" Target="../media/image26.png"/><Relationship Id="rId32" Type="http://schemas.openxmlformats.org/officeDocument/2006/relationships/image" Target="../media/image32.png"/><Relationship Id="rId5" Type="http://schemas.openxmlformats.org/officeDocument/2006/relationships/image" Target="../media/image7.gif"/><Relationship Id="rId15" Type="http://schemas.openxmlformats.org/officeDocument/2006/relationships/image" Target="../media/image17.gif"/><Relationship Id="rId23" Type="http://schemas.openxmlformats.org/officeDocument/2006/relationships/image" Target="../media/image25.png"/><Relationship Id="rId28" Type="http://schemas.microsoft.com/office/2007/relationships/hdphoto" Target="../media/hdphoto1.wdp"/><Relationship Id="rId10" Type="http://schemas.openxmlformats.org/officeDocument/2006/relationships/image" Target="../media/image12.gif"/><Relationship Id="rId19" Type="http://schemas.openxmlformats.org/officeDocument/2006/relationships/image" Target="../media/image21.png"/><Relationship Id="rId31" Type="http://schemas.microsoft.com/office/2007/relationships/hdphoto" Target="../media/hdphoto2.wdp"/><Relationship Id="rId4" Type="http://schemas.openxmlformats.org/officeDocument/2006/relationships/image" Target="../media/image6.jpeg"/><Relationship Id="rId9" Type="http://schemas.openxmlformats.org/officeDocument/2006/relationships/image" Target="../media/image11.gif"/><Relationship Id="rId14" Type="http://schemas.openxmlformats.org/officeDocument/2006/relationships/image" Target="../media/image16.gif"/><Relationship Id="rId22" Type="http://schemas.openxmlformats.org/officeDocument/2006/relationships/image" Target="../media/image24.jpeg"/><Relationship Id="rId27" Type="http://schemas.openxmlformats.org/officeDocument/2006/relationships/image" Target="../media/image29.png"/><Relationship Id="rId30" Type="http://schemas.openxmlformats.org/officeDocument/2006/relationships/image" Target="../media/image31.jpe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2.png"/><Relationship Id="rId1" Type="http://schemas.openxmlformats.org/officeDocument/2006/relationships/slideLayout" Target="../slideLayouts/slideLayout4.xml"/><Relationship Id="rId5" Type="http://schemas.microsoft.com/office/2007/relationships/hdphoto" Target="../media/hdphoto7.wdp"/><Relationship Id="rId4" Type="http://schemas.openxmlformats.org/officeDocument/2006/relationships/image" Target="../media/image54.jpeg"/></Relationships>
</file>

<file path=ppt/slides/_rels/slide32.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image" Target="../media/image1.jpg"/><Relationship Id="rId7" Type="http://schemas.openxmlformats.org/officeDocument/2006/relationships/diagramQuickStyle" Target="../diagrams/quickStyle2.xml"/><Relationship Id="rId2" Type="http://schemas.openxmlformats.org/officeDocument/2006/relationships/notesSlide" Target="../notesSlides/notesSlide28.xml"/><Relationship Id="rId1" Type="http://schemas.openxmlformats.org/officeDocument/2006/relationships/slideLayout" Target="../slideLayouts/slideLayout6.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image" Target="../media/image2.png"/><Relationship Id="rId9" Type="http://schemas.microsoft.com/office/2007/relationships/diagramDrawing" Target="../diagrams/drawing2.xml"/></Relationships>
</file>

<file path=ppt/slides/_rels/slide33.xml.rels><?xml version="1.0" encoding="UTF-8" standalone="yes"?>
<Relationships xmlns="http://schemas.openxmlformats.org/package/2006/relationships"><Relationship Id="rId8" Type="http://schemas.openxmlformats.org/officeDocument/2006/relationships/image" Target="../media/image63.jpeg"/><Relationship Id="rId3" Type="http://schemas.openxmlformats.org/officeDocument/2006/relationships/image" Target="../media/image60.png"/><Relationship Id="rId7"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6.xml"/><Relationship Id="rId6" Type="http://schemas.openxmlformats.org/officeDocument/2006/relationships/image" Target="../media/image1.jpg"/><Relationship Id="rId11" Type="http://schemas.openxmlformats.org/officeDocument/2006/relationships/image" Target="../media/image64.png"/><Relationship Id="rId5" Type="http://schemas.openxmlformats.org/officeDocument/2006/relationships/image" Target="../media/image62.jpeg"/><Relationship Id="rId10" Type="http://schemas.microsoft.com/office/2007/relationships/hdphoto" Target="../media/hdphoto7.wdp"/><Relationship Id="rId4" Type="http://schemas.openxmlformats.org/officeDocument/2006/relationships/image" Target="../media/image61.jpeg"/><Relationship Id="rId9" Type="http://schemas.openxmlformats.org/officeDocument/2006/relationships/image" Target="../media/image54.jpeg"/></Relationships>
</file>

<file path=ppt/slides/_rels/slide3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 y="2355"/>
            <a:ext cx="12196191" cy="6855643"/>
          </a:xfrm>
          <a:prstGeom prst="rect">
            <a:avLst/>
          </a:prstGeom>
        </p:spPr>
      </p:pic>
      <p:sp>
        <p:nvSpPr>
          <p:cNvPr id="11" name="Rectangle 2"/>
          <p:cNvSpPr txBox="1">
            <a:spLocks noChangeArrowheads="1"/>
          </p:cNvSpPr>
          <p:nvPr/>
        </p:nvSpPr>
        <p:spPr bwMode="auto">
          <a:xfrm>
            <a:off x="848735" y="3049343"/>
            <a:ext cx="5397326" cy="203643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r>
              <a:rPr lang="en-GB" sz="2600" b="1" dirty="0" smtClean="0">
                <a:solidFill>
                  <a:schemeClr val="accent4"/>
                </a:solidFill>
                <a:latin typeface="+mn-lt"/>
              </a:rPr>
              <a:t>WP3/NA3: </a:t>
            </a:r>
          </a:p>
          <a:p>
            <a:r>
              <a:rPr lang="en-GB" sz="2600" dirty="0" smtClean="0">
                <a:solidFill>
                  <a:schemeClr val="bg1"/>
                </a:solidFill>
                <a:latin typeface="+mn-lt"/>
              </a:rPr>
              <a:t>Status and Trends</a:t>
            </a:r>
            <a:endParaRPr lang="en-US" sz="2600" dirty="0">
              <a:solidFill>
                <a:schemeClr val="bg1"/>
              </a:solidFill>
              <a:latin typeface="+mn-lt"/>
            </a:endParaRPr>
          </a:p>
        </p:txBody>
      </p:sp>
      <p:sp>
        <p:nvSpPr>
          <p:cNvPr id="12" name="Rectangle 3"/>
          <p:cNvSpPr txBox="1">
            <a:spLocks noChangeArrowheads="1"/>
          </p:cNvSpPr>
          <p:nvPr/>
        </p:nvSpPr>
        <p:spPr bwMode="auto">
          <a:xfrm>
            <a:off x="848735" y="5076227"/>
            <a:ext cx="3798887" cy="12565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spcBef>
                <a:spcPct val="20000"/>
              </a:spcBef>
              <a:buClr>
                <a:srgbClr val="B4D100"/>
              </a:buClr>
              <a:buSzPct val="80000"/>
            </a:pPr>
            <a:r>
              <a:rPr lang="en-US" sz="1800" dirty="0">
                <a:solidFill>
                  <a:schemeClr val="bg1"/>
                </a:solidFill>
                <a:latin typeface="+mn-lt"/>
              </a:rPr>
              <a:t>Nadia </a:t>
            </a:r>
            <a:r>
              <a:rPr lang="en-US" sz="1800" dirty="0" smtClean="0">
                <a:solidFill>
                  <a:schemeClr val="bg1"/>
                </a:solidFill>
                <a:latin typeface="+mn-lt"/>
              </a:rPr>
              <a:t>Sluer, GÉANT</a:t>
            </a:r>
          </a:p>
          <a:p>
            <a:pPr>
              <a:spcBef>
                <a:spcPct val="20000"/>
              </a:spcBef>
              <a:buClr>
                <a:srgbClr val="B4D100"/>
              </a:buClr>
              <a:buSzPct val="80000"/>
            </a:pPr>
            <a:r>
              <a:rPr lang="en-US" sz="1800" dirty="0" smtClean="0">
                <a:solidFill>
                  <a:schemeClr val="bg1"/>
                </a:solidFill>
                <a:latin typeface="+mn-lt"/>
              </a:rPr>
              <a:t>Jari Miettinen, CSC</a:t>
            </a:r>
          </a:p>
          <a:p>
            <a:pPr eaLnBrk="1" hangingPunct="1">
              <a:spcBef>
                <a:spcPct val="20000"/>
              </a:spcBef>
              <a:buClr>
                <a:srgbClr val="B4D100"/>
              </a:buClr>
              <a:buSzPct val="80000"/>
            </a:pPr>
            <a:endParaRPr lang="en-US" sz="1800" dirty="0">
              <a:solidFill>
                <a:schemeClr val="bg1"/>
              </a:solidFill>
              <a:latin typeface="Arial" charset="0"/>
            </a:endParaRPr>
          </a:p>
        </p:txBody>
      </p:sp>
      <p:sp>
        <p:nvSpPr>
          <p:cNvPr id="13" name="Rectangle 3"/>
          <p:cNvSpPr txBox="1">
            <a:spLocks noChangeArrowheads="1"/>
          </p:cNvSpPr>
          <p:nvPr/>
        </p:nvSpPr>
        <p:spPr bwMode="auto">
          <a:xfrm>
            <a:off x="8111484" y="4779932"/>
            <a:ext cx="3523570" cy="147159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91435" tIns="45718" rIns="91435" bIns="45718"/>
          <a:lstStyle>
            <a:lvl1pPr defTabSz="1016000">
              <a:defRPr sz="2400">
                <a:solidFill>
                  <a:schemeClr val="tx1"/>
                </a:solidFill>
                <a:latin typeface="Times" charset="0"/>
              </a:defRPr>
            </a:lvl1pPr>
            <a:lvl2pPr marL="742950" indent="-285750" defTabSz="1016000">
              <a:defRPr sz="2400">
                <a:solidFill>
                  <a:schemeClr val="tx1"/>
                </a:solidFill>
                <a:latin typeface="Times" charset="0"/>
              </a:defRPr>
            </a:lvl2pPr>
            <a:lvl3pPr marL="1143000" indent="-228600" defTabSz="1016000">
              <a:defRPr sz="2400">
                <a:solidFill>
                  <a:schemeClr val="tx1"/>
                </a:solidFill>
                <a:latin typeface="Times" charset="0"/>
              </a:defRPr>
            </a:lvl3pPr>
            <a:lvl4pPr marL="1600200" indent="-228600" defTabSz="1016000">
              <a:defRPr sz="2400">
                <a:solidFill>
                  <a:schemeClr val="tx1"/>
                </a:solidFill>
                <a:latin typeface="Times" charset="0"/>
              </a:defRPr>
            </a:lvl4pPr>
            <a:lvl5pPr marL="2057400" indent="-228600" defTabSz="1016000">
              <a:defRPr sz="2400">
                <a:solidFill>
                  <a:schemeClr val="tx1"/>
                </a:solidFill>
                <a:latin typeface="Times" charset="0"/>
              </a:defRPr>
            </a:lvl5pPr>
            <a:lvl6pPr marL="2514600" indent="-228600" defTabSz="1016000" eaLnBrk="0" fontAlgn="base" hangingPunct="0">
              <a:spcBef>
                <a:spcPct val="0"/>
              </a:spcBef>
              <a:spcAft>
                <a:spcPct val="0"/>
              </a:spcAft>
              <a:defRPr sz="2400">
                <a:solidFill>
                  <a:schemeClr val="tx1"/>
                </a:solidFill>
                <a:latin typeface="Times" charset="0"/>
              </a:defRPr>
            </a:lvl6pPr>
            <a:lvl7pPr marL="2971800" indent="-228600" defTabSz="1016000" eaLnBrk="0" fontAlgn="base" hangingPunct="0">
              <a:spcBef>
                <a:spcPct val="0"/>
              </a:spcBef>
              <a:spcAft>
                <a:spcPct val="0"/>
              </a:spcAft>
              <a:defRPr sz="2400">
                <a:solidFill>
                  <a:schemeClr val="tx1"/>
                </a:solidFill>
                <a:latin typeface="Times" charset="0"/>
              </a:defRPr>
            </a:lvl7pPr>
            <a:lvl8pPr marL="3429000" indent="-228600" defTabSz="1016000" eaLnBrk="0" fontAlgn="base" hangingPunct="0">
              <a:spcBef>
                <a:spcPct val="0"/>
              </a:spcBef>
              <a:spcAft>
                <a:spcPct val="0"/>
              </a:spcAft>
              <a:defRPr sz="2400">
                <a:solidFill>
                  <a:schemeClr val="tx1"/>
                </a:solidFill>
                <a:latin typeface="Times" charset="0"/>
              </a:defRPr>
            </a:lvl8pPr>
            <a:lvl9pPr marL="3886200" indent="-228600" defTabSz="1016000" eaLnBrk="0" fontAlgn="base" hangingPunct="0">
              <a:spcBef>
                <a:spcPct val="0"/>
              </a:spcBef>
              <a:spcAft>
                <a:spcPct val="0"/>
              </a:spcAft>
              <a:defRPr sz="2400">
                <a:solidFill>
                  <a:schemeClr val="tx1"/>
                </a:solidFill>
                <a:latin typeface="Times" charset="0"/>
              </a:defRPr>
            </a:lvl9pPr>
          </a:lstStyle>
          <a:p>
            <a:pPr algn="r" eaLnBrk="1" hangingPunct="1">
              <a:spcBef>
                <a:spcPct val="20000"/>
              </a:spcBef>
              <a:buClr>
                <a:srgbClr val="B4D100"/>
              </a:buClr>
              <a:buSzPct val="80000"/>
            </a:pPr>
            <a:endParaRPr lang="en-US" sz="1800" dirty="0">
              <a:solidFill>
                <a:schemeClr val="bg1"/>
              </a:solidFill>
              <a:latin typeface="Arial" charset="0"/>
            </a:endParaRPr>
          </a:p>
          <a:p>
            <a:pPr algn="r" eaLnBrk="1" hangingPunct="1">
              <a:spcBef>
                <a:spcPct val="20000"/>
              </a:spcBef>
              <a:buClr>
                <a:srgbClr val="B4D100"/>
              </a:buClr>
              <a:buSzPct val="80000"/>
            </a:pPr>
            <a:r>
              <a:rPr lang="en-US" sz="1800" dirty="0" smtClean="0">
                <a:solidFill>
                  <a:schemeClr val="bg1"/>
                </a:solidFill>
                <a:latin typeface="+mn-lt"/>
              </a:rPr>
              <a:t>GN4-1 </a:t>
            </a:r>
            <a:r>
              <a:rPr lang="en-US" sz="1800" dirty="0">
                <a:solidFill>
                  <a:schemeClr val="bg1"/>
                </a:solidFill>
                <a:latin typeface="+mn-lt"/>
              </a:rPr>
              <a:t>EC Review</a:t>
            </a:r>
          </a:p>
          <a:p>
            <a:pPr algn="r">
              <a:spcBef>
                <a:spcPct val="20000"/>
              </a:spcBef>
              <a:buClr>
                <a:srgbClr val="B4D100"/>
              </a:buClr>
              <a:buSzPct val="80000"/>
            </a:pPr>
            <a:r>
              <a:rPr lang="en-GB" sz="1800" dirty="0" smtClean="0">
                <a:solidFill>
                  <a:schemeClr val="bg1"/>
                </a:solidFill>
                <a:latin typeface="+mn-lt"/>
              </a:rPr>
              <a:t>22-24 November 2016</a:t>
            </a:r>
            <a:endParaRPr lang="en-GB" sz="1800" dirty="0">
              <a:solidFill>
                <a:schemeClr val="bg1"/>
              </a:solidFill>
              <a:latin typeface="+mn-lt"/>
            </a:endParaRPr>
          </a:p>
          <a:p>
            <a:pPr algn="r" eaLnBrk="1" hangingPunct="1">
              <a:spcBef>
                <a:spcPct val="20000"/>
              </a:spcBef>
              <a:buClr>
                <a:srgbClr val="B4D100"/>
              </a:buClr>
              <a:buSzPct val="80000"/>
            </a:pPr>
            <a:r>
              <a:rPr lang="en-US" sz="1800" dirty="0" smtClean="0">
                <a:solidFill>
                  <a:schemeClr val="bg1"/>
                </a:solidFill>
                <a:latin typeface="+mn-lt"/>
              </a:rPr>
              <a:t>Brussels</a:t>
            </a:r>
            <a:endParaRPr lang="en-US" sz="1800" dirty="0">
              <a:solidFill>
                <a:schemeClr val="bg1"/>
              </a:solidFill>
              <a:latin typeface="+mn-lt"/>
            </a:endParaRPr>
          </a:p>
          <a:p>
            <a:pPr algn="r" eaLnBrk="1" hangingPunct="1">
              <a:spcBef>
                <a:spcPct val="20000"/>
              </a:spcBef>
              <a:buClr>
                <a:srgbClr val="B4D100"/>
              </a:buClr>
              <a:buSzPct val="80000"/>
            </a:pPr>
            <a:endParaRPr lang="en-US" sz="1800" dirty="0">
              <a:solidFill>
                <a:schemeClr val="bg1"/>
              </a:solidFill>
              <a:latin typeface="+mn-lt"/>
            </a:endParaRPr>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79292" y="287691"/>
            <a:ext cx="1674488" cy="952633"/>
          </a:xfrm>
          <a:prstGeom prst="rect">
            <a:avLst/>
          </a:prstGeom>
        </p:spPr>
      </p:pic>
    </p:spTree>
    <p:extLst>
      <p:ext uri="{BB962C8B-B14F-4D97-AF65-F5344CB8AC3E}">
        <p14:creationId xmlns:p14="http://schemas.microsoft.com/office/powerpoint/2010/main" val="1999333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Compendium </a:t>
            </a:r>
            <a:r>
              <a:rPr lang="en-US" dirty="0" smtClean="0"/>
              <a:t/>
            </a:r>
            <a:br>
              <a:rPr lang="en-US" dirty="0" smtClean="0"/>
            </a:br>
            <a:r>
              <a:rPr lang="en-US" b="0" i="1" dirty="0" smtClean="0">
                <a:solidFill>
                  <a:schemeClr val="bg1"/>
                </a:solidFill>
              </a:rPr>
              <a:t>Strengthening the NREN community</a:t>
            </a:r>
            <a:endParaRPr lang="en-US" b="0" i="1" dirty="0">
              <a:solidFill>
                <a:schemeClr val="bg1"/>
              </a:solidFill>
            </a:endParaRPr>
          </a:p>
        </p:txBody>
      </p:sp>
      <p:sp>
        <p:nvSpPr>
          <p:cNvPr id="4" name="Slide Number Placeholder 3"/>
          <p:cNvSpPr>
            <a:spLocks noGrp="1"/>
          </p:cNvSpPr>
          <p:nvPr>
            <p:ph type="sldNum" sz="quarter" idx="10"/>
          </p:nvPr>
        </p:nvSpPr>
        <p:spPr/>
        <p:txBody>
          <a:bodyPr/>
          <a:lstStyle/>
          <a:p>
            <a:pPr defTabSz="914377"/>
            <a:fld id="{99DB5B91-B4E4-4EE4-BE5C-3E09032CE5EC}" type="slidenum">
              <a:rPr lang="en-GB" smtClean="0"/>
              <a:pPr defTabSz="914377"/>
              <a:t>10</a:t>
            </a:fld>
            <a:endParaRPr lang="en-GB" dirty="0"/>
          </a:p>
        </p:txBody>
      </p:sp>
      <p:sp>
        <p:nvSpPr>
          <p:cNvPr id="6" name="Rectangle 5"/>
          <p:cNvSpPr/>
          <p:nvPr/>
        </p:nvSpPr>
        <p:spPr>
          <a:xfrm>
            <a:off x="3763699" y="1671204"/>
            <a:ext cx="7815312" cy="4154984"/>
          </a:xfrm>
          <a:prstGeom prst="rect">
            <a:avLst/>
          </a:prstGeom>
        </p:spPr>
        <p:txBody>
          <a:bodyPr wrap="square">
            <a:spAutoFit/>
          </a:bodyPr>
          <a:lstStyle/>
          <a:p>
            <a:r>
              <a:rPr lang="en-US" sz="2400" dirty="0"/>
              <a:t>The Compendium is valued by NRENs because it helps demonstrate their successes: </a:t>
            </a:r>
            <a:br>
              <a:rPr lang="en-US" sz="2400" dirty="0"/>
            </a:br>
            <a:endParaRPr lang="en-US" sz="2400" dirty="0"/>
          </a:p>
          <a:p>
            <a:pPr marL="342900" indent="-342900">
              <a:buFont typeface="Arial" charset="0"/>
              <a:buChar char="•"/>
            </a:pPr>
            <a:r>
              <a:rPr lang="en-US" sz="2400" dirty="0" smtClean="0"/>
              <a:t>How </a:t>
            </a:r>
            <a:r>
              <a:rPr lang="en-US" sz="2400" dirty="0"/>
              <a:t>well they are serving </a:t>
            </a:r>
            <a:r>
              <a:rPr lang="en-US" sz="2400" dirty="0" smtClean="0"/>
              <a:t>users</a:t>
            </a:r>
          </a:p>
          <a:p>
            <a:pPr marL="342900" indent="-342900">
              <a:buFont typeface="Arial" charset="0"/>
              <a:buChar char="•"/>
            </a:pPr>
            <a:r>
              <a:rPr lang="en-US" sz="2400" dirty="0"/>
              <a:t>H</a:t>
            </a:r>
            <a:r>
              <a:rPr lang="en-US" sz="2400" dirty="0" smtClean="0"/>
              <a:t>ow </a:t>
            </a:r>
            <a:r>
              <a:rPr lang="en-US" sz="2400" dirty="0"/>
              <a:t>many services they </a:t>
            </a:r>
            <a:r>
              <a:rPr lang="en-US" sz="2400" dirty="0" smtClean="0"/>
              <a:t>offer</a:t>
            </a:r>
          </a:p>
          <a:p>
            <a:pPr marL="342900" indent="-342900">
              <a:buFont typeface="Arial" charset="0"/>
              <a:buChar char="•"/>
            </a:pPr>
            <a:r>
              <a:rPr lang="en-US" sz="2400" dirty="0"/>
              <a:t>H</a:t>
            </a:r>
            <a:r>
              <a:rPr lang="en-US" sz="2400" dirty="0" smtClean="0"/>
              <a:t>ow </a:t>
            </a:r>
            <a:r>
              <a:rPr lang="en-US" sz="2400" dirty="0"/>
              <a:t>service portfolios are </a:t>
            </a:r>
            <a:r>
              <a:rPr lang="en-US" sz="2400" dirty="0" smtClean="0"/>
              <a:t>developing, and how service use increases the overall strength of the R+E</a:t>
            </a:r>
            <a:r>
              <a:rPr lang="en-US" sz="2400" dirty="0"/>
              <a:t> networking environment </a:t>
            </a:r>
            <a:endParaRPr lang="en-US" sz="2400" dirty="0" smtClean="0"/>
          </a:p>
          <a:p>
            <a:pPr marL="342900" indent="-342900">
              <a:buFont typeface="Arial" charset="0"/>
              <a:buChar char="•"/>
            </a:pPr>
            <a:r>
              <a:rPr lang="en-US" sz="2400" dirty="0" smtClean="0"/>
              <a:t>Promote </a:t>
            </a:r>
            <a:r>
              <a:rPr lang="en-US" sz="2400" dirty="0"/>
              <a:t>inter-NREN collaboration </a:t>
            </a:r>
            <a:r>
              <a:rPr lang="en-US" sz="2400" dirty="0" smtClean="0"/>
              <a:t>on identified trends</a:t>
            </a:r>
          </a:p>
          <a:p>
            <a:pPr marL="342900" indent="-342900">
              <a:buFont typeface="Arial" charset="0"/>
              <a:buChar char="•"/>
            </a:pPr>
            <a:r>
              <a:rPr lang="en-US" sz="2400" dirty="0" smtClean="0"/>
              <a:t>Benefits of funding for both NRENs and end-users</a:t>
            </a:r>
            <a:endParaRPr lang="en-US" sz="2400" dirty="0"/>
          </a:p>
          <a:p>
            <a:endParaRPr lang="en-US" sz="2400" dirty="0" smtClean="0"/>
          </a:p>
        </p:txBody>
      </p:sp>
      <p:pic>
        <p:nvPicPr>
          <p:cNvPr id="8" name="Content Placeholder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4559" y="2845274"/>
            <a:ext cx="3084678" cy="2176177"/>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extLst>
      <p:ext uri="{BB962C8B-B14F-4D97-AF65-F5344CB8AC3E}">
        <p14:creationId xmlns:p14="http://schemas.microsoft.com/office/powerpoint/2010/main" val="1194924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109" y="1290440"/>
            <a:ext cx="12221965" cy="7429807"/>
          </a:xfrm>
          <a:ln w="6350">
            <a:solidFill>
              <a:schemeClr val="accent1"/>
            </a:solidFill>
          </a:ln>
        </p:spPr>
      </p:pic>
      <p:sp>
        <p:nvSpPr>
          <p:cNvPr id="5" name="Rectangle 4"/>
          <p:cNvSpPr/>
          <p:nvPr/>
        </p:nvSpPr>
        <p:spPr>
          <a:xfrm>
            <a:off x="-30822" y="1290440"/>
            <a:ext cx="12583219" cy="7265731"/>
          </a:xfrm>
          <a:prstGeom prst="rect">
            <a:avLst/>
          </a:prstGeom>
          <a:solidFill>
            <a:schemeClr val="tx2">
              <a:alpha val="78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itle 2"/>
          <p:cNvSpPr>
            <a:spLocks noGrp="1"/>
          </p:cNvSpPr>
          <p:nvPr>
            <p:ph type="title"/>
          </p:nvPr>
        </p:nvSpPr>
        <p:spPr/>
        <p:txBody>
          <a:bodyPr/>
          <a:lstStyle/>
          <a:p>
            <a:r>
              <a:rPr lang="en-US" dirty="0" smtClean="0"/>
              <a:t>Compendium</a:t>
            </a:r>
            <a:br>
              <a:rPr lang="en-US" dirty="0" smtClean="0"/>
            </a:br>
            <a:r>
              <a:rPr lang="en-US" b="0" i="1" dirty="0" smtClean="0">
                <a:solidFill>
                  <a:schemeClr val="bg1"/>
                </a:solidFill>
              </a:rPr>
              <a:t>Growing in step with expanding NREN base</a:t>
            </a:r>
            <a:endParaRPr lang="en-US" b="0" i="1" dirty="0">
              <a:solidFill>
                <a:schemeClr val="bg1"/>
              </a:solidFill>
            </a:endParaRPr>
          </a:p>
        </p:txBody>
      </p:sp>
      <p:sp>
        <p:nvSpPr>
          <p:cNvPr id="4" name="Slide Number Placeholder 3"/>
          <p:cNvSpPr>
            <a:spLocks noGrp="1"/>
          </p:cNvSpPr>
          <p:nvPr>
            <p:ph type="sldNum" sz="quarter" idx="10"/>
          </p:nvPr>
        </p:nvSpPr>
        <p:spPr/>
        <p:txBody>
          <a:bodyPr/>
          <a:lstStyle/>
          <a:p>
            <a:pPr defTabSz="914377"/>
            <a:fld id="{99DB5B91-B4E4-4EE4-BE5C-3E09032CE5EC}" type="slidenum">
              <a:rPr lang="en-GB" smtClean="0"/>
              <a:pPr defTabSz="914377"/>
              <a:t>11</a:t>
            </a:fld>
            <a:endParaRPr lang="en-GB" dirty="0"/>
          </a:p>
        </p:txBody>
      </p:sp>
      <p:sp>
        <p:nvSpPr>
          <p:cNvPr id="7" name="TextBox 6"/>
          <p:cNvSpPr txBox="1"/>
          <p:nvPr/>
        </p:nvSpPr>
        <p:spPr>
          <a:xfrm>
            <a:off x="2461047" y="3020787"/>
            <a:ext cx="6629400" cy="2246769"/>
          </a:xfrm>
          <a:prstGeom prst="rect">
            <a:avLst/>
          </a:prstGeom>
          <a:noFill/>
        </p:spPr>
        <p:txBody>
          <a:bodyPr wrap="square" rtlCol="0">
            <a:spAutoFit/>
          </a:bodyPr>
          <a:lstStyle/>
          <a:p>
            <a:pPr algn="ctr"/>
            <a:r>
              <a:rPr lang="en-US" sz="2800" dirty="0">
                <a:solidFill>
                  <a:schemeClr val="bg1"/>
                </a:solidFill>
              </a:rPr>
              <a:t>55 countries included</a:t>
            </a:r>
          </a:p>
          <a:p>
            <a:pPr algn="ctr"/>
            <a:r>
              <a:rPr lang="en-US" sz="2800" dirty="0">
                <a:solidFill>
                  <a:schemeClr val="bg1"/>
                </a:solidFill>
              </a:rPr>
              <a:t>47 responses Europe</a:t>
            </a:r>
          </a:p>
          <a:p>
            <a:pPr algn="ctr"/>
            <a:r>
              <a:rPr lang="en-US" sz="2800" dirty="0">
                <a:solidFill>
                  <a:schemeClr val="bg1"/>
                </a:solidFill>
              </a:rPr>
              <a:t>8 responses outside Europe</a:t>
            </a:r>
          </a:p>
          <a:p>
            <a:pPr algn="ctr"/>
            <a:r>
              <a:rPr lang="is-IS" sz="2800" dirty="0" smtClean="0">
                <a:solidFill>
                  <a:schemeClr val="bg1"/>
                </a:solidFill>
              </a:rPr>
              <a:t>75 </a:t>
            </a:r>
            <a:r>
              <a:rPr lang="is-IS" sz="2800" dirty="0">
                <a:solidFill>
                  <a:schemeClr val="bg1"/>
                </a:solidFill>
              </a:rPr>
              <a:t>known NRENs in other countries </a:t>
            </a:r>
            <a:r>
              <a:rPr lang="nl-NL" sz="2800" dirty="0" smtClean="0">
                <a:solidFill>
                  <a:schemeClr val="bg1"/>
                </a:solidFill>
              </a:rPr>
              <a:t> </a:t>
            </a:r>
            <a:endParaRPr lang="en-US" sz="2800" dirty="0">
              <a:solidFill>
                <a:schemeClr val="bg1"/>
              </a:solidFill>
            </a:endParaRPr>
          </a:p>
          <a:p>
            <a:endParaRPr lang="en-US" sz="2800" dirty="0">
              <a:solidFill>
                <a:schemeClr val="bg1"/>
              </a:solidFill>
            </a:endParaRPr>
          </a:p>
        </p:txBody>
      </p:sp>
    </p:spTree>
    <p:extLst>
      <p:ext uri="{BB962C8B-B14F-4D97-AF65-F5344CB8AC3E}">
        <p14:creationId xmlns:p14="http://schemas.microsoft.com/office/powerpoint/2010/main" val="13224114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p:cNvSpPr/>
          <p:nvPr/>
        </p:nvSpPr>
        <p:spPr>
          <a:xfrm>
            <a:off x="211912" y="4314360"/>
            <a:ext cx="4224130" cy="340987"/>
          </a:xfrm>
          <a:prstGeom prst="rect">
            <a:avLst/>
          </a:prstGeom>
          <a:solidFill>
            <a:srgbClr val="D200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16" y="-2677"/>
            <a:ext cx="12201015" cy="1322886"/>
          </a:xfrm>
          <a:prstGeom prst="rect">
            <a:avLst/>
          </a:prstGeom>
        </p:spPr>
      </p:pic>
      <p:pic>
        <p:nvPicPr>
          <p:cNvPr id="23" name="Pictur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12" name="Title 1"/>
          <p:cNvSpPr txBox="1">
            <a:spLocks/>
          </p:cNvSpPr>
          <p:nvPr/>
        </p:nvSpPr>
        <p:spPr>
          <a:xfrm>
            <a:off x="461439" y="247115"/>
            <a:ext cx="9037967" cy="8683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400" b="1" dirty="0" smtClean="0">
                <a:solidFill>
                  <a:schemeClr val="accent4"/>
                </a:solidFill>
                <a:latin typeface="+mn-lt"/>
                <a:ea typeface="Tahoma" panose="020B0604030504040204" pitchFamily="34" charset="0"/>
                <a:cs typeface="Tahoma" panose="020B0604030504040204" pitchFamily="34" charset="0"/>
              </a:rPr>
              <a:t>Compendium</a:t>
            </a:r>
            <a:r>
              <a:rPr lang="en-GB" sz="2400" b="1" dirty="0">
                <a:solidFill>
                  <a:schemeClr val="accent4"/>
                </a:solidFill>
                <a:latin typeface="+mn-lt"/>
                <a:ea typeface="Tahoma" panose="020B0604030504040204" pitchFamily="34" charset="0"/>
                <a:cs typeface="Tahoma" panose="020B0604030504040204" pitchFamily="34" charset="0"/>
              </a:rPr>
              <a:t> </a:t>
            </a:r>
            <a:endParaRPr lang="en-GB" sz="2400" b="1" dirty="0" smtClean="0">
              <a:solidFill>
                <a:schemeClr val="accent4"/>
              </a:solidFill>
              <a:latin typeface="+mn-lt"/>
              <a:ea typeface="Tahoma" panose="020B0604030504040204" pitchFamily="34" charset="0"/>
              <a:cs typeface="Tahoma" panose="020B0604030504040204" pitchFamily="34" charset="0"/>
            </a:endParaRPr>
          </a:p>
          <a:p>
            <a:pPr algn="l">
              <a:lnSpc>
                <a:spcPct val="100000"/>
              </a:lnSpc>
            </a:pPr>
            <a:r>
              <a:rPr lang="en-GB" sz="2400" i="1" dirty="0" smtClean="0">
                <a:solidFill>
                  <a:schemeClr val="bg1"/>
                </a:solidFill>
                <a:latin typeface="+mn-lt"/>
                <a:ea typeface="Tahoma" panose="020B0604030504040204" pitchFamily="34" charset="0"/>
                <a:cs typeface="Tahoma" panose="020B0604030504040204" pitchFamily="34" charset="0"/>
              </a:rPr>
              <a:t>Richness of data and expert intelligence adding value for the NRENs</a:t>
            </a:r>
            <a:endParaRPr lang="en-GB" sz="2400" i="1" dirty="0">
              <a:solidFill>
                <a:schemeClr val="bg1"/>
              </a:solidFill>
              <a:latin typeface="+mn-lt"/>
              <a:ea typeface="Tahoma" panose="020B0604030504040204" pitchFamily="34" charset="0"/>
              <a:cs typeface="Tahoma" panose="020B0604030504040204" pitchFamily="34" charset="0"/>
            </a:endParaRPr>
          </a:p>
        </p:txBody>
      </p:sp>
      <p:sp>
        <p:nvSpPr>
          <p:cNvPr id="5" name="Slide Number Placeholder 4"/>
          <p:cNvSpPr>
            <a:spLocks noGrp="1"/>
          </p:cNvSpPr>
          <p:nvPr>
            <p:ph type="sldNum" sz="quarter" idx="10"/>
          </p:nvPr>
        </p:nvSpPr>
        <p:spPr>
          <a:xfrm>
            <a:off x="11449999" y="6487113"/>
            <a:ext cx="569600" cy="321399"/>
          </a:xfrm>
        </p:spPr>
        <p:txBody>
          <a:bodyPr/>
          <a:lstStyle/>
          <a:p>
            <a:pPr defTabSz="914377"/>
            <a:fld id="{99DB5B91-B4E4-4EE4-BE5C-3E09032CE5EC}" type="slidenum">
              <a:rPr lang="en-GB" smtClean="0"/>
              <a:pPr defTabSz="914377"/>
              <a:t>12</a:t>
            </a:fld>
            <a:endParaRPr lang="en-GB" dirty="0"/>
          </a:p>
        </p:txBody>
      </p:sp>
      <p:sp>
        <p:nvSpPr>
          <p:cNvPr id="14" name="Content Placeholder 2"/>
          <p:cNvSpPr txBox="1">
            <a:spLocks/>
          </p:cNvSpPr>
          <p:nvPr/>
        </p:nvSpPr>
        <p:spPr>
          <a:xfrm>
            <a:off x="6384115" y="1423885"/>
            <a:ext cx="4826983" cy="470259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endParaRPr lang="en-US" dirty="0">
              <a:solidFill>
                <a:prstClr val="black"/>
              </a:solidFill>
            </a:endParaRPr>
          </a:p>
        </p:txBody>
      </p:sp>
      <p:grpSp>
        <p:nvGrpSpPr>
          <p:cNvPr id="17" name="Group 16"/>
          <p:cNvGrpSpPr/>
          <p:nvPr/>
        </p:nvGrpSpPr>
        <p:grpSpPr>
          <a:xfrm>
            <a:off x="8958347" y="1758375"/>
            <a:ext cx="2674423" cy="2476018"/>
            <a:chOff x="3057789" y="1928148"/>
            <a:chExt cx="3253904" cy="3012510"/>
          </a:xfrm>
        </p:grpSpPr>
        <p:pic>
          <p:nvPicPr>
            <p:cNvPr id="8" name="Pictur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06287" y="1928148"/>
              <a:ext cx="1521030" cy="1654064"/>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9" name="Picture 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57789" y="2460146"/>
              <a:ext cx="1878027" cy="150944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0" name="Picture 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4121144" y="3177533"/>
              <a:ext cx="2190549" cy="176312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grpSp>
      <p:graphicFrame>
        <p:nvGraphicFramePr>
          <p:cNvPr id="19" name="Diagram 18"/>
          <p:cNvGraphicFramePr/>
          <p:nvPr/>
        </p:nvGraphicFramePr>
        <p:xfrm>
          <a:off x="1946518" y="1695209"/>
          <a:ext cx="6869005" cy="2255829"/>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sp>
        <p:nvSpPr>
          <p:cNvPr id="32" name="Rectangle 31"/>
          <p:cNvSpPr/>
          <p:nvPr/>
        </p:nvSpPr>
        <p:spPr>
          <a:xfrm>
            <a:off x="211912" y="4661791"/>
            <a:ext cx="11807687" cy="1631216"/>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marL="342900" indent="-342900" defTabSz="914377">
              <a:buFont typeface="Arial" charset="0"/>
              <a:buChar char="•"/>
            </a:pPr>
            <a:r>
              <a:rPr lang="en-US" sz="2000" dirty="0" smtClean="0">
                <a:solidFill>
                  <a:schemeClr val="tx2"/>
                </a:solidFill>
              </a:rPr>
              <a:t>NRENs moving beyond only providing network services towards greater e-Infrastructure integration</a:t>
            </a:r>
          </a:p>
          <a:p>
            <a:pPr marL="800100" lvl="1" indent="-342900" defTabSz="914377">
              <a:buFont typeface="Arial" charset="0"/>
              <a:buChar char="•"/>
            </a:pPr>
            <a:r>
              <a:rPr lang="en-US" sz="2000" dirty="0" smtClean="0">
                <a:solidFill>
                  <a:schemeClr val="tx2"/>
                </a:solidFill>
              </a:rPr>
              <a:t>78% of NRENs actively deliver cloud services</a:t>
            </a:r>
          </a:p>
          <a:p>
            <a:pPr marL="342900" indent="-342900" defTabSz="914377">
              <a:buFont typeface="Arial" charset="0"/>
              <a:buChar char="•"/>
            </a:pPr>
            <a:r>
              <a:rPr lang="en-US" sz="2000" dirty="0">
                <a:solidFill>
                  <a:schemeClr val="tx2"/>
                </a:solidFill>
              </a:rPr>
              <a:t>NREN Traffic per researcher is now </a:t>
            </a:r>
            <a:r>
              <a:rPr lang="en-US" sz="2000" dirty="0" smtClean="0">
                <a:solidFill>
                  <a:schemeClr val="tx2"/>
                </a:solidFill>
              </a:rPr>
              <a:t>10 000 </a:t>
            </a:r>
            <a:r>
              <a:rPr lang="en-US" sz="2000" dirty="0">
                <a:solidFill>
                  <a:schemeClr val="tx2"/>
                </a:solidFill>
              </a:rPr>
              <a:t>times the traffic per EU citizen </a:t>
            </a:r>
            <a:endParaRPr lang="en-US" sz="2000" dirty="0" smtClean="0">
              <a:solidFill>
                <a:schemeClr val="tx2"/>
              </a:solidFill>
            </a:endParaRPr>
          </a:p>
          <a:p>
            <a:pPr marL="342900" indent="-342900" defTabSz="914377">
              <a:buFont typeface="Arial" charset="0"/>
              <a:buChar char="•"/>
            </a:pPr>
            <a:r>
              <a:rPr lang="en-US" sz="2000" dirty="0" smtClean="0">
                <a:solidFill>
                  <a:schemeClr val="tx2"/>
                </a:solidFill>
              </a:rPr>
              <a:t>GÉANT </a:t>
            </a:r>
            <a:r>
              <a:rPr lang="en-US" sz="2000" dirty="0">
                <a:solidFill>
                  <a:schemeClr val="tx2"/>
                </a:solidFill>
              </a:rPr>
              <a:t>NRENs provide services to approximately 86% of all university level students; up from 82% in </a:t>
            </a:r>
            <a:r>
              <a:rPr lang="en-US" sz="2000" dirty="0" smtClean="0">
                <a:solidFill>
                  <a:schemeClr val="tx2"/>
                </a:solidFill>
              </a:rPr>
              <a:t>2014</a:t>
            </a:r>
          </a:p>
          <a:p>
            <a:pPr marL="342900" indent="-342900" defTabSz="914377">
              <a:buFont typeface="Arial" charset="0"/>
              <a:buChar char="•"/>
            </a:pPr>
            <a:r>
              <a:rPr lang="en-US" sz="2000" dirty="0" smtClean="0">
                <a:solidFill>
                  <a:schemeClr val="tx2"/>
                </a:solidFill>
              </a:rPr>
              <a:t>First mention of intensive </a:t>
            </a:r>
            <a:r>
              <a:rPr lang="en-US" sz="2000" dirty="0">
                <a:solidFill>
                  <a:schemeClr val="tx2"/>
                </a:solidFill>
              </a:rPr>
              <a:t>research into Software Defined Networking (SDN) </a:t>
            </a:r>
            <a:r>
              <a:rPr lang="en-US" sz="2000" dirty="0" smtClean="0">
                <a:solidFill>
                  <a:schemeClr val="tx2"/>
                </a:solidFill>
              </a:rPr>
              <a:t>capabilities</a:t>
            </a:r>
            <a:endParaRPr lang="en-US" sz="2000" dirty="0">
              <a:solidFill>
                <a:schemeClr val="tx2"/>
              </a:solidFill>
            </a:endParaRPr>
          </a:p>
        </p:txBody>
      </p:sp>
      <p:sp>
        <p:nvSpPr>
          <p:cNvPr id="33" name="TextBox 32"/>
          <p:cNvSpPr txBox="1"/>
          <p:nvPr/>
        </p:nvSpPr>
        <p:spPr>
          <a:xfrm>
            <a:off x="559270" y="4314360"/>
            <a:ext cx="3193054" cy="367289"/>
          </a:xfrm>
          <a:prstGeom prst="rect">
            <a:avLst/>
          </a:prstGeom>
          <a:noFill/>
        </p:spPr>
        <p:txBody>
          <a:bodyPr wrap="square" rtlCol="0">
            <a:spAutoFit/>
          </a:bodyPr>
          <a:lstStyle/>
          <a:p>
            <a:r>
              <a:rPr lang="en-US" b="1" dirty="0" smtClean="0">
                <a:solidFill>
                  <a:schemeClr val="bg1"/>
                </a:solidFill>
              </a:rPr>
              <a:t>Key findings 2015</a:t>
            </a:r>
            <a:endParaRPr lang="en-US" b="1" dirty="0">
              <a:solidFill>
                <a:schemeClr val="bg1"/>
              </a:solidFill>
            </a:endParaRPr>
          </a:p>
        </p:txBody>
      </p:sp>
      <p:cxnSp>
        <p:nvCxnSpPr>
          <p:cNvPr id="37" name="Straight Arrow Connector 36"/>
          <p:cNvCxnSpPr/>
          <p:nvPr/>
        </p:nvCxnSpPr>
        <p:spPr>
          <a:xfrm>
            <a:off x="6307115" y="2785259"/>
            <a:ext cx="1689539" cy="26794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flipH="1">
            <a:off x="3095646" y="1987956"/>
            <a:ext cx="1340397" cy="45016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66" name="Picture 65"/>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622339" y="1670357"/>
            <a:ext cx="1375630" cy="1976257"/>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50" name="Picture 49"/>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1720016" y="1498872"/>
            <a:ext cx="1265085" cy="2355127"/>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cxnSp>
        <p:nvCxnSpPr>
          <p:cNvPr id="84" name="Elbow Connector 83"/>
          <p:cNvCxnSpPr>
            <a:stCxn id="19" idx="2"/>
          </p:cNvCxnSpPr>
          <p:nvPr/>
        </p:nvCxnSpPr>
        <p:spPr>
          <a:xfrm rot="5400000">
            <a:off x="4647511" y="3787563"/>
            <a:ext cx="570034" cy="89698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4322510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Compendium</a:t>
            </a:r>
            <a:br>
              <a:rPr lang="en-US" dirty="0" smtClean="0"/>
            </a:br>
            <a:r>
              <a:rPr lang="en-US" b="0" i="1" dirty="0" smtClean="0">
                <a:solidFill>
                  <a:schemeClr val="bg1"/>
                </a:solidFill>
              </a:rPr>
              <a:t>Other uses of Compendium data </a:t>
            </a:r>
            <a:endParaRPr lang="en-US" b="0" i="1" dirty="0">
              <a:solidFill>
                <a:schemeClr val="bg1"/>
              </a:solidFill>
            </a:endParaRPr>
          </a:p>
        </p:txBody>
      </p:sp>
      <p:sp>
        <p:nvSpPr>
          <p:cNvPr id="4" name="Slide Number Placeholder 3"/>
          <p:cNvSpPr>
            <a:spLocks noGrp="1"/>
          </p:cNvSpPr>
          <p:nvPr>
            <p:ph type="sldNum" sz="quarter" idx="10"/>
          </p:nvPr>
        </p:nvSpPr>
        <p:spPr/>
        <p:txBody>
          <a:bodyPr/>
          <a:lstStyle/>
          <a:p>
            <a:pPr defTabSz="914377"/>
            <a:fld id="{99DB5B91-B4E4-4EE4-BE5C-3E09032CE5EC}" type="slidenum">
              <a:rPr lang="en-GB" smtClean="0"/>
              <a:pPr defTabSz="914377"/>
              <a:t>13</a:t>
            </a:fld>
            <a:endParaRPr lang="en-GB" dirty="0"/>
          </a:p>
        </p:txBody>
      </p:sp>
      <p:pic>
        <p:nvPicPr>
          <p:cNvPr id="14" name="Picture 13"/>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Effect>
                      <a14:brightnessContrast contrast="-20000"/>
                    </a14:imgEffect>
                  </a14:imgLayer>
                </a14:imgProps>
              </a:ext>
            </a:extLst>
          </a:blip>
          <a:stretch>
            <a:fillRect/>
          </a:stretch>
        </p:blipFill>
        <p:spPr>
          <a:xfrm>
            <a:off x="5806034" y="1742351"/>
            <a:ext cx="5633493" cy="3854495"/>
          </a:xfrm>
          <a:prstGeom prst="rect">
            <a:avLst/>
          </a:prstGeom>
          <a:ln w="76200" cmpd="sng">
            <a:solidFill>
              <a:srgbClr val="FFFFFF"/>
            </a:solidFill>
          </a:ln>
          <a:effectLst>
            <a:glow rad="101600">
              <a:schemeClr val="bg2">
                <a:lumMod val="50000"/>
                <a:alpha val="35000"/>
              </a:schemeClr>
            </a:glow>
          </a:effectLst>
        </p:spPr>
      </p:pic>
      <p:sp>
        <p:nvSpPr>
          <p:cNvPr id="11" name="Content Placeholder 1"/>
          <p:cNvSpPr txBox="1">
            <a:spLocks/>
          </p:cNvSpPr>
          <p:nvPr/>
        </p:nvSpPr>
        <p:spPr>
          <a:xfrm>
            <a:off x="439739" y="1493931"/>
            <a:ext cx="4190628" cy="161892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2000" dirty="0" smtClean="0"/>
          </a:p>
          <a:p>
            <a:pPr marL="0" indent="0">
              <a:buFont typeface="Arial" panose="020B0604020202020204" pitchFamily="34" charset="0"/>
              <a:buNone/>
            </a:pPr>
            <a:r>
              <a:rPr lang="en-US" sz="2000" dirty="0" smtClean="0"/>
              <a:t>		</a:t>
            </a:r>
            <a:endParaRPr lang="en-US" sz="2000" dirty="0"/>
          </a:p>
        </p:txBody>
      </p:sp>
      <p:sp>
        <p:nvSpPr>
          <p:cNvPr id="12" name="Content Placeholder 1"/>
          <p:cNvSpPr txBox="1">
            <a:spLocks/>
          </p:cNvSpPr>
          <p:nvPr/>
        </p:nvSpPr>
        <p:spPr>
          <a:xfrm>
            <a:off x="439739" y="2864961"/>
            <a:ext cx="4190628" cy="160927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000" dirty="0" smtClean="0"/>
          </a:p>
        </p:txBody>
      </p:sp>
      <p:sp>
        <p:nvSpPr>
          <p:cNvPr id="13" name="Content Placeholder 1"/>
          <p:cNvSpPr txBox="1">
            <a:spLocks/>
          </p:cNvSpPr>
          <p:nvPr/>
        </p:nvSpPr>
        <p:spPr>
          <a:xfrm>
            <a:off x="439739" y="4474237"/>
            <a:ext cx="4190628" cy="1359399"/>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000" dirty="0"/>
          </a:p>
        </p:txBody>
      </p:sp>
      <p:sp>
        <p:nvSpPr>
          <p:cNvPr id="2" name="TextBox 1"/>
          <p:cNvSpPr txBox="1"/>
          <p:nvPr/>
        </p:nvSpPr>
        <p:spPr>
          <a:xfrm>
            <a:off x="439739" y="1703226"/>
            <a:ext cx="4969169" cy="3785652"/>
          </a:xfrm>
          <a:prstGeom prst="rect">
            <a:avLst/>
          </a:prstGeom>
          <a:noFill/>
        </p:spPr>
        <p:txBody>
          <a:bodyPr wrap="square" rtlCol="0">
            <a:spAutoFit/>
          </a:bodyPr>
          <a:lstStyle/>
          <a:p>
            <a:pPr marL="285750" indent="-285750">
              <a:buFont typeface="Arial" charset="0"/>
              <a:buChar char="•"/>
            </a:pPr>
            <a:r>
              <a:rPr lang="en-US" sz="2400" dirty="0" smtClean="0"/>
              <a:t>Compendium data feeds into NREN Service Portfolio</a:t>
            </a:r>
          </a:p>
          <a:p>
            <a:pPr marL="285750" indent="-285750">
              <a:buFont typeface="Arial" charset="0"/>
              <a:buChar char="•"/>
            </a:pPr>
            <a:endParaRPr lang="en-US" sz="2400" dirty="0" smtClean="0"/>
          </a:p>
          <a:p>
            <a:pPr marL="285750" indent="-285750">
              <a:buFont typeface="Arial" charset="0"/>
              <a:buChar char="•"/>
            </a:pPr>
            <a:r>
              <a:rPr lang="en-US" sz="2400" dirty="0"/>
              <a:t>S</a:t>
            </a:r>
            <a:r>
              <a:rPr lang="en-US" sz="2400" dirty="0" smtClean="0"/>
              <a:t>ervice </a:t>
            </a:r>
            <a:r>
              <a:rPr lang="en-US" sz="2400" dirty="0"/>
              <a:t>matrix framework </a:t>
            </a:r>
            <a:r>
              <a:rPr lang="en-US" sz="2400" dirty="0" smtClean="0"/>
              <a:t>adopted in </a:t>
            </a:r>
            <a:r>
              <a:rPr lang="en-US" sz="2400" dirty="0"/>
              <a:t>other </a:t>
            </a:r>
            <a:r>
              <a:rPr lang="en-US" sz="2400" dirty="0" smtClean="0"/>
              <a:t>activities:</a:t>
            </a:r>
          </a:p>
          <a:p>
            <a:pPr marL="742950" lvl="1" indent="-285750">
              <a:buFont typeface="Arial" charset="0"/>
              <a:buChar char="•"/>
            </a:pPr>
            <a:r>
              <a:rPr lang="en-US" sz="2400" dirty="0" smtClean="0"/>
              <a:t>SA7 Cloud catalogue</a:t>
            </a:r>
          </a:p>
          <a:p>
            <a:pPr marL="285750" indent="-285750">
              <a:buFont typeface="Arial" charset="0"/>
              <a:buChar char="•"/>
            </a:pPr>
            <a:endParaRPr lang="en-US" sz="2400" dirty="0"/>
          </a:p>
          <a:p>
            <a:pPr marL="285750" indent="-285750">
              <a:buFont typeface="Arial" charset="0"/>
              <a:buChar char="•"/>
            </a:pPr>
            <a:endParaRPr lang="en-US" sz="2400" dirty="0" smtClean="0"/>
          </a:p>
          <a:p>
            <a:pPr marL="285750" indent="-285750">
              <a:buFont typeface="Arial" charset="0"/>
              <a:buChar char="•"/>
            </a:pPr>
            <a:endParaRPr lang="en-US" sz="2400" dirty="0"/>
          </a:p>
          <a:p>
            <a:pPr marL="285750" indent="-285750">
              <a:buFont typeface="Arial" charset="0"/>
              <a:buChar char="•"/>
            </a:pPr>
            <a:endParaRPr lang="en-US" sz="2400" dirty="0"/>
          </a:p>
        </p:txBody>
      </p:sp>
    </p:spTree>
    <p:extLst>
      <p:ext uri="{BB962C8B-B14F-4D97-AF65-F5344CB8AC3E}">
        <p14:creationId xmlns:p14="http://schemas.microsoft.com/office/powerpoint/2010/main" val="21388576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4525" y="159258"/>
            <a:ext cx="10515600" cy="938624"/>
          </a:xfrm>
        </p:spPr>
        <p:txBody>
          <a:bodyPr/>
          <a:lstStyle/>
          <a:p>
            <a:r>
              <a:rPr lang="en-US" dirty="0" smtClean="0"/>
              <a:t>Compendium</a:t>
            </a:r>
            <a:r>
              <a:rPr lang="en-US" dirty="0"/>
              <a:t> </a:t>
            </a:r>
            <a:r>
              <a:rPr lang="en-US" dirty="0" smtClean="0"/>
              <a:t> </a:t>
            </a:r>
            <a:r>
              <a:rPr lang="en-US" b="0" i="1" dirty="0" smtClean="0">
                <a:solidFill>
                  <a:schemeClr val="bg1"/>
                </a:solidFill>
              </a:rPr>
              <a:t>A valuable reference tool for NRENs</a:t>
            </a:r>
            <a:endParaRPr lang="en-US" b="0" i="1" dirty="0">
              <a:solidFill>
                <a:schemeClr val="bg1"/>
              </a:solidFill>
            </a:endParaRPr>
          </a:p>
        </p:txBody>
      </p:sp>
      <p:sp>
        <p:nvSpPr>
          <p:cNvPr id="4" name="Slide Number Placeholder 3"/>
          <p:cNvSpPr>
            <a:spLocks noGrp="1"/>
          </p:cNvSpPr>
          <p:nvPr>
            <p:ph type="sldNum" sz="quarter" idx="10"/>
          </p:nvPr>
        </p:nvSpPr>
        <p:spPr/>
        <p:txBody>
          <a:bodyPr/>
          <a:lstStyle/>
          <a:p>
            <a:pPr defTabSz="914377"/>
            <a:fld id="{99DB5B91-B4E4-4EE4-BE5C-3E09032CE5EC}" type="slidenum">
              <a:rPr lang="en-GB" smtClean="0"/>
              <a:pPr defTabSz="914377"/>
              <a:t>14</a:t>
            </a:fld>
            <a:endParaRPr lang="en-GB" dirty="0"/>
          </a:p>
        </p:txBody>
      </p:sp>
      <p:sp>
        <p:nvSpPr>
          <p:cNvPr id="6" name="Rectangle 5"/>
          <p:cNvSpPr/>
          <p:nvPr/>
        </p:nvSpPr>
        <p:spPr>
          <a:xfrm>
            <a:off x="1158149" y="4539877"/>
            <a:ext cx="6846071" cy="1569660"/>
          </a:xfrm>
          <a:prstGeom prst="rect">
            <a:avLst/>
          </a:prstGeom>
        </p:spPr>
        <p:txBody>
          <a:bodyPr wrap="square">
            <a:spAutoFit/>
          </a:bodyPr>
          <a:lstStyle/>
          <a:p>
            <a:r>
              <a:rPr lang="en-US" sz="2400" i="1" dirty="0" smtClean="0">
                <a:solidFill>
                  <a:srgbClr val="004461"/>
                </a:solidFill>
              </a:rPr>
              <a:t>“.. </a:t>
            </a:r>
            <a:r>
              <a:rPr lang="en-US" sz="2400" i="1" dirty="0">
                <a:solidFill>
                  <a:srgbClr val="004461"/>
                </a:solidFill>
              </a:rPr>
              <a:t>the funding, connectivity and service sections are great for reference in decision making and responding to our funding </a:t>
            </a:r>
            <a:r>
              <a:rPr lang="en-US" sz="2400" i="1" dirty="0" smtClean="0">
                <a:solidFill>
                  <a:srgbClr val="004461"/>
                </a:solidFill>
              </a:rPr>
              <a:t>agencies.</a:t>
            </a:r>
            <a:r>
              <a:rPr lang="en-US" sz="2400" dirty="0" smtClean="0">
                <a:solidFill>
                  <a:srgbClr val="004461"/>
                </a:solidFill>
              </a:rPr>
              <a:t>”</a:t>
            </a:r>
            <a:endParaRPr lang="en-US" sz="2400" dirty="0">
              <a:solidFill>
                <a:srgbClr val="004461"/>
              </a:solidFill>
            </a:endParaRPr>
          </a:p>
          <a:p>
            <a:r>
              <a:rPr lang="en-US" sz="2400" dirty="0" smtClean="0">
                <a:solidFill>
                  <a:srgbClr val="004461"/>
                </a:solidFill>
              </a:rPr>
              <a:t> </a:t>
            </a:r>
            <a:endParaRPr lang="en-US" dirty="0">
              <a:solidFill>
                <a:srgbClr val="004461"/>
              </a:solidFill>
            </a:endParaRPr>
          </a:p>
        </p:txBody>
      </p:sp>
      <p:sp>
        <p:nvSpPr>
          <p:cNvPr id="10" name="TextBox 9"/>
          <p:cNvSpPr txBox="1"/>
          <p:nvPr/>
        </p:nvSpPr>
        <p:spPr>
          <a:xfrm>
            <a:off x="177296" y="1323546"/>
            <a:ext cx="1583871" cy="1569660"/>
          </a:xfrm>
          <a:prstGeom prst="rect">
            <a:avLst/>
          </a:prstGeom>
          <a:noFill/>
        </p:spPr>
        <p:txBody>
          <a:bodyPr wrap="square" rtlCol="0">
            <a:spAutoFit/>
          </a:bodyPr>
          <a:lstStyle/>
          <a:p>
            <a:r>
              <a:rPr lang="en-US" sz="9600" dirty="0"/>
              <a:t>“</a:t>
            </a:r>
          </a:p>
        </p:txBody>
      </p:sp>
      <p:sp>
        <p:nvSpPr>
          <p:cNvPr id="11" name="TextBox 10"/>
          <p:cNvSpPr txBox="1"/>
          <p:nvPr/>
        </p:nvSpPr>
        <p:spPr>
          <a:xfrm>
            <a:off x="11198923" y="5513409"/>
            <a:ext cx="1665514" cy="1569660"/>
          </a:xfrm>
          <a:prstGeom prst="rect">
            <a:avLst/>
          </a:prstGeom>
          <a:noFill/>
        </p:spPr>
        <p:txBody>
          <a:bodyPr wrap="square" rtlCol="0">
            <a:spAutoFit/>
          </a:bodyPr>
          <a:lstStyle/>
          <a:p>
            <a:r>
              <a:rPr lang="en-US" sz="9600" dirty="0">
                <a:solidFill>
                  <a:srgbClr val="004461"/>
                </a:solidFill>
              </a:rPr>
              <a:t>”</a:t>
            </a:r>
            <a:endParaRPr lang="en-US" sz="20000" dirty="0"/>
          </a:p>
        </p:txBody>
      </p:sp>
      <p:sp>
        <p:nvSpPr>
          <p:cNvPr id="12" name="Rectangle 11"/>
          <p:cNvSpPr/>
          <p:nvPr/>
        </p:nvSpPr>
        <p:spPr>
          <a:xfrm>
            <a:off x="5646419" y="1571488"/>
            <a:ext cx="6362707" cy="1846659"/>
          </a:xfrm>
          <a:prstGeom prst="rect">
            <a:avLst/>
          </a:prstGeom>
        </p:spPr>
        <p:txBody>
          <a:bodyPr wrap="square">
            <a:spAutoFit/>
          </a:bodyPr>
          <a:lstStyle/>
          <a:p>
            <a:r>
              <a:rPr lang="en-US" sz="2400" i="1" dirty="0" smtClean="0">
                <a:solidFill>
                  <a:srgbClr val="004461"/>
                </a:solidFill>
              </a:rPr>
              <a:t>“..to see what strategies/services other NRENs are pursuing, to identify areas where we can collaborate or offer help.”</a:t>
            </a:r>
            <a:endParaRPr lang="en-US" sz="2400" dirty="0">
              <a:solidFill>
                <a:srgbClr val="004461"/>
              </a:solidFill>
            </a:endParaRPr>
          </a:p>
          <a:p>
            <a:r>
              <a:rPr lang="en-US" sz="2400" dirty="0" smtClean="0">
                <a:solidFill>
                  <a:srgbClr val="004461"/>
                </a:solidFill>
              </a:rPr>
              <a:t> </a:t>
            </a:r>
            <a:r>
              <a:rPr lang="en-US" dirty="0">
                <a:solidFill>
                  <a:srgbClr val="004461"/>
                </a:solidFill>
              </a:rPr>
              <a:t/>
            </a:r>
            <a:br>
              <a:rPr lang="en-US" dirty="0">
                <a:solidFill>
                  <a:srgbClr val="004461"/>
                </a:solidFill>
              </a:rPr>
            </a:br>
            <a:endParaRPr lang="en-US" dirty="0">
              <a:solidFill>
                <a:srgbClr val="004461"/>
              </a:solidFill>
            </a:endParaRPr>
          </a:p>
        </p:txBody>
      </p:sp>
      <p:sp>
        <p:nvSpPr>
          <p:cNvPr id="14" name="Rectangle 13"/>
          <p:cNvSpPr/>
          <p:nvPr/>
        </p:nvSpPr>
        <p:spPr>
          <a:xfrm>
            <a:off x="8261746" y="3496282"/>
            <a:ext cx="3692660" cy="1938992"/>
          </a:xfrm>
          <a:prstGeom prst="rect">
            <a:avLst/>
          </a:prstGeom>
        </p:spPr>
        <p:txBody>
          <a:bodyPr wrap="square">
            <a:spAutoFit/>
          </a:bodyPr>
          <a:lstStyle/>
          <a:p>
            <a:r>
              <a:rPr lang="en-US" sz="2400" i="1" dirty="0" smtClean="0">
                <a:solidFill>
                  <a:srgbClr val="004461"/>
                </a:solidFill>
              </a:rPr>
              <a:t>“..to see the positioning of our NREN in the European landscape and to find the way other NRENs solved some issues.”</a:t>
            </a:r>
            <a:endParaRPr lang="en-US" sz="2400" dirty="0">
              <a:solidFill>
                <a:srgbClr val="004461"/>
              </a:solidFill>
            </a:endParaRPr>
          </a:p>
        </p:txBody>
      </p:sp>
      <p:sp>
        <p:nvSpPr>
          <p:cNvPr id="15" name="Rectangle 14"/>
          <p:cNvSpPr/>
          <p:nvPr/>
        </p:nvSpPr>
        <p:spPr>
          <a:xfrm>
            <a:off x="1218486" y="1571488"/>
            <a:ext cx="4169835" cy="2308324"/>
          </a:xfrm>
          <a:prstGeom prst="rect">
            <a:avLst/>
          </a:prstGeom>
        </p:spPr>
        <p:txBody>
          <a:bodyPr wrap="square">
            <a:spAutoFit/>
          </a:bodyPr>
          <a:lstStyle/>
          <a:p>
            <a:r>
              <a:rPr lang="en-US" sz="2400" i="1" dirty="0" smtClean="0">
                <a:solidFill>
                  <a:srgbClr val="004361"/>
                </a:solidFill>
              </a:rPr>
              <a:t>“ ..Whenever </a:t>
            </a:r>
            <a:r>
              <a:rPr lang="en-US" sz="2400" i="1" dirty="0">
                <a:solidFill>
                  <a:srgbClr val="004361"/>
                </a:solidFill>
              </a:rPr>
              <a:t>you want to compare your NREN to the others or just get inspiration to what new </a:t>
            </a:r>
            <a:r>
              <a:rPr lang="en-US" sz="2400" i="1" dirty="0" smtClean="0">
                <a:solidFill>
                  <a:srgbClr val="004361"/>
                </a:solidFill>
              </a:rPr>
              <a:t>services </a:t>
            </a:r>
            <a:r>
              <a:rPr lang="en-US" sz="2400" i="1" dirty="0">
                <a:solidFill>
                  <a:srgbClr val="004361"/>
                </a:solidFill>
              </a:rPr>
              <a:t>you could wish for, the service matrix is the place to consult</a:t>
            </a:r>
            <a:r>
              <a:rPr lang="en-US" sz="2400" i="1" dirty="0" smtClean="0">
                <a:solidFill>
                  <a:srgbClr val="004361"/>
                </a:solidFill>
              </a:rPr>
              <a:t>.”</a:t>
            </a:r>
            <a:endParaRPr lang="en-US" sz="2400" i="1" dirty="0">
              <a:solidFill>
                <a:srgbClr val="004361"/>
              </a:solidFill>
            </a:endParaRPr>
          </a:p>
        </p:txBody>
      </p:sp>
    </p:spTree>
    <p:extLst>
      <p:ext uri="{BB962C8B-B14F-4D97-AF65-F5344CB8AC3E}">
        <p14:creationId xmlns:p14="http://schemas.microsoft.com/office/powerpoint/2010/main" val="5015151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5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16" y="-11223"/>
            <a:ext cx="12201015" cy="1322886"/>
          </a:xfrm>
          <a:prstGeom prst="rect">
            <a:avLst/>
          </a:prstGeom>
        </p:spPr>
      </p:pic>
      <p:pic>
        <p:nvPicPr>
          <p:cNvPr id="55" name="Picture 5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cxnSp>
        <p:nvCxnSpPr>
          <p:cNvPr id="53" name="Straight Connector 52"/>
          <p:cNvCxnSpPr/>
          <p:nvPr/>
        </p:nvCxnSpPr>
        <p:spPr>
          <a:xfrm>
            <a:off x="296754" y="3603285"/>
            <a:ext cx="1627709"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5" name="Freeform 24"/>
          <p:cNvSpPr/>
          <p:nvPr/>
        </p:nvSpPr>
        <p:spPr>
          <a:xfrm>
            <a:off x="1835853" y="1653879"/>
            <a:ext cx="2266413" cy="219966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2"/>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5" name="TextBox 4"/>
          <p:cNvSpPr txBox="1"/>
          <p:nvPr/>
        </p:nvSpPr>
        <p:spPr>
          <a:xfrm>
            <a:off x="197109" y="1921767"/>
            <a:ext cx="1432894" cy="1323439"/>
          </a:xfrm>
          <a:prstGeom prst="rect">
            <a:avLst/>
          </a:prstGeom>
          <a:noFill/>
        </p:spPr>
        <p:txBody>
          <a:bodyPr wrap="square" rtlCol="0">
            <a:spAutoFit/>
          </a:bodyPr>
          <a:lstStyle/>
          <a:p>
            <a:pPr algn="r"/>
            <a:r>
              <a:rPr lang="en-US" sz="2000" b="1" dirty="0" smtClean="0">
                <a:solidFill>
                  <a:schemeClr val="accent2"/>
                </a:solidFill>
                <a:cs typeface="Arial"/>
              </a:rPr>
              <a:t>Objectives</a:t>
            </a:r>
            <a:br>
              <a:rPr lang="en-US" sz="2000" b="1" dirty="0" smtClean="0">
                <a:solidFill>
                  <a:schemeClr val="accent2"/>
                </a:solidFill>
                <a:cs typeface="Arial"/>
              </a:rPr>
            </a:br>
            <a:r>
              <a:rPr lang="en-US" sz="2000" b="1" dirty="0" smtClean="0">
                <a:solidFill>
                  <a:schemeClr val="accent2"/>
                </a:solidFill>
                <a:cs typeface="Arial"/>
              </a:rPr>
              <a:t>from</a:t>
            </a:r>
            <a:br>
              <a:rPr lang="en-US" sz="2000" b="1" dirty="0" smtClean="0">
                <a:solidFill>
                  <a:schemeClr val="accent2"/>
                </a:solidFill>
                <a:cs typeface="Arial"/>
              </a:rPr>
            </a:br>
            <a:r>
              <a:rPr lang="en-US" sz="2000" b="1" dirty="0" smtClean="0">
                <a:solidFill>
                  <a:schemeClr val="accent2"/>
                </a:solidFill>
                <a:cs typeface="Arial"/>
              </a:rPr>
              <a:t>Technical</a:t>
            </a:r>
          </a:p>
          <a:p>
            <a:pPr algn="r"/>
            <a:r>
              <a:rPr lang="en-US" sz="2000" b="1" dirty="0" smtClean="0">
                <a:solidFill>
                  <a:schemeClr val="accent2"/>
                </a:solidFill>
                <a:cs typeface="Arial"/>
              </a:rPr>
              <a:t>Annex</a:t>
            </a:r>
            <a:endParaRPr lang="en-US" sz="2000" b="1" dirty="0">
              <a:solidFill>
                <a:schemeClr val="accent2"/>
              </a:solidFill>
              <a:cs typeface="Arial"/>
            </a:endParaRPr>
          </a:p>
        </p:txBody>
      </p:sp>
      <p:sp>
        <p:nvSpPr>
          <p:cNvPr id="6" name="TextBox 5"/>
          <p:cNvSpPr txBox="1"/>
          <p:nvPr/>
        </p:nvSpPr>
        <p:spPr>
          <a:xfrm>
            <a:off x="213849" y="4066123"/>
            <a:ext cx="1432893" cy="707886"/>
          </a:xfrm>
          <a:prstGeom prst="rect">
            <a:avLst/>
          </a:prstGeom>
          <a:noFill/>
        </p:spPr>
        <p:txBody>
          <a:bodyPr wrap="square" rtlCol="0">
            <a:spAutoFit/>
          </a:bodyPr>
          <a:lstStyle/>
          <a:p>
            <a:pPr algn="r"/>
            <a:r>
              <a:rPr lang="en-GB" sz="2000" b="1" dirty="0" smtClean="0">
                <a:solidFill>
                  <a:schemeClr val="accent1">
                    <a:lumMod val="75000"/>
                  </a:schemeClr>
                </a:solidFill>
                <a:cs typeface="Arial"/>
              </a:rPr>
              <a:t>GN4-1</a:t>
            </a:r>
            <a:endParaRPr lang="ta-IN" sz="2000" b="1" dirty="0" smtClean="0">
              <a:solidFill>
                <a:schemeClr val="accent1">
                  <a:lumMod val="75000"/>
                </a:schemeClr>
              </a:solidFill>
              <a:cs typeface="Arial"/>
            </a:endParaRPr>
          </a:p>
          <a:p>
            <a:pPr algn="r"/>
            <a:r>
              <a:rPr lang="ta-IN" sz="2000" b="1" dirty="0" smtClean="0">
                <a:solidFill>
                  <a:schemeClr val="accent1">
                    <a:lumMod val="75000"/>
                  </a:schemeClr>
                </a:solidFill>
                <a:cs typeface="Arial"/>
              </a:rPr>
              <a:t>Results</a:t>
            </a:r>
            <a:endParaRPr lang="en-US" sz="2000" b="1" dirty="0" smtClean="0">
              <a:solidFill>
                <a:schemeClr val="accent1">
                  <a:lumMod val="75000"/>
                </a:schemeClr>
              </a:solidFill>
              <a:cs typeface="Arial"/>
            </a:endParaRPr>
          </a:p>
        </p:txBody>
      </p:sp>
      <p:sp>
        <p:nvSpPr>
          <p:cNvPr id="8" name="Title 1"/>
          <p:cNvSpPr txBox="1">
            <a:spLocks/>
          </p:cNvSpPr>
          <p:nvPr/>
        </p:nvSpPr>
        <p:spPr>
          <a:xfrm>
            <a:off x="443782" y="224500"/>
            <a:ext cx="9037967" cy="8683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400" b="1" dirty="0" smtClean="0">
                <a:solidFill>
                  <a:srgbClr val="FFC000"/>
                </a:solidFill>
                <a:latin typeface="+mn-lt"/>
                <a:ea typeface="Tahoma" panose="020B0604030504040204" pitchFamily="34" charset="0"/>
                <a:cs typeface="Tahoma" panose="020B0604030504040204" pitchFamily="34" charset="0"/>
              </a:rPr>
              <a:t>Compendium</a:t>
            </a:r>
          </a:p>
          <a:p>
            <a:pPr algn="l">
              <a:lnSpc>
                <a:spcPct val="100000"/>
              </a:lnSpc>
            </a:pPr>
            <a:r>
              <a:rPr lang="en-GB" sz="2400" i="1" dirty="0" smtClean="0">
                <a:solidFill>
                  <a:schemeClr val="bg1"/>
                </a:solidFill>
                <a:latin typeface="+mn-lt"/>
                <a:ea typeface="Tahoma" panose="020B0604030504040204" pitchFamily="34" charset="0"/>
                <a:cs typeface="Tahoma" panose="020B0604030504040204" pitchFamily="34" charset="0"/>
              </a:rPr>
              <a:t>Task </a:t>
            </a:r>
            <a:r>
              <a:rPr lang="en-GB" sz="2400" i="1" dirty="0">
                <a:solidFill>
                  <a:schemeClr val="bg1"/>
                </a:solidFill>
                <a:latin typeface="+mn-lt"/>
                <a:ea typeface="Tahoma" panose="020B0604030504040204" pitchFamily="34" charset="0"/>
                <a:cs typeface="Tahoma" panose="020B0604030504040204" pitchFamily="34" charset="0"/>
              </a:rPr>
              <a:t>1: </a:t>
            </a:r>
            <a:r>
              <a:rPr lang="en-GB" sz="2400" i="1" dirty="0" smtClean="0">
                <a:solidFill>
                  <a:schemeClr val="bg1"/>
                </a:solidFill>
                <a:latin typeface="+mn-lt"/>
                <a:ea typeface="Tahoma" panose="020B0604030504040204" pitchFamily="34" charset="0"/>
                <a:cs typeface="Tahoma" panose="020B0604030504040204" pitchFamily="34" charset="0"/>
              </a:rPr>
              <a:t>GN4-1 Objectives and Results</a:t>
            </a:r>
            <a:endParaRPr lang="en-GB" sz="2400" i="1" dirty="0">
              <a:solidFill>
                <a:schemeClr val="bg1"/>
              </a:solidFill>
              <a:latin typeface="+mn-lt"/>
              <a:ea typeface="Tahoma" panose="020B0604030504040204" pitchFamily="34" charset="0"/>
              <a:cs typeface="Tahoma" panose="020B0604030504040204" pitchFamily="34" charset="0"/>
            </a:endParaRPr>
          </a:p>
        </p:txBody>
      </p:sp>
      <p:sp>
        <p:nvSpPr>
          <p:cNvPr id="29" name="TextBox 28"/>
          <p:cNvSpPr txBox="1"/>
          <p:nvPr/>
        </p:nvSpPr>
        <p:spPr>
          <a:xfrm>
            <a:off x="1835854" y="1983324"/>
            <a:ext cx="2266412" cy="646331"/>
          </a:xfrm>
          <a:prstGeom prst="rect">
            <a:avLst/>
          </a:prstGeom>
          <a:noFill/>
        </p:spPr>
        <p:txBody>
          <a:bodyPr wrap="square" rtlCol="0">
            <a:spAutoFit/>
          </a:bodyPr>
          <a:lstStyle/>
          <a:p>
            <a:pPr algn="ctr"/>
            <a:r>
              <a:rPr lang="en-GB" b="1" dirty="0" smtClean="0">
                <a:solidFill>
                  <a:srgbClr val="004360"/>
                </a:solidFill>
              </a:rPr>
              <a:t>Production of the NREN Compendium</a:t>
            </a:r>
            <a:endParaRPr lang="en-GB" b="1" dirty="0">
              <a:solidFill>
                <a:srgbClr val="004360"/>
              </a:solidFill>
            </a:endParaRPr>
          </a:p>
        </p:txBody>
      </p:sp>
      <p:sp>
        <p:nvSpPr>
          <p:cNvPr id="37" name="Freeform 36"/>
          <p:cNvSpPr/>
          <p:nvPr/>
        </p:nvSpPr>
        <p:spPr>
          <a:xfrm>
            <a:off x="1835853" y="3587687"/>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45" name="Down Arrow 44"/>
          <p:cNvSpPr/>
          <p:nvPr/>
        </p:nvSpPr>
        <p:spPr bwMode="auto">
          <a:xfrm>
            <a:off x="2310682" y="3468535"/>
            <a:ext cx="1316756" cy="476457"/>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48" name="Down Arrow 47"/>
          <p:cNvSpPr/>
          <p:nvPr/>
        </p:nvSpPr>
        <p:spPr bwMode="auto">
          <a:xfrm>
            <a:off x="9678502" y="3468535"/>
            <a:ext cx="1316756" cy="476457"/>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49" name="TextBox 48"/>
          <p:cNvSpPr txBox="1"/>
          <p:nvPr/>
        </p:nvSpPr>
        <p:spPr>
          <a:xfrm>
            <a:off x="2649636" y="5303498"/>
            <a:ext cx="638845" cy="707886"/>
          </a:xfrm>
          <a:prstGeom prst="rect">
            <a:avLst/>
          </a:prstGeom>
          <a:noFill/>
        </p:spPr>
        <p:txBody>
          <a:bodyPr wrap="square" rtlCol="0">
            <a:spAutoFit/>
          </a:bodyPr>
          <a:lstStyle/>
          <a:p>
            <a:r>
              <a:rPr lang="en-GB" sz="4000" dirty="0" smtClean="0">
                <a:solidFill>
                  <a:srgbClr val="00B050"/>
                </a:solidFill>
                <a:latin typeface="Wingdings" panose="05000000000000000000" pitchFamily="2" charset="2"/>
                <a:sym typeface="Wingdings" panose="05000000000000000000" pitchFamily="2" charset="2"/>
              </a:rPr>
              <a:t></a:t>
            </a:r>
            <a:endParaRPr lang="en-GB" sz="4000" dirty="0">
              <a:solidFill>
                <a:srgbClr val="00B050"/>
              </a:solidFill>
              <a:latin typeface="Wingdings" panose="05000000000000000000" pitchFamily="2" charset="2"/>
            </a:endParaRPr>
          </a:p>
        </p:txBody>
      </p:sp>
      <p:sp>
        <p:nvSpPr>
          <p:cNvPr id="50" name="TextBox 49"/>
          <p:cNvSpPr txBox="1"/>
          <p:nvPr/>
        </p:nvSpPr>
        <p:spPr>
          <a:xfrm>
            <a:off x="5151267" y="5303498"/>
            <a:ext cx="638845" cy="707886"/>
          </a:xfrm>
          <a:prstGeom prst="rect">
            <a:avLst/>
          </a:prstGeom>
          <a:noFill/>
        </p:spPr>
        <p:txBody>
          <a:bodyPr wrap="square" rtlCol="0">
            <a:spAutoFit/>
          </a:bodyPr>
          <a:lstStyle/>
          <a:p>
            <a:r>
              <a:rPr lang="en-GB" sz="4000" dirty="0" smtClean="0">
                <a:solidFill>
                  <a:srgbClr val="00B050"/>
                </a:solidFill>
                <a:latin typeface="Wingdings" panose="05000000000000000000" pitchFamily="2" charset="2"/>
                <a:sym typeface="Wingdings" panose="05000000000000000000" pitchFamily="2" charset="2"/>
              </a:rPr>
              <a:t></a:t>
            </a:r>
            <a:endParaRPr lang="en-GB" sz="4000" dirty="0">
              <a:solidFill>
                <a:srgbClr val="00B050"/>
              </a:solidFill>
              <a:latin typeface="Wingdings" panose="05000000000000000000" pitchFamily="2" charset="2"/>
            </a:endParaRPr>
          </a:p>
        </p:txBody>
      </p:sp>
      <p:sp>
        <p:nvSpPr>
          <p:cNvPr id="9" name="Slide Number Placeholder 8"/>
          <p:cNvSpPr>
            <a:spLocks noGrp="1"/>
          </p:cNvSpPr>
          <p:nvPr>
            <p:ph type="sldNum" sz="quarter" idx="10"/>
          </p:nvPr>
        </p:nvSpPr>
        <p:spPr/>
        <p:txBody>
          <a:bodyPr/>
          <a:lstStyle/>
          <a:p>
            <a:pPr defTabSz="914377"/>
            <a:fld id="{99DB5B91-B4E4-4EE4-BE5C-3E09032CE5EC}" type="slidenum">
              <a:rPr lang="en-GB" smtClean="0"/>
              <a:pPr defTabSz="914377"/>
              <a:t>15</a:t>
            </a:fld>
            <a:endParaRPr lang="en-GB" dirty="0"/>
          </a:p>
        </p:txBody>
      </p:sp>
      <p:sp>
        <p:nvSpPr>
          <p:cNvPr id="34" name="TextBox 33"/>
          <p:cNvSpPr txBox="1"/>
          <p:nvPr/>
        </p:nvSpPr>
        <p:spPr>
          <a:xfrm>
            <a:off x="1835854" y="4088186"/>
            <a:ext cx="2266412" cy="1754326"/>
          </a:xfrm>
          <a:prstGeom prst="rect">
            <a:avLst/>
          </a:prstGeom>
          <a:noFill/>
        </p:spPr>
        <p:txBody>
          <a:bodyPr wrap="square" rtlCol="0">
            <a:spAutoFit/>
          </a:bodyPr>
          <a:lstStyle/>
          <a:p>
            <a:pPr algn="ctr"/>
            <a:r>
              <a:rPr lang="en-GB" b="1" dirty="0" smtClean="0">
                <a:solidFill>
                  <a:srgbClr val="004360"/>
                </a:solidFill>
              </a:rPr>
              <a:t>2015 Compendium successfully published</a:t>
            </a:r>
          </a:p>
          <a:p>
            <a:pPr algn="ctr"/>
            <a:endParaRPr lang="en-GB" b="1" dirty="0">
              <a:solidFill>
                <a:srgbClr val="004360"/>
              </a:solidFill>
            </a:endParaRPr>
          </a:p>
          <a:p>
            <a:pPr algn="ctr"/>
            <a:endParaRPr lang="en-GB" b="1" dirty="0" smtClean="0">
              <a:solidFill>
                <a:srgbClr val="004360"/>
              </a:solidFill>
            </a:endParaRPr>
          </a:p>
          <a:p>
            <a:pPr algn="ctr"/>
            <a:endParaRPr lang="en-GB" b="1" dirty="0">
              <a:solidFill>
                <a:srgbClr val="004360"/>
              </a:solidFill>
            </a:endParaRPr>
          </a:p>
        </p:txBody>
      </p:sp>
      <p:sp>
        <p:nvSpPr>
          <p:cNvPr id="41" name="Freeform 40"/>
          <p:cNvSpPr/>
          <p:nvPr/>
        </p:nvSpPr>
        <p:spPr>
          <a:xfrm>
            <a:off x="4291375" y="1632256"/>
            <a:ext cx="2266413" cy="219966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2"/>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42" name="TextBox 41"/>
          <p:cNvSpPr txBox="1"/>
          <p:nvPr/>
        </p:nvSpPr>
        <p:spPr>
          <a:xfrm>
            <a:off x="4291375" y="1983322"/>
            <a:ext cx="2266413" cy="1200329"/>
          </a:xfrm>
          <a:prstGeom prst="rect">
            <a:avLst/>
          </a:prstGeom>
          <a:noFill/>
        </p:spPr>
        <p:txBody>
          <a:bodyPr wrap="square" rtlCol="0">
            <a:spAutoFit/>
          </a:bodyPr>
          <a:lstStyle/>
          <a:p>
            <a:pPr algn="ctr" defTabSz="915988">
              <a:defRPr/>
            </a:pPr>
            <a:r>
              <a:rPr lang="en-GB" b="1" dirty="0">
                <a:solidFill>
                  <a:srgbClr val="004360"/>
                </a:solidFill>
              </a:rPr>
              <a:t>B</a:t>
            </a:r>
            <a:r>
              <a:rPr lang="en-GB" b="1" dirty="0" smtClean="0">
                <a:solidFill>
                  <a:srgbClr val="004360"/>
                </a:solidFill>
              </a:rPr>
              <a:t>est practice from leading networks for benefit of whole ecosystem</a:t>
            </a:r>
            <a:endParaRPr lang="en-GB" b="1" dirty="0">
              <a:solidFill>
                <a:srgbClr val="004360"/>
              </a:solidFill>
            </a:endParaRPr>
          </a:p>
        </p:txBody>
      </p:sp>
      <p:sp>
        <p:nvSpPr>
          <p:cNvPr id="43" name="Freeform 42"/>
          <p:cNvSpPr/>
          <p:nvPr/>
        </p:nvSpPr>
        <p:spPr>
          <a:xfrm>
            <a:off x="4291375" y="3587353"/>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44" name="TextBox 43"/>
          <p:cNvSpPr txBox="1"/>
          <p:nvPr/>
        </p:nvSpPr>
        <p:spPr>
          <a:xfrm>
            <a:off x="4231859" y="4085882"/>
            <a:ext cx="2266412" cy="2031325"/>
          </a:xfrm>
          <a:prstGeom prst="rect">
            <a:avLst/>
          </a:prstGeom>
          <a:noFill/>
        </p:spPr>
        <p:txBody>
          <a:bodyPr wrap="square" rtlCol="0">
            <a:spAutoFit/>
          </a:bodyPr>
          <a:lstStyle/>
          <a:p>
            <a:pPr algn="ctr"/>
            <a:r>
              <a:rPr lang="en-GB" b="1" dirty="0" smtClean="0">
                <a:solidFill>
                  <a:srgbClr val="004360"/>
                </a:solidFill>
              </a:rPr>
              <a:t>Analysed and authored by community area experts</a:t>
            </a:r>
          </a:p>
          <a:p>
            <a:pPr algn="ctr"/>
            <a:endParaRPr lang="en-GB" b="1" dirty="0">
              <a:solidFill>
                <a:srgbClr val="004360"/>
              </a:solidFill>
            </a:endParaRPr>
          </a:p>
          <a:p>
            <a:pPr algn="ctr"/>
            <a:endParaRPr lang="en-GB" b="1" dirty="0" smtClean="0">
              <a:solidFill>
                <a:srgbClr val="004360"/>
              </a:solidFill>
            </a:endParaRPr>
          </a:p>
          <a:p>
            <a:pPr algn="ctr"/>
            <a:endParaRPr lang="en-GB" b="1" dirty="0">
              <a:solidFill>
                <a:srgbClr val="004360"/>
              </a:solidFill>
            </a:endParaRPr>
          </a:p>
        </p:txBody>
      </p:sp>
      <p:sp>
        <p:nvSpPr>
          <p:cNvPr id="51" name="TextBox 50"/>
          <p:cNvSpPr txBox="1"/>
          <p:nvPr/>
        </p:nvSpPr>
        <p:spPr>
          <a:xfrm>
            <a:off x="5131754" y="5303498"/>
            <a:ext cx="638845" cy="707886"/>
          </a:xfrm>
          <a:prstGeom prst="rect">
            <a:avLst/>
          </a:prstGeom>
          <a:noFill/>
        </p:spPr>
        <p:txBody>
          <a:bodyPr wrap="square" rtlCol="0">
            <a:spAutoFit/>
          </a:bodyPr>
          <a:lstStyle/>
          <a:p>
            <a:r>
              <a:rPr lang="en-GB" sz="4000" dirty="0" smtClean="0">
                <a:solidFill>
                  <a:srgbClr val="00B050"/>
                </a:solidFill>
                <a:latin typeface="Wingdings" panose="05000000000000000000" pitchFamily="2" charset="2"/>
                <a:sym typeface="Wingdings" panose="05000000000000000000" pitchFamily="2" charset="2"/>
              </a:rPr>
              <a:t></a:t>
            </a:r>
            <a:endParaRPr lang="en-GB" sz="4000" dirty="0">
              <a:solidFill>
                <a:srgbClr val="00B050"/>
              </a:solidFill>
              <a:latin typeface="Wingdings" panose="05000000000000000000" pitchFamily="2" charset="2"/>
            </a:endParaRPr>
          </a:p>
        </p:txBody>
      </p:sp>
      <p:sp>
        <p:nvSpPr>
          <p:cNvPr id="60" name="Rectangle 59"/>
          <p:cNvSpPr/>
          <p:nvPr/>
        </p:nvSpPr>
        <p:spPr>
          <a:xfrm>
            <a:off x="6817195" y="1632256"/>
            <a:ext cx="5191932" cy="461665"/>
          </a:xfrm>
          <a:prstGeom prst="rect">
            <a:avLst/>
          </a:prstGeom>
          <a:ln>
            <a:noFill/>
          </a:ln>
        </p:spPr>
        <p:style>
          <a:lnRef idx="2">
            <a:schemeClr val="accent1"/>
          </a:lnRef>
          <a:fillRef idx="1">
            <a:schemeClr val="lt1"/>
          </a:fillRef>
          <a:effectRef idx="0">
            <a:schemeClr val="accent1"/>
          </a:effectRef>
          <a:fontRef idx="minor">
            <a:schemeClr val="dk1"/>
          </a:fontRef>
        </p:style>
        <p:txBody>
          <a:bodyPr wrap="square">
            <a:spAutoFit/>
          </a:bodyPr>
          <a:lstStyle/>
          <a:p>
            <a:endParaRPr lang="en-US" sz="2400" dirty="0" smtClean="0"/>
          </a:p>
        </p:txBody>
      </p:sp>
      <p:sp>
        <p:nvSpPr>
          <p:cNvPr id="62" name="Down Arrow 61"/>
          <p:cNvSpPr/>
          <p:nvPr/>
        </p:nvSpPr>
        <p:spPr bwMode="auto">
          <a:xfrm>
            <a:off x="4690864" y="3457213"/>
            <a:ext cx="1316756" cy="476457"/>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63" name="Freeform 62"/>
          <p:cNvSpPr/>
          <p:nvPr/>
        </p:nvSpPr>
        <p:spPr>
          <a:xfrm>
            <a:off x="6949370" y="1632255"/>
            <a:ext cx="4978769" cy="4367859"/>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2"/>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endParaRPr lang="en-US" sz="1000" dirty="0"/>
          </a:p>
        </p:txBody>
      </p:sp>
      <p:sp>
        <p:nvSpPr>
          <p:cNvPr id="2" name="Rectangle 1"/>
          <p:cNvSpPr/>
          <p:nvPr/>
        </p:nvSpPr>
        <p:spPr>
          <a:xfrm>
            <a:off x="7317955" y="1836258"/>
            <a:ext cx="4408171" cy="3785652"/>
          </a:xfrm>
          <a:prstGeom prst="rect">
            <a:avLst/>
          </a:prstGeom>
        </p:spPr>
        <p:txBody>
          <a:bodyPr wrap="square">
            <a:spAutoFit/>
          </a:bodyPr>
          <a:lstStyle/>
          <a:p>
            <a:r>
              <a:rPr lang="en-US" sz="2000" b="1" dirty="0" smtClean="0"/>
              <a:t>To </a:t>
            </a:r>
            <a:r>
              <a:rPr lang="en-US" sz="2000" b="1" dirty="0"/>
              <a:t>be pursued in Compendium 2016:</a:t>
            </a:r>
          </a:p>
          <a:p>
            <a:endParaRPr lang="en-US" sz="2000" i="1" dirty="0"/>
          </a:p>
          <a:p>
            <a:pPr marL="342900" indent="-342900">
              <a:buFont typeface="Arial" charset="0"/>
              <a:buChar char="•"/>
            </a:pPr>
            <a:r>
              <a:rPr lang="en-US" sz="2000" dirty="0"/>
              <a:t>Continue working with content owners and area experts   </a:t>
            </a:r>
          </a:p>
          <a:p>
            <a:pPr marL="342900" indent="-342900">
              <a:buFont typeface="Arial" charset="0"/>
              <a:buChar char="•"/>
            </a:pPr>
            <a:r>
              <a:rPr lang="en-US" sz="2000" dirty="0"/>
              <a:t>Work with data scientist for data and trend analysis </a:t>
            </a:r>
          </a:p>
          <a:p>
            <a:pPr marL="342900" indent="-342900">
              <a:buFont typeface="Arial" charset="0"/>
              <a:buChar char="•"/>
            </a:pPr>
            <a:r>
              <a:rPr lang="en-US" sz="2000" dirty="0"/>
              <a:t>Keep focus on identifying and drawing out trends</a:t>
            </a:r>
          </a:p>
          <a:p>
            <a:pPr marL="342900" indent="-342900">
              <a:buFont typeface="Arial" charset="0"/>
              <a:buChar char="•"/>
            </a:pPr>
            <a:r>
              <a:rPr lang="en-US" sz="2000" dirty="0"/>
              <a:t>Enrich factual data with qualitative interview data</a:t>
            </a:r>
          </a:p>
          <a:p>
            <a:pPr marL="342900" indent="-342900">
              <a:buFont typeface="Arial" charset="0"/>
              <a:buChar char="•"/>
            </a:pPr>
            <a:r>
              <a:rPr lang="en-US" sz="2000" dirty="0"/>
              <a:t>Improve automated data collection functions</a:t>
            </a:r>
          </a:p>
        </p:txBody>
      </p:sp>
      <p:sp>
        <p:nvSpPr>
          <p:cNvPr id="65" name="Down Arrow 64"/>
          <p:cNvSpPr/>
          <p:nvPr/>
        </p:nvSpPr>
        <p:spPr bwMode="auto">
          <a:xfrm rot="16200000">
            <a:off x="6254817" y="3374896"/>
            <a:ext cx="1316756" cy="694836"/>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Tree>
    <p:extLst>
      <p:ext uri="{BB962C8B-B14F-4D97-AF65-F5344CB8AC3E}">
        <p14:creationId xmlns:p14="http://schemas.microsoft.com/office/powerpoint/2010/main" val="181451125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91" y="0"/>
            <a:ext cx="12196191" cy="6855643"/>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79292" y="287691"/>
            <a:ext cx="1674488" cy="952633"/>
          </a:xfrm>
          <a:prstGeom prst="rect">
            <a:avLst/>
          </a:prstGeom>
        </p:spPr>
      </p:pic>
      <p:sp>
        <p:nvSpPr>
          <p:cNvPr id="12" name="TextBox 11"/>
          <p:cNvSpPr txBox="1"/>
          <p:nvPr/>
        </p:nvSpPr>
        <p:spPr>
          <a:xfrm>
            <a:off x="877760" y="683680"/>
            <a:ext cx="3198939" cy="523220"/>
          </a:xfrm>
          <a:prstGeom prst="rect">
            <a:avLst/>
          </a:prstGeom>
          <a:noFill/>
        </p:spPr>
        <p:txBody>
          <a:bodyPr wrap="square" rtlCol="0">
            <a:spAutoFit/>
          </a:bodyPr>
          <a:lstStyle/>
          <a:p>
            <a:r>
              <a:rPr lang="en-GB" sz="2800" b="1" dirty="0" smtClean="0">
                <a:solidFill>
                  <a:srgbClr val="004360"/>
                </a:solidFill>
              </a:rPr>
              <a:t>Agenda</a:t>
            </a:r>
            <a:endParaRPr lang="en-GB" sz="2800" dirty="0">
              <a:solidFill>
                <a:srgbClr val="004360"/>
              </a:solidFill>
            </a:endParaRPr>
          </a:p>
        </p:txBody>
      </p:sp>
      <p:sp>
        <p:nvSpPr>
          <p:cNvPr id="16" name="TextBox 15"/>
          <p:cNvSpPr txBox="1"/>
          <p:nvPr/>
        </p:nvSpPr>
        <p:spPr>
          <a:xfrm>
            <a:off x="457196" y="3702856"/>
            <a:ext cx="9817772" cy="461665"/>
          </a:xfrm>
          <a:prstGeom prst="rect">
            <a:avLst/>
          </a:prstGeom>
          <a:noFill/>
        </p:spPr>
        <p:txBody>
          <a:bodyPr wrap="square" rtlCol="0">
            <a:spAutoFit/>
          </a:bodyPr>
          <a:lstStyle/>
          <a:p>
            <a:r>
              <a:rPr lang="en-US" sz="2400" b="1" dirty="0" smtClean="0">
                <a:solidFill>
                  <a:schemeClr val="accent4"/>
                </a:solidFill>
              </a:rPr>
              <a:t>TASK 2: CAMPUS BEST PRACTICE</a:t>
            </a:r>
          </a:p>
        </p:txBody>
      </p:sp>
      <p:sp>
        <p:nvSpPr>
          <p:cNvPr id="7" name="Rectangle 6"/>
          <p:cNvSpPr/>
          <p:nvPr/>
        </p:nvSpPr>
        <p:spPr>
          <a:xfrm>
            <a:off x="457196" y="407754"/>
            <a:ext cx="2701537" cy="2031325"/>
          </a:xfrm>
          <a:prstGeom prst="rect">
            <a:avLst/>
          </a:prstGeom>
        </p:spPr>
        <p:txBody>
          <a:bodyPr wrap="square">
            <a:spAutoFit/>
          </a:bodyPr>
          <a:lstStyle/>
          <a:p>
            <a:pPr>
              <a:lnSpc>
                <a:spcPct val="90000"/>
              </a:lnSpc>
              <a:spcBef>
                <a:spcPts val="1000"/>
              </a:spcBef>
            </a:pPr>
            <a:r>
              <a:rPr lang="en-US" sz="2800" dirty="0">
                <a:solidFill>
                  <a:schemeClr val="bg2">
                    <a:lumMod val="90000"/>
                  </a:schemeClr>
                </a:solidFill>
              </a:rPr>
              <a:t>WORKING AND LEARNING TOGETHER TO BUILD STRONG  </a:t>
            </a:r>
            <a:r>
              <a:rPr lang="en-US" sz="2800" dirty="0" smtClean="0">
                <a:solidFill>
                  <a:schemeClr val="bg2">
                    <a:lumMod val="90000"/>
                  </a:schemeClr>
                </a:solidFill>
              </a:rPr>
              <a:t>COMMUNITIES</a:t>
            </a:r>
            <a:endParaRPr lang="en-US" sz="2800" dirty="0">
              <a:solidFill>
                <a:schemeClr val="bg2">
                  <a:lumMod val="90000"/>
                </a:schemeClr>
              </a:solidFill>
            </a:endParaRPr>
          </a:p>
        </p:txBody>
      </p:sp>
    </p:spTree>
    <p:extLst>
      <p:ext uri="{BB962C8B-B14F-4D97-AF65-F5344CB8AC3E}">
        <p14:creationId xmlns:p14="http://schemas.microsoft.com/office/powerpoint/2010/main" val="11000440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Content Placeholder 6"/>
          <p:cNvPicPr>
            <a:picLocks noChangeAspect="1"/>
          </p:cNvPicPr>
          <p:nvPr/>
        </p:nvPicPr>
        <p:blipFill>
          <a:blip r:embed="rId3">
            <a:alphaModFix amt="40000"/>
            <a:extLst>
              <a:ext uri="{BEBA8EAE-BF5A-486C-A8C5-ECC9F3942E4B}">
                <a14:imgProps xmlns:a14="http://schemas.microsoft.com/office/drawing/2010/main">
                  <a14:imgLayer r:embed="rId4">
                    <a14:imgEffect>
                      <a14:saturation sat="0"/>
                    </a14:imgEffect>
                  </a14:imgLayer>
                </a14:imgProps>
              </a:ext>
              <a:ext uri="{28A0092B-C50C-407E-A947-70E740481C1C}">
                <a14:useLocalDpi xmlns:a14="http://schemas.microsoft.com/office/drawing/2010/main" val="0"/>
              </a:ext>
            </a:extLst>
          </a:blip>
          <a:stretch>
            <a:fillRect/>
          </a:stretch>
        </p:blipFill>
        <p:spPr>
          <a:xfrm flipH="1">
            <a:off x="0" y="1304827"/>
            <a:ext cx="12175300" cy="5231748"/>
          </a:xfrm>
          <a:prstGeom prst="rect">
            <a:avLst/>
          </a:prstGeom>
        </p:spPr>
      </p:pic>
      <p:sp>
        <p:nvSpPr>
          <p:cNvPr id="2" name="Content Placeholder 1"/>
          <p:cNvSpPr>
            <a:spLocks noGrp="1"/>
          </p:cNvSpPr>
          <p:nvPr>
            <p:ph idx="1"/>
          </p:nvPr>
        </p:nvSpPr>
        <p:spPr>
          <a:xfrm>
            <a:off x="154175" y="1489522"/>
            <a:ext cx="4212777" cy="4928905"/>
          </a:xfrm>
          <a:ln>
            <a:noFill/>
          </a:ln>
        </p:spPr>
        <p:txBody>
          <a:bodyPr>
            <a:normAutofit/>
          </a:bodyPr>
          <a:lstStyle/>
          <a:p>
            <a:pPr marL="0" indent="0">
              <a:buNone/>
            </a:pPr>
            <a:r>
              <a:rPr lang="en-US" b="1" dirty="0" smtClean="0"/>
              <a:t>Local Practice</a:t>
            </a:r>
            <a:endParaRPr lang="en-US" b="1" dirty="0"/>
          </a:p>
          <a:p>
            <a:r>
              <a:rPr lang="en-US" dirty="0" smtClean="0"/>
              <a:t>Use case:  Built compatible systems </a:t>
            </a:r>
            <a:r>
              <a:rPr lang="en-US" dirty="0"/>
              <a:t>/ framework for all </a:t>
            </a:r>
            <a:r>
              <a:rPr lang="en-US" dirty="0" smtClean="0"/>
              <a:t>universities in Norway, using the campus best practice method</a:t>
            </a:r>
          </a:p>
        </p:txBody>
      </p:sp>
      <p:sp>
        <p:nvSpPr>
          <p:cNvPr id="3" name="Title 2"/>
          <p:cNvSpPr>
            <a:spLocks noGrp="1"/>
          </p:cNvSpPr>
          <p:nvPr>
            <p:ph type="title"/>
          </p:nvPr>
        </p:nvSpPr>
        <p:spPr/>
        <p:txBody>
          <a:bodyPr>
            <a:normAutofit/>
          </a:bodyPr>
          <a:lstStyle/>
          <a:p>
            <a:r>
              <a:rPr lang="en-US" dirty="0" smtClean="0"/>
              <a:t>Campus Best Practice</a:t>
            </a:r>
            <a:br>
              <a:rPr lang="en-US" dirty="0" smtClean="0"/>
            </a:br>
            <a:r>
              <a:rPr lang="en-US" b="0" i="1" dirty="0" smtClean="0">
                <a:solidFill>
                  <a:schemeClr val="bg1"/>
                </a:solidFill>
              </a:rPr>
              <a:t>Success Story: Campus Best Practice on digital </a:t>
            </a:r>
            <a:r>
              <a:rPr lang="en-US" b="0" i="1" dirty="0">
                <a:solidFill>
                  <a:schemeClr val="bg1"/>
                </a:solidFill>
              </a:rPr>
              <a:t>a</a:t>
            </a:r>
            <a:r>
              <a:rPr lang="en-US" b="0" i="1" dirty="0" smtClean="0">
                <a:solidFill>
                  <a:schemeClr val="bg1"/>
                </a:solidFill>
              </a:rPr>
              <a:t>ssessment in Norway</a:t>
            </a:r>
            <a:endParaRPr lang="en-US" b="0" i="1" dirty="0">
              <a:solidFill>
                <a:schemeClr val="bg1"/>
              </a:solidFill>
            </a:endParaRPr>
          </a:p>
        </p:txBody>
      </p:sp>
      <p:sp>
        <p:nvSpPr>
          <p:cNvPr id="4" name="Slide Number Placeholder 3"/>
          <p:cNvSpPr>
            <a:spLocks noGrp="1"/>
          </p:cNvSpPr>
          <p:nvPr>
            <p:ph type="sldNum" sz="quarter" idx="10"/>
          </p:nvPr>
        </p:nvSpPr>
        <p:spPr/>
        <p:txBody>
          <a:bodyPr/>
          <a:lstStyle/>
          <a:p>
            <a:pPr defTabSz="914377"/>
            <a:fld id="{99DB5B91-B4E4-4EE4-BE5C-3E09032CE5EC}" type="slidenum">
              <a:rPr lang="en-GB" smtClean="0">
                <a:solidFill>
                  <a:prstClr val="white"/>
                </a:solidFill>
              </a:rPr>
              <a:pPr defTabSz="914377"/>
              <a:t>17</a:t>
            </a:fld>
            <a:endParaRPr lang="en-GB" dirty="0">
              <a:solidFill>
                <a:prstClr val="white"/>
              </a:solidFill>
            </a:endParaRPr>
          </a:p>
        </p:txBody>
      </p:sp>
      <p:sp>
        <p:nvSpPr>
          <p:cNvPr id="7" name="Content Placeholder 1"/>
          <p:cNvSpPr txBox="1">
            <a:spLocks/>
          </p:cNvSpPr>
          <p:nvPr/>
        </p:nvSpPr>
        <p:spPr>
          <a:xfrm>
            <a:off x="662529" y="5597050"/>
            <a:ext cx="4815088" cy="155407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dirty="0" smtClean="0"/>
          </a:p>
        </p:txBody>
      </p:sp>
      <p:sp>
        <p:nvSpPr>
          <p:cNvPr id="17" name="Content Placeholder 1"/>
          <p:cNvSpPr txBox="1">
            <a:spLocks/>
          </p:cNvSpPr>
          <p:nvPr/>
        </p:nvSpPr>
        <p:spPr>
          <a:xfrm>
            <a:off x="945305" y="1278310"/>
            <a:ext cx="4253706" cy="63615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FontTx/>
              <a:buNone/>
            </a:pPr>
            <a:r>
              <a:rPr lang="en-US" dirty="0" smtClean="0"/>
              <a:t> </a:t>
            </a:r>
          </a:p>
          <a:p>
            <a:pPr marL="0" indent="0">
              <a:lnSpc>
                <a:spcPct val="100000"/>
              </a:lnSpc>
              <a:spcBef>
                <a:spcPts val="0"/>
              </a:spcBef>
              <a:buFontTx/>
              <a:buNone/>
            </a:pPr>
            <a:endParaRPr lang="en-US" dirty="0" smtClean="0"/>
          </a:p>
        </p:txBody>
      </p:sp>
      <p:sp>
        <p:nvSpPr>
          <p:cNvPr id="18" name="Content Placeholder 1"/>
          <p:cNvSpPr txBox="1">
            <a:spLocks/>
          </p:cNvSpPr>
          <p:nvPr/>
        </p:nvSpPr>
        <p:spPr>
          <a:xfrm>
            <a:off x="9298547" y="1320473"/>
            <a:ext cx="2893454" cy="5217588"/>
          </a:xfrm>
          <a:prstGeom prst="rect">
            <a:avLst/>
          </a:prstGeom>
          <a:solidFill>
            <a:schemeClr val="lt1">
              <a:alpha val="49000"/>
            </a:schemeClr>
          </a:solidFill>
          <a:ln>
            <a:noFill/>
          </a:ln>
        </p:spPr>
        <p:style>
          <a:lnRef idx="2">
            <a:schemeClr val="accent1"/>
          </a:lnRef>
          <a:fillRef idx="1">
            <a:schemeClr val="lt1"/>
          </a:fillRef>
          <a:effectRef idx="0">
            <a:schemeClr val="accent1"/>
          </a:effectRef>
          <a:fontRef idx="minor">
            <a:schemeClr val="dk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b="1" dirty="0" smtClean="0"/>
          </a:p>
          <a:p>
            <a:pPr marL="0" indent="0">
              <a:buNone/>
            </a:pPr>
            <a:endParaRPr lang="en-US" b="1" dirty="0"/>
          </a:p>
          <a:p>
            <a:endParaRPr lang="en-US" sz="2800" dirty="0" smtClean="0"/>
          </a:p>
          <a:p>
            <a:endParaRPr lang="en-US" dirty="0" smtClean="0"/>
          </a:p>
        </p:txBody>
      </p:sp>
      <p:pic>
        <p:nvPicPr>
          <p:cNvPr id="25" name="Picture 2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4217" y="4839534"/>
            <a:ext cx="4151085" cy="1182458"/>
          </a:xfrm>
          <a:prstGeom prst="rect">
            <a:avLst/>
          </a:prstGeom>
        </p:spPr>
      </p:pic>
      <p:pic>
        <p:nvPicPr>
          <p:cNvPr id="27" name="Content Placeholder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103904" y="3096763"/>
            <a:ext cx="2072483" cy="3027969"/>
          </a:xfrm>
          <a:prstGeom prst="rect">
            <a:avLst/>
          </a:prstGeom>
          <a:ln>
            <a:noFill/>
          </a:ln>
          <a:effectLst>
            <a:outerShdw blurRad="190500" algn="tl" rotWithShape="0">
              <a:srgbClr val="000000">
                <a:alpha val="70000"/>
              </a:srgbClr>
            </a:outerShdw>
          </a:effectLst>
        </p:spPr>
      </p:pic>
      <p:sp>
        <p:nvSpPr>
          <p:cNvPr id="5" name="Rectangle 4"/>
          <p:cNvSpPr/>
          <p:nvPr/>
        </p:nvSpPr>
        <p:spPr>
          <a:xfrm>
            <a:off x="4873362" y="1613708"/>
            <a:ext cx="2553662" cy="1200329"/>
          </a:xfrm>
          <a:prstGeom prst="rect">
            <a:avLst/>
          </a:prstGeom>
        </p:spPr>
        <p:txBody>
          <a:bodyPr wrap="square">
            <a:spAutoFit/>
          </a:bodyPr>
          <a:lstStyle/>
          <a:p>
            <a:pPr algn="ctr"/>
            <a:r>
              <a:rPr lang="en-US" sz="2400" b="1" dirty="0">
                <a:solidFill>
                  <a:schemeClr val="bg1"/>
                </a:solidFill>
              </a:rPr>
              <a:t>Results: 6 Campus Best Practice </a:t>
            </a:r>
            <a:r>
              <a:rPr lang="en-US" sz="2400" b="1" dirty="0" smtClean="0">
                <a:solidFill>
                  <a:schemeClr val="bg1"/>
                </a:solidFill>
              </a:rPr>
              <a:t>documents</a:t>
            </a:r>
            <a:endParaRPr lang="en-US" sz="2400" dirty="0">
              <a:solidFill>
                <a:schemeClr val="bg1"/>
              </a:solidFill>
            </a:endParaRPr>
          </a:p>
        </p:txBody>
      </p:sp>
      <p:sp>
        <p:nvSpPr>
          <p:cNvPr id="8" name="TextBox 7"/>
          <p:cNvSpPr txBox="1"/>
          <p:nvPr/>
        </p:nvSpPr>
        <p:spPr>
          <a:xfrm>
            <a:off x="5291190" y="3780888"/>
            <a:ext cx="1705511" cy="1569660"/>
          </a:xfrm>
          <a:prstGeom prst="rect">
            <a:avLst/>
          </a:prstGeom>
          <a:noFill/>
        </p:spPr>
        <p:txBody>
          <a:bodyPr wrap="square" rtlCol="0">
            <a:spAutoFit/>
          </a:bodyPr>
          <a:lstStyle/>
          <a:p>
            <a:pPr algn="ctr"/>
            <a:r>
              <a:rPr lang="en-US" sz="9600" dirty="0" smtClean="0">
                <a:solidFill>
                  <a:srgbClr val="004361"/>
                </a:solidFill>
              </a:rPr>
              <a:t>6</a:t>
            </a:r>
            <a:endParaRPr lang="en-US" sz="9600" dirty="0">
              <a:solidFill>
                <a:srgbClr val="004361"/>
              </a:solidFill>
            </a:endParaRPr>
          </a:p>
        </p:txBody>
      </p:sp>
      <p:sp>
        <p:nvSpPr>
          <p:cNvPr id="9" name="TextBox 8"/>
          <p:cNvSpPr txBox="1"/>
          <p:nvPr/>
        </p:nvSpPr>
        <p:spPr>
          <a:xfrm>
            <a:off x="9640957" y="1489522"/>
            <a:ext cx="2368170" cy="4801314"/>
          </a:xfrm>
          <a:prstGeom prst="rect">
            <a:avLst/>
          </a:prstGeom>
          <a:noFill/>
        </p:spPr>
        <p:txBody>
          <a:bodyPr wrap="square" rtlCol="0">
            <a:spAutoFit/>
          </a:bodyPr>
          <a:lstStyle/>
          <a:p>
            <a:r>
              <a:rPr lang="en-US" b="1" dirty="0"/>
              <a:t>Global Interest</a:t>
            </a:r>
          </a:p>
          <a:p>
            <a:pPr marL="342900" indent="-342900">
              <a:buFont typeface="Arial" charset="0"/>
              <a:buChar char="•"/>
            </a:pPr>
            <a:r>
              <a:rPr lang="en-US" dirty="0"/>
              <a:t>NRENs: UK, Ireland, Netherlands, Portugal, Brazil, Sweden, Denmark, Iceland   </a:t>
            </a:r>
          </a:p>
          <a:p>
            <a:pPr marL="342900" indent="-342900">
              <a:buFont typeface="Arial" charset="0"/>
              <a:buChar char="•"/>
            </a:pPr>
            <a:r>
              <a:rPr lang="en-US" dirty="0"/>
              <a:t>Individual Universities in Europe, Asia and the </a:t>
            </a:r>
            <a:r>
              <a:rPr lang="en-US" dirty="0" smtClean="0"/>
              <a:t>US</a:t>
            </a:r>
            <a:endParaRPr lang="en-US" dirty="0"/>
          </a:p>
          <a:p>
            <a:pPr marL="342900" indent="-342900">
              <a:buFont typeface="Arial" charset="0"/>
              <a:buChar char="•"/>
            </a:pPr>
            <a:r>
              <a:rPr lang="en-US" dirty="0"/>
              <a:t>11 different vendors (from India, USA, Spain, Netherlands, UK, Island, Sweden, Denmark, Norway</a:t>
            </a:r>
          </a:p>
          <a:p>
            <a:endParaRPr lang="en-US" dirty="0"/>
          </a:p>
        </p:txBody>
      </p:sp>
    </p:spTree>
    <p:extLst>
      <p:ext uri="{BB962C8B-B14F-4D97-AF65-F5344CB8AC3E}">
        <p14:creationId xmlns:p14="http://schemas.microsoft.com/office/powerpoint/2010/main" val="19605300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16" y="-2677"/>
            <a:ext cx="12201015" cy="1322886"/>
          </a:xfrm>
          <a:prstGeom prst="rect">
            <a:avLst/>
          </a:prstGeom>
        </p:spPr>
      </p:pic>
      <p:pic>
        <p:nvPicPr>
          <p:cNvPr id="23"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12" name="Title 1"/>
          <p:cNvSpPr txBox="1">
            <a:spLocks/>
          </p:cNvSpPr>
          <p:nvPr/>
        </p:nvSpPr>
        <p:spPr>
          <a:xfrm>
            <a:off x="477459" y="217335"/>
            <a:ext cx="9037967" cy="8683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400" b="1" dirty="0" smtClean="0">
                <a:solidFill>
                  <a:schemeClr val="accent4"/>
                </a:solidFill>
                <a:latin typeface="+mn-lt"/>
                <a:ea typeface="Tahoma" panose="020B0604030504040204" pitchFamily="34" charset="0"/>
                <a:cs typeface="Tahoma" panose="020B0604030504040204" pitchFamily="34" charset="0"/>
              </a:rPr>
              <a:t>Campus Best Practice</a:t>
            </a:r>
          </a:p>
          <a:p>
            <a:pPr algn="l">
              <a:lnSpc>
                <a:spcPct val="100000"/>
              </a:lnSpc>
            </a:pPr>
            <a:r>
              <a:rPr lang="en-GB" sz="2400" i="1" dirty="0" smtClean="0">
                <a:solidFill>
                  <a:schemeClr val="bg1"/>
                </a:solidFill>
                <a:latin typeface="+mn-lt"/>
                <a:ea typeface="Tahoma" panose="020B0604030504040204" pitchFamily="34" charset="0"/>
                <a:cs typeface="Tahoma" panose="020B0604030504040204" pitchFamily="34" charset="0"/>
              </a:rPr>
              <a:t>New documents, outreach, workshops</a:t>
            </a:r>
            <a:endParaRPr lang="en-GB" sz="2400" i="1" dirty="0">
              <a:solidFill>
                <a:schemeClr val="bg1"/>
              </a:solidFill>
              <a:latin typeface="+mn-lt"/>
              <a:ea typeface="Tahoma" panose="020B0604030504040204" pitchFamily="34" charset="0"/>
              <a:cs typeface="Tahoma" panose="020B0604030504040204" pitchFamily="34" charset="0"/>
            </a:endParaRPr>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18</a:t>
            </a:fld>
            <a:endParaRPr lang="en-GB" dirty="0"/>
          </a:p>
        </p:txBody>
      </p:sp>
      <p:graphicFrame>
        <p:nvGraphicFramePr>
          <p:cNvPr id="10" name="Table 9"/>
          <p:cNvGraphicFramePr>
            <a:graphicFrameLocks noGrp="1"/>
          </p:cNvGraphicFramePr>
          <p:nvPr>
            <p:extLst>
              <p:ext uri="{D42A27DB-BD31-4B8C-83A1-F6EECF244321}">
                <p14:modId xmlns:p14="http://schemas.microsoft.com/office/powerpoint/2010/main" val="487040610"/>
              </p:ext>
            </p:extLst>
          </p:nvPr>
        </p:nvGraphicFramePr>
        <p:xfrm>
          <a:off x="3662232" y="1881579"/>
          <a:ext cx="7962068" cy="4022509"/>
        </p:xfrm>
        <a:graphic>
          <a:graphicData uri="http://schemas.openxmlformats.org/drawingml/2006/table">
            <a:tbl>
              <a:tblPr firstRow="1" bandRow="1">
                <a:tableStyleId>{5C22544A-7EE6-4342-B048-85BDC9FD1C3A}</a:tableStyleId>
              </a:tblPr>
              <a:tblGrid>
                <a:gridCol w="1315736"/>
                <a:gridCol w="902161"/>
                <a:gridCol w="882240"/>
                <a:gridCol w="849853"/>
                <a:gridCol w="887878"/>
                <a:gridCol w="1032933"/>
                <a:gridCol w="1041682"/>
                <a:gridCol w="1049585"/>
              </a:tblGrid>
              <a:tr h="892377">
                <a:tc>
                  <a:txBody>
                    <a:bodyPr/>
                    <a:lstStyle/>
                    <a:p>
                      <a:endParaRPr lang="fi-FI" sz="1600" b="1" dirty="0"/>
                    </a:p>
                  </a:txBody>
                  <a:tcPr/>
                </a:tc>
                <a:tc>
                  <a:txBody>
                    <a:bodyPr/>
                    <a:lstStyle/>
                    <a:p>
                      <a:pPr algn="ctr"/>
                      <a:r>
                        <a:rPr lang="fi-FI" sz="1600" b="1" dirty="0" smtClean="0"/>
                        <a:t>2010</a:t>
                      </a:r>
                    </a:p>
                    <a:p>
                      <a:pPr algn="ctr"/>
                      <a:r>
                        <a:rPr lang="fi-FI" sz="1600" b="1" dirty="0" smtClean="0"/>
                        <a:t>GN3</a:t>
                      </a:r>
                      <a:endParaRPr lang="fi-FI" sz="1600" b="1" dirty="0"/>
                    </a:p>
                  </a:txBody>
                  <a:tcPr anchor="ctr">
                    <a:solidFill>
                      <a:srgbClr val="0070C0"/>
                    </a:solidFill>
                  </a:tcPr>
                </a:tc>
                <a:tc>
                  <a:txBody>
                    <a:bodyPr/>
                    <a:lstStyle/>
                    <a:p>
                      <a:pPr algn="ctr"/>
                      <a:r>
                        <a:rPr lang="fi-FI" sz="1600" b="1" dirty="0" smtClean="0"/>
                        <a:t>2011 GN3</a:t>
                      </a:r>
                      <a:endParaRPr lang="fi-FI" sz="1600" b="1" dirty="0"/>
                    </a:p>
                  </a:txBody>
                  <a:tcPr anchor="ctr">
                    <a:solidFill>
                      <a:srgbClr val="0070C0"/>
                    </a:solidFill>
                  </a:tcPr>
                </a:tc>
                <a:tc>
                  <a:txBody>
                    <a:bodyPr/>
                    <a:lstStyle/>
                    <a:p>
                      <a:pPr algn="ctr"/>
                      <a:r>
                        <a:rPr lang="fi-FI" sz="1600" b="1" dirty="0" smtClean="0"/>
                        <a:t>2012 GN3</a:t>
                      </a:r>
                      <a:endParaRPr lang="fi-FI" sz="1600" b="1" dirty="0"/>
                    </a:p>
                  </a:txBody>
                  <a:tcPr anchor="ctr">
                    <a:solidFill>
                      <a:srgbClr val="0070C0"/>
                    </a:solidFill>
                  </a:tcPr>
                </a:tc>
                <a:tc>
                  <a:txBody>
                    <a:bodyPr/>
                    <a:lstStyle/>
                    <a:p>
                      <a:pPr algn="ctr"/>
                      <a:r>
                        <a:rPr lang="fi-FI" sz="1600" b="1" dirty="0" smtClean="0"/>
                        <a:t>2013 GN3</a:t>
                      </a:r>
                      <a:endParaRPr lang="fi-FI" sz="1600" b="1" dirty="0"/>
                    </a:p>
                  </a:txBody>
                  <a:tcPr anchor="ctr">
                    <a:solidFill>
                      <a:srgbClr val="0070C0"/>
                    </a:solidFill>
                  </a:tcPr>
                </a:tc>
                <a:tc>
                  <a:txBody>
                    <a:bodyPr/>
                    <a:lstStyle/>
                    <a:p>
                      <a:pPr algn="ctr"/>
                      <a:r>
                        <a:rPr lang="fi-FI" sz="1600" b="1" dirty="0" smtClean="0"/>
                        <a:t>2014 GN3plus</a:t>
                      </a:r>
                      <a:endParaRPr lang="fi-FI" sz="1600" b="1" dirty="0"/>
                    </a:p>
                  </a:txBody>
                  <a:tcPr anchor="ctr"/>
                </a:tc>
                <a:tc>
                  <a:txBody>
                    <a:bodyPr/>
                    <a:lstStyle/>
                    <a:p>
                      <a:pPr algn="ctr"/>
                      <a:r>
                        <a:rPr lang="fi-FI" sz="1600" b="1" dirty="0" smtClean="0"/>
                        <a:t>2015 GN3plus</a:t>
                      </a:r>
                      <a:endParaRPr lang="fi-FI" sz="1600" b="1" dirty="0"/>
                    </a:p>
                  </a:txBody>
                  <a:tcPr anchor="ctr"/>
                </a:tc>
                <a:tc>
                  <a:txBody>
                    <a:bodyPr/>
                    <a:lstStyle/>
                    <a:p>
                      <a:pPr algn="ctr"/>
                      <a:r>
                        <a:rPr lang="fi-FI" sz="1600" b="1" dirty="0" smtClean="0"/>
                        <a:t>2016 GN4-1</a:t>
                      </a:r>
                      <a:endParaRPr lang="fi-FI" sz="1600" b="1" dirty="0"/>
                    </a:p>
                  </a:txBody>
                  <a:tcPr anchor="ctr">
                    <a:solidFill>
                      <a:schemeClr val="accent4"/>
                    </a:solidFill>
                  </a:tcPr>
                </a:tc>
              </a:tr>
              <a:tr h="782533">
                <a:tc>
                  <a:txBody>
                    <a:bodyPr/>
                    <a:lstStyle/>
                    <a:p>
                      <a:r>
                        <a:rPr lang="fi-FI" sz="1600" b="1" dirty="0" err="1" smtClean="0">
                          <a:solidFill>
                            <a:srgbClr val="004461"/>
                          </a:solidFill>
                        </a:rPr>
                        <a:t>NRENs</a:t>
                      </a:r>
                      <a:endParaRPr lang="fi-FI" sz="1600" b="1" dirty="0">
                        <a:solidFill>
                          <a:srgbClr val="004461"/>
                        </a:solidFill>
                      </a:endParaRPr>
                    </a:p>
                  </a:txBody>
                  <a:tcPr anchor="ctr"/>
                </a:tc>
                <a:tc>
                  <a:txBody>
                    <a:bodyPr/>
                    <a:lstStyle/>
                    <a:p>
                      <a:pPr algn="ctr"/>
                      <a:r>
                        <a:rPr lang="fi-FI" sz="1600" dirty="0" smtClean="0">
                          <a:solidFill>
                            <a:srgbClr val="004461"/>
                          </a:solidFill>
                        </a:rPr>
                        <a:t>4</a:t>
                      </a:r>
                      <a:endParaRPr lang="fi-FI" sz="1600" dirty="0">
                        <a:solidFill>
                          <a:srgbClr val="004461"/>
                        </a:solidFill>
                      </a:endParaRPr>
                    </a:p>
                  </a:txBody>
                  <a:tcPr anchor="ctr"/>
                </a:tc>
                <a:tc>
                  <a:txBody>
                    <a:bodyPr/>
                    <a:lstStyle/>
                    <a:p>
                      <a:pPr algn="ctr"/>
                      <a:r>
                        <a:rPr lang="fi-FI" sz="1600" dirty="0" smtClean="0">
                          <a:solidFill>
                            <a:srgbClr val="004461"/>
                          </a:solidFill>
                        </a:rPr>
                        <a:t>4</a:t>
                      </a:r>
                      <a:endParaRPr lang="fi-FI" sz="1600" dirty="0">
                        <a:solidFill>
                          <a:srgbClr val="004461"/>
                        </a:solidFill>
                      </a:endParaRPr>
                    </a:p>
                  </a:txBody>
                  <a:tcPr anchor="ctr"/>
                </a:tc>
                <a:tc>
                  <a:txBody>
                    <a:bodyPr/>
                    <a:lstStyle/>
                    <a:p>
                      <a:pPr algn="ctr"/>
                      <a:r>
                        <a:rPr lang="fi-FI" sz="1600" dirty="0" smtClean="0">
                          <a:solidFill>
                            <a:srgbClr val="004461"/>
                          </a:solidFill>
                        </a:rPr>
                        <a:t>4</a:t>
                      </a:r>
                      <a:endParaRPr lang="fi-FI" sz="1600" dirty="0">
                        <a:solidFill>
                          <a:srgbClr val="004461"/>
                        </a:solidFill>
                      </a:endParaRPr>
                    </a:p>
                  </a:txBody>
                  <a:tcPr anchor="ctr"/>
                </a:tc>
                <a:tc>
                  <a:txBody>
                    <a:bodyPr/>
                    <a:lstStyle/>
                    <a:p>
                      <a:pPr algn="ctr"/>
                      <a:r>
                        <a:rPr lang="fi-FI" sz="1600" dirty="0" smtClean="0">
                          <a:solidFill>
                            <a:srgbClr val="004461"/>
                          </a:solidFill>
                        </a:rPr>
                        <a:t>5</a:t>
                      </a:r>
                      <a:endParaRPr lang="fi-FI" sz="1600" dirty="0">
                        <a:solidFill>
                          <a:srgbClr val="004461"/>
                        </a:solidFill>
                      </a:endParaRPr>
                    </a:p>
                  </a:txBody>
                  <a:tcPr anchor="ctr"/>
                </a:tc>
                <a:tc>
                  <a:txBody>
                    <a:bodyPr/>
                    <a:lstStyle/>
                    <a:p>
                      <a:pPr algn="ctr"/>
                      <a:r>
                        <a:rPr lang="fi-FI" sz="1600" dirty="0" smtClean="0">
                          <a:solidFill>
                            <a:srgbClr val="004461"/>
                          </a:solidFill>
                        </a:rPr>
                        <a:t>10</a:t>
                      </a:r>
                      <a:endParaRPr lang="fi-FI" sz="1600" dirty="0">
                        <a:solidFill>
                          <a:srgbClr val="004461"/>
                        </a:solidFill>
                      </a:endParaRPr>
                    </a:p>
                  </a:txBody>
                  <a:tcPr anchor="ctr"/>
                </a:tc>
                <a:tc>
                  <a:txBody>
                    <a:bodyPr/>
                    <a:lstStyle/>
                    <a:p>
                      <a:pPr algn="ctr"/>
                      <a:r>
                        <a:rPr lang="fi-FI" sz="1600" dirty="0" smtClean="0">
                          <a:solidFill>
                            <a:srgbClr val="004461"/>
                          </a:solidFill>
                        </a:rPr>
                        <a:t>10</a:t>
                      </a:r>
                      <a:endParaRPr lang="fi-FI" sz="1600" dirty="0">
                        <a:solidFill>
                          <a:srgbClr val="004461"/>
                        </a:solidFill>
                      </a:endParaRPr>
                    </a:p>
                  </a:txBody>
                  <a:tcPr anchor="ctr"/>
                </a:tc>
                <a:tc>
                  <a:txBody>
                    <a:bodyPr/>
                    <a:lstStyle/>
                    <a:p>
                      <a:pPr algn="ctr"/>
                      <a:r>
                        <a:rPr lang="fi-FI" sz="1600" dirty="0" smtClean="0">
                          <a:solidFill>
                            <a:srgbClr val="004461"/>
                          </a:solidFill>
                        </a:rPr>
                        <a:t>16 </a:t>
                      </a:r>
                      <a:endParaRPr lang="fi-FI" sz="1600" dirty="0">
                        <a:solidFill>
                          <a:srgbClr val="004461"/>
                        </a:solidFill>
                      </a:endParaRPr>
                    </a:p>
                  </a:txBody>
                  <a:tcPr anchor="ctr">
                    <a:solidFill>
                      <a:schemeClr val="accent4"/>
                    </a:solidFill>
                  </a:tcPr>
                </a:tc>
              </a:tr>
              <a:tr h="782533">
                <a:tc>
                  <a:txBody>
                    <a:bodyPr/>
                    <a:lstStyle/>
                    <a:p>
                      <a:r>
                        <a:rPr lang="fi-FI" sz="1600" b="1" dirty="0" err="1" smtClean="0">
                          <a:solidFill>
                            <a:srgbClr val="004461"/>
                          </a:solidFill>
                        </a:rPr>
                        <a:t>Teams</a:t>
                      </a:r>
                      <a:endParaRPr lang="fi-FI" sz="1600" b="1" dirty="0">
                        <a:solidFill>
                          <a:srgbClr val="004461"/>
                        </a:solidFill>
                      </a:endParaRPr>
                    </a:p>
                  </a:txBody>
                  <a:tcPr anchor="ctr"/>
                </a:tc>
                <a:tc>
                  <a:txBody>
                    <a:bodyPr/>
                    <a:lstStyle/>
                    <a:p>
                      <a:pPr algn="ctr"/>
                      <a:r>
                        <a:rPr lang="fi-FI" sz="1600" dirty="0" smtClean="0">
                          <a:solidFill>
                            <a:srgbClr val="004461"/>
                          </a:solidFill>
                        </a:rPr>
                        <a:t>17</a:t>
                      </a:r>
                      <a:endParaRPr lang="fi-FI" sz="1600" dirty="0">
                        <a:solidFill>
                          <a:srgbClr val="004461"/>
                        </a:solidFill>
                      </a:endParaRPr>
                    </a:p>
                  </a:txBody>
                  <a:tcPr anchor="ctr"/>
                </a:tc>
                <a:tc>
                  <a:txBody>
                    <a:bodyPr/>
                    <a:lstStyle/>
                    <a:p>
                      <a:pPr algn="ctr"/>
                      <a:r>
                        <a:rPr lang="fi-FI" sz="1600" dirty="0" smtClean="0">
                          <a:solidFill>
                            <a:srgbClr val="004461"/>
                          </a:solidFill>
                        </a:rPr>
                        <a:t>17</a:t>
                      </a:r>
                      <a:endParaRPr lang="fi-FI" sz="1600" dirty="0">
                        <a:solidFill>
                          <a:srgbClr val="004461"/>
                        </a:solidFill>
                      </a:endParaRPr>
                    </a:p>
                  </a:txBody>
                  <a:tcPr anchor="ctr"/>
                </a:tc>
                <a:tc>
                  <a:txBody>
                    <a:bodyPr/>
                    <a:lstStyle/>
                    <a:p>
                      <a:pPr algn="ctr"/>
                      <a:r>
                        <a:rPr lang="fi-FI" sz="1600" dirty="0" smtClean="0">
                          <a:solidFill>
                            <a:srgbClr val="004461"/>
                          </a:solidFill>
                        </a:rPr>
                        <a:t>14</a:t>
                      </a:r>
                      <a:endParaRPr lang="fi-FI" sz="1600" dirty="0">
                        <a:solidFill>
                          <a:srgbClr val="004461"/>
                        </a:solidFill>
                      </a:endParaRPr>
                    </a:p>
                  </a:txBody>
                  <a:tcPr anchor="ctr"/>
                </a:tc>
                <a:tc>
                  <a:txBody>
                    <a:bodyPr/>
                    <a:lstStyle/>
                    <a:p>
                      <a:pPr algn="ctr"/>
                      <a:r>
                        <a:rPr lang="fi-FI" sz="1600" dirty="0" smtClean="0">
                          <a:solidFill>
                            <a:srgbClr val="004461"/>
                          </a:solidFill>
                        </a:rPr>
                        <a:t>18</a:t>
                      </a:r>
                      <a:endParaRPr lang="fi-FI" sz="1600" dirty="0">
                        <a:solidFill>
                          <a:srgbClr val="004461"/>
                        </a:solidFill>
                      </a:endParaRPr>
                    </a:p>
                  </a:txBody>
                  <a:tcPr anchor="ctr"/>
                </a:tc>
                <a:tc>
                  <a:txBody>
                    <a:bodyPr/>
                    <a:lstStyle/>
                    <a:p>
                      <a:pPr algn="ctr"/>
                      <a:r>
                        <a:rPr lang="fi-FI" sz="1600" dirty="0" smtClean="0">
                          <a:solidFill>
                            <a:srgbClr val="004461"/>
                          </a:solidFill>
                        </a:rPr>
                        <a:t>34</a:t>
                      </a:r>
                      <a:endParaRPr lang="fi-FI" sz="1600" dirty="0">
                        <a:solidFill>
                          <a:srgbClr val="004461"/>
                        </a:solidFill>
                      </a:endParaRPr>
                    </a:p>
                  </a:txBody>
                  <a:tcPr anchor="ctr"/>
                </a:tc>
                <a:tc>
                  <a:txBody>
                    <a:bodyPr/>
                    <a:lstStyle/>
                    <a:p>
                      <a:pPr algn="ctr"/>
                      <a:r>
                        <a:rPr lang="fi-FI" sz="1600" dirty="0" smtClean="0">
                          <a:solidFill>
                            <a:srgbClr val="004461"/>
                          </a:solidFill>
                        </a:rPr>
                        <a:t>31</a:t>
                      </a:r>
                      <a:endParaRPr lang="fi-FI" sz="1600" dirty="0">
                        <a:solidFill>
                          <a:srgbClr val="004461"/>
                        </a:solidFill>
                      </a:endParaRPr>
                    </a:p>
                  </a:txBody>
                  <a:tcPr anchor="ctr"/>
                </a:tc>
                <a:tc>
                  <a:txBody>
                    <a:bodyPr/>
                    <a:lstStyle/>
                    <a:p>
                      <a:pPr algn="ctr"/>
                      <a:r>
                        <a:rPr lang="fi-FI" sz="1600" dirty="0" smtClean="0">
                          <a:solidFill>
                            <a:srgbClr val="004461"/>
                          </a:solidFill>
                        </a:rPr>
                        <a:t>48</a:t>
                      </a:r>
                      <a:endParaRPr lang="fi-FI" sz="1600" dirty="0">
                        <a:solidFill>
                          <a:srgbClr val="004461"/>
                        </a:solidFill>
                      </a:endParaRPr>
                    </a:p>
                  </a:txBody>
                  <a:tcPr anchor="ctr">
                    <a:solidFill>
                      <a:schemeClr val="accent4"/>
                    </a:solidFill>
                  </a:tcPr>
                </a:tc>
              </a:tr>
              <a:tr h="782533">
                <a:tc>
                  <a:txBody>
                    <a:bodyPr/>
                    <a:lstStyle/>
                    <a:p>
                      <a:r>
                        <a:rPr lang="fi-FI" sz="1600" b="1" dirty="0" err="1" smtClean="0">
                          <a:solidFill>
                            <a:srgbClr val="004461"/>
                          </a:solidFill>
                        </a:rPr>
                        <a:t>Workshops</a:t>
                      </a:r>
                      <a:endParaRPr lang="fi-FI" sz="1600" b="1" dirty="0">
                        <a:solidFill>
                          <a:srgbClr val="004461"/>
                        </a:solidFill>
                      </a:endParaRPr>
                    </a:p>
                  </a:txBody>
                  <a:tcPr anchor="ctr"/>
                </a:tc>
                <a:tc>
                  <a:txBody>
                    <a:bodyPr/>
                    <a:lstStyle/>
                    <a:p>
                      <a:pPr algn="ctr"/>
                      <a:r>
                        <a:rPr lang="fi-FI" sz="1600" dirty="0" smtClean="0">
                          <a:solidFill>
                            <a:srgbClr val="004461"/>
                          </a:solidFill>
                        </a:rPr>
                        <a:t>1</a:t>
                      </a:r>
                      <a:endParaRPr lang="fi-FI" sz="1600" dirty="0">
                        <a:solidFill>
                          <a:srgbClr val="004461"/>
                        </a:solidFill>
                      </a:endParaRPr>
                    </a:p>
                  </a:txBody>
                  <a:tcPr anchor="ctr"/>
                </a:tc>
                <a:tc>
                  <a:txBody>
                    <a:bodyPr/>
                    <a:lstStyle/>
                    <a:p>
                      <a:pPr algn="ctr"/>
                      <a:r>
                        <a:rPr lang="fi-FI" sz="1600" dirty="0" smtClean="0">
                          <a:solidFill>
                            <a:srgbClr val="004461"/>
                          </a:solidFill>
                        </a:rPr>
                        <a:t>2</a:t>
                      </a:r>
                      <a:endParaRPr lang="fi-FI" sz="1600" dirty="0">
                        <a:solidFill>
                          <a:srgbClr val="004461"/>
                        </a:solidFill>
                      </a:endParaRPr>
                    </a:p>
                  </a:txBody>
                  <a:tcPr anchor="ctr"/>
                </a:tc>
                <a:tc>
                  <a:txBody>
                    <a:bodyPr/>
                    <a:lstStyle/>
                    <a:p>
                      <a:pPr algn="ctr"/>
                      <a:r>
                        <a:rPr lang="fi-FI" sz="1600" dirty="0" smtClean="0">
                          <a:solidFill>
                            <a:srgbClr val="004461"/>
                          </a:solidFill>
                        </a:rPr>
                        <a:t>2</a:t>
                      </a:r>
                      <a:endParaRPr lang="fi-FI" sz="1600" dirty="0">
                        <a:solidFill>
                          <a:srgbClr val="004461"/>
                        </a:solidFill>
                      </a:endParaRPr>
                    </a:p>
                  </a:txBody>
                  <a:tcPr anchor="ctr"/>
                </a:tc>
                <a:tc>
                  <a:txBody>
                    <a:bodyPr/>
                    <a:lstStyle/>
                    <a:p>
                      <a:pPr algn="ctr"/>
                      <a:r>
                        <a:rPr lang="fi-FI" sz="1600" dirty="0" smtClean="0">
                          <a:solidFill>
                            <a:srgbClr val="004461"/>
                          </a:solidFill>
                        </a:rPr>
                        <a:t>4</a:t>
                      </a:r>
                      <a:endParaRPr lang="fi-FI" sz="1600" dirty="0">
                        <a:solidFill>
                          <a:srgbClr val="004461"/>
                        </a:solidFill>
                      </a:endParaRPr>
                    </a:p>
                  </a:txBody>
                  <a:tcPr anchor="ctr"/>
                </a:tc>
                <a:tc>
                  <a:txBody>
                    <a:bodyPr/>
                    <a:lstStyle/>
                    <a:p>
                      <a:pPr algn="ctr"/>
                      <a:r>
                        <a:rPr lang="fi-FI" sz="1600" dirty="0" smtClean="0">
                          <a:solidFill>
                            <a:srgbClr val="004461"/>
                          </a:solidFill>
                        </a:rPr>
                        <a:t>2</a:t>
                      </a:r>
                      <a:endParaRPr lang="fi-FI" sz="1600" dirty="0">
                        <a:solidFill>
                          <a:srgbClr val="004461"/>
                        </a:solidFill>
                      </a:endParaRPr>
                    </a:p>
                  </a:txBody>
                  <a:tcPr anchor="ctr"/>
                </a:tc>
                <a:tc>
                  <a:txBody>
                    <a:bodyPr/>
                    <a:lstStyle/>
                    <a:p>
                      <a:pPr algn="ctr"/>
                      <a:r>
                        <a:rPr lang="fi-FI" sz="1600" dirty="0" smtClean="0">
                          <a:solidFill>
                            <a:srgbClr val="004461"/>
                          </a:solidFill>
                        </a:rPr>
                        <a:t>5</a:t>
                      </a:r>
                      <a:endParaRPr lang="fi-FI" sz="1600" dirty="0">
                        <a:solidFill>
                          <a:srgbClr val="004461"/>
                        </a:solidFill>
                      </a:endParaRPr>
                    </a:p>
                  </a:txBody>
                  <a:tcPr anchor="ctr"/>
                </a:tc>
                <a:tc>
                  <a:txBody>
                    <a:bodyPr/>
                    <a:lstStyle/>
                    <a:p>
                      <a:pPr algn="ctr"/>
                      <a:r>
                        <a:rPr lang="fi-FI" sz="1600" dirty="0" smtClean="0">
                          <a:solidFill>
                            <a:srgbClr val="004461"/>
                          </a:solidFill>
                        </a:rPr>
                        <a:t>2</a:t>
                      </a:r>
                      <a:endParaRPr lang="fi-FI" sz="1600" dirty="0">
                        <a:solidFill>
                          <a:srgbClr val="004461"/>
                        </a:solidFill>
                      </a:endParaRPr>
                    </a:p>
                  </a:txBody>
                  <a:tcPr anchor="ctr">
                    <a:solidFill>
                      <a:schemeClr val="accent4"/>
                    </a:solidFill>
                  </a:tcPr>
                </a:tc>
              </a:tr>
              <a:tr h="782533">
                <a:tc>
                  <a:txBody>
                    <a:bodyPr/>
                    <a:lstStyle/>
                    <a:p>
                      <a:r>
                        <a:rPr lang="fi-FI" sz="1600" b="1" dirty="0" err="1" smtClean="0">
                          <a:solidFill>
                            <a:srgbClr val="004461"/>
                          </a:solidFill>
                        </a:rPr>
                        <a:t>BPDs</a:t>
                      </a:r>
                      <a:endParaRPr lang="fi-FI" sz="1600" b="1" dirty="0">
                        <a:solidFill>
                          <a:srgbClr val="004461"/>
                        </a:solidFill>
                      </a:endParaRPr>
                    </a:p>
                  </a:txBody>
                  <a:tcPr anchor="ctr"/>
                </a:tc>
                <a:tc>
                  <a:txBody>
                    <a:bodyPr/>
                    <a:lstStyle/>
                    <a:p>
                      <a:pPr algn="ctr"/>
                      <a:r>
                        <a:rPr lang="fi-FI" sz="1600" dirty="0" smtClean="0">
                          <a:solidFill>
                            <a:srgbClr val="004461"/>
                          </a:solidFill>
                        </a:rPr>
                        <a:t>15</a:t>
                      </a:r>
                      <a:endParaRPr lang="fi-FI" sz="1600" dirty="0">
                        <a:solidFill>
                          <a:srgbClr val="004461"/>
                        </a:solidFill>
                      </a:endParaRPr>
                    </a:p>
                  </a:txBody>
                  <a:tcPr anchor="ctr"/>
                </a:tc>
                <a:tc>
                  <a:txBody>
                    <a:bodyPr/>
                    <a:lstStyle/>
                    <a:p>
                      <a:pPr algn="ctr"/>
                      <a:r>
                        <a:rPr lang="fi-FI" sz="1600" dirty="0" smtClean="0">
                          <a:solidFill>
                            <a:srgbClr val="004461"/>
                          </a:solidFill>
                        </a:rPr>
                        <a:t>8</a:t>
                      </a:r>
                      <a:endParaRPr lang="fi-FI" sz="1600" dirty="0">
                        <a:solidFill>
                          <a:srgbClr val="004461"/>
                        </a:solidFill>
                      </a:endParaRPr>
                    </a:p>
                  </a:txBody>
                  <a:tcPr anchor="ctr"/>
                </a:tc>
                <a:tc>
                  <a:txBody>
                    <a:bodyPr/>
                    <a:lstStyle/>
                    <a:p>
                      <a:pPr algn="ctr"/>
                      <a:r>
                        <a:rPr lang="fi-FI" sz="1600" dirty="0" smtClean="0">
                          <a:solidFill>
                            <a:srgbClr val="004461"/>
                          </a:solidFill>
                        </a:rPr>
                        <a:t>17</a:t>
                      </a:r>
                      <a:endParaRPr lang="fi-FI" sz="1600" dirty="0">
                        <a:solidFill>
                          <a:srgbClr val="004461"/>
                        </a:solidFill>
                      </a:endParaRPr>
                    </a:p>
                  </a:txBody>
                  <a:tcPr anchor="ctr"/>
                </a:tc>
                <a:tc>
                  <a:txBody>
                    <a:bodyPr/>
                    <a:lstStyle/>
                    <a:p>
                      <a:pPr algn="ctr"/>
                      <a:r>
                        <a:rPr lang="fi-FI" sz="1600" dirty="0" smtClean="0">
                          <a:solidFill>
                            <a:srgbClr val="004461"/>
                          </a:solidFill>
                        </a:rPr>
                        <a:t>16</a:t>
                      </a:r>
                      <a:endParaRPr lang="fi-FI" sz="1600" dirty="0">
                        <a:solidFill>
                          <a:srgbClr val="004461"/>
                        </a:solidFill>
                      </a:endParaRPr>
                    </a:p>
                  </a:txBody>
                  <a:tcPr anchor="ctr"/>
                </a:tc>
                <a:tc>
                  <a:txBody>
                    <a:bodyPr/>
                    <a:lstStyle/>
                    <a:p>
                      <a:pPr algn="ctr"/>
                      <a:r>
                        <a:rPr lang="fi-FI" sz="1600" dirty="0" smtClean="0">
                          <a:solidFill>
                            <a:srgbClr val="004461"/>
                          </a:solidFill>
                        </a:rPr>
                        <a:t>9</a:t>
                      </a:r>
                      <a:endParaRPr lang="fi-FI" sz="1600" dirty="0">
                        <a:solidFill>
                          <a:srgbClr val="004461"/>
                        </a:solidFill>
                      </a:endParaRPr>
                    </a:p>
                  </a:txBody>
                  <a:tcPr anchor="ctr"/>
                </a:tc>
                <a:tc>
                  <a:txBody>
                    <a:bodyPr/>
                    <a:lstStyle/>
                    <a:p>
                      <a:pPr algn="ctr"/>
                      <a:r>
                        <a:rPr lang="fi-FI" sz="1600" dirty="0" smtClean="0">
                          <a:solidFill>
                            <a:srgbClr val="004461"/>
                          </a:solidFill>
                        </a:rPr>
                        <a:t>10</a:t>
                      </a:r>
                      <a:endParaRPr lang="fi-FI" sz="1600" dirty="0">
                        <a:solidFill>
                          <a:srgbClr val="004461"/>
                        </a:solidFill>
                      </a:endParaRPr>
                    </a:p>
                  </a:txBody>
                  <a:tcPr anchor="ctr"/>
                </a:tc>
                <a:tc>
                  <a:txBody>
                    <a:bodyPr/>
                    <a:lstStyle/>
                    <a:p>
                      <a:pPr algn="ctr"/>
                      <a:r>
                        <a:rPr lang="fi-FI" sz="1600" dirty="0" smtClean="0">
                          <a:solidFill>
                            <a:srgbClr val="004461"/>
                          </a:solidFill>
                        </a:rPr>
                        <a:t>26</a:t>
                      </a:r>
                      <a:endParaRPr lang="fi-FI" sz="1800" dirty="0">
                        <a:solidFill>
                          <a:srgbClr val="004461"/>
                        </a:solidFill>
                      </a:endParaRPr>
                    </a:p>
                  </a:txBody>
                  <a:tcPr anchor="ctr">
                    <a:solidFill>
                      <a:schemeClr val="accent4"/>
                    </a:solidFill>
                  </a:tcPr>
                </a:tc>
              </a:tr>
            </a:tbl>
          </a:graphicData>
        </a:graphic>
      </p:graphicFrame>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0277" y="1482814"/>
            <a:ext cx="2733675" cy="2240280"/>
          </a:xfrm>
          <a:prstGeom prst="rect">
            <a:avLst/>
          </a:prstGeom>
        </p:spPr>
      </p:pic>
      <p:graphicFrame>
        <p:nvGraphicFramePr>
          <p:cNvPr id="9" name="Content Placeholder 7"/>
          <p:cNvGraphicFramePr>
            <a:graphicFrameLocks noGrp="1"/>
          </p:cNvGraphicFramePr>
          <p:nvPr>
            <p:ph idx="1"/>
            <p:extLst>
              <p:ext uri="{D42A27DB-BD31-4B8C-83A1-F6EECF244321}">
                <p14:modId xmlns:p14="http://schemas.microsoft.com/office/powerpoint/2010/main" val="2102951687"/>
              </p:ext>
            </p:extLst>
          </p:nvPr>
        </p:nvGraphicFramePr>
        <p:xfrm>
          <a:off x="223143" y="3892833"/>
          <a:ext cx="3439089" cy="2122081"/>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7106174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5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44225"/>
            <a:ext cx="12201015" cy="1322886"/>
          </a:xfrm>
          <a:prstGeom prst="rect">
            <a:avLst/>
          </a:prstGeom>
        </p:spPr>
      </p:pic>
      <p:pic>
        <p:nvPicPr>
          <p:cNvPr id="55" name="Picture 5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cxnSp>
        <p:nvCxnSpPr>
          <p:cNvPr id="53" name="Straight Connector 52"/>
          <p:cNvCxnSpPr/>
          <p:nvPr/>
        </p:nvCxnSpPr>
        <p:spPr>
          <a:xfrm>
            <a:off x="1581020" y="3603285"/>
            <a:ext cx="1627709"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5" name="Freeform 24"/>
          <p:cNvSpPr/>
          <p:nvPr/>
        </p:nvSpPr>
        <p:spPr>
          <a:xfrm>
            <a:off x="3120119" y="1653879"/>
            <a:ext cx="2266413" cy="219966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rgbClr val="ED7D3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5" name="TextBox 4"/>
          <p:cNvSpPr txBox="1"/>
          <p:nvPr/>
        </p:nvSpPr>
        <p:spPr>
          <a:xfrm>
            <a:off x="1481375" y="1921767"/>
            <a:ext cx="1432894" cy="1323439"/>
          </a:xfrm>
          <a:prstGeom prst="rect">
            <a:avLst/>
          </a:prstGeom>
          <a:noFill/>
        </p:spPr>
        <p:txBody>
          <a:bodyPr wrap="square" rtlCol="0">
            <a:spAutoFit/>
          </a:bodyPr>
          <a:lstStyle/>
          <a:p>
            <a:pPr algn="r"/>
            <a:r>
              <a:rPr lang="en-US" sz="2000" b="1" dirty="0" smtClean="0">
                <a:solidFill>
                  <a:srgbClr val="004461"/>
                </a:solidFill>
                <a:cs typeface="Arial"/>
              </a:rPr>
              <a:t>Objectives</a:t>
            </a:r>
            <a:br>
              <a:rPr lang="en-US" sz="2000" b="1" dirty="0" smtClean="0">
                <a:solidFill>
                  <a:srgbClr val="004461"/>
                </a:solidFill>
                <a:cs typeface="Arial"/>
              </a:rPr>
            </a:br>
            <a:r>
              <a:rPr lang="en-US" sz="2000" b="1" dirty="0" smtClean="0">
                <a:solidFill>
                  <a:srgbClr val="004461"/>
                </a:solidFill>
                <a:cs typeface="Arial"/>
              </a:rPr>
              <a:t>from</a:t>
            </a:r>
            <a:br>
              <a:rPr lang="en-US" sz="2000" b="1" dirty="0" smtClean="0">
                <a:solidFill>
                  <a:srgbClr val="004461"/>
                </a:solidFill>
                <a:cs typeface="Arial"/>
              </a:rPr>
            </a:br>
            <a:r>
              <a:rPr lang="en-US" sz="2000" b="1" dirty="0" smtClean="0">
                <a:solidFill>
                  <a:srgbClr val="004461"/>
                </a:solidFill>
                <a:cs typeface="Arial"/>
              </a:rPr>
              <a:t>Technical</a:t>
            </a:r>
          </a:p>
          <a:p>
            <a:pPr algn="r"/>
            <a:r>
              <a:rPr lang="en-US" sz="2000" b="1" dirty="0" smtClean="0">
                <a:solidFill>
                  <a:srgbClr val="004461"/>
                </a:solidFill>
                <a:cs typeface="Arial"/>
              </a:rPr>
              <a:t>Annex</a:t>
            </a:r>
            <a:endParaRPr lang="en-US" sz="2000" b="1" dirty="0">
              <a:solidFill>
                <a:srgbClr val="004461"/>
              </a:solidFill>
              <a:cs typeface="Arial"/>
            </a:endParaRPr>
          </a:p>
        </p:txBody>
      </p:sp>
      <p:sp>
        <p:nvSpPr>
          <p:cNvPr id="6" name="TextBox 5"/>
          <p:cNvSpPr txBox="1"/>
          <p:nvPr/>
        </p:nvSpPr>
        <p:spPr>
          <a:xfrm>
            <a:off x="1498115" y="4066123"/>
            <a:ext cx="1432893" cy="707886"/>
          </a:xfrm>
          <a:prstGeom prst="rect">
            <a:avLst/>
          </a:prstGeom>
          <a:noFill/>
        </p:spPr>
        <p:txBody>
          <a:bodyPr wrap="square" rtlCol="0">
            <a:spAutoFit/>
          </a:bodyPr>
          <a:lstStyle/>
          <a:p>
            <a:pPr algn="r"/>
            <a:r>
              <a:rPr lang="en-GB" sz="2000" b="1" dirty="0" smtClean="0">
                <a:solidFill>
                  <a:srgbClr val="004461"/>
                </a:solidFill>
                <a:cs typeface="Arial"/>
              </a:rPr>
              <a:t>GN4-1</a:t>
            </a:r>
            <a:endParaRPr lang="ta-IN" sz="2000" b="1" dirty="0" smtClean="0">
              <a:solidFill>
                <a:srgbClr val="004461"/>
              </a:solidFill>
              <a:cs typeface="Arial"/>
            </a:endParaRPr>
          </a:p>
          <a:p>
            <a:pPr algn="r"/>
            <a:r>
              <a:rPr lang="ta-IN" sz="2000" b="1" dirty="0" smtClean="0">
                <a:solidFill>
                  <a:srgbClr val="004461"/>
                </a:solidFill>
                <a:cs typeface="Arial"/>
              </a:rPr>
              <a:t>Results</a:t>
            </a:r>
            <a:endParaRPr lang="en-US" sz="2000" b="1" dirty="0" smtClean="0">
              <a:solidFill>
                <a:srgbClr val="004461"/>
              </a:solidFill>
              <a:cs typeface="Arial"/>
            </a:endParaRPr>
          </a:p>
        </p:txBody>
      </p:sp>
      <p:sp>
        <p:nvSpPr>
          <p:cNvPr id="8" name="Title 1"/>
          <p:cNvSpPr txBox="1">
            <a:spLocks/>
          </p:cNvSpPr>
          <p:nvPr/>
        </p:nvSpPr>
        <p:spPr>
          <a:xfrm>
            <a:off x="443782" y="224500"/>
            <a:ext cx="9037967" cy="8683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400" b="1" dirty="0" smtClean="0">
                <a:solidFill>
                  <a:schemeClr val="accent4"/>
                </a:solidFill>
                <a:latin typeface="+mn-lt"/>
                <a:ea typeface="Tahoma" panose="020B0604030504040204" pitchFamily="34" charset="0"/>
                <a:cs typeface="Tahoma" panose="020B0604030504040204" pitchFamily="34" charset="0"/>
              </a:rPr>
              <a:t>Campus Best Practice</a:t>
            </a:r>
            <a:r>
              <a:rPr lang="en-GB" sz="2400" dirty="0" smtClean="0">
                <a:solidFill>
                  <a:schemeClr val="accent4"/>
                </a:solidFill>
                <a:latin typeface="+mn-lt"/>
                <a:ea typeface="Tahoma" panose="020B0604030504040204" pitchFamily="34" charset="0"/>
                <a:cs typeface="Tahoma" panose="020B0604030504040204" pitchFamily="34" charset="0"/>
              </a:rPr>
              <a:t/>
            </a:r>
            <a:br>
              <a:rPr lang="en-GB" sz="2400" dirty="0" smtClean="0">
                <a:solidFill>
                  <a:schemeClr val="accent4"/>
                </a:solidFill>
                <a:latin typeface="+mn-lt"/>
                <a:ea typeface="Tahoma" panose="020B0604030504040204" pitchFamily="34" charset="0"/>
                <a:cs typeface="Tahoma" panose="020B0604030504040204" pitchFamily="34" charset="0"/>
              </a:rPr>
            </a:br>
            <a:r>
              <a:rPr lang="en-GB" sz="2400" i="1" dirty="0" smtClean="0">
                <a:solidFill>
                  <a:schemeClr val="bg1"/>
                </a:solidFill>
                <a:latin typeface="+mn-lt"/>
                <a:ea typeface="Tahoma" panose="020B0604030504040204" pitchFamily="34" charset="0"/>
                <a:cs typeface="Tahoma" panose="020B0604030504040204" pitchFamily="34" charset="0"/>
              </a:rPr>
              <a:t>Task 2: GN4-1 Objectives and Results</a:t>
            </a:r>
            <a:endParaRPr lang="en-GB" sz="2400" i="1" dirty="0">
              <a:solidFill>
                <a:schemeClr val="bg1"/>
              </a:solidFill>
              <a:latin typeface="+mn-lt"/>
              <a:ea typeface="Tahoma" panose="020B0604030504040204" pitchFamily="34" charset="0"/>
              <a:cs typeface="Tahoma" panose="020B0604030504040204" pitchFamily="34" charset="0"/>
            </a:endParaRPr>
          </a:p>
        </p:txBody>
      </p:sp>
      <p:sp>
        <p:nvSpPr>
          <p:cNvPr id="26" name="Freeform 25"/>
          <p:cNvSpPr/>
          <p:nvPr/>
        </p:nvSpPr>
        <p:spPr>
          <a:xfrm>
            <a:off x="5575643" y="1653878"/>
            <a:ext cx="2266413" cy="219966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rgbClr val="ED7D3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28" name="Freeform 27"/>
          <p:cNvSpPr/>
          <p:nvPr/>
        </p:nvSpPr>
        <p:spPr>
          <a:xfrm>
            <a:off x="8031167" y="1653878"/>
            <a:ext cx="2266413" cy="219966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rgbClr val="ED7D3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29" name="TextBox 28"/>
          <p:cNvSpPr txBox="1"/>
          <p:nvPr/>
        </p:nvSpPr>
        <p:spPr>
          <a:xfrm>
            <a:off x="3120120" y="1983324"/>
            <a:ext cx="2266412" cy="923330"/>
          </a:xfrm>
          <a:prstGeom prst="rect">
            <a:avLst/>
          </a:prstGeom>
          <a:noFill/>
        </p:spPr>
        <p:txBody>
          <a:bodyPr wrap="square" rtlCol="0">
            <a:spAutoFit/>
          </a:bodyPr>
          <a:lstStyle/>
          <a:p>
            <a:pPr algn="ctr"/>
            <a:r>
              <a:rPr lang="en-GB" b="1" dirty="0" smtClean="0">
                <a:solidFill>
                  <a:srgbClr val="004361"/>
                </a:solidFill>
              </a:rPr>
              <a:t>10 BPDs with</a:t>
            </a:r>
          </a:p>
          <a:p>
            <a:pPr algn="ctr"/>
            <a:r>
              <a:rPr lang="en-GB" b="1" dirty="0" smtClean="0">
                <a:solidFill>
                  <a:srgbClr val="004361"/>
                </a:solidFill>
              </a:rPr>
              <a:t>extended </a:t>
            </a:r>
            <a:r>
              <a:rPr lang="en-GB" b="1" dirty="0">
                <a:solidFill>
                  <a:srgbClr val="004361"/>
                </a:solidFill>
              </a:rPr>
              <a:t>range of </a:t>
            </a:r>
            <a:r>
              <a:rPr lang="en-GB" b="1" dirty="0" smtClean="0">
                <a:solidFill>
                  <a:srgbClr val="004361"/>
                </a:solidFill>
              </a:rPr>
              <a:t>topics</a:t>
            </a:r>
            <a:endParaRPr lang="en-GB" b="1" dirty="0">
              <a:solidFill>
                <a:srgbClr val="004361"/>
              </a:solidFill>
            </a:endParaRPr>
          </a:p>
        </p:txBody>
      </p:sp>
      <p:sp>
        <p:nvSpPr>
          <p:cNvPr id="30" name="TextBox 29"/>
          <p:cNvSpPr txBox="1"/>
          <p:nvPr/>
        </p:nvSpPr>
        <p:spPr>
          <a:xfrm>
            <a:off x="5575643" y="1983323"/>
            <a:ext cx="2266413" cy="646331"/>
          </a:xfrm>
          <a:prstGeom prst="rect">
            <a:avLst/>
          </a:prstGeom>
          <a:noFill/>
        </p:spPr>
        <p:txBody>
          <a:bodyPr wrap="square" rtlCol="0">
            <a:spAutoFit/>
          </a:bodyPr>
          <a:lstStyle/>
          <a:p>
            <a:pPr algn="ctr"/>
            <a:r>
              <a:rPr lang="en-GB" b="1" dirty="0">
                <a:solidFill>
                  <a:srgbClr val="004361"/>
                </a:solidFill>
              </a:rPr>
              <a:t>Intensify content </a:t>
            </a:r>
            <a:r>
              <a:rPr lang="en-GB" b="1" dirty="0" smtClean="0">
                <a:solidFill>
                  <a:srgbClr val="004361"/>
                </a:solidFill>
              </a:rPr>
              <a:t>dissemination</a:t>
            </a:r>
            <a:endParaRPr lang="en-GB" b="1" dirty="0">
              <a:solidFill>
                <a:srgbClr val="004361"/>
              </a:solidFill>
            </a:endParaRPr>
          </a:p>
        </p:txBody>
      </p:sp>
      <p:sp>
        <p:nvSpPr>
          <p:cNvPr id="32" name="TextBox 31"/>
          <p:cNvSpPr txBox="1"/>
          <p:nvPr/>
        </p:nvSpPr>
        <p:spPr>
          <a:xfrm>
            <a:off x="8031167" y="2004944"/>
            <a:ext cx="2266413" cy="923330"/>
          </a:xfrm>
          <a:prstGeom prst="rect">
            <a:avLst/>
          </a:prstGeom>
          <a:noFill/>
        </p:spPr>
        <p:txBody>
          <a:bodyPr wrap="square" rtlCol="0">
            <a:spAutoFit/>
          </a:bodyPr>
          <a:lstStyle/>
          <a:p>
            <a:pPr algn="ctr"/>
            <a:r>
              <a:rPr lang="en-GB" b="1" dirty="0">
                <a:solidFill>
                  <a:srgbClr val="004361"/>
                </a:solidFill>
              </a:rPr>
              <a:t>Interaction and engagement with campus/NREN staff</a:t>
            </a:r>
          </a:p>
        </p:txBody>
      </p:sp>
      <p:sp>
        <p:nvSpPr>
          <p:cNvPr id="37" name="Freeform 36"/>
          <p:cNvSpPr/>
          <p:nvPr/>
        </p:nvSpPr>
        <p:spPr>
          <a:xfrm>
            <a:off x="3120119" y="3587687"/>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38" name="Freeform 37"/>
          <p:cNvSpPr/>
          <p:nvPr/>
        </p:nvSpPr>
        <p:spPr>
          <a:xfrm>
            <a:off x="5575643" y="3587384"/>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40" name="Freeform 39"/>
          <p:cNvSpPr/>
          <p:nvPr/>
        </p:nvSpPr>
        <p:spPr>
          <a:xfrm>
            <a:off x="8031166" y="3603286"/>
            <a:ext cx="2266413" cy="203721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41" name="TextBox 40"/>
          <p:cNvSpPr txBox="1"/>
          <p:nvPr/>
        </p:nvSpPr>
        <p:spPr>
          <a:xfrm>
            <a:off x="3120120" y="4088887"/>
            <a:ext cx="2266412" cy="1754326"/>
          </a:xfrm>
          <a:prstGeom prst="rect">
            <a:avLst/>
          </a:prstGeom>
          <a:noFill/>
        </p:spPr>
        <p:txBody>
          <a:bodyPr wrap="square" rtlCol="0">
            <a:spAutoFit/>
          </a:bodyPr>
          <a:lstStyle/>
          <a:p>
            <a:pPr algn="ctr" defTabSz="686991">
              <a:defRPr/>
            </a:pPr>
            <a:r>
              <a:rPr lang="en-US" b="1" dirty="0" smtClean="0">
                <a:solidFill>
                  <a:srgbClr val="004361"/>
                </a:solidFill>
                <a:latin typeface="Calibri" panose="020F0502020204030204" pitchFamily="34" charset="0"/>
                <a:cs typeface="(Body)"/>
              </a:rPr>
              <a:t>Worked</a:t>
            </a:r>
            <a:r>
              <a:rPr lang="en-US" b="1" dirty="0" smtClean="0">
                <a:solidFill>
                  <a:srgbClr val="085577"/>
                </a:solidFill>
                <a:latin typeface="Calibri" panose="020F0502020204030204" pitchFamily="34" charset="0"/>
                <a:cs typeface="(Body)"/>
              </a:rPr>
              <a:t> on 30 new BPDs</a:t>
            </a:r>
          </a:p>
          <a:p>
            <a:pPr algn="ctr" defTabSz="686991">
              <a:defRPr/>
            </a:pPr>
            <a:r>
              <a:rPr lang="en-US" b="1" dirty="0" smtClean="0">
                <a:solidFill>
                  <a:srgbClr val="085577"/>
                </a:solidFill>
                <a:latin typeface="Calibri" panose="020F0502020204030204" pitchFamily="34" charset="0"/>
                <a:cs typeface="(Body)"/>
              </a:rPr>
              <a:t>26 completed</a:t>
            </a:r>
            <a:endParaRPr lang="en-US" b="1" dirty="0">
              <a:solidFill>
                <a:srgbClr val="085577"/>
              </a:solidFill>
              <a:latin typeface="Calibri" panose="020F0502020204030204" pitchFamily="34" charset="0"/>
              <a:cs typeface="(Body)"/>
            </a:endParaRPr>
          </a:p>
          <a:p>
            <a:pPr algn="ctr" defTabSz="686991">
              <a:defRPr/>
            </a:pPr>
            <a:endParaRPr lang="en-US" b="1" dirty="0">
              <a:solidFill>
                <a:srgbClr val="085577"/>
              </a:solidFill>
              <a:latin typeface="Calibri" panose="020F0502020204030204" pitchFamily="34" charset="0"/>
              <a:cs typeface="(Body)"/>
            </a:endParaRPr>
          </a:p>
          <a:p>
            <a:pPr algn="ctr" defTabSz="686991">
              <a:defRPr/>
            </a:pPr>
            <a:endParaRPr lang="en-US" b="1" dirty="0" smtClean="0">
              <a:solidFill>
                <a:srgbClr val="085577"/>
              </a:solidFill>
              <a:latin typeface="Calibri" panose="020F0502020204030204" pitchFamily="34" charset="0"/>
              <a:cs typeface="(Body)"/>
            </a:endParaRPr>
          </a:p>
          <a:p>
            <a:pPr algn="ctr" defTabSz="686991">
              <a:defRPr/>
            </a:pPr>
            <a:endParaRPr lang="en-GB" b="1" dirty="0">
              <a:solidFill>
                <a:srgbClr val="085577"/>
              </a:solidFill>
              <a:latin typeface="Calibri" panose="020F0502020204030204" pitchFamily="34" charset="0"/>
              <a:cs typeface="Calibri" panose="020F0502020204030204" pitchFamily="34" charset="0"/>
            </a:endParaRPr>
          </a:p>
        </p:txBody>
      </p:sp>
      <p:sp>
        <p:nvSpPr>
          <p:cNvPr id="42" name="TextBox 41"/>
          <p:cNvSpPr txBox="1"/>
          <p:nvPr/>
        </p:nvSpPr>
        <p:spPr>
          <a:xfrm>
            <a:off x="5575643" y="4088886"/>
            <a:ext cx="2266413" cy="1200329"/>
          </a:xfrm>
          <a:prstGeom prst="rect">
            <a:avLst/>
          </a:prstGeom>
          <a:noFill/>
        </p:spPr>
        <p:txBody>
          <a:bodyPr wrap="square" rtlCol="0">
            <a:spAutoFit/>
          </a:bodyPr>
          <a:lstStyle/>
          <a:p>
            <a:pPr algn="ctr" defTabSz="686991">
              <a:defRPr/>
            </a:pPr>
            <a:r>
              <a:rPr lang="en-GB" b="1" dirty="0" smtClean="0">
                <a:solidFill>
                  <a:srgbClr val="085578"/>
                </a:solidFill>
                <a:latin typeface="Calibri" panose="020F0502020204030204" pitchFamily="34" charset="0"/>
                <a:cs typeface="Calibri" panose="020F0502020204030204" pitchFamily="34" charset="0"/>
              </a:rPr>
              <a:t>Micro site (web stats)</a:t>
            </a:r>
          </a:p>
          <a:p>
            <a:pPr algn="ctr" defTabSz="686991">
              <a:defRPr/>
            </a:pPr>
            <a:r>
              <a:rPr lang="en-GB" b="1" dirty="0" smtClean="0">
                <a:solidFill>
                  <a:srgbClr val="085578"/>
                </a:solidFill>
                <a:latin typeface="Calibri" panose="020F0502020204030204" pitchFamily="34" charset="0"/>
                <a:cs typeface="Calibri" panose="020F0502020204030204" pitchFamily="34" charset="0"/>
              </a:rPr>
              <a:t>NRENs actively utilising knowledge base to disseminate </a:t>
            </a:r>
            <a:endParaRPr lang="en-GB" b="1" dirty="0">
              <a:solidFill>
                <a:srgbClr val="085578"/>
              </a:solidFill>
              <a:latin typeface="Calibri" panose="020F0502020204030204" pitchFamily="34" charset="0"/>
              <a:cs typeface="Calibri" panose="020F0502020204030204" pitchFamily="34" charset="0"/>
            </a:endParaRPr>
          </a:p>
        </p:txBody>
      </p:sp>
      <p:sp>
        <p:nvSpPr>
          <p:cNvPr id="44" name="TextBox 43"/>
          <p:cNvSpPr txBox="1"/>
          <p:nvPr/>
        </p:nvSpPr>
        <p:spPr>
          <a:xfrm>
            <a:off x="8031167" y="4110506"/>
            <a:ext cx="2266412" cy="1477328"/>
          </a:xfrm>
          <a:prstGeom prst="rect">
            <a:avLst/>
          </a:prstGeom>
          <a:noFill/>
        </p:spPr>
        <p:txBody>
          <a:bodyPr wrap="square" rtlCol="0">
            <a:spAutoFit/>
          </a:bodyPr>
          <a:lstStyle/>
          <a:p>
            <a:pPr algn="ctr" defTabSz="686991">
              <a:defRPr/>
            </a:pPr>
            <a:r>
              <a:rPr lang="en-GB" b="1" dirty="0" smtClean="0">
                <a:solidFill>
                  <a:srgbClr val="09587B"/>
                </a:solidFill>
                <a:latin typeface="Calibri" panose="020F0502020204030204" pitchFamily="34" charset="0"/>
                <a:cs typeface="Calibri" panose="020F0502020204030204" pitchFamily="34" charset="0"/>
              </a:rPr>
              <a:t>Additional  NREN partners</a:t>
            </a:r>
          </a:p>
          <a:p>
            <a:pPr algn="ctr" defTabSz="686991">
              <a:defRPr/>
            </a:pPr>
            <a:r>
              <a:rPr lang="en-GB" b="1" dirty="0">
                <a:solidFill>
                  <a:srgbClr val="09587B"/>
                </a:solidFill>
                <a:latin typeface="Calibri" panose="020F0502020204030204" pitchFamily="34" charset="0"/>
                <a:cs typeface="Calibri" panose="020F0502020204030204" pitchFamily="34" charset="0"/>
              </a:rPr>
              <a:t>W</a:t>
            </a:r>
            <a:r>
              <a:rPr lang="en-GB" b="1" dirty="0" smtClean="0">
                <a:solidFill>
                  <a:srgbClr val="09587B"/>
                </a:solidFill>
                <a:latin typeface="Calibri" panose="020F0502020204030204" pitchFamily="34" charset="0"/>
                <a:cs typeface="Calibri" panose="020F0502020204030204" pitchFamily="34" charset="0"/>
              </a:rPr>
              <a:t>orkshops</a:t>
            </a:r>
          </a:p>
          <a:p>
            <a:pPr algn="ctr" defTabSz="686991">
              <a:defRPr/>
            </a:pPr>
            <a:r>
              <a:rPr lang="en-GB" b="1" dirty="0">
                <a:solidFill>
                  <a:srgbClr val="09587B"/>
                </a:solidFill>
                <a:latin typeface="Calibri" panose="020F0502020204030204" pitchFamily="34" charset="0"/>
                <a:cs typeface="Calibri" panose="020F0502020204030204" pitchFamily="34" charset="0"/>
              </a:rPr>
              <a:t>P</a:t>
            </a:r>
            <a:r>
              <a:rPr lang="en-GB" b="1" dirty="0" smtClean="0">
                <a:solidFill>
                  <a:srgbClr val="09587B"/>
                </a:solidFill>
                <a:latin typeface="Calibri" panose="020F0502020204030204" pitchFamily="34" charset="0"/>
                <a:cs typeface="Calibri" panose="020F0502020204030204" pitchFamily="34" charset="0"/>
              </a:rPr>
              <a:t>resentations</a:t>
            </a:r>
          </a:p>
          <a:p>
            <a:pPr algn="ctr" defTabSz="686991">
              <a:defRPr/>
            </a:pPr>
            <a:r>
              <a:rPr lang="en-GB" b="1" dirty="0" smtClean="0">
                <a:solidFill>
                  <a:srgbClr val="09587B"/>
                </a:solidFill>
                <a:latin typeface="Calibri" panose="020F0502020204030204" pitchFamily="34" charset="0"/>
                <a:cs typeface="Calibri" panose="020F0502020204030204" pitchFamily="34" charset="0"/>
              </a:rPr>
              <a:t>Training</a:t>
            </a:r>
            <a:endParaRPr lang="en-GB" b="1" dirty="0">
              <a:solidFill>
                <a:srgbClr val="09587B"/>
              </a:solidFill>
              <a:latin typeface="Calibri" panose="020F0502020204030204" pitchFamily="34" charset="0"/>
              <a:cs typeface="Calibri" panose="020F0502020204030204" pitchFamily="34" charset="0"/>
            </a:endParaRPr>
          </a:p>
        </p:txBody>
      </p:sp>
      <p:sp>
        <p:nvSpPr>
          <p:cNvPr id="45" name="Down Arrow 44"/>
          <p:cNvSpPr/>
          <p:nvPr/>
        </p:nvSpPr>
        <p:spPr bwMode="auto">
          <a:xfrm>
            <a:off x="3594948" y="3468535"/>
            <a:ext cx="1316756" cy="476457"/>
          </a:xfrm>
          <a:prstGeom prst="down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46" name="Down Arrow 45"/>
          <p:cNvSpPr/>
          <p:nvPr/>
        </p:nvSpPr>
        <p:spPr bwMode="auto">
          <a:xfrm>
            <a:off x="6050471" y="3513097"/>
            <a:ext cx="1316756" cy="476457"/>
          </a:xfrm>
          <a:prstGeom prst="down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47" name="Down Arrow 46"/>
          <p:cNvSpPr/>
          <p:nvPr/>
        </p:nvSpPr>
        <p:spPr bwMode="auto">
          <a:xfrm>
            <a:off x="8505995" y="3523602"/>
            <a:ext cx="1316756" cy="476457"/>
          </a:xfrm>
          <a:prstGeom prst="down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49" name="TextBox 48"/>
          <p:cNvSpPr txBox="1"/>
          <p:nvPr/>
        </p:nvSpPr>
        <p:spPr>
          <a:xfrm>
            <a:off x="3933902" y="5601347"/>
            <a:ext cx="638845" cy="707886"/>
          </a:xfrm>
          <a:prstGeom prst="rect">
            <a:avLst/>
          </a:prstGeom>
          <a:noFill/>
        </p:spPr>
        <p:txBody>
          <a:bodyPr wrap="square" rtlCol="0">
            <a:spAutoFit/>
          </a:bodyPr>
          <a:lstStyle/>
          <a:p>
            <a:r>
              <a:rPr lang="en-GB" sz="4000" dirty="0" smtClean="0">
                <a:solidFill>
                  <a:srgbClr val="00B050"/>
                </a:solidFill>
                <a:latin typeface="Wingdings" panose="05000000000000000000" pitchFamily="2" charset="2"/>
                <a:sym typeface="Wingdings" panose="05000000000000000000" pitchFamily="2" charset="2"/>
              </a:rPr>
              <a:t></a:t>
            </a:r>
            <a:endParaRPr lang="en-GB" sz="4000" dirty="0">
              <a:solidFill>
                <a:srgbClr val="00B050"/>
              </a:solidFill>
              <a:latin typeface="Wingdings" panose="05000000000000000000" pitchFamily="2" charset="2"/>
            </a:endParaRPr>
          </a:p>
        </p:txBody>
      </p:sp>
      <p:sp>
        <p:nvSpPr>
          <p:cNvPr id="50" name="TextBox 49"/>
          <p:cNvSpPr txBox="1"/>
          <p:nvPr/>
        </p:nvSpPr>
        <p:spPr>
          <a:xfrm>
            <a:off x="6381561" y="5640501"/>
            <a:ext cx="692818" cy="707886"/>
          </a:xfrm>
          <a:prstGeom prst="rect">
            <a:avLst/>
          </a:prstGeom>
          <a:noFill/>
        </p:spPr>
        <p:txBody>
          <a:bodyPr wrap="square" rtlCol="0">
            <a:spAutoFit/>
          </a:bodyPr>
          <a:lstStyle/>
          <a:p>
            <a:r>
              <a:rPr lang="en-GB" sz="4000" dirty="0" smtClean="0">
                <a:solidFill>
                  <a:srgbClr val="00B050"/>
                </a:solidFill>
                <a:latin typeface="Wingdings" panose="05000000000000000000" pitchFamily="2" charset="2"/>
                <a:sym typeface="Wingdings" panose="05000000000000000000" pitchFamily="2" charset="2"/>
              </a:rPr>
              <a:t></a:t>
            </a:r>
            <a:endParaRPr lang="en-GB" sz="4000" dirty="0">
              <a:solidFill>
                <a:srgbClr val="00B050"/>
              </a:solidFill>
              <a:latin typeface="Wingdings" panose="05000000000000000000" pitchFamily="2" charset="2"/>
            </a:endParaRPr>
          </a:p>
        </p:txBody>
      </p:sp>
      <p:sp>
        <p:nvSpPr>
          <p:cNvPr id="9" name="Slide Number Placeholder 8"/>
          <p:cNvSpPr>
            <a:spLocks noGrp="1"/>
          </p:cNvSpPr>
          <p:nvPr>
            <p:ph type="sldNum" sz="quarter" idx="10"/>
          </p:nvPr>
        </p:nvSpPr>
        <p:spPr/>
        <p:txBody>
          <a:bodyPr/>
          <a:lstStyle/>
          <a:p>
            <a:pPr defTabSz="914377"/>
            <a:fld id="{99DB5B91-B4E4-4EE4-BE5C-3E09032CE5EC}" type="slidenum">
              <a:rPr lang="en-GB" smtClean="0"/>
              <a:pPr defTabSz="914377"/>
              <a:t>19</a:t>
            </a:fld>
            <a:endParaRPr lang="en-GB" dirty="0"/>
          </a:p>
        </p:txBody>
      </p:sp>
      <p:sp>
        <p:nvSpPr>
          <p:cNvPr id="36" name="TextBox 35"/>
          <p:cNvSpPr txBox="1"/>
          <p:nvPr/>
        </p:nvSpPr>
        <p:spPr>
          <a:xfrm>
            <a:off x="8892146" y="5672586"/>
            <a:ext cx="692818" cy="707886"/>
          </a:xfrm>
          <a:prstGeom prst="rect">
            <a:avLst/>
          </a:prstGeom>
          <a:noFill/>
        </p:spPr>
        <p:txBody>
          <a:bodyPr wrap="square" rtlCol="0">
            <a:spAutoFit/>
          </a:bodyPr>
          <a:lstStyle/>
          <a:p>
            <a:r>
              <a:rPr lang="en-GB" sz="4000" dirty="0" smtClean="0">
                <a:solidFill>
                  <a:srgbClr val="00B050"/>
                </a:solidFill>
                <a:latin typeface="Wingdings" panose="05000000000000000000" pitchFamily="2" charset="2"/>
                <a:sym typeface="Wingdings" panose="05000000000000000000" pitchFamily="2" charset="2"/>
              </a:rPr>
              <a:t></a:t>
            </a:r>
            <a:endParaRPr lang="en-GB" sz="4000" dirty="0">
              <a:solidFill>
                <a:srgbClr val="00B050"/>
              </a:solidFill>
              <a:latin typeface="Wingdings" panose="05000000000000000000" pitchFamily="2" charset="2"/>
            </a:endParaRPr>
          </a:p>
        </p:txBody>
      </p:sp>
    </p:spTree>
    <p:extLst>
      <p:ext uri="{BB962C8B-B14F-4D97-AF65-F5344CB8AC3E}">
        <p14:creationId xmlns:p14="http://schemas.microsoft.com/office/powerpoint/2010/main" val="13390631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1" y="11230"/>
            <a:ext cx="12196191" cy="6855643"/>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79292" y="287691"/>
            <a:ext cx="1674488" cy="952633"/>
          </a:xfrm>
          <a:prstGeom prst="rect">
            <a:avLst/>
          </a:prstGeom>
        </p:spPr>
      </p:pic>
      <p:sp>
        <p:nvSpPr>
          <p:cNvPr id="13" name="Rectangle 12"/>
          <p:cNvSpPr/>
          <p:nvPr/>
        </p:nvSpPr>
        <p:spPr>
          <a:xfrm>
            <a:off x="702630" y="648345"/>
            <a:ext cx="5898195" cy="591979"/>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p:cNvSpPr txBox="1"/>
          <p:nvPr/>
        </p:nvSpPr>
        <p:spPr>
          <a:xfrm>
            <a:off x="764746" y="683680"/>
            <a:ext cx="3198939" cy="523220"/>
          </a:xfrm>
          <a:prstGeom prst="rect">
            <a:avLst/>
          </a:prstGeom>
          <a:noFill/>
        </p:spPr>
        <p:txBody>
          <a:bodyPr wrap="square" rtlCol="0">
            <a:spAutoFit/>
          </a:bodyPr>
          <a:lstStyle/>
          <a:p>
            <a:r>
              <a:rPr lang="en-GB" sz="2800" b="1" dirty="0" smtClean="0">
                <a:solidFill>
                  <a:srgbClr val="004360"/>
                </a:solidFill>
              </a:rPr>
              <a:t>Agenda</a:t>
            </a:r>
            <a:endParaRPr lang="en-GB" sz="2800" dirty="0">
              <a:solidFill>
                <a:srgbClr val="004360"/>
              </a:solidFill>
            </a:endParaRPr>
          </a:p>
        </p:txBody>
      </p:sp>
      <p:sp>
        <p:nvSpPr>
          <p:cNvPr id="9" name="Rectangle 8"/>
          <p:cNvSpPr/>
          <p:nvPr/>
        </p:nvSpPr>
        <p:spPr>
          <a:xfrm>
            <a:off x="702630" y="1799036"/>
            <a:ext cx="5763284" cy="395171"/>
          </a:xfrm>
          <a:prstGeom prst="rect">
            <a:avLst/>
          </a:prstGeom>
          <a:solidFill>
            <a:schemeClr val="bg1">
              <a:lumMod val="9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2"/>
              </a:solidFill>
            </a:endParaRPr>
          </a:p>
        </p:txBody>
      </p:sp>
      <p:sp>
        <p:nvSpPr>
          <p:cNvPr id="15" name="TextBox 14"/>
          <p:cNvSpPr txBox="1"/>
          <p:nvPr/>
        </p:nvSpPr>
        <p:spPr>
          <a:xfrm>
            <a:off x="702630" y="1240324"/>
            <a:ext cx="4907756" cy="4847481"/>
          </a:xfrm>
          <a:prstGeom prst="rect">
            <a:avLst/>
          </a:prstGeom>
          <a:noFill/>
        </p:spPr>
        <p:txBody>
          <a:bodyPr wrap="square" rtlCol="0">
            <a:spAutoFit/>
          </a:bodyPr>
          <a:lstStyle/>
          <a:p>
            <a:pPr>
              <a:spcBef>
                <a:spcPts val="2000"/>
              </a:spcBef>
              <a:spcAft>
                <a:spcPts val="600"/>
              </a:spcAft>
              <a:buClr>
                <a:srgbClr val="002060"/>
              </a:buClr>
            </a:pPr>
            <a:r>
              <a:rPr lang="en-GB" sz="2200" b="1" dirty="0" smtClean="0">
                <a:solidFill>
                  <a:schemeClr val="bg1"/>
                </a:solidFill>
              </a:rPr>
              <a:t>NA3 Activity: Status and Trends</a:t>
            </a:r>
            <a:endParaRPr lang="en-GB" sz="2200" b="1" dirty="0">
              <a:solidFill>
                <a:schemeClr val="bg1"/>
              </a:solidFill>
            </a:endParaRPr>
          </a:p>
          <a:p>
            <a:pPr marL="0" indent="0">
              <a:lnSpc>
                <a:spcPct val="150000"/>
              </a:lnSpc>
              <a:spcBef>
                <a:spcPts val="0"/>
              </a:spcBef>
              <a:spcAft>
                <a:spcPts val="600"/>
              </a:spcAft>
              <a:buClr>
                <a:srgbClr val="002060"/>
              </a:buClr>
              <a:buNone/>
            </a:pPr>
            <a:r>
              <a:rPr lang="en-GB" sz="2200" b="1" dirty="0" smtClean="0">
                <a:solidFill>
                  <a:srgbClr val="004360"/>
                </a:solidFill>
              </a:rPr>
              <a:t> Organisation &amp; Structure</a:t>
            </a:r>
          </a:p>
          <a:p>
            <a:pPr lvl="1">
              <a:spcBef>
                <a:spcPts val="0"/>
              </a:spcBef>
              <a:spcAft>
                <a:spcPts val="600"/>
              </a:spcAft>
              <a:buClr>
                <a:srgbClr val="002060"/>
              </a:buClr>
            </a:pPr>
            <a:r>
              <a:rPr lang="en-GB" sz="2200" dirty="0" smtClean="0">
                <a:solidFill>
                  <a:schemeClr val="bg1"/>
                </a:solidFill>
              </a:rPr>
              <a:t>Organisation (Team &amp; Tasks) </a:t>
            </a:r>
            <a:endParaRPr lang="en-GB" sz="2200" dirty="0">
              <a:solidFill>
                <a:schemeClr val="bg1"/>
              </a:solidFill>
            </a:endParaRPr>
          </a:p>
          <a:p>
            <a:pPr lvl="1">
              <a:spcBef>
                <a:spcPts val="0"/>
              </a:spcBef>
              <a:spcAft>
                <a:spcPts val="600"/>
              </a:spcAft>
              <a:buClr>
                <a:srgbClr val="002060"/>
              </a:buClr>
            </a:pPr>
            <a:r>
              <a:rPr lang="en-GB" sz="2200" dirty="0">
                <a:solidFill>
                  <a:schemeClr val="bg1"/>
                </a:solidFill>
              </a:rPr>
              <a:t>Resources </a:t>
            </a:r>
            <a:r>
              <a:rPr lang="en-GB" sz="2200" dirty="0" smtClean="0">
                <a:solidFill>
                  <a:schemeClr val="bg1"/>
                </a:solidFill>
              </a:rPr>
              <a:t>(Manpower and Partners)</a:t>
            </a:r>
          </a:p>
          <a:p>
            <a:pPr lvl="1">
              <a:spcAft>
                <a:spcPts val="600"/>
              </a:spcAft>
              <a:buClr>
                <a:srgbClr val="002060"/>
              </a:buClr>
            </a:pPr>
            <a:r>
              <a:rPr lang="en-GB" sz="2200" dirty="0" smtClean="0">
                <a:solidFill>
                  <a:schemeClr val="bg1"/>
                </a:solidFill>
              </a:rPr>
              <a:t>Activity Objectives &amp; Accomplishments</a:t>
            </a:r>
            <a:r>
              <a:rPr lang="en-GB" sz="2200" dirty="0">
                <a:solidFill>
                  <a:schemeClr val="bg1"/>
                </a:solidFill>
              </a:rPr>
              <a:t> </a:t>
            </a:r>
            <a:endParaRPr lang="en-GB" sz="2200" b="1" dirty="0" smtClean="0">
              <a:solidFill>
                <a:schemeClr val="bg1"/>
              </a:solidFill>
              <a:latin typeface="+mn-lt"/>
            </a:endParaRPr>
          </a:p>
          <a:p>
            <a:pPr>
              <a:lnSpc>
                <a:spcPct val="150000"/>
              </a:lnSpc>
              <a:spcAft>
                <a:spcPts val="600"/>
              </a:spcAft>
              <a:buClr>
                <a:srgbClr val="002060"/>
              </a:buClr>
            </a:pPr>
            <a:r>
              <a:rPr lang="en-GB" sz="2200" b="1" dirty="0" smtClean="0">
                <a:solidFill>
                  <a:schemeClr val="bg1"/>
                </a:solidFill>
              </a:rPr>
              <a:t>Results of the Tasks</a:t>
            </a:r>
            <a:endParaRPr lang="en-GB" sz="2200" b="1" dirty="0">
              <a:solidFill>
                <a:schemeClr val="bg1"/>
              </a:solidFill>
            </a:endParaRPr>
          </a:p>
          <a:p>
            <a:pPr lvl="1">
              <a:spcAft>
                <a:spcPts val="600"/>
              </a:spcAft>
              <a:buClr>
                <a:srgbClr val="002060"/>
              </a:buClr>
            </a:pPr>
            <a:r>
              <a:rPr lang="en-GB" sz="2200" dirty="0" smtClean="0">
                <a:solidFill>
                  <a:schemeClr val="bg1"/>
                </a:solidFill>
              </a:rPr>
              <a:t>Achievements</a:t>
            </a:r>
            <a:r>
              <a:rPr lang="en-GB" sz="2200" b="1" dirty="0">
                <a:solidFill>
                  <a:schemeClr val="bg1"/>
                </a:solidFill>
              </a:rPr>
              <a:t>	</a:t>
            </a:r>
            <a:endParaRPr lang="en-GB" sz="2200" dirty="0">
              <a:solidFill>
                <a:schemeClr val="bg1"/>
              </a:solidFill>
            </a:endParaRPr>
          </a:p>
          <a:p>
            <a:pPr lvl="1">
              <a:spcAft>
                <a:spcPts val="600"/>
              </a:spcAft>
              <a:buClr>
                <a:srgbClr val="002060"/>
              </a:buClr>
            </a:pPr>
            <a:r>
              <a:rPr lang="en-GB" sz="2200" dirty="0" smtClean="0">
                <a:solidFill>
                  <a:schemeClr val="bg1"/>
                </a:solidFill>
              </a:rPr>
              <a:t>Task Objectives and Results </a:t>
            </a:r>
            <a:r>
              <a:rPr lang="en-GB" sz="2200" dirty="0">
                <a:solidFill>
                  <a:schemeClr val="bg1"/>
                </a:solidFill>
              </a:rPr>
              <a:t> </a:t>
            </a:r>
            <a:endParaRPr lang="en-GB" sz="2200" dirty="0" smtClean="0">
              <a:solidFill>
                <a:schemeClr val="bg1"/>
              </a:solidFill>
            </a:endParaRPr>
          </a:p>
          <a:p>
            <a:pPr>
              <a:spcBef>
                <a:spcPts val="0"/>
              </a:spcBef>
              <a:spcAft>
                <a:spcPts val="600"/>
              </a:spcAft>
              <a:buClr>
                <a:srgbClr val="002060"/>
              </a:buClr>
            </a:pPr>
            <a:r>
              <a:rPr lang="en-GB" sz="2200" b="1" dirty="0" smtClean="0">
                <a:solidFill>
                  <a:schemeClr val="bg1"/>
                </a:solidFill>
              </a:rPr>
              <a:t>Overall Challenges</a:t>
            </a:r>
            <a:endParaRPr lang="en-GB" sz="2200" b="1" dirty="0" smtClean="0">
              <a:solidFill>
                <a:schemeClr val="bg1"/>
              </a:solidFill>
              <a:latin typeface="+mn-lt"/>
            </a:endParaRPr>
          </a:p>
          <a:p>
            <a:pPr>
              <a:spcBef>
                <a:spcPts val="0"/>
              </a:spcBef>
              <a:spcAft>
                <a:spcPts val="600"/>
              </a:spcAft>
              <a:buClr>
                <a:srgbClr val="002060"/>
              </a:buClr>
            </a:pPr>
            <a:r>
              <a:rPr lang="en-GB" sz="2200" b="1" dirty="0" smtClean="0">
                <a:solidFill>
                  <a:schemeClr val="bg1"/>
                </a:solidFill>
              </a:rPr>
              <a:t>Conclusions</a:t>
            </a:r>
          </a:p>
        </p:txBody>
      </p:sp>
    </p:spTree>
    <p:extLst>
      <p:ext uri="{BB962C8B-B14F-4D97-AF65-F5344CB8AC3E}">
        <p14:creationId xmlns:p14="http://schemas.microsoft.com/office/powerpoint/2010/main" val="34816881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91" y="80464"/>
            <a:ext cx="12196191" cy="6855643"/>
          </a:xfrm>
          <a:prstGeom prst="rect">
            <a:avLst/>
          </a:prstGeom>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979292" y="287691"/>
            <a:ext cx="1674488" cy="952633"/>
          </a:xfrm>
          <a:prstGeom prst="rect">
            <a:avLst/>
          </a:prstGeom>
        </p:spPr>
      </p:pic>
      <p:sp>
        <p:nvSpPr>
          <p:cNvPr id="12" name="TextBox 11"/>
          <p:cNvSpPr txBox="1"/>
          <p:nvPr/>
        </p:nvSpPr>
        <p:spPr>
          <a:xfrm>
            <a:off x="877760" y="683680"/>
            <a:ext cx="3198939" cy="523220"/>
          </a:xfrm>
          <a:prstGeom prst="rect">
            <a:avLst/>
          </a:prstGeom>
          <a:noFill/>
        </p:spPr>
        <p:txBody>
          <a:bodyPr wrap="square" rtlCol="0">
            <a:spAutoFit/>
          </a:bodyPr>
          <a:lstStyle/>
          <a:p>
            <a:r>
              <a:rPr lang="en-GB" sz="2800" b="1" dirty="0" smtClean="0">
                <a:solidFill>
                  <a:srgbClr val="004360"/>
                </a:solidFill>
              </a:rPr>
              <a:t>Agenda</a:t>
            </a:r>
            <a:endParaRPr lang="en-GB" sz="2800" dirty="0">
              <a:solidFill>
                <a:srgbClr val="004360"/>
              </a:solidFill>
            </a:endParaRPr>
          </a:p>
        </p:txBody>
      </p:sp>
      <p:sp>
        <p:nvSpPr>
          <p:cNvPr id="8" name="TextBox 7"/>
          <p:cNvSpPr txBox="1"/>
          <p:nvPr/>
        </p:nvSpPr>
        <p:spPr>
          <a:xfrm>
            <a:off x="457196" y="3746127"/>
            <a:ext cx="8563350" cy="830997"/>
          </a:xfrm>
          <a:prstGeom prst="rect">
            <a:avLst/>
          </a:prstGeom>
          <a:noFill/>
        </p:spPr>
        <p:txBody>
          <a:bodyPr wrap="square" rtlCol="0">
            <a:spAutoFit/>
          </a:bodyPr>
          <a:lstStyle/>
          <a:p>
            <a:r>
              <a:rPr lang="en-US" sz="2400" b="1" dirty="0" smtClean="0">
                <a:solidFill>
                  <a:schemeClr val="accent4"/>
                </a:solidFill>
              </a:rPr>
              <a:t>TASK 3: GREEN ICT</a:t>
            </a:r>
          </a:p>
          <a:p>
            <a:endParaRPr lang="en-US" sz="2400" dirty="0">
              <a:solidFill>
                <a:schemeClr val="accent2"/>
              </a:solidFill>
            </a:endParaRPr>
          </a:p>
        </p:txBody>
      </p:sp>
      <p:sp>
        <p:nvSpPr>
          <p:cNvPr id="10" name="Rectangle 9"/>
          <p:cNvSpPr/>
          <p:nvPr/>
        </p:nvSpPr>
        <p:spPr>
          <a:xfrm>
            <a:off x="457196" y="407754"/>
            <a:ext cx="2701537" cy="2602764"/>
          </a:xfrm>
          <a:prstGeom prst="rect">
            <a:avLst/>
          </a:prstGeom>
        </p:spPr>
        <p:txBody>
          <a:bodyPr wrap="square">
            <a:spAutoFit/>
          </a:bodyPr>
          <a:lstStyle/>
          <a:p>
            <a:pPr>
              <a:lnSpc>
                <a:spcPct val="90000"/>
              </a:lnSpc>
              <a:spcBef>
                <a:spcPts val="1000"/>
              </a:spcBef>
            </a:pPr>
            <a:r>
              <a:rPr lang="en-US" sz="2800" dirty="0">
                <a:solidFill>
                  <a:schemeClr val="bg2">
                    <a:lumMod val="90000"/>
                  </a:schemeClr>
                </a:solidFill>
              </a:rPr>
              <a:t>WORKING AND LEARNING TOGETHER TO BUILD STRONG  COMMUNITIES</a:t>
            </a:r>
          </a:p>
          <a:p>
            <a:pPr lvl="0">
              <a:lnSpc>
                <a:spcPct val="90000"/>
              </a:lnSpc>
              <a:spcBef>
                <a:spcPts val="1000"/>
              </a:spcBef>
            </a:pPr>
            <a:endParaRPr lang="en-US" sz="3200" dirty="0">
              <a:solidFill>
                <a:schemeClr val="bg2">
                  <a:lumMod val="90000"/>
                </a:schemeClr>
              </a:solidFill>
            </a:endParaRPr>
          </a:p>
        </p:txBody>
      </p:sp>
    </p:spTree>
    <p:extLst>
      <p:ext uri="{BB962C8B-B14F-4D97-AF65-F5344CB8AC3E}">
        <p14:creationId xmlns:p14="http://schemas.microsoft.com/office/powerpoint/2010/main" val="71628460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16" y="0"/>
            <a:ext cx="12201015" cy="1322886"/>
          </a:xfrm>
          <a:prstGeom prst="rect">
            <a:avLst/>
          </a:prstGeom>
        </p:spPr>
      </p:pic>
      <p:pic>
        <p:nvPicPr>
          <p:cNvPr id="23" name="Pictur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12" name="Title 1"/>
          <p:cNvSpPr txBox="1">
            <a:spLocks/>
          </p:cNvSpPr>
          <p:nvPr/>
        </p:nvSpPr>
        <p:spPr>
          <a:xfrm>
            <a:off x="477459" y="217335"/>
            <a:ext cx="9037967" cy="8683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400" b="1" dirty="0" smtClean="0">
                <a:solidFill>
                  <a:schemeClr val="accent4"/>
                </a:solidFill>
                <a:latin typeface="+mn-lt"/>
                <a:ea typeface="Tahoma" panose="020B0604030504040204" pitchFamily="34" charset="0"/>
                <a:cs typeface="Tahoma" panose="020B0604030504040204" pitchFamily="34" charset="0"/>
              </a:rPr>
              <a:t>Green ICT</a:t>
            </a:r>
          </a:p>
          <a:p>
            <a:pPr algn="l">
              <a:lnSpc>
                <a:spcPct val="100000"/>
              </a:lnSpc>
            </a:pPr>
            <a:r>
              <a:rPr lang="en-GB" sz="2400" i="1" dirty="0" smtClean="0">
                <a:solidFill>
                  <a:schemeClr val="bg1"/>
                </a:solidFill>
                <a:latin typeface="+mn-lt"/>
                <a:ea typeface="Tahoma" panose="020B0604030504040204" pitchFamily="34" charset="0"/>
                <a:cs typeface="Tahoma" panose="020B0604030504040204" pitchFamily="34" charset="0"/>
              </a:rPr>
              <a:t>Success Story: </a:t>
            </a:r>
            <a:r>
              <a:rPr lang="en-US" sz="2400" i="1" dirty="0" smtClean="0">
                <a:solidFill>
                  <a:schemeClr val="bg1"/>
                </a:solidFill>
                <a:latin typeface="+mn-lt"/>
              </a:rPr>
              <a:t>Case Study Armenia</a:t>
            </a:r>
            <a:endParaRPr lang="en-GB" sz="2400" i="1" dirty="0">
              <a:solidFill>
                <a:schemeClr val="bg1"/>
              </a:solidFill>
              <a:latin typeface="+mn-lt"/>
              <a:ea typeface="Tahoma" panose="020B0604030504040204" pitchFamily="34" charset="0"/>
              <a:cs typeface="Tahoma" panose="020B0604030504040204" pitchFamily="34" charset="0"/>
            </a:endParaRPr>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21</a:t>
            </a:fld>
            <a:endParaRPr lang="en-GB" dirty="0"/>
          </a:p>
        </p:txBody>
      </p:sp>
      <p:sp>
        <p:nvSpPr>
          <p:cNvPr id="3" name="Rectangle 2"/>
          <p:cNvSpPr/>
          <p:nvPr/>
        </p:nvSpPr>
        <p:spPr>
          <a:xfrm>
            <a:off x="6835925" y="5576604"/>
            <a:ext cx="5356074" cy="923330"/>
          </a:xfrm>
          <a:prstGeom prst="rect">
            <a:avLst/>
          </a:prstGeom>
        </p:spPr>
        <p:txBody>
          <a:bodyPr wrap="square">
            <a:spAutoFit/>
          </a:bodyPr>
          <a:lstStyle/>
          <a:p>
            <a:r>
              <a:rPr lang="en-US" dirty="0" smtClean="0">
                <a:solidFill>
                  <a:srgbClr val="004461"/>
                </a:solidFill>
                <a:latin typeface="Calibri" charset="0"/>
              </a:rPr>
              <a:t>Green </a:t>
            </a:r>
            <a:r>
              <a:rPr lang="en-US" dirty="0">
                <a:solidFill>
                  <a:srgbClr val="004461"/>
                </a:solidFill>
                <a:latin typeface="Calibri" charset="0"/>
              </a:rPr>
              <a:t>topics initiated by team members regularly featured in </a:t>
            </a:r>
            <a:r>
              <a:rPr lang="en-US" dirty="0" smtClean="0">
                <a:solidFill>
                  <a:srgbClr val="004461"/>
                </a:solidFill>
                <a:latin typeface="Calibri" charset="0"/>
              </a:rPr>
              <a:t>CONNECT </a:t>
            </a:r>
            <a:r>
              <a:rPr lang="en-US" dirty="0">
                <a:solidFill>
                  <a:srgbClr val="004461"/>
                </a:solidFill>
                <a:latin typeface="Calibri" charset="0"/>
              </a:rPr>
              <a:t>Magazine</a:t>
            </a:r>
            <a:endParaRPr lang="en-US" dirty="0">
              <a:solidFill>
                <a:srgbClr val="004461"/>
              </a:solidFill>
            </a:endParaRPr>
          </a:p>
          <a:p>
            <a:pPr marL="342900" indent="-342900">
              <a:buFont typeface="Arial" charset="0"/>
              <a:buChar char="•"/>
            </a:pPr>
            <a:endParaRPr lang="en-US" dirty="0">
              <a:solidFill>
                <a:srgbClr val="004461"/>
              </a:solidFill>
            </a:endParaRPr>
          </a:p>
        </p:txBody>
      </p:sp>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35906" y="1811868"/>
            <a:ext cx="4161120" cy="294551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8" name="Rectangle 7"/>
          <p:cNvSpPr/>
          <p:nvPr/>
        </p:nvSpPr>
        <p:spPr>
          <a:xfrm>
            <a:off x="477459" y="1540221"/>
            <a:ext cx="5615116" cy="5016758"/>
          </a:xfrm>
          <a:prstGeom prst="rect">
            <a:avLst/>
          </a:prstGeom>
        </p:spPr>
        <p:txBody>
          <a:bodyPr wrap="square">
            <a:spAutoFit/>
          </a:bodyPr>
          <a:lstStyle/>
          <a:p>
            <a:pPr marL="342900" indent="-342900">
              <a:buFont typeface="Arial" charset="0"/>
              <a:buChar char="•"/>
            </a:pPr>
            <a:r>
              <a:rPr lang="en-US" sz="2200" dirty="0" smtClean="0">
                <a:solidFill>
                  <a:srgbClr val="004461"/>
                </a:solidFill>
                <a:latin typeface="Calibri" charset="0"/>
              </a:rPr>
              <a:t>Armenia use case: Developing ICT sector</a:t>
            </a:r>
          </a:p>
          <a:p>
            <a:pPr marL="342900" indent="-342900">
              <a:buFont typeface="Arial" charset="0"/>
              <a:buChar char="•"/>
            </a:pPr>
            <a:r>
              <a:rPr lang="en-US" sz="2200" dirty="0" smtClean="0">
                <a:solidFill>
                  <a:srgbClr val="004461"/>
                </a:solidFill>
                <a:latin typeface="Calibri" charset="0"/>
              </a:rPr>
              <a:t>Green Team Training in Armenia</a:t>
            </a:r>
          </a:p>
          <a:p>
            <a:pPr marL="342900" indent="-342900">
              <a:buFont typeface="Arial" charset="0"/>
              <a:buChar char="•"/>
            </a:pPr>
            <a:r>
              <a:rPr lang="en-US" sz="2200" dirty="0" smtClean="0">
                <a:solidFill>
                  <a:srgbClr val="004461"/>
                </a:solidFill>
                <a:latin typeface="Calibri" charset="0"/>
              </a:rPr>
              <a:t>National impact, community activated</a:t>
            </a:r>
          </a:p>
          <a:p>
            <a:pPr marL="342900" indent="-342900">
              <a:buFont typeface="Arial" charset="0"/>
              <a:buChar char="•"/>
            </a:pPr>
            <a:r>
              <a:rPr lang="en-US" sz="2200" dirty="0">
                <a:solidFill>
                  <a:srgbClr val="004461"/>
                </a:solidFill>
                <a:latin typeface="Calibri" charset="0"/>
              </a:rPr>
              <a:t>Established collaboration (Dutch, French</a:t>
            </a:r>
            <a:r>
              <a:rPr lang="en-US" sz="2200" dirty="0" smtClean="0">
                <a:solidFill>
                  <a:srgbClr val="004461"/>
                </a:solidFill>
                <a:latin typeface="Calibri" charset="0"/>
              </a:rPr>
              <a:t>)</a:t>
            </a:r>
          </a:p>
          <a:p>
            <a:pPr marL="342900" indent="-342900">
              <a:buFont typeface="Arial" charset="0"/>
              <a:buChar char="•"/>
            </a:pPr>
            <a:r>
              <a:rPr lang="en-US" sz="2200" dirty="0" smtClean="0">
                <a:solidFill>
                  <a:srgbClr val="004461"/>
                </a:solidFill>
                <a:latin typeface="Calibri" charset="0"/>
              </a:rPr>
              <a:t>Local IMPACT</a:t>
            </a:r>
          </a:p>
          <a:p>
            <a:pPr marL="342900" indent="-342900">
              <a:buFont typeface="Arial" charset="0"/>
              <a:buChar char="•"/>
            </a:pPr>
            <a:endParaRPr lang="en-US" sz="2200" dirty="0" smtClean="0">
              <a:solidFill>
                <a:srgbClr val="004461"/>
              </a:solidFill>
              <a:latin typeface="Calibri" charset="0"/>
            </a:endParaRPr>
          </a:p>
          <a:p>
            <a:r>
              <a:rPr lang="en-US" sz="2400" i="1" dirty="0" smtClean="0">
                <a:solidFill>
                  <a:srgbClr val="004361"/>
                </a:solidFill>
              </a:rPr>
              <a:t>“All </a:t>
            </a:r>
            <a:r>
              <a:rPr lang="en-US" sz="2400" i="1" dirty="0">
                <a:solidFill>
                  <a:srgbClr val="004361"/>
                </a:solidFill>
              </a:rPr>
              <a:t>these steps will act as a big step towards Green ICT and energy aware society in Armenia in the near </a:t>
            </a:r>
            <a:r>
              <a:rPr lang="en-US" sz="2400" i="1" dirty="0" smtClean="0">
                <a:solidFill>
                  <a:srgbClr val="004361"/>
                </a:solidFill>
              </a:rPr>
              <a:t>future.”</a:t>
            </a:r>
          </a:p>
          <a:p>
            <a:endParaRPr lang="en-US" sz="2400" i="1" dirty="0" smtClean="0">
              <a:solidFill>
                <a:srgbClr val="004361"/>
              </a:solidFill>
            </a:endParaRPr>
          </a:p>
          <a:p>
            <a:r>
              <a:rPr lang="en-US" sz="2400" i="1" dirty="0" smtClean="0">
                <a:solidFill>
                  <a:srgbClr val="004361"/>
                </a:solidFill>
                <a:latin typeface="Calibri" panose="020F0502020204030204" pitchFamily="34" charset="0"/>
              </a:rPr>
              <a:t>– </a:t>
            </a:r>
            <a:r>
              <a:rPr lang="en-US" sz="2400" i="1" dirty="0" smtClean="0">
                <a:solidFill>
                  <a:srgbClr val="004361"/>
                </a:solidFill>
              </a:rPr>
              <a:t>H. </a:t>
            </a:r>
            <a:r>
              <a:rPr lang="en-US" sz="2400" i="1" dirty="0" err="1" smtClean="0">
                <a:solidFill>
                  <a:srgbClr val="004361"/>
                </a:solidFill>
              </a:rPr>
              <a:t>Astsatryan</a:t>
            </a:r>
            <a:r>
              <a:rPr lang="en-US" sz="2400" i="1" dirty="0" smtClean="0">
                <a:solidFill>
                  <a:srgbClr val="004361"/>
                </a:solidFill>
              </a:rPr>
              <a:t>, National Academy of Sciences, Armenia</a:t>
            </a:r>
            <a:endParaRPr lang="en-US" sz="2200" dirty="0" smtClean="0">
              <a:solidFill>
                <a:srgbClr val="004461"/>
              </a:solidFill>
              <a:latin typeface="Calibri" charset="0"/>
            </a:endParaRPr>
          </a:p>
          <a:p>
            <a:pPr marL="342900" indent="-342900">
              <a:buFont typeface="Arial" charset="0"/>
              <a:buChar char="•"/>
            </a:pPr>
            <a:endParaRPr lang="en-US" sz="2200" dirty="0" smtClean="0">
              <a:solidFill>
                <a:srgbClr val="004461"/>
              </a:solidFill>
              <a:latin typeface="Calibri" charset="0"/>
            </a:endParaRPr>
          </a:p>
          <a:p>
            <a:pPr marL="342900" indent="-342900">
              <a:buFont typeface="Arial" charset="0"/>
              <a:buChar char="•"/>
            </a:pPr>
            <a:endParaRPr lang="en-US" sz="2200" dirty="0">
              <a:solidFill>
                <a:srgbClr val="004461"/>
              </a:solidFill>
            </a:endParaRPr>
          </a:p>
        </p:txBody>
      </p:sp>
      <p:sp>
        <p:nvSpPr>
          <p:cNvPr id="2" name="TextBox 1"/>
          <p:cNvSpPr txBox="1"/>
          <p:nvPr/>
        </p:nvSpPr>
        <p:spPr>
          <a:xfrm>
            <a:off x="9330376" y="5095872"/>
            <a:ext cx="1809482" cy="246221"/>
          </a:xfrm>
          <a:prstGeom prst="rect">
            <a:avLst/>
          </a:prstGeom>
          <a:noFill/>
        </p:spPr>
        <p:txBody>
          <a:bodyPr wrap="square" rtlCol="0">
            <a:spAutoFit/>
          </a:bodyPr>
          <a:lstStyle/>
          <a:p>
            <a:r>
              <a:rPr lang="en-US" sz="1000" dirty="0" smtClean="0"/>
              <a:t>CONNECT, OCT 2015 ISSUE</a:t>
            </a:r>
            <a:endParaRPr lang="en-US" sz="1000" dirty="0"/>
          </a:p>
        </p:txBody>
      </p:sp>
    </p:spTree>
    <p:extLst>
      <p:ext uri="{BB962C8B-B14F-4D97-AF65-F5344CB8AC3E}">
        <p14:creationId xmlns:p14="http://schemas.microsoft.com/office/powerpoint/2010/main" val="14991851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09972" y="1832043"/>
            <a:ext cx="10036803" cy="4060073"/>
          </a:xfrm>
          <a:prstGeom prst="rect">
            <a:avLst/>
          </a:prstGeom>
        </p:spPr>
      </p:pic>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015" y="-19421"/>
            <a:ext cx="12201015" cy="1322886"/>
          </a:xfrm>
          <a:prstGeom prst="rect">
            <a:avLst/>
          </a:prstGeom>
        </p:spPr>
      </p:pic>
      <p:pic>
        <p:nvPicPr>
          <p:cNvPr id="23" name="Picture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273754" y="228799"/>
            <a:ext cx="1566983" cy="891472"/>
          </a:xfrm>
          <a:prstGeom prst="rect">
            <a:avLst/>
          </a:prstGeom>
        </p:spPr>
      </p:pic>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22</a:t>
            </a:fld>
            <a:endParaRPr lang="en-GB" dirty="0"/>
          </a:p>
        </p:txBody>
      </p:sp>
      <p:sp>
        <p:nvSpPr>
          <p:cNvPr id="10" name="Title 1"/>
          <p:cNvSpPr txBox="1">
            <a:spLocks/>
          </p:cNvSpPr>
          <p:nvPr/>
        </p:nvSpPr>
        <p:spPr>
          <a:xfrm>
            <a:off x="477459" y="217335"/>
            <a:ext cx="9037967" cy="8683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400" b="1" dirty="0" smtClean="0">
                <a:solidFill>
                  <a:schemeClr val="accent4"/>
                </a:solidFill>
                <a:latin typeface="+mn-lt"/>
                <a:ea typeface="Tahoma" panose="020B0604030504040204" pitchFamily="34" charset="0"/>
                <a:cs typeface="Tahoma" panose="020B0604030504040204" pitchFamily="34" charset="0"/>
              </a:rPr>
              <a:t>Green ICT</a:t>
            </a:r>
          </a:p>
          <a:p>
            <a:pPr algn="l">
              <a:lnSpc>
                <a:spcPct val="100000"/>
              </a:lnSpc>
            </a:pPr>
            <a:r>
              <a:rPr lang="en-GB" sz="2400" i="1" dirty="0" smtClean="0">
                <a:solidFill>
                  <a:schemeClr val="bg1"/>
                </a:solidFill>
                <a:latin typeface="+mn-lt"/>
                <a:ea typeface="Tahoma" panose="020B0604030504040204" pitchFamily="34" charset="0"/>
                <a:cs typeface="Tahoma" panose="020B0604030504040204" pitchFamily="34" charset="0"/>
              </a:rPr>
              <a:t>There were many highlights</a:t>
            </a:r>
            <a:r>
              <a:rPr lang="is-IS" sz="2400" i="1" dirty="0" smtClean="0">
                <a:solidFill>
                  <a:schemeClr val="bg1"/>
                </a:solidFill>
                <a:latin typeface="+mn-lt"/>
                <a:ea typeface="Tahoma" panose="020B0604030504040204" pitchFamily="34" charset="0"/>
                <a:cs typeface="Tahoma" panose="020B0604030504040204" pitchFamily="34" charset="0"/>
              </a:rPr>
              <a:t>…</a:t>
            </a:r>
            <a:endParaRPr lang="en-GB" sz="2400" i="1" dirty="0">
              <a:solidFill>
                <a:schemeClr val="bg1"/>
              </a:solidFill>
              <a:latin typeface="+mn-lt"/>
              <a:ea typeface="Tahoma" panose="020B0604030504040204" pitchFamily="34" charset="0"/>
              <a:cs typeface="Tahoma" panose="020B0604030504040204" pitchFamily="34" charset="0"/>
            </a:endParaRPr>
          </a:p>
        </p:txBody>
      </p:sp>
      <p:grpSp>
        <p:nvGrpSpPr>
          <p:cNvPr id="9" name="Group 8"/>
          <p:cNvGrpSpPr/>
          <p:nvPr/>
        </p:nvGrpSpPr>
        <p:grpSpPr>
          <a:xfrm>
            <a:off x="6131569" y="1881118"/>
            <a:ext cx="5285547" cy="3912295"/>
            <a:chOff x="-3751849" y="3647438"/>
            <a:chExt cx="5285547" cy="3912295"/>
          </a:xfrm>
        </p:grpSpPr>
        <p:sp>
          <p:nvSpPr>
            <p:cNvPr id="25" name="Rectangle 24"/>
            <p:cNvSpPr/>
            <p:nvPr/>
          </p:nvSpPr>
          <p:spPr>
            <a:xfrm>
              <a:off x="-3751849" y="3647438"/>
              <a:ext cx="5285547" cy="3489714"/>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ontent Placeholder 1"/>
            <p:cNvSpPr txBox="1">
              <a:spLocks/>
            </p:cNvSpPr>
            <p:nvPr/>
          </p:nvSpPr>
          <p:spPr>
            <a:xfrm>
              <a:off x="-3220210" y="3720135"/>
              <a:ext cx="4335509" cy="38395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i="1" dirty="0" smtClean="0">
                  <a:solidFill>
                    <a:schemeClr val="bg1"/>
                  </a:solidFill>
                </a:rPr>
                <a:t>“As a result of the covered training topics, we extended our energy efficiency coverage with additional information on evaluating IT energy efficiency, in particular, estimating the PUE coefficient for data </a:t>
              </a:r>
              <a:r>
                <a:rPr lang="en-US" i="1" dirty="0" err="1" smtClean="0">
                  <a:solidFill>
                    <a:schemeClr val="bg1"/>
                  </a:solidFill>
                </a:rPr>
                <a:t>centres</a:t>
              </a:r>
              <a:r>
                <a:rPr lang="en-US" i="1" dirty="0" smtClean="0">
                  <a:solidFill>
                    <a:schemeClr val="bg1"/>
                  </a:solidFill>
                </a:rPr>
                <a:t> and using the eCO2meter</a:t>
              </a:r>
              <a:r>
                <a:rPr lang="en-US" dirty="0" smtClean="0">
                  <a:solidFill>
                    <a:schemeClr val="bg1"/>
                  </a:solidFill>
                </a:rPr>
                <a:t>”</a:t>
              </a:r>
              <a:r>
                <a:rPr lang="en-US" dirty="0" smtClean="0"/>
                <a:t> </a:t>
              </a:r>
              <a:r>
                <a:rPr lang="en-US" sz="1600" dirty="0" smtClean="0"/>
                <a:t>comment from the training host at Green </a:t>
              </a:r>
              <a:r>
                <a:rPr lang="en-US" sz="1600" dirty="0"/>
                <a:t>ICT training held at the Faculty of Computer Science and Engineering [</a:t>
              </a:r>
              <a:r>
                <a:rPr lang="en-US" sz="1600" dirty="0" smtClean="0"/>
                <a:t>FINKI], Macedonia</a:t>
              </a:r>
              <a:endParaRPr lang="en-US" sz="1600" i="1" dirty="0">
                <a:solidFill>
                  <a:srgbClr val="004361"/>
                </a:solidFill>
              </a:endParaRPr>
            </a:p>
            <a:p>
              <a:pPr marL="0" indent="0">
                <a:buNone/>
              </a:pPr>
              <a:endParaRPr lang="en-US" sz="1600" dirty="0" smtClean="0"/>
            </a:p>
          </p:txBody>
        </p:sp>
      </p:grpSp>
      <p:sp>
        <p:nvSpPr>
          <p:cNvPr id="27" name="Rectangle 26"/>
          <p:cNvSpPr/>
          <p:nvPr/>
        </p:nvSpPr>
        <p:spPr>
          <a:xfrm>
            <a:off x="3304394" y="4745259"/>
            <a:ext cx="4821983" cy="338554"/>
          </a:xfrm>
          <a:prstGeom prst="rect">
            <a:avLst/>
          </a:prstGeom>
        </p:spPr>
        <p:txBody>
          <a:bodyPr wrap="square">
            <a:spAutoFit/>
          </a:bodyPr>
          <a:lstStyle/>
          <a:p>
            <a:endParaRPr lang="en-US" sz="1600" i="1" dirty="0">
              <a:solidFill>
                <a:srgbClr val="004361"/>
              </a:solidFill>
            </a:endParaRPr>
          </a:p>
        </p:txBody>
      </p:sp>
      <p:grpSp>
        <p:nvGrpSpPr>
          <p:cNvPr id="11" name="Group 10"/>
          <p:cNvGrpSpPr/>
          <p:nvPr/>
        </p:nvGrpSpPr>
        <p:grpSpPr>
          <a:xfrm>
            <a:off x="8330562" y="1584505"/>
            <a:ext cx="3640242" cy="5127664"/>
            <a:chOff x="8551758" y="1564740"/>
            <a:chExt cx="3640242" cy="5127664"/>
          </a:xfrm>
        </p:grpSpPr>
        <p:pic>
          <p:nvPicPr>
            <p:cNvPr id="20" name="Content Placeholder 2"/>
            <p:cNvPicPr>
              <a:picLocks noChangeAspect="1"/>
            </p:cNvPicPr>
            <p:nvPr/>
          </p:nvPicPr>
          <p:blipFill>
            <a:blip r:embed="rId6">
              <a:extLst>
                <a:ext uri="{BEBA8EAE-BF5A-486C-A8C5-ECC9F3942E4B}">
                  <a14:imgProps xmlns:a14="http://schemas.microsoft.com/office/drawing/2010/main">
                    <a14:imgLayer r:embed="rId7">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8551758" y="1564740"/>
              <a:ext cx="3288979" cy="4720062"/>
            </a:xfrm>
            <a:prstGeom prst="rect">
              <a:avLst/>
            </a:prstGeom>
            <a:ln>
              <a:solidFill>
                <a:srgbClr val="004461"/>
              </a:solidFill>
            </a:ln>
          </p:spPr>
        </p:pic>
        <p:sp>
          <p:nvSpPr>
            <p:cNvPr id="30" name="TextBox 29"/>
            <p:cNvSpPr txBox="1"/>
            <p:nvPr/>
          </p:nvSpPr>
          <p:spPr>
            <a:xfrm>
              <a:off x="8930154" y="6415405"/>
              <a:ext cx="3261846" cy="276999"/>
            </a:xfrm>
            <a:prstGeom prst="rect">
              <a:avLst/>
            </a:prstGeom>
            <a:noFill/>
          </p:spPr>
          <p:txBody>
            <a:bodyPr wrap="square" rtlCol="0">
              <a:spAutoFit/>
            </a:bodyPr>
            <a:lstStyle/>
            <a:p>
              <a:r>
                <a:rPr lang="en-US" sz="1200" dirty="0" smtClean="0"/>
                <a:t>CONNECT magazine article, Oct 2015</a:t>
              </a:r>
              <a:endParaRPr lang="en-US" sz="1200" dirty="0"/>
            </a:p>
          </p:txBody>
        </p:sp>
      </p:grpSp>
      <p:grpSp>
        <p:nvGrpSpPr>
          <p:cNvPr id="8" name="Group 7"/>
          <p:cNvGrpSpPr/>
          <p:nvPr/>
        </p:nvGrpSpPr>
        <p:grpSpPr>
          <a:xfrm>
            <a:off x="6728545" y="1807522"/>
            <a:ext cx="5112192" cy="3537102"/>
            <a:chOff x="1005032" y="-417637"/>
            <a:chExt cx="5112192" cy="3537102"/>
          </a:xfrm>
        </p:grpSpPr>
        <p:pic>
          <p:nvPicPr>
            <p:cNvPr id="28" name="Content Placeholder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13361" y="-417637"/>
              <a:ext cx="5058647" cy="3537102"/>
            </a:xfrm>
            <a:prstGeom prst="rect">
              <a:avLst/>
            </a:prstGeom>
          </p:spPr>
        </p:pic>
        <p:sp>
          <p:nvSpPr>
            <p:cNvPr id="7" name="Rectangle 6"/>
            <p:cNvSpPr/>
            <p:nvPr/>
          </p:nvSpPr>
          <p:spPr>
            <a:xfrm>
              <a:off x="1005032" y="2563967"/>
              <a:ext cx="5112192" cy="553998"/>
            </a:xfrm>
            <a:prstGeom prst="rect">
              <a:avLst/>
            </a:prstGeom>
          </p:spPr>
          <p:txBody>
            <a:bodyPr wrap="square">
              <a:spAutoFit/>
            </a:bodyPr>
            <a:lstStyle/>
            <a:p>
              <a:r>
                <a:rPr lang="en-US" sz="1000" dirty="0" smtClean="0">
                  <a:solidFill>
                    <a:schemeClr val="accent2"/>
                  </a:solidFill>
                </a:rPr>
                <a:t>John Boland, </a:t>
              </a:r>
              <a:r>
                <a:rPr lang="en-US" sz="1000" dirty="0" err="1" smtClean="0">
                  <a:solidFill>
                    <a:schemeClr val="accent2"/>
                  </a:solidFill>
                </a:rPr>
                <a:t>HEAnet</a:t>
              </a:r>
              <a:r>
                <a:rPr lang="en-US" sz="1000" dirty="0" smtClean="0">
                  <a:solidFill>
                    <a:schemeClr val="accent2"/>
                  </a:solidFill>
                </a:rPr>
                <a:t> Chief Executive and Andrew </a:t>
              </a:r>
              <a:r>
                <a:rPr lang="en-US" sz="1000" dirty="0" err="1" smtClean="0">
                  <a:solidFill>
                    <a:schemeClr val="accent2"/>
                  </a:solidFill>
                </a:rPr>
                <a:t>Mackarel</a:t>
              </a:r>
              <a:r>
                <a:rPr lang="en-US" sz="1000" dirty="0" smtClean="0">
                  <a:solidFill>
                    <a:schemeClr val="accent2"/>
                  </a:solidFill>
                </a:rPr>
                <a:t>, </a:t>
              </a:r>
              <a:r>
                <a:rPr lang="en-US" sz="1000" dirty="0" err="1" smtClean="0">
                  <a:solidFill>
                    <a:schemeClr val="accent2"/>
                  </a:solidFill>
                </a:rPr>
                <a:t>HEAnet</a:t>
              </a:r>
              <a:r>
                <a:rPr lang="en-US" sz="1000" dirty="0" smtClean="0">
                  <a:solidFill>
                    <a:schemeClr val="accent2"/>
                  </a:solidFill>
                </a:rPr>
                <a:t> Project Manager accepting the </a:t>
              </a:r>
              <a:r>
                <a:rPr lang="en-US" sz="1000" b="1" dirty="0" smtClean="0">
                  <a:solidFill>
                    <a:schemeClr val="accent2"/>
                  </a:solidFill>
                </a:rPr>
                <a:t>Green Campus Certification </a:t>
              </a:r>
              <a:r>
                <a:rPr lang="en-US" sz="1000" dirty="0" smtClean="0">
                  <a:solidFill>
                    <a:schemeClr val="accent2"/>
                  </a:solidFill>
                </a:rPr>
                <a:t>award from Anthony Purcell, Development Manager, Environmental Education Unit, An </a:t>
              </a:r>
              <a:r>
                <a:rPr lang="en-US" sz="1000" dirty="0" err="1" smtClean="0">
                  <a:solidFill>
                    <a:schemeClr val="accent2"/>
                  </a:solidFill>
                </a:rPr>
                <a:t>Taisce</a:t>
              </a:r>
              <a:r>
                <a:rPr lang="en-US" sz="1000" dirty="0" smtClean="0">
                  <a:solidFill>
                    <a:schemeClr val="accent2"/>
                  </a:solidFill>
                </a:rPr>
                <a:t>, at </a:t>
              </a:r>
              <a:r>
                <a:rPr lang="en-US" sz="1000" dirty="0" err="1" smtClean="0">
                  <a:solidFill>
                    <a:schemeClr val="accent2"/>
                  </a:solidFill>
                </a:rPr>
                <a:t>HEAnet’s</a:t>
              </a:r>
              <a:r>
                <a:rPr lang="en-US" sz="1000" dirty="0" smtClean="0">
                  <a:solidFill>
                    <a:schemeClr val="accent2"/>
                  </a:solidFill>
                </a:rPr>
                <a:t> National Conference, November 2015</a:t>
              </a:r>
              <a:endParaRPr lang="en-US" sz="1000" dirty="0">
                <a:solidFill>
                  <a:schemeClr val="accent2"/>
                </a:solidFill>
              </a:endParaRPr>
            </a:p>
          </p:txBody>
        </p:sp>
      </p:grpSp>
      <p:grpSp>
        <p:nvGrpSpPr>
          <p:cNvPr id="6" name="Group 5"/>
          <p:cNvGrpSpPr/>
          <p:nvPr/>
        </p:nvGrpSpPr>
        <p:grpSpPr>
          <a:xfrm>
            <a:off x="4586317" y="1298218"/>
            <a:ext cx="7284305" cy="5097542"/>
            <a:chOff x="4907697" y="1430579"/>
            <a:chExt cx="7284305" cy="5097542"/>
          </a:xfrm>
        </p:grpSpPr>
        <p:sp>
          <p:nvSpPr>
            <p:cNvPr id="2" name="Rectangle 1"/>
            <p:cNvSpPr/>
            <p:nvPr/>
          </p:nvSpPr>
          <p:spPr>
            <a:xfrm>
              <a:off x="4907697" y="1430579"/>
              <a:ext cx="7284304" cy="50975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p:cNvGrpSpPr/>
            <p:nvPr/>
          </p:nvGrpSpPr>
          <p:grpSpPr>
            <a:xfrm>
              <a:off x="6556022" y="1614454"/>
              <a:ext cx="5635980" cy="4521834"/>
              <a:chOff x="2278158" y="1797316"/>
              <a:chExt cx="5356630" cy="4480801"/>
            </a:xfrm>
          </p:grpSpPr>
          <p:sp>
            <p:nvSpPr>
              <p:cNvPr id="36" name="Freeform 35"/>
              <p:cNvSpPr/>
              <p:nvPr/>
            </p:nvSpPr>
            <p:spPr>
              <a:xfrm>
                <a:off x="2278158" y="1797316"/>
                <a:ext cx="5356630" cy="3681879"/>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6">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571428" tIns="48578" rIns="48578" bIns="48578" numCol="1" spcCol="953" anchor="t" anchorCtr="0">
                <a:noAutofit/>
              </a:bodyPr>
              <a:lstStyle/>
              <a:p>
                <a:pPr defTabSz="566738">
                  <a:lnSpc>
                    <a:spcPct val="90000"/>
                  </a:lnSpc>
                  <a:spcBef>
                    <a:spcPct val="0"/>
                  </a:spcBef>
                  <a:spcAft>
                    <a:spcPct val="35000"/>
                  </a:spcAft>
                </a:pPr>
                <a:endParaRPr lang="en-GB" sz="800" dirty="0">
                  <a:solidFill>
                    <a:srgbClr val="FFFFFF"/>
                  </a:solidFill>
                  <a:latin typeface="Gill Sans"/>
                  <a:cs typeface="Gill Sans Light"/>
                </a:endParaRPr>
              </a:p>
            </p:txBody>
          </p:sp>
          <p:sp>
            <p:nvSpPr>
              <p:cNvPr id="37" name="TextBox 36"/>
              <p:cNvSpPr txBox="1"/>
              <p:nvPr/>
            </p:nvSpPr>
            <p:spPr>
              <a:xfrm>
                <a:off x="2564277" y="2275207"/>
                <a:ext cx="2361274" cy="4002910"/>
              </a:xfrm>
              <a:prstGeom prst="rect">
                <a:avLst/>
              </a:prstGeom>
              <a:noFill/>
            </p:spPr>
            <p:txBody>
              <a:bodyPr wrap="square" lIns="68580" tIns="34290" rIns="68580" bIns="34290" rtlCol="0">
                <a:spAutoFit/>
              </a:bodyPr>
              <a:lstStyle/>
              <a:p>
                <a:pPr marL="214313" indent="-214313" defTabSz="566738">
                  <a:spcAft>
                    <a:spcPts val="291"/>
                  </a:spcAft>
                  <a:buFont typeface="Arial"/>
                  <a:buChar char="•"/>
                </a:pPr>
                <a:r>
                  <a:rPr lang="en-GB" sz="1400" b="1" dirty="0" smtClean="0">
                    <a:solidFill>
                      <a:srgbClr val="1F4E79"/>
                    </a:solidFill>
                    <a:cs typeface="Gill Sans Light"/>
                  </a:rPr>
                  <a:t>Digital Assessment in Norway</a:t>
                </a:r>
              </a:p>
              <a:p>
                <a:pPr marL="214313" indent="-214313" defTabSz="566738">
                  <a:spcAft>
                    <a:spcPts val="291"/>
                  </a:spcAft>
                  <a:buFont typeface="Arial"/>
                  <a:buChar char="•"/>
                </a:pPr>
                <a:r>
                  <a:rPr lang="en-GB" sz="1400" b="1" dirty="0" smtClean="0">
                    <a:solidFill>
                      <a:srgbClr val="1F4E79"/>
                    </a:solidFill>
                    <a:cs typeface="Gill Sans Light"/>
                  </a:rPr>
                  <a:t>Investigate the Use of Renewable Energy Sources (RES)</a:t>
                </a:r>
              </a:p>
              <a:p>
                <a:pPr marL="214313" indent="-214313" defTabSz="566738">
                  <a:spcAft>
                    <a:spcPts val="291"/>
                  </a:spcAft>
                  <a:buFont typeface="Arial"/>
                  <a:buChar char="•"/>
                </a:pPr>
                <a:r>
                  <a:rPr lang="en-GB" sz="1400" b="1" dirty="0" smtClean="0">
                    <a:solidFill>
                      <a:srgbClr val="1F4E79"/>
                    </a:solidFill>
                    <a:cs typeface="Gill Sans Light"/>
                  </a:rPr>
                  <a:t>Eco Friendly Office Design</a:t>
                </a:r>
              </a:p>
              <a:p>
                <a:pPr marL="214313" indent="-214313" defTabSz="566738">
                  <a:spcAft>
                    <a:spcPts val="291"/>
                  </a:spcAft>
                  <a:buFont typeface="Arial"/>
                  <a:buChar char="•"/>
                </a:pPr>
                <a:r>
                  <a:rPr lang="en-GB" sz="1400" b="1" dirty="0" smtClean="0">
                    <a:solidFill>
                      <a:srgbClr val="1F4E79"/>
                    </a:solidFill>
                    <a:cs typeface="Gill Sans Light"/>
                  </a:rPr>
                  <a:t>Recycling / Website</a:t>
                </a:r>
              </a:p>
              <a:p>
                <a:pPr marL="214313" indent="-214313" defTabSz="566738">
                  <a:spcAft>
                    <a:spcPts val="291"/>
                  </a:spcAft>
                  <a:buFont typeface="Arial"/>
                  <a:buChar char="•"/>
                </a:pPr>
                <a:r>
                  <a:rPr lang="en-GB" sz="1400" b="1" dirty="0" smtClean="0">
                    <a:solidFill>
                      <a:srgbClr val="1F4E79"/>
                    </a:solidFill>
                    <a:cs typeface="Gill Sans Light"/>
                  </a:rPr>
                  <a:t>GRNET Videoconferencing Services</a:t>
                </a:r>
              </a:p>
              <a:p>
                <a:pPr marL="214313" indent="-214313" defTabSz="566738">
                  <a:spcAft>
                    <a:spcPts val="291"/>
                  </a:spcAft>
                  <a:buFont typeface="Arial"/>
                  <a:buChar char="•"/>
                </a:pPr>
                <a:r>
                  <a:rPr lang="en-GB" sz="1400" b="1" dirty="0" smtClean="0">
                    <a:solidFill>
                      <a:srgbClr val="1F4E79"/>
                    </a:solidFill>
                    <a:cs typeface="Gill Sans Light"/>
                  </a:rPr>
                  <a:t>PowMon POE Device Power Cycling Software Enhancements</a:t>
                </a:r>
              </a:p>
              <a:p>
                <a:pPr marL="214313" indent="-214313" defTabSz="566738">
                  <a:spcAft>
                    <a:spcPts val="291"/>
                  </a:spcAft>
                  <a:buFont typeface="Arial"/>
                  <a:buChar char="•"/>
                </a:pPr>
                <a:r>
                  <a:rPr lang="en-GB" sz="1400" b="1" dirty="0">
                    <a:solidFill>
                      <a:srgbClr val="1F4E79"/>
                    </a:solidFill>
                    <a:cs typeface="Gill Sans Light"/>
                  </a:rPr>
                  <a:t>Nagios Monitoring an in  SMS based alerts</a:t>
                </a:r>
              </a:p>
              <a:p>
                <a:pPr marL="214313" indent="-214313" defTabSz="566738">
                  <a:spcAft>
                    <a:spcPts val="291"/>
                  </a:spcAft>
                  <a:buFont typeface="Arial"/>
                  <a:buChar char="•"/>
                </a:pPr>
                <a:r>
                  <a:rPr lang="en-GB" sz="1400" b="1" dirty="0">
                    <a:solidFill>
                      <a:srgbClr val="1F4E79"/>
                    </a:solidFill>
                    <a:cs typeface="Gill Sans Light"/>
                  </a:rPr>
                  <a:t>Using Rasperry Pi as a Classroom Client Terminal  </a:t>
                </a:r>
              </a:p>
              <a:p>
                <a:pPr marL="214313" indent="-214313" defTabSz="566738">
                  <a:spcAft>
                    <a:spcPts val="291"/>
                  </a:spcAft>
                  <a:buFont typeface="Arial"/>
                  <a:buChar char="•"/>
                </a:pPr>
                <a:endParaRPr lang="en-GB" sz="1400" b="1" dirty="0" smtClean="0">
                  <a:solidFill>
                    <a:srgbClr val="1F4E79"/>
                  </a:solidFill>
                  <a:cs typeface="Gill Sans Light"/>
                </a:endParaRPr>
              </a:p>
            </p:txBody>
          </p:sp>
          <p:sp>
            <p:nvSpPr>
              <p:cNvPr id="38" name="TextBox 37"/>
              <p:cNvSpPr txBox="1"/>
              <p:nvPr/>
            </p:nvSpPr>
            <p:spPr>
              <a:xfrm>
                <a:off x="2970543" y="1889788"/>
                <a:ext cx="3971861" cy="318549"/>
              </a:xfrm>
              <a:prstGeom prst="rect">
                <a:avLst/>
              </a:prstGeom>
              <a:noFill/>
            </p:spPr>
            <p:txBody>
              <a:bodyPr wrap="square" lIns="68580" tIns="34290" rIns="68580" bIns="34290" rtlCol="0">
                <a:spAutoFit/>
              </a:bodyPr>
              <a:lstStyle/>
              <a:p>
                <a:pPr algn="ctr" defTabSz="566738">
                  <a:lnSpc>
                    <a:spcPct val="90000"/>
                  </a:lnSpc>
                  <a:spcAft>
                    <a:spcPts val="1467"/>
                  </a:spcAft>
                </a:pPr>
                <a:r>
                  <a:rPr lang="en-GB" b="1" dirty="0" smtClean="0">
                    <a:solidFill>
                      <a:srgbClr val="FFFFFF"/>
                    </a:solidFill>
                    <a:cs typeface="Gill Sans Light"/>
                  </a:rPr>
                  <a:t>GN4-1 Test Case Studies</a:t>
                </a:r>
                <a:endParaRPr lang="en-GB" sz="1100" b="1" dirty="0">
                  <a:solidFill>
                    <a:srgbClr val="FFFFFF"/>
                  </a:solidFill>
                  <a:cs typeface="Gill Sans Light"/>
                </a:endParaRPr>
              </a:p>
            </p:txBody>
          </p:sp>
          <p:sp>
            <p:nvSpPr>
              <p:cNvPr id="39" name="TextBox 38"/>
              <p:cNvSpPr txBox="1"/>
              <p:nvPr/>
            </p:nvSpPr>
            <p:spPr>
              <a:xfrm>
                <a:off x="5015437" y="2272011"/>
                <a:ext cx="2396299" cy="3675053"/>
              </a:xfrm>
              <a:prstGeom prst="rect">
                <a:avLst/>
              </a:prstGeom>
              <a:noFill/>
            </p:spPr>
            <p:txBody>
              <a:bodyPr wrap="square" lIns="68580" tIns="34290" rIns="68580" bIns="34290" rtlCol="0">
                <a:spAutoFit/>
              </a:bodyPr>
              <a:lstStyle/>
              <a:p>
                <a:pPr marL="214313" indent="-214313" defTabSz="566738">
                  <a:spcAft>
                    <a:spcPts val="291"/>
                  </a:spcAft>
                  <a:buFont typeface="Arial"/>
                  <a:buChar char="•"/>
                </a:pPr>
                <a:r>
                  <a:rPr lang="en-GB" sz="1400" b="1" dirty="0" smtClean="0">
                    <a:solidFill>
                      <a:srgbClr val="1F4E79"/>
                    </a:solidFill>
                    <a:cs typeface="Gill Sans Light"/>
                  </a:rPr>
                  <a:t>How </a:t>
                </a:r>
                <a:r>
                  <a:rPr lang="en-GB" sz="1400" b="1" dirty="0">
                    <a:solidFill>
                      <a:srgbClr val="1F4E79"/>
                    </a:solidFill>
                    <a:cs typeface="Gill Sans Light"/>
                  </a:rPr>
                  <a:t>a Network Technology Refresh can make an NRENs network greener</a:t>
                </a:r>
              </a:p>
              <a:p>
                <a:pPr marL="214313" indent="-214313" defTabSz="566738">
                  <a:spcAft>
                    <a:spcPts val="291"/>
                  </a:spcAft>
                  <a:buFont typeface="Arial"/>
                  <a:buChar char="•"/>
                </a:pPr>
                <a:r>
                  <a:rPr lang="en-GB" sz="1400" b="1" dirty="0" smtClean="0">
                    <a:solidFill>
                      <a:srgbClr val="1F4E79"/>
                    </a:solidFill>
                    <a:cs typeface="Gill Sans Light"/>
                  </a:rPr>
                  <a:t>How to achieve energy savings by functional aggregation of CPE</a:t>
                </a:r>
              </a:p>
              <a:p>
                <a:pPr marL="214313" indent="-214313" defTabSz="566738">
                  <a:spcAft>
                    <a:spcPts val="291"/>
                  </a:spcAft>
                  <a:buFont typeface="Arial"/>
                  <a:buChar char="•"/>
                </a:pPr>
                <a:r>
                  <a:rPr lang="en-GB" sz="1400" b="1" dirty="0" smtClean="0">
                    <a:solidFill>
                      <a:srgbClr val="1F4E79"/>
                    </a:solidFill>
                    <a:cs typeface="Gill Sans Light"/>
                  </a:rPr>
                  <a:t>Using ITC Design Guidelines to Improve classroom energy efficiency</a:t>
                </a:r>
              </a:p>
              <a:p>
                <a:pPr marL="214313" indent="-214313" defTabSz="566738">
                  <a:spcAft>
                    <a:spcPts val="291"/>
                  </a:spcAft>
                  <a:buFont typeface="Arial"/>
                  <a:buChar char="•"/>
                </a:pPr>
                <a:r>
                  <a:rPr lang="en-GB" sz="1400" b="1" dirty="0" smtClean="0">
                    <a:solidFill>
                      <a:srgbClr val="1F4E79"/>
                    </a:solidFill>
                    <a:cs typeface="Gill Sans Light"/>
                  </a:rPr>
                  <a:t>Moving libraries to the Cloud in Serbia</a:t>
                </a:r>
              </a:p>
              <a:p>
                <a:pPr marL="214313" indent="-214313" defTabSz="566738">
                  <a:spcAft>
                    <a:spcPts val="291"/>
                  </a:spcAft>
                  <a:buFont typeface="Arial"/>
                  <a:buChar char="•"/>
                </a:pPr>
                <a:r>
                  <a:rPr lang="en-GB" sz="1400" b="1" dirty="0" smtClean="0">
                    <a:solidFill>
                      <a:srgbClr val="1F4E79"/>
                    </a:solidFill>
                    <a:cs typeface="Gill Sans Light"/>
                  </a:rPr>
                  <a:t>Designing and building an environmental-aware datacentre</a:t>
                </a:r>
              </a:p>
              <a:p>
                <a:pPr marL="214313" indent="-214313" defTabSz="566738">
                  <a:spcAft>
                    <a:spcPts val="291"/>
                  </a:spcAft>
                  <a:buFont typeface="Arial"/>
                  <a:buChar char="•"/>
                </a:pPr>
                <a:r>
                  <a:rPr lang="en-GB" sz="1400" b="1" dirty="0" smtClean="0">
                    <a:solidFill>
                      <a:srgbClr val="1F4E79"/>
                    </a:solidFill>
                    <a:cs typeface="Gill Sans Light"/>
                  </a:rPr>
                  <a:t>Power Cycling CPE at small clients to save energy</a:t>
                </a:r>
              </a:p>
            </p:txBody>
          </p:sp>
        </p:grpSp>
      </p:grpSp>
      <p:sp>
        <p:nvSpPr>
          <p:cNvPr id="32" name="Rectangle 31"/>
          <p:cNvSpPr/>
          <p:nvPr/>
        </p:nvSpPr>
        <p:spPr>
          <a:xfrm>
            <a:off x="477459" y="1616424"/>
            <a:ext cx="4915842" cy="4462760"/>
          </a:xfrm>
          <a:prstGeom prst="rect">
            <a:avLst/>
          </a:prstGeom>
          <a:solidFill>
            <a:schemeClr val="bg1">
              <a:alpha val="0"/>
            </a:schemeClr>
          </a:solidFill>
        </p:spPr>
        <p:txBody>
          <a:bodyPr wrap="square">
            <a:spAutoFit/>
          </a:bodyPr>
          <a:lstStyle/>
          <a:p>
            <a:pPr marL="342900" indent="-342900">
              <a:buFont typeface="Arial" charset="0"/>
              <a:buChar char="•"/>
            </a:pPr>
            <a:r>
              <a:rPr lang="en-US" sz="2200" dirty="0" smtClean="0">
                <a:solidFill>
                  <a:srgbClr val="004461"/>
                </a:solidFill>
              </a:rPr>
              <a:t>14 new test cases written on energy saving studies</a:t>
            </a:r>
          </a:p>
          <a:p>
            <a:pPr marL="342900" indent="-342900">
              <a:spcBef>
                <a:spcPts val="600"/>
              </a:spcBef>
              <a:buFont typeface="Arial" charset="0"/>
              <a:buChar char="•"/>
            </a:pPr>
            <a:r>
              <a:rPr lang="en-US" sz="2200" dirty="0" err="1">
                <a:solidFill>
                  <a:srgbClr val="004461"/>
                </a:solidFill>
              </a:rPr>
              <a:t>HEAnet</a:t>
            </a:r>
            <a:r>
              <a:rPr lang="en-US" sz="2200" dirty="0">
                <a:solidFill>
                  <a:srgbClr val="004461"/>
                </a:solidFill>
              </a:rPr>
              <a:t> awarded Green Campus partner certification in Eco-University </a:t>
            </a:r>
            <a:r>
              <a:rPr lang="en-US" sz="2200" dirty="0" err="1" smtClean="0">
                <a:solidFill>
                  <a:srgbClr val="004461"/>
                </a:solidFill>
              </a:rPr>
              <a:t>programme</a:t>
            </a:r>
            <a:endParaRPr lang="en-US" sz="2200" dirty="0" smtClean="0">
              <a:solidFill>
                <a:srgbClr val="004461"/>
              </a:solidFill>
            </a:endParaRPr>
          </a:p>
          <a:p>
            <a:pPr marL="342900" indent="-342900">
              <a:spcBef>
                <a:spcPts val="600"/>
              </a:spcBef>
              <a:buFont typeface="Arial" charset="0"/>
              <a:buChar char="•"/>
            </a:pPr>
            <a:r>
              <a:rPr lang="en-US" sz="2200" dirty="0">
                <a:solidFill>
                  <a:srgbClr val="004461"/>
                </a:solidFill>
              </a:rPr>
              <a:t>GÉANT adopted an environmental policy and implementation </a:t>
            </a:r>
            <a:r>
              <a:rPr lang="en-US" sz="2200" dirty="0" smtClean="0">
                <a:solidFill>
                  <a:srgbClr val="004461"/>
                </a:solidFill>
              </a:rPr>
              <a:t>strategy</a:t>
            </a:r>
          </a:p>
          <a:p>
            <a:pPr marL="342900" indent="-342900">
              <a:spcBef>
                <a:spcPts val="600"/>
              </a:spcBef>
              <a:buFont typeface="Arial" charset="0"/>
              <a:buChar char="•"/>
            </a:pPr>
            <a:r>
              <a:rPr lang="en-US" sz="2200" dirty="0">
                <a:solidFill>
                  <a:srgbClr val="004461"/>
                </a:solidFill>
              </a:rPr>
              <a:t>eCO2meter enhanced to compare NREN energy consumption performance </a:t>
            </a:r>
          </a:p>
          <a:p>
            <a:pPr marL="342900" indent="-342900">
              <a:spcBef>
                <a:spcPts val="600"/>
              </a:spcBef>
              <a:buFont typeface="Arial" charset="0"/>
              <a:buChar char="•"/>
            </a:pPr>
            <a:r>
              <a:rPr lang="en-US" sz="2200" dirty="0" smtClean="0">
                <a:solidFill>
                  <a:srgbClr val="004461"/>
                </a:solidFill>
              </a:rPr>
              <a:t>2 </a:t>
            </a:r>
            <a:r>
              <a:rPr lang="en-US" sz="2200" dirty="0">
                <a:solidFill>
                  <a:srgbClr val="004461"/>
                </a:solidFill>
              </a:rPr>
              <a:t>x successful </a:t>
            </a:r>
            <a:r>
              <a:rPr lang="en-US" sz="2200" dirty="0" smtClean="0">
                <a:solidFill>
                  <a:srgbClr val="004461"/>
                </a:solidFill>
              </a:rPr>
              <a:t>training </a:t>
            </a:r>
            <a:r>
              <a:rPr lang="en-US" sz="2200" dirty="0">
                <a:solidFill>
                  <a:srgbClr val="004461"/>
                </a:solidFill>
              </a:rPr>
              <a:t>workshops held in Armenia and in </a:t>
            </a:r>
            <a:r>
              <a:rPr lang="en-US" sz="2200" dirty="0" smtClean="0">
                <a:solidFill>
                  <a:srgbClr val="004461"/>
                </a:solidFill>
              </a:rPr>
              <a:t>Macedonia</a:t>
            </a:r>
            <a:endParaRPr lang="en-US" sz="2200" dirty="0">
              <a:solidFill>
                <a:srgbClr val="004461"/>
              </a:solidFill>
            </a:endParaRPr>
          </a:p>
        </p:txBody>
      </p:sp>
    </p:spTree>
    <p:extLst>
      <p:ext uri="{BB962C8B-B14F-4D97-AF65-F5344CB8AC3E}">
        <p14:creationId xmlns:p14="http://schemas.microsoft.com/office/powerpoint/2010/main" val="17256976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1"/>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32"/>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xit" presetSubtype="0" fill="hold" nodeType="clickEffect">
                                  <p:stCondLst>
                                    <p:cond delay="0"/>
                                  </p:stCondLst>
                                  <p:childTnLst>
                                    <p:set>
                                      <p:cBhvr>
                                        <p:cTn id="38" dur="1" fill="hold">
                                          <p:stCondLst>
                                            <p:cond delay="0"/>
                                          </p:stCondLst>
                                        </p:cTn>
                                        <p:tgtEl>
                                          <p:spTgt spid="4"/>
                                        </p:tgtEl>
                                        <p:attrNameLst>
                                          <p:attrName>style.visibility</p:attrName>
                                        </p:attrNameLst>
                                      </p:cBhvr>
                                      <p:to>
                                        <p:strVal val="hidden"/>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1" nodeType="clickEffect">
                                  <p:stCondLst>
                                    <p:cond delay="0"/>
                                  </p:stCondLst>
                                  <p:childTnLst>
                                    <p:set>
                                      <p:cBhvr>
                                        <p:cTn id="42" dur="1" fill="hold">
                                          <p:stCondLst>
                                            <p:cond delay="0"/>
                                          </p:stCondLst>
                                        </p:cTn>
                                        <p:tgtEl>
                                          <p:spTgt spid="3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9"/>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xit" presetSubtype="0" fill="hold" nodeType="clickEffect">
                                  <p:stCondLst>
                                    <p:cond delay="0"/>
                                  </p:stCondLst>
                                  <p:childTnLst>
                                    <p:set>
                                      <p:cBhvr>
                                        <p:cTn id="50"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2" grpId="1" animBg="1"/>
    </p:bld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15" y="-19421"/>
            <a:ext cx="12201015" cy="1322886"/>
          </a:xfrm>
          <a:prstGeom prst="rect">
            <a:avLst/>
          </a:prstGeom>
        </p:spPr>
      </p:pic>
      <p:pic>
        <p:nvPicPr>
          <p:cNvPr id="23" name="Pictur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73754" y="228799"/>
            <a:ext cx="1566983" cy="891472"/>
          </a:xfrm>
          <a:prstGeom prst="rect">
            <a:avLst/>
          </a:prstGeom>
        </p:spPr>
      </p:pic>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23</a:t>
            </a:fld>
            <a:endParaRPr lang="en-GB" dirty="0"/>
          </a:p>
        </p:txBody>
      </p:sp>
      <p:sp>
        <p:nvSpPr>
          <p:cNvPr id="10" name="Title 1"/>
          <p:cNvSpPr txBox="1">
            <a:spLocks/>
          </p:cNvSpPr>
          <p:nvPr/>
        </p:nvSpPr>
        <p:spPr>
          <a:xfrm>
            <a:off x="477459" y="217335"/>
            <a:ext cx="9037967" cy="8683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400" b="1" dirty="0" smtClean="0">
                <a:solidFill>
                  <a:schemeClr val="accent4"/>
                </a:solidFill>
                <a:latin typeface="+mn-lt"/>
                <a:ea typeface="Tahoma" panose="020B0604030504040204" pitchFamily="34" charset="0"/>
                <a:cs typeface="Tahoma" panose="020B0604030504040204" pitchFamily="34" charset="0"/>
              </a:rPr>
              <a:t>Green ICT</a:t>
            </a:r>
          </a:p>
          <a:p>
            <a:pPr algn="l">
              <a:lnSpc>
                <a:spcPct val="100000"/>
              </a:lnSpc>
            </a:pPr>
            <a:r>
              <a:rPr lang="en-GB" sz="2400" i="1" dirty="0" smtClean="0">
                <a:solidFill>
                  <a:schemeClr val="bg1"/>
                </a:solidFill>
                <a:latin typeface="+mn-lt"/>
                <a:ea typeface="Tahoma" panose="020B0604030504040204" pitchFamily="34" charset="0"/>
                <a:cs typeface="Tahoma" panose="020B0604030504040204" pitchFamily="34" charset="0"/>
              </a:rPr>
              <a:t>There were many highlights</a:t>
            </a:r>
            <a:r>
              <a:rPr lang="is-IS" sz="2400" i="1" dirty="0" smtClean="0">
                <a:solidFill>
                  <a:schemeClr val="bg1"/>
                </a:solidFill>
                <a:latin typeface="+mn-lt"/>
                <a:ea typeface="Tahoma" panose="020B0604030504040204" pitchFamily="34" charset="0"/>
                <a:cs typeface="Tahoma" panose="020B0604030504040204" pitchFamily="34" charset="0"/>
              </a:rPr>
              <a:t>…</a:t>
            </a:r>
            <a:endParaRPr lang="en-GB" sz="2400" i="1" dirty="0">
              <a:solidFill>
                <a:schemeClr val="bg1"/>
              </a:solidFill>
              <a:latin typeface="+mn-lt"/>
              <a:ea typeface="Tahoma" panose="020B0604030504040204" pitchFamily="34" charset="0"/>
              <a:cs typeface="Tahoma" panose="020B0604030504040204" pitchFamily="34" charset="0"/>
            </a:endParaRPr>
          </a:p>
        </p:txBody>
      </p:sp>
      <p:grpSp>
        <p:nvGrpSpPr>
          <p:cNvPr id="9" name="Group 8"/>
          <p:cNvGrpSpPr/>
          <p:nvPr/>
        </p:nvGrpSpPr>
        <p:grpSpPr>
          <a:xfrm>
            <a:off x="6032564" y="1918223"/>
            <a:ext cx="5285547" cy="3952164"/>
            <a:chOff x="-1079684" y="3607569"/>
            <a:chExt cx="5285547" cy="3952164"/>
          </a:xfrm>
        </p:grpSpPr>
        <p:sp>
          <p:nvSpPr>
            <p:cNvPr id="25" name="Rectangle 24"/>
            <p:cNvSpPr/>
            <p:nvPr/>
          </p:nvSpPr>
          <p:spPr>
            <a:xfrm>
              <a:off x="-1079684" y="3607569"/>
              <a:ext cx="5285547" cy="3489714"/>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ontent Placeholder 1"/>
            <p:cNvSpPr txBox="1">
              <a:spLocks/>
            </p:cNvSpPr>
            <p:nvPr/>
          </p:nvSpPr>
          <p:spPr>
            <a:xfrm>
              <a:off x="-858010" y="3720135"/>
              <a:ext cx="4335509" cy="383959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i="1" dirty="0" smtClean="0">
                  <a:solidFill>
                    <a:schemeClr val="bg1"/>
                  </a:solidFill>
                </a:rPr>
                <a:t>“As a result of the covered training topics, we extended our energy efficiency coverage with additional information on evaluating IT energy efficiency, in particular, estimating the PUE coefficient for data </a:t>
              </a:r>
              <a:r>
                <a:rPr lang="en-US" i="1" dirty="0" err="1" smtClean="0">
                  <a:solidFill>
                    <a:schemeClr val="bg1"/>
                  </a:solidFill>
                </a:rPr>
                <a:t>centres</a:t>
              </a:r>
              <a:r>
                <a:rPr lang="en-US" i="1" dirty="0" smtClean="0">
                  <a:solidFill>
                    <a:schemeClr val="bg1"/>
                  </a:solidFill>
                </a:rPr>
                <a:t> and using the eCO2meter</a:t>
              </a:r>
              <a:r>
                <a:rPr lang="en-US" dirty="0" smtClean="0">
                  <a:solidFill>
                    <a:schemeClr val="bg1"/>
                  </a:solidFill>
                </a:rPr>
                <a:t>”</a:t>
              </a:r>
              <a:r>
                <a:rPr lang="en-US" dirty="0" smtClean="0"/>
                <a:t> </a:t>
              </a:r>
              <a:r>
                <a:rPr lang="en-US" sz="1600" dirty="0" smtClean="0"/>
                <a:t>comment from the training host at Green </a:t>
              </a:r>
              <a:r>
                <a:rPr lang="en-US" sz="1600" dirty="0"/>
                <a:t>ICT training held at the Faculty of Computer Science and Engineering [</a:t>
              </a:r>
              <a:r>
                <a:rPr lang="en-US" sz="1600" dirty="0" smtClean="0"/>
                <a:t>FINKI], Macedonia</a:t>
              </a:r>
              <a:endParaRPr lang="en-US" sz="1600" i="1" dirty="0">
                <a:solidFill>
                  <a:srgbClr val="004361"/>
                </a:solidFill>
              </a:endParaRPr>
            </a:p>
            <a:p>
              <a:pPr marL="0" indent="0">
                <a:buNone/>
              </a:pPr>
              <a:endParaRPr lang="en-US" sz="1600" dirty="0" smtClean="0"/>
            </a:p>
          </p:txBody>
        </p:sp>
      </p:grpSp>
      <p:sp>
        <p:nvSpPr>
          <p:cNvPr id="27" name="Rectangle 26"/>
          <p:cNvSpPr/>
          <p:nvPr/>
        </p:nvSpPr>
        <p:spPr>
          <a:xfrm>
            <a:off x="3304394" y="4745259"/>
            <a:ext cx="4821983" cy="338554"/>
          </a:xfrm>
          <a:prstGeom prst="rect">
            <a:avLst/>
          </a:prstGeom>
        </p:spPr>
        <p:txBody>
          <a:bodyPr wrap="square">
            <a:spAutoFit/>
          </a:bodyPr>
          <a:lstStyle/>
          <a:p>
            <a:endParaRPr lang="en-US" sz="1600" i="1" dirty="0">
              <a:solidFill>
                <a:srgbClr val="004361"/>
              </a:solidFill>
            </a:endParaRPr>
          </a:p>
        </p:txBody>
      </p:sp>
      <p:grpSp>
        <p:nvGrpSpPr>
          <p:cNvPr id="31" name="Group 30"/>
          <p:cNvGrpSpPr/>
          <p:nvPr/>
        </p:nvGrpSpPr>
        <p:grpSpPr>
          <a:xfrm>
            <a:off x="4480471" y="1430034"/>
            <a:ext cx="6419340" cy="5100432"/>
            <a:chOff x="7688757" y="529595"/>
            <a:chExt cx="6419340" cy="5100432"/>
          </a:xfrm>
        </p:grpSpPr>
        <p:pic>
          <p:nvPicPr>
            <p:cNvPr id="20" name="Content Placeholder 2"/>
            <p:cNvPicPr>
              <a:picLocks noChangeAspect="1"/>
            </p:cNvPicPr>
            <p:nvPr/>
          </p:nvPicPr>
          <p:blipFill>
            <a:blip r:embed="rId5">
              <a:extLst>
                <a:ext uri="{BEBA8EAE-BF5A-486C-A8C5-ECC9F3942E4B}">
                  <a14:imgProps xmlns:a14="http://schemas.microsoft.com/office/drawing/2010/main">
                    <a14:imgLayer r:embed="rId6">
                      <a14:imgEffect>
                        <a14:sharpenSoften amount="25000"/>
                      </a14:imgEffect>
                      <a14:imgEffect>
                        <a14:brightnessContrast contrast="-20000"/>
                      </a14:imgEffect>
                    </a14:imgLayer>
                  </a14:imgProps>
                </a:ext>
                <a:ext uri="{28A0092B-C50C-407E-A947-70E740481C1C}">
                  <a14:useLocalDpi xmlns:a14="http://schemas.microsoft.com/office/drawing/2010/main" val="0"/>
                </a:ext>
              </a:extLst>
            </a:blip>
            <a:stretch>
              <a:fillRect/>
            </a:stretch>
          </p:blipFill>
          <p:spPr>
            <a:xfrm>
              <a:off x="10819118" y="529595"/>
              <a:ext cx="3288979" cy="4720062"/>
            </a:xfrm>
            <a:prstGeom prst="rect">
              <a:avLst/>
            </a:prstGeom>
            <a:ln>
              <a:solidFill>
                <a:srgbClr val="004461"/>
              </a:solidFill>
            </a:ln>
          </p:spPr>
        </p:pic>
        <p:sp>
          <p:nvSpPr>
            <p:cNvPr id="30" name="TextBox 29"/>
            <p:cNvSpPr txBox="1"/>
            <p:nvPr/>
          </p:nvSpPr>
          <p:spPr>
            <a:xfrm>
              <a:off x="7688757" y="5353028"/>
              <a:ext cx="3261846" cy="276999"/>
            </a:xfrm>
            <a:prstGeom prst="rect">
              <a:avLst/>
            </a:prstGeom>
            <a:noFill/>
          </p:spPr>
          <p:txBody>
            <a:bodyPr wrap="square" rtlCol="0">
              <a:spAutoFit/>
            </a:bodyPr>
            <a:lstStyle/>
            <a:p>
              <a:r>
                <a:rPr lang="en-US" sz="1200" dirty="0" smtClean="0"/>
                <a:t>CONNECT magazine article, Oct 2015</a:t>
              </a:r>
              <a:endParaRPr lang="en-US" sz="1200" dirty="0"/>
            </a:p>
          </p:txBody>
        </p:sp>
      </p:grpSp>
      <p:grpSp>
        <p:nvGrpSpPr>
          <p:cNvPr id="40" name="Group 39"/>
          <p:cNvGrpSpPr/>
          <p:nvPr/>
        </p:nvGrpSpPr>
        <p:grpSpPr>
          <a:xfrm>
            <a:off x="5715385" y="2102242"/>
            <a:ext cx="5069519" cy="3146400"/>
            <a:chOff x="642806" y="2171699"/>
            <a:chExt cx="5069519" cy="3146975"/>
          </a:xfrm>
        </p:grpSpPr>
        <p:pic>
          <p:nvPicPr>
            <p:cNvPr id="41" name="Picture 40"/>
            <p:cNvPicPr>
              <a:picLocks noChangeAspect="1"/>
            </p:cNvPicPr>
            <p:nvPr/>
          </p:nvPicPr>
          <p:blipFill>
            <a:blip r:embed="rId7"/>
            <a:stretch>
              <a:fillRect/>
            </a:stretch>
          </p:blipFill>
          <p:spPr>
            <a:xfrm>
              <a:off x="642806" y="2171699"/>
              <a:ext cx="5021015" cy="2781357"/>
            </a:xfrm>
            <a:prstGeom prst="rect">
              <a:avLst/>
            </a:prstGeom>
          </p:spPr>
        </p:pic>
        <p:sp>
          <p:nvSpPr>
            <p:cNvPr id="42" name="TextBox 41"/>
            <p:cNvSpPr txBox="1"/>
            <p:nvPr/>
          </p:nvSpPr>
          <p:spPr>
            <a:xfrm>
              <a:off x="932518" y="4857009"/>
              <a:ext cx="4779807" cy="461665"/>
            </a:xfrm>
            <a:prstGeom prst="rect">
              <a:avLst/>
            </a:prstGeom>
            <a:noFill/>
          </p:spPr>
          <p:txBody>
            <a:bodyPr wrap="square" rtlCol="0">
              <a:spAutoFit/>
            </a:bodyPr>
            <a:lstStyle/>
            <a:p>
              <a:r>
                <a:rPr lang="en-US" sz="1200" dirty="0"/>
                <a:t>Figure 4.4: Graphical report generated by eCO2meter showing NRENs GHG emission by category </a:t>
              </a:r>
              <a:r>
                <a:rPr lang="en-US" sz="1200" i="1" dirty="0"/>
                <a:t>Source: eCO2meter.grnet.gr </a:t>
              </a:r>
              <a:endParaRPr lang="en-US" sz="1200" dirty="0"/>
            </a:p>
          </p:txBody>
        </p:sp>
      </p:grpSp>
      <p:grpSp>
        <p:nvGrpSpPr>
          <p:cNvPr id="8" name="Group 7"/>
          <p:cNvGrpSpPr/>
          <p:nvPr/>
        </p:nvGrpSpPr>
        <p:grpSpPr>
          <a:xfrm>
            <a:off x="5887460" y="2114232"/>
            <a:ext cx="5112192" cy="3537102"/>
            <a:chOff x="1005032" y="-417637"/>
            <a:chExt cx="5112192" cy="3537102"/>
          </a:xfrm>
        </p:grpSpPr>
        <p:pic>
          <p:nvPicPr>
            <p:cNvPr id="28" name="Content Placeholder 5"/>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13361" y="-417637"/>
              <a:ext cx="5058647" cy="3537102"/>
            </a:xfrm>
            <a:prstGeom prst="rect">
              <a:avLst/>
            </a:prstGeom>
          </p:spPr>
        </p:pic>
        <p:sp>
          <p:nvSpPr>
            <p:cNvPr id="7" name="Rectangle 6"/>
            <p:cNvSpPr/>
            <p:nvPr/>
          </p:nvSpPr>
          <p:spPr>
            <a:xfrm>
              <a:off x="1005032" y="2563967"/>
              <a:ext cx="5112192" cy="553998"/>
            </a:xfrm>
            <a:prstGeom prst="rect">
              <a:avLst/>
            </a:prstGeom>
          </p:spPr>
          <p:txBody>
            <a:bodyPr wrap="square">
              <a:spAutoFit/>
            </a:bodyPr>
            <a:lstStyle/>
            <a:p>
              <a:r>
                <a:rPr lang="en-US" sz="1000" dirty="0" smtClean="0">
                  <a:solidFill>
                    <a:schemeClr val="accent2"/>
                  </a:solidFill>
                </a:rPr>
                <a:t>John Boland, </a:t>
              </a:r>
              <a:r>
                <a:rPr lang="en-US" sz="1000" dirty="0" err="1" smtClean="0">
                  <a:solidFill>
                    <a:schemeClr val="accent2"/>
                  </a:solidFill>
                </a:rPr>
                <a:t>HEAnet</a:t>
              </a:r>
              <a:r>
                <a:rPr lang="en-US" sz="1000" dirty="0" smtClean="0">
                  <a:solidFill>
                    <a:schemeClr val="accent2"/>
                  </a:solidFill>
                </a:rPr>
                <a:t> Chief Executive and Andrew </a:t>
              </a:r>
              <a:r>
                <a:rPr lang="en-US" sz="1000" dirty="0" err="1" smtClean="0">
                  <a:solidFill>
                    <a:schemeClr val="accent2"/>
                  </a:solidFill>
                </a:rPr>
                <a:t>Mackarel</a:t>
              </a:r>
              <a:r>
                <a:rPr lang="en-US" sz="1000" dirty="0" smtClean="0">
                  <a:solidFill>
                    <a:schemeClr val="accent2"/>
                  </a:solidFill>
                </a:rPr>
                <a:t>, </a:t>
              </a:r>
              <a:r>
                <a:rPr lang="en-US" sz="1000" dirty="0" err="1" smtClean="0">
                  <a:solidFill>
                    <a:schemeClr val="accent2"/>
                  </a:solidFill>
                </a:rPr>
                <a:t>HEAnet</a:t>
              </a:r>
              <a:r>
                <a:rPr lang="en-US" sz="1000" dirty="0" smtClean="0">
                  <a:solidFill>
                    <a:schemeClr val="accent2"/>
                  </a:solidFill>
                </a:rPr>
                <a:t> Project Manager accepting the </a:t>
              </a:r>
              <a:r>
                <a:rPr lang="en-US" sz="1000" b="1" dirty="0" smtClean="0">
                  <a:solidFill>
                    <a:schemeClr val="accent2"/>
                  </a:solidFill>
                </a:rPr>
                <a:t>Green Campus Certification </a:t>
              </a:r>
              <a:r>
                <a:rPr lang="en-US" sz="1000" dirty="0" smtClean="0">
                  <a:solidFill>
                    <a:schemeClr val="accent2"/>
                  </a:solidFill>
                </a:rPr>
                <a:t>award from Anthony Purcell, Development Manager, Environmental Education Unit, An </a:t>
              </a:r>
              <a:r>
                <a:rPr lang="en-US" sz="1000" dirty="0" err="1" smtClean="0">
                  <a:solidFill>
                    <a:schemeClr val="accent2"/>
                  </a:solidFill>
                </a:rPr>
                <a:t>Taisce</a:t>
              </a:r>
              <a:r>
                <a:rPr lang="en-US" sz="1000" dirty="0" smtClean="0">
                  <a:solidFill>
                    <a:schemeClr val="accent2"/>
                  </a:solidFill>
                </a:rPr>
                <a:t>, at </a:t>
              </a:r>
              <a:r>
                <a:rPr lang="en-US" sz="1000" dirty="0" err="1" smtClean="0">
                  <a:solidFill>
                    <a:schemeClr val="accent2"/>
                  </a:solidFill>
                </a:rPr>
                <a:t>HEAnet’s</a:t>
              </a:r>
              <a:r>
                <a:rPr lang="en-US" sz="1000" dirty="0" smtClean="0">
                  <a:solidFill>
                    <a:schemeClr val="accent2"/>
                  </a:solidFill>
                </a:rPr>
                <a:t> National Conference, November 2015</a:t>
              </a:r>
              <a:endParaRPr lang="en-US" sz="1000" dirty="0">
                <a:solidFill>
                  <a:schemeClr val="accent2"/>
                </a:solidFill>
              </a:endParaRPr>
            </a:p>
          </p:txBody>
        </p:sp>
      </p:grpSp>
      <p:grpSp>
        <p:nvGrpSpPr>
          <p:cNvPr id="6" name="Group 5"/>
          <p:cNvGrpSpPr/>
          <p:nvPr/>
        </p:nvGrpSpPr>
        <p:grpSpPr>
          <a:xfrm>
            <a:off x="4475073" y="1374674"/>
            <a:ext cx="7284305" cy="5097542"/>
            <a:chOff x="4907697" y="1430579"/>
            <a:chExt cx="7284305" cy="5097542"/>
          </a:xfrm>
        </p:grpSpPr>
        <p:sp>
          <p:nvSpPr>
            <p:cNvPr id="2" name="Rectangle 1"/>
            <p:cNvSpPr/>
            <p:nvPr/>
          </p:nvSpPr>
          <p:spPr>
            <a:xfrm>
              <a:off x="4907697" y="1430579"/>
              <a:ext cx="7284304" cy="50975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p:cNvGrpSpPr/>
            <p:nvPr/>
          </p:nvGrpSpPr>
          <p:grpSpPr>
            <a:xfrm>
              <a:off x="6556022" y="1614454"/>
              <a:ext cx="5635980" cy="4521834"/>
              <a:chOff x="2278158" y="1797316"/>
              <a:chExt cx="5356630" cy="4480801"/>
            </a:xfrm>
          </p:grpSpPr>
          <p:sp>
            <p:nvSpPr>
              <p:cNvPr id="36" name="Freeform 35"/>
              <p:cNvSpPr/>
              <p:nvPr/>
            </p:nvSpPr>
            <p:spPr>
              <a:xfrm>
                <a:off x="2278158" y="1797316"/>
                <a:ext cx="5356630" cy="3681879"/>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6">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571428" tIns="48578" rIns="48578" bIns="48578" numCol="1" spcCol="953" anchor="t" anchorCtr="0">
                <a:noAutofit/>
              </a:bodyPr>
              <a:lstStyle/>
              <a:p>
                <a:pPr defTabSz="566738">
                  <a:lnSpc>
                    <a:spcPct val="90000"/>
                  </a:lnSpc>
                  <a:spcBef>
                    <a:spcPct val="0"/>
                  </a:spcBef>
                  <a:spcAft>
                    <a:spcPct val="35000"/>
                  </a:spcAft>
                </a:pPr>
                <a:endParaRPr lang="en-GB" sz="800" dirty="0">
                  <a:solidFill>
                    <a:srgbClr val="FFFFFF"/>
                  </a:solidFill>
                  <a:latin typeface="Gill Sans"/>
                  <a:cs typeface="Gill Sans Light"/>
                </a:endParaRPr>
              </a:p>
            </p:txBody>
          </p:sp>
          <p:sp>
            <p:nvSpPr>
              <p:cNvPr id="37" name="TextBox 36"/>
              <p:cNvSpPr txBox="1"/>
              <p:nvPr/>
            </p:nvSpPr>
            <p:spPr>
              <a:xfrm>
                <a:off x="2564277" y="2275207"/>
                <a:ext cx="2361274" cy="4002910"/>
              </a:xfrm>
              <a:prstGeom prst="rect">
                <a:avLst/>
              </a:prstGeom>
              <a:noFill/>
            </p:spPr>
            <p:txBody>
              <a:bodyPr wrap="square" lIns="68580" tIns="34290" rIns="68580" bIns="34290" rtlCol="0">
                <a:spAutoFit/>
              </a:bodyPr>
              <a:lstStyle/>
              <a:p>
                <a:pPr marL="214313" indent="-214313" defTabSz="566738">
                  <a:spcAft>
                    <a:spcPts val="291"/>
                  </a:spcAft>
                  <a:buFont typeface="Arial"/>
                  <a:buChar char="•"/>
                </a:pPr>
                <a:r>
                  <a:rPr lang="en-GB" sz="1400" b="1" dirty="0" smtClean="0">
                    <a:solidFill>
                      <a:srgbClr val="1F4E79"/>
                    </a:solidFill>
                    <a:cs typeface="Gill Sans Light"/>
                  </a:rPr>
                  <a:t>Digital Assessment in Norway</a:t>
                </a:r>
              </a:p>
              <a:p>
                <a:pPr marL="214313" indent="-214313" defTabSz="566738">
                  <a:spcAft>
                    <a:spcPts val="291"/>
                  </a:spcAft>
                  <a:buFont typeface="Arial"/>
                  <a:buChar char="•"/>
                </a:pPr>
                <a:r>
                  <a:rPr lang="en-GB" sz="1400" b="1" dirty="0" smtClean="0">
                    <a:solidFill>
                      <a:srgbClr val="1F4E79"/>
                    </a:solidFill>
                    <a:cs typeface="Gill Sans Light"/>
                  </a:rPr>
                  <a:t>Investigate the Use of Renewable Energy Sources (RES)</a:t>
                </a:r>
              </a:p>
              <a:p>
                <a:pPr marL="214313" indent="-214313" defTabSz="566738">
                  <a:spcAft>
                    <a:spcPts val="291"/>
                  </a:spcAft>
                  <a:buFont typeface="Arial"/>
                  <a:buChar char="•"/>
                </a:pPr>
                <a:r>
                  <a:rPr lang="en-GB" sz="1400" b="1" dirty="0" smtClean="0">
                    <a:solidFill>
                      <a:srgbClr val="1F4E79"/>
                    </a:solidFill>
                    <a:cs typeface="Gill Sans Light"/>
                  </a:rPr>
                  <a:t>Eco Friendly Office Design</a:t>
                </a:r>
              </a:p>
              <a:p>
                <a:pPr marL="214313" indent="-214313" defTabSz="566738">
                  <a:spcAft>
                    <a:spcPts val="291"/>
                  </a:spcAft>
                  <a:buFont typeface="Arial"/>
                  <a:buChar char="•"/>
                </a:pPr>
                <a:r>
                  <a:rPr lang="en-GB" sz="1400" b="1" dirty="0" smtClean="0">
                    <a:solidFill>
                      <a:srgbClr val="1F4E79"/>
                    </a:solidFill>
                    <a:cs typeface="Gill Sans Light"/>
                  </a:rPr>
                  <a:t>Recycling / Website</a:t>
                </a:r>
              </a:p>
              <a:p>
                <a:pPr marL="214313" indent="-214313" defTabSz="566738">
                  <a:spcAft>
                    <a:spcPts val="291"/>
                  </a:spcAft>
                  <a:buFont typeface="Arial"/>
                  <a:buChar char="•"/>
                </a:pPr>
                <a:r>
                  <a:rPr lang="en-GB" sz="1400" b="1" dirty="0" smtClean="0">
                    <a:solidFill>
                      <a:srgbClr val="1F4E79"/>
                    </a:solidFill>
                    <a:cs typeface="Gill Sans Light"/>
                  </a:rPr>
                  <a:t>GRNET Videoconferencing Services</a:t>
                </a:r>
              </a:p>
              <a:p>
                <a:pPr marL="214313" indent="-214313" defTabSz="566738">
                  <a:spcAft>
                    <a:spcPts val="291"/>
                  </a:spcAft>
                  <a:buFont typeface="Arial"/>
                  <a:buChar char="•"/>
                </a:pPr>
                <a:r>
                  <a:rPr lang="en-GB" sz="1400" b="1" dirty="0" smtClean="0">
                    <a:solidFill>
                      <a:srgbClr val="1F4E79"/>
                    </a:solidFill>
                    <a:cs typeface="Gill Sans Light"/>
                  </a:rPr>
                  <a:t>PowMon POE Device Power Cycling Software Enhancements</a:t>
                </a:r>
              </a:p>
              <a:p>
                <a:pPr marL="214313" indent="-214313" defTabSz="566738">
                  <a:spcAft>
                    <a:spcPts val="291"/>
                  </a:spcAft>
                  <a:buFont typeface="Arial"/>
                  <a:buChar char="•"/>
                </a:pPr>
                <a:r>
                  <a:rPr lang="en-GB" sz="1400" b="1" dirty="0">
                    <a:solidFill>
                      <a:srgbClr val="1F4E79"/>
                    </a:solidFill>
                    <a:cs typeface="Gill Sans Light"/>
                  </a:rPr>
                  <a:t>Nagios Monitoring an in  SMS based alerts</a:t>
                </a:r>
              </a:p>
              <a:p>
                <a:pPr marL="214313" indent="-214313" defTabSz="566738">
                  <a:spcAft>
                    <a:spcPts val="291"/>
                  </a:spcAft>
                  <a:buFont typeface="Arial"/>
                  <a:buChar char="•"/>
                </a:pPr>
                <a:r>
                  <a:rPr lang="en-GB" sz="1400" b="1" dirty="0">
                    <a:solidFill>
                      <a:srgbClr val="1F4E79"/>
                    </a:solidFill>
                    <a:cs typeface="Gill Sans Light"/>
                  </a:rPr>
                  <a:t>Using Rasperry Pi as a Classroom Client Terminal  </a:t>
                </a:r>
              </a:p>
              <a:p>
                <a:pPr marL="214313" indent="-214313" defTabSz="566738">
                  <a:spcAft>
                    <a:spcPts val="291"/>
                  </a:spcAft>
                  <a:buFont typeface="Arial"/>
                  <a:buChar char="•"/>
                </a:pPr>
                <a:endParaRPr lang="en-GB" sz="1400" b="1" dirty="0" smtClean="0">
                  <a:solidFill>
                    <a:srgbClr val="1F4E79"/>
                  </a:solidFill>
                  <a:cs typeface="Gill Sans Light"/>
                </a:endParaRPr>
              </a:p>
            </p:txBody>
          </p:sp>
          <p:sp>
            <p:nvSpPr>
              <p:cNvPr id="38" name="TextBox 37"/>
              <p:cNvSpPr txBox="1"/>
              <p:nvPr/>
            </p:nvSpPr>
            <p:spPr>
              <a:xfrm>
                <a:off x="2970543" y="1889788"/>
                <a:ext cx="3971861" cy="318549"/>
              </a:xfrm>
              <a:prstGeom prst="rect">
                <a:avLst/>
              </a:prstGeom>
              <a:noFill/>
            </p:spPr>
            <p:txBody>
              <a:bodyPr wrap="square" lIns="68580" tIns="34290" rIns="68580" bIns="34290" rtlCol="0">
                <a:spAutoFit/>
              </a:bodyPr>
              <a:lstStyle/>
              <a:p>
                <a:pPr algn="ctr" defTabSz="566738">
                  <a:lnSpc>
                    <a:spcPct val="90000"/>
                  </a:lnSpc>
                  <a:spcAft>
                    <a:spcPts val="1467"/>
                  </a:spcAft>
                </a:pPr>
                <a:r>
                  <a:rPr lang="en-GB" b="1" dirty="0" smtClean="0">
                    <a:solidFill>
                      <a:srgbClr val="FFFFFF"/>
                    </a:solidFill>
                    <a:cs typeface="Gill Sans Light"/>
                  </a:rPr>
                  <a:t>GN4-1 Test Case Studies</a:t>
                </a:r>
                <a:endParaRPr lang="en-GB" sz="1100" b="1" dirty="0">
                  <a:solidFill>
                    <a:srgbClr val="FFFFFF"/>
                  </a:solidFill>
                  <a:cs typeface="Gill Sans Light"/>
                </a:endParaRPr>
              </a:p>
            </p:txBody>
          </p:sp>
          <p:sp>
            <p:nvSpPr>
              <p:cNvPr id="39" name="TextBox 38"/>
              <p:cNvSpPr txBox="1"/>
              <p:nvPr/>
            </p:nvSpPr>
            <p:spPr>
              <a:xfrm>
                <a:off x="5015437" y="2272011"/>
                <a:ext cx="2396299" cy="3675053"/>
              </a:xfrm>
              <a:prstGeom prst="rect">
                <a:avLst/>
              </a:prstGeom>
              <a:noFill/>
            </p:spPr>
            <p:txBody>
              <a:bodyPr wrap="square" lIns="68580" tIns="34290" rIns="68580" bIns="34290" rtlCol="0">
                <a:spAutoFit/>
              </a:bodyPr>
              <a:lstStyle/>
              <a:p>
                <a:pPr marL="214313" indent="-214313" defTabSz="566738">
                  <a:spcAft>
                    <a:spcPts val="291"/>
                  </a:spcAft>
                  <a:buFont typeface="Arial"/>
                  <a:buChar char="•"/>
                </a:pPr>
                <a:r>
                  <a:rPr lang="en-GB" sz="1400" b="1" dirty="0" smtClean="0">
                    <a:solidFill>
                      <a:srgbClr val="1F4E79"/>
                    </a:solidFill>
                    <a:cs typeface="Gill Sans Light"/>
                  </a:rPr>
                  <a:t>How </a:t>
                </a:r>
                <a:r>
                  <a:rPr lang="en-GB" sz="1400" b="1" dirty="0">
                    <a:solidFill>
                      <a:srgbClr val="1F4E79"/>
                    </a:solidFill>
                    <a:cs typeface="Gill Sans Light"/>
                  </a:rPr>
                  <a:t>a Network Technology Refresh can make an NRENs network greener</a:t>
                </a:r>
              </a:p>
              <a:p>
                <a:pPr marL="214313" indent="-214313" defTabSz="566738">
                  <a:spcAft>
                    <a:spcPts val="291"/>
                  </a:spcAft>
                  <a:buFont typeface="Arial"/>
                  <a:buChar char="•"/>
                </a:pPr>
                <a:r>
                  <a:rPr lang="en-GB" sz="1400" b="1" dirty="0" smtClean="0">
                    <a:solidFill>
                      <a:srgbClr val="1F4E79"/>
                    </a:solidFill>
                    <a:cs typeface="Gill Sans Light"/>
                  </a:rPr>
                  <a:t>How to achieve energy savings by functional aggregation of CPE</a:t>
                </a:r>
              </a:p>
              <a:p>
                <a:pPr marL="214313" indent="-214313" defTabSz="566738">
                  <a:spcAft>
                    <a:spcPts val="291"/>
                  </a:spcAft>
                  <a:buFont typeface="Arial"/>
                  <a:buChar char="•"/>
                </a:pPr>
                <a:r>
                  <a:rPr lang="en-GB" sz="1400" b="1" dirty="0" smtClean="0">
                    <a:solidFill>
                      <a:srgbClr val="1F4E79"/>
                    </a:solidFill>
                    <a:cs typeface="Gill Sans Light"/>
                  </a:rPr>
                  <a:t>Using ITC Design Guidelines to Improve classroom energy efficiency</a:t>
                </a:r>
              </a:p>
              <a:p>
                <a:pPr marL="214313" indent="-214313" defTabSz="566738">
                  <a:spcAft>
                    <a:spcPts val="291"/>
                  </a:spcAft>
                  <a:buFont typeface="Arial"/>
                  <a:buChar char="•"/>
                </a:pPr>
                <a:r>
                  <a:rPr lang="en-GB" sz="1400" b="1" dirty="0" smtClean="0">
                    <a:solidFill>
                      <a:srgbClr val="1F4E79"/>
                    </a:solidFill>
                    <a:cs typeface="Gill Sans Light"/>
                  </a:rPr>
                  <a:t>Moving libraries to the Cloud in Serbia</a:t>
                </a:r>
              </a:p>
              <a:p>
                <a:pPr marL="214313" indent="-214313" defTabSz="566738">
                  <a:spcAft>
                    <a:spcPts val="291"/>
                  </a:spcAft>
                  <a:buFont typeface="Arial"/>
                  <a:buChar char="•"/>
                </a:pPr>
                <a:r>
                  <a:rPr lang="en-GB" sz="1400" b="1" dirty="0" smtClean="0">
                    <a:solidFill>
                      <a:srgbClr val="1F4E79"/>
                    </a:solidFill>
                    <a:cs typeface="Gill Sans Light"/>
                  </a:rPr>
                  <a:t>Designing and building an environmental-aware datacentre</a:t>
                </a:r>
              </a:p>
              <a:p>
                <a:pPr marL="214313" indent="-214313" defTabSz="566738">
                  <a:spcAft>
                    <a:spcPts val="291"/>
                  </a:spcAft>
                  <a:buFont typeface="Arial"/>
                  <a:buChar char="•"/>
                </a:pPr>
                <a:r>
                  <a:rPr lang="en-GB" sz="1400" b="1" dirty="0" smtClean="0">
                    <a:solidFill>
                      <a:srgbClr val="1F4E79"/>
                    </a:solidFill>
                    <a:cs typeface="Gill Sans Light"/>
                  </a:rPr>
                  <a:t>Power Cycling CPE at small clients to save energy</a:t>
                </a:r>
              </a:p>
            </p:txBody>
          </p:sp>
        </p:grpSp>
      </p:grpSp>
      <p:sp>
        <p:nvSpPr>
          <p:cNvPr id="32" name="Rectangle 31"/>
          <p:cNvSpPr/>
          <p:nvPr/>
        </p:nvSpPr>
        <p:spPr>
          <a:xfrm>
            <a:off x="477459" y="1616424"/>
            <a:ext cx="4915842" cy="4462760"/>
          </a:xfrm>
          <a:prstGeom prst="rect">
            <a:avLst/>
          </a:prstGeom>
          <a:solidFill>
            <a:schemeClr val="bg1">
              <a:alpha val="55000"/>
            </a:schemeClr>
          </a:solidFill>
        </p:spPr>
        <p:txBody>
          <a:bodyPr wrap="square">
            <a:spAutoFit/>
          </a:bodyPr>
          <a:lstStyle/>
          <a:p>
            <a:pPr marL="342900" indent="-342900">
              <a:buFont typeface="Arial" charset="0"/>
              <a:buChar char="•"/>
            </a:pPr>
            <a:r>
              <a:rPr lang="en-US" sz="2200" dirty="0" smtClean="0">
                <a:solidFill>
                  <a:srgbClr val="004461"/>
                </a:solidFill>
              </a:rPr>
              <a:t>14 new test cases written on energy saving studies</a:t>
            </a:r>
          </a:p>
          <a:p>
            <a:pPr marL="342900" indent="-342900">
              <a:spcBef>
                <a:spcPts val="600"/>
              </a:spcBef>
              <a:buFont typeface="Arial" charset="0"/>
              <a:buChar char="•"/>
            </a:pPr>
            <a:r>
              <a:rPr lang="en-US" sz="2200" dirty="0" err="1">
                <a:solidFill>
                  <a:srgbClr val="004461"/>
                </a:solidFill>
              </a:rPr>
              <a:t>HEAnet</a:t>
            </a:r>
            <a:r>
              <a:rPr lang="en-US" sz="2200" dirty="0">
                <a:solidFill>
                  <a:srgbClr val="004461"/>
                </a:solidFill>
              </a:rPr>
              <a:t> awarded Green Campus partner certification in Eco-University </a:t>
            </a:r>
            <a:r>
              <a:rPr lang="en-US" sz="2200" dirty="0" err="1" smtClean="0">
                <a:solidFill>
                  <a:srgbClr val="004461"/>
                </a:solidFill>
              </a:rPr>
              <a:t>programme</a:t>
            </a:r>
            <a:endParaRPr lang="en-US" sz="2200" dirty="0" smtClean="0">
              <a:solidFill>
                <a:srgbClr val="004461"/>
              </a:solidFill>
            </a:endParaRPr>
          </a:p>
          <a:p>
            <a:pPr marL="342900" indent="-342900">
              <a:spcBef>
                <a:spcPts val="600"/>
              </a:spcBef>
              <a:buFont typeface="Arial" charset="0"/>
              <a:buChar char="•"/>
            </a:pPr>
            <a:r>
              <a:rPr lang="en-US" sz="2200" dirty="0">
                <a:solidFill>
                  <a:srgbClr val="004461"/>
                </a:solidFill>
              </a:rPr>
              <a:t>GÉANT adopted an environmental policy and implementation </a:t>
            </a:r>
            <a:r>
              <a:rPr lang="en-US" sz="2200" dirty="0" smtClean="0">
                <a:solidFill>
                  <a:srgbClr val="004461"/>
                </a:solidFill>
              </a:rPr>
              <a:t>strategy</a:t>
            </a:r>
          </a:p>
          <a:p>
            <a:pPr marL="342900" indent="-342900">
              <a:spcBef>
                <a:spcPts val="600"/>
              </a:spcBef>
              <a:buFont typeface="Arial" charset="0"/>
              <a:buChar char="•"/>
            </a:pPr>
            <a:r>
              <a:rPr lang="en-US" sz="2200" dirty="0">
                <a:solidFill>
                  <a:srgbClr val="004461"/>
                </a:solidFill>
              </a:rPr>
              <a:t>eCO2meter enhanced to compare NREN energy consumption performance </a:t>
            </a:r>
          </a:p>
          <a:p>
            <a:pPr marL="342900" indent="-342900">
              <a:spcBef>
                <a:spcPts val="600"/>
              </a:spcBef>
              <a:buFont typeface="Arial" charset="0"/>
              <a:buChar char="•"/>
            </a:pPr>
            <a:r>
              <a:rPr lang="en-US" sz="2200" dirty="0" smtClean="0">
                <a:solidFill>
                  <a:srgbClr val="004461"/>
                </a:solidFill>
              </a:rPr>
              <a:t>2 </a:t>
            </a:r>
            <a:r>
              <a:rPr lang="en-US" sz="2200" dirty="0">
                <a:solidFill>
                  <a:srgbClr val="004461"/>
                </a:solidFill>
              </a:rPr>
              <a:t>x successful </a:t>
            </a:r>
            <a:r>
              <a:rPr lang="en-US" sz="2200" dirty="0" smtClean="0">
                <a:solidFill>
                  <a:srgbClr val="004461"/>
                </a:solidFill>
              </a:rPr>
              <a:t>training </a:t>
            </a:r>
            <a:r>
              <a:rPr lang="en-US" sz="2200" dirty="0">
                <a:solidFill>
                  <a:srgbClr val="004461"/>
                </a:solidFill>
              </a:rPr>
              <a:t>workshops held in Armenia and in </a:t>
            </a:r>
            <a:r>
              <a:rPr lang="en-US" sz="2200" dirty="0" smtClean="0">
                <a:solidFill>
                  <a:srgbClr val="004461"/>
                </a:solidFill>
              </a:rPr>
              <a:t>Macedonia</a:t>
            </a:r>
            <a:endParaRPr lang="en-US" sz="2200" dirty="0">
              <a:solidFill>
                <a:srgbClr val="004461"/>
              </a:solidFill>
            </a:endParaRPr>
          </a:p>
        </p:txBody>
      </p:sp>
    </p:spTree>
    <p:extLst>
      <p:ext uri="{BB962C8B-B14F-4D97-AF65-F5344CB8AC3E}">
        <p14:creationId xmlns:p14="http://schemas.microsoft.com/office/powerpoint/2010/main" val="5536985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6"/>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8"/>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31"/>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nodeType="clickEffect">
                                  <p:stCondLst>
                                    <p:cond delay="0"/>
                                  </p:stCondLst>
                                  <p:childTnLst>
                                    <p:set>
                                      <p:cBhvr>
                                        <p:cTn id="34" dur="1" fill="hold">
                                          <p:stCondLst>
                                            <p:cond delay="0"/>
                                          </p:stCondLst>
                                        </p:cTn>
                                        <p:tgtEl>
                                          <p:spTgt spid="40"/>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xit" presetSubtype="0" fill="hold" nodeType="clickEffect">
                                  <p:stCondLst>
                                    <p:cond delay="0"/>
                                  </p:stCondLst>
                                  <p:childTnLst>
                                    <p:set>
                                      <p:cBhvr>
                                        <p:cTn id="42"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5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47" y="20048"/>
            <a:ext cx="12201015" cy="1322886"/>
          </a:xfrm>
          <a:prstGeom prst="rect">
            <a:avLst/>
          </a:prstGeom>
        </p:spPr>
      </p:pic>
      <p:pic>
        <p:nvPicPr>
          <p:cNvPr id="55" name="Picture 5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cxnSp>
        <p:nvCxnSpPr>
          <p:cNvPr id="53" name="Straight Connector 52"/>
          <p:cNvCxnSpPr/>
          <p:nvPr/>
        </p:nvCxnSpPr>
        <p:spPr>
          <a:xfrm>
            <a:off x="296754" y="3610905"/>
            <a:ext cx="1627709"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5" name="Freeform 24"/>
          <p:cNvSpPr/>
          <p:nvPr/>
        </p:nvSpPr>
        <p:spPr>
          <a:xfrm>
            <a:off x="1835853" y="1653879"/>
            <a:ext cx="2266413" cy="219966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rgbClr val="ED7D3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5" name="TextBox 4"/>
          <p:cNvSpPr txBox="1"/>
          <p:nvPr/>
        </p:nvSpPr>
        <p:spPr>
          <a:xfrm>
            <a:off x="197109" y="1921767"/>
            <a:ext cx="1432894" cy="1323439"/>
          </a:xfrm>
          <a:prstGeom prst="rect">
            <a:avLst/>
          </a:prstGeom>
          <a:noFill/>
        </p:spPr>
        <p:txBody>
          <a:bodyPr wrap="square" rtlCol="0">
            <a:spAutoFit/>
          </a:bodyPr>
          <a:lstStyle/>
          <a:p>
            <a:pPr algn="r"/>
            <a:r>
              <a:rPr lang="en-US" sz="2000" b="1" dirty="0" smtClean="0">
                <a:solidFill>
                  <a:srgbClr val="004361"/>
                </a:solidFill>
                <a:cs typeface="Arial"/>
              </a:rPr>
              <a:t>Objectives</a:t>
            </a:r>
            <a:br>
              <a:rPr lang="en-US" sz="2000" b="1" dirty="0" smtClean="0">
                <a:solidFill>
                  <a:srgbClr val="004361"/>
                </a:solidFill>
                <a:cs typeface="Arial"/>
              </a:rPr>
            </a:br>
            <a:r>
              <a:rPr lang="en-US" sz="2000" b="1" dirty="0" smtClean="0">
                <a:solidFill>
                  <a:srgbClr val="004361"/>
                </a:solidFill>
                <a:cs typeface="Arial"/>
              </a:rPr>
              <a:t>from</a:t>
            </a:r>
            <a:br>
              <a:rPr lang="en-US" sz="2000" b="1" dirty="0" smtClean="0">
                <a:solidFill>
                  <a:srgbClr val="004361"/>
                </a:solidFill>
                <a:cs typeface="Arial"/>
              </a:rPr>
            </a:br>
            <a:r>
              <a:rPr lang="en-US" sz="2000" b="1" dirty="0" smtClean="0">
                <a:solidFill>
                  <a:srgbClr val="004361"/>
                </a:solidFill>
                <a:cs typeface="Arial"/>
              </a:rPr>
              <a:t>Technical</a:t>
            </a:r>
          </a:p>
          <a:p>
            <a:pPr algn="r"/>
            <a:r>
              <a:rPr lang="en-US" sz="2000" b="1" dirty="0" smtClean="0">
                <a:solidFill>
                  <a:srgbClr val="004361"/>
                </a:solidFill>
                <a:cs typeface="Arial"/>
              </a:rPr>
              <a:t>Annex</a:t>
            </a:r>
            <a:endParaRPr lang="en-US" sz="2000" b="1" dirty="0">
              <a:solidFill>
                <a:srgbClr val="004361"/>
              </a:solidFill>
              <a:cs typeface="Arial"/>
            </a:endParaRPr>
          </a:p>
        </p:txBody>
      </p:sp>
      <p:sp>
        <p:nvSpPr>
          <p:cNvPr id="6" name="TextBox 5"/>
          <p:cNvSpPr txBox="1"/>
          <p:nvPr/>
        </p:nvSpPr>
        <p:spPr>
          <a:xfrm>
            <a:off x="213849" y="4066123"/>
            <a:ext cx="1432893" cy="707886"/>
          </a:xfrm>
          <a:prstGeom prst="rect">
            <a:avLst/>
          </a:prstGeom>
          <a:noFill/>
        </p:spPr>
        <p:txBody>
          <a:bodyPr wrap="square" rtlCol="0">
            <a:spAutoFit/>
          </a:bodyPr>
          <a:lstStyle/>
          <a:p>
            <a:pPr algn="r"/>
            <a:r>
              <a:rPr lang="en-GB" sz="2000" b="1" dirty="0" smtClean="0">
                <a:solidFill>
                  <a:schemeClr val="accent1">
                    <a:lumMod val="75000"/>
                  </a:schemeClr>
                </a:solidFill>
                <a:cs typeface="Arial"/>
              </a:rPr>
              <a:t>GN4-1</a:t>
            </a:r>
            <a:endParaRPr lang="ta-IN" sz="2000" b="1" dirty="0" smtClean="0">
              <a:solidFill>
                <a:schemeClr val="accent1">
                  <a:lumMod val="75000"/>
                </a:schemeClr>
              </a:solidFill>
              <a:cs typeface="Arial"/>
            </a:endParaRPr>
          </a:p>
          <a:p>
            <a:pPr algn="r"/>
            <a:r>
              <a:rPr lang="ta-IN" sz="2000" b="1" dirty="0" smtClean="0">
                <a:solidFill>
                  <a:schemeClr val="accent1">
                    <a:lumMod val="75000"/>
                  </a:schemeClr>
                </a:solidFill>
                <a:cs typeface="Arial"/>
              </a:rPr>
              <a:t>Results</a:t>
            </a:r>
            <a:endParaRPr lang="en-US" sz="2000" b="1" dirty="0" smtClean="0">
              <a:solidFill>
                <a:schemeClr val="accent1">
                  <a:lumMod val="75000"/>
                </a:schemeClr>
              </a:solidFill>
              <a:cs typeface="Arial"/>
            </a:endParaRPr>
          </a:p>
        </p:txBody>
      </p:sp>
      <p:sp>
        <p:nvSpPr>
          <p:cNvPr id="8" name="Title 1"/>
          <p:cNvSpPr txBox="1">
            <a:spLocks/>
          </p:cNvSpPr>
          <p:nvPr/>
        </p:nvSpPr>
        <p:spPr>
          <a:xfrm>
            <a:off x="443782" y="224500"/>
            <a:ext cx="9037967" cy="8683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400" b="1" dirty="0" smtClean="0">
                <a:solidFill>
                  <a:schemeClr val="accent4"/>
                </a:solidFill>
                <a:latin typeface="+mn-lt"/>
                <a:ea typeface="Tahoma" panose="020B0604030504040204" pitchFamily="34" charset="0"/>
                <a:cs typeface="Tahoma" panose="020B0604030504040204" pitchFamily="34" charset="0"/>
              </a:rPr>
              <a:t>Green ICT </a:t>
            </a:r>
            <a:r>
              <a:rPr lang="en-GB" sz="2400" dirty="0" smtClean="0">
                <a:solidFill>
                  <a:schemeClr val="accent4"/>
                </a:solidFill>
                <a:latin typeface="+mn-lt"/>
                <a:ea typeface="Tahoma" panose="020B0604030504040204" pitchFamily="34" charset="0"/>
                <a:cs typeface="Tahoma" panose="020B0604030504040204" pitchFamily="34" charset="0"/>
              </a:rPr>
              <a:t/>
            </a:r>
            <a:br>
              <a:rPr lang="en-GB" sz="2400" dirty="0" smtClean="0">
                <a:solidFill>
                  <a:schemeClr val="accent4"/>
                </a:solidFill>
                <a:latin typeface="+mn-lt"/>
                <a:ea typeface="Tahoma" panose="020B0604030504040204" pitchFamily="34" charset="0"/>
                <a:cs typeface="Tahoma" panose="020B0604030504040204" pitchFamily="34" charset="0"/>
              </a:rPr>
            </a:br>
            <a:r>
              <a:rPr lang="en-GB" sz="2400" i="1" dirty="0" smtClean="0">
                <a:solidFill>
                  <a:schemeClr val="bg1"/>
                </a:solidFill>
                <a:latin typeface="+mn-lt"/>
                <a:ea typeface="Tahoma" panose="020B0604030504040204" pitchFamily="34" charset="0"/>
                <a:cs typeface="Tahoma" panose="020B0604030504040204" pitchFamily="34" charset="0"/>
              </a:rPr>
              <a:t>Objectives and Results</a:t>
            </a:r>
            <a:endParaRPr lang="en-GB" sz="2400" i="1" dirty="0">
              <a:solidFill>
                <a:schemeClr val="bg1"/>
              </a:solidFill>
              <a:latin typeface="+mn-lt"/>
              <a:ea typeface="Tahoma" panose="020B0604030504040204" pitchFamily="34" charset="0"/>
              <a:cs typeface="Tahoma" panose="020B0604030504040204" pitchFamily="34" charset="0"/>
            </a:endParaRPr>
          </a:p>
        </p:txBody>
      </p:sp>
      <p:sp>
        <p:nvSpPr>
          <p:cNvPr id="26" name="Freeform 25"/>
          <p:cNvSpPr/>
          <p:nvPr/>
        </p:nvSpPr>
        <p:spPr>
          <a:xfrm>
            <a:off x="4291377" y="1653878"/>
            <a:ext cx="2266413" cy="219966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rgbClr val="ED7D3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27" name="Freeform 26"/>
          <p:cNvSpPr/>
          <p:nvPr/>
        </p:nvSpPr>
        <p:spPr>
          <a:xfrm>
            <a:off x="6746901" y="1653878"/>
            <a:ext cx="2266413" cy="219966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rgbClr val="ED7D3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28" name="Freeform 27"/>
          <p:cNvSpPr/>
          <p:nvPr/>
        </p:nvSpPr>
        <p:spPr>
          <a:xfrm>
            <a:off x="9202425" y="1632256"/>
            <a:ext cx="2266413" cy="219966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rgbClr val="ED7D3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29" name="TextBox 28"/>
          <p:cNvSpPr txBox="1"/>
          <p:nvPr/>
        </p:nvSpPr>
        <p:spPr>
          <a:xfrm>
            <a:off x="9202424" y="1783298"/>
            <a:ext cx="2266413" cy="1200329"/>
          </a:xfrm>
          <a:prstGeom prst="rect">
            <a:avLst/>
          </a:prstGeom>
          <a:noFill/>
        </p:spPr>
        <p:txBody>
          <a:bodyPr wrap="square" rtlCol="0">
            <a:spAutoFit/>
          </a:bodyPr>
          <a:lstStyle/>
          <a:p>
            <a:pPr algn="ctr"/>
            <a:r>
              <a:rPr lang="en-GB" b="1" dirty="0" smtClean="0">
                <a:solidFill>
                  <a:srgbClr val="004360"/>
                </a:solidFill>
              </a:rPr>
              <a:t>Promote widespread use of energy efficiency supporting tools</a:t>
            </a:r>
            <a:endParaRPr lang="en-GB" b="1" dirty="0">
              <a:solidFill>
                <a:srgbClr val="004360"/>
              </a:solidFill>
            </a:endParaRPr>
          </a:p>
        </p:txBody>
      </p:sp>
      <p:sp>
        <p:nvSpPr>
          <p:cNvPr id="30" name="TextBox 29"/>
          <p:cNvSpPr txBox="1"/>
          <p:nvPr/>
        </p:nvSpPr>
        <p:spPr>
          <a:xfrm>
            <a:off x="4291377" y="1783298"/>
            <a:ext cx="2266413" cy="1477328"/>
          </a:xfrm>
          <a:prstGeom prst="rect">
            <a:avLst/>
          </a:prstGeom>
          <a:noFill/>
        </p:spPr>
        <p:txBody>
          <a:bodyPr wrap="square" rtlCol="0">
            <a:spAutoFit/>
          </a:bodyPr>
          <a:lstStyle/>
          <a:p>
            <a:pPr algn="ctr"/>
            <a:r>
              <a:rPr lang="en-GB" b="1" dirty="0" smtClean="0">
                <a:solidFill>
                  <a:srgbClr val="004360"/>
                </a:solidFill>
              </a:rPr>
              <a:t>Link with others in and outside the project to create Green ICT and energy-aware society</a:t>
            </a:r>
            <a:endParaRPr lang="en-GB" b="1" dirty="0">
              <a:solidFill>
                <a:srgbClr val="004360"/>
              </a:solidFill>
            </a:endParaRPr>
          </a:p>
        </p:txBody>
      </p:sp>
      <p:sp>
        <p:nvSpPr>
          <p:cNvPr id="31" name="TextBox 30"/>
          <p:cNvSpPr txBox="1"/>
          <p:nvPr/>
        </p:nvSpPr>
        <p:spPr>
          <a:xfrm>
            <a:off x="6746901" y="1783298"/>
            <a:ext cx="2266413" cy="1477328"/>
          </a:xfrm>
          <a:prstGeom prst="rect">
            <a:avLst/>
          </a:prstGeom>
          <a:noFill/>
        </p:spPr>
        <p:txBody>
          <a:bodyPr wrap="square" rtlCol="0">
            <a:spAutoFit/>
          </a:bodyPr>
          <a:lstStyle/>
          <a:p>
            <a:pPr algn="ctr"/>
            <a:r>
              <a:rPr lang="en-GB" b="1" dirty="0" smtClean="0">
                <a:solidFill>
                  <a:srgbClr val="004360"/>
                </a:solidFill>
              </a:rPr>
              <a:t>Be a centre of excellence and knowledge on  environmental performance</a:t>
            </a:r>
            <a:endParaRPr lang="en-GB" b="1" dirty="0">
              <a:solidFill>
                <a:srgbClr val="004360"/>
              </a:solidFill>
            </a:endParaRPr>
          </a:p>
        </p:txBody>
      </p:sp>
      <p:sp>
        <p:nvSpPr>
          <p:cNvPr id="32" name="TextBox 31"/>
          <p:cNvSpPr txBox="1"/>
          <p:nvPr/>
        </p:nvSpPr>
        <p:spPr>
          <a:xfrm>
            <a:off x="1835852" y="1798803"/>
            <a:ext cx="2266412" cy="1200329"/>
          </a:xfrm>
          <a:prstGeom prst="rect">
            <a:avLst/>
          </a:prstGeom>
          <a:noFill/>
        </p:spPr>
        <p:txBody>
          <a:bodyPr wrap="square" rtlCol="0">
            <a:spAutoFit/>
          </a:bodyPr>
          <a:lstStyle/>
          <a:p>
            <a:pPr algn="ctr" defTabSz="915988">
              <a:defRPr/>
            </a:pPr>
            <a:r>
              <a:rPr lang="en-GB" b="1" dirty="0" smtClean="0">
                <a:solidFill>
                  <a:srgbClr val="004360"/>
                </a:solidFill>
              </a:rPr>
              <a:t>Encourage environmental improvement of GEANT delivery chain</a:t>
            </a:r>
            <a:endParaRPr lang="en-GB" b="1" dirty="0">
              <a:solidFill>
                <a:srgbClr val="004360"/>
              </a:solidFill>
            </a:endParaRPr>
          </a:p>
        </p:txBody>
      </p:sp>
      <p:sp>
        <p:nvSpPr>
          <p:cNvPr id="37" name="Freeform 36"/>
          <p:cNvSpPr/>
          <p:nvPr/>
        </p:nvSpPr>
        <p:spPr>
          <a:xfrm>
            <a:off x="1835853" y="3587687"/>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38" name="Freeform 37"/>
          <p:cNvSpPr/>
          <p:nvPr/>
        </p:nvSpPr>
        <p:spPr>
          <a:xfrm>
            <a:off x="4291377" y="3587384"/>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39" name="Freeform 38"/>
          <p:cNvSpPr/>
          <p:nvPr/>
        </p:nvSpPr>
        <p:spPr>
          <a:xfrm>
            <a:off x="6746901" y="3621238"/>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40" name="Freeform 39"/>
          <p:cNvSpPr/>
          <p:nvPr/>
        </p:nvSpPr>
        <p:spPr>
          <a:xfrm>
            <a:off x="9202425" y="3587353"/>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45" name="Down Arrow 44"/>
          <p:cNvSpPr/>
          <p:nvPr/>
        </p:nvSpPr>
        <p:spPr bwMode="auto">
          <a:xfrm>
            <a:off x="2310682" y="3468535"/>
            <a:ext cx="1316756" cy="476457"/>
          </a:xfrm>
          <a:prstGeom prst="down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46" name="Down Arrow 45"/>
          <p:cNvSpPr/>
          <p:nvPr/>
        </p:nvSpPr>
        <p:spPr bwMode="auto">
          <a:xfrm>
            <a:off x="4766205" y="3513097"/>
            <a:ext cx="1316756" cy="476457"/>
          </a:xfrm>
          <a:prstGeom prst="down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47" name="Down Arrow 46"/>
          <p:cNvSpPr/>
          <p:nvPr/>
        </p:nvSpPr>
        <p:spPr bwMode="auto">
          <a:xfrm>
            <a:off x="7221729" y="3523602"/>
            <a:ext cx="1316756" cy="476457"/>
          </a:xfrm>
          <a:prstGeom prst="down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48" name="Down Arrow 47"/>
          <p:cNvSpPr/>
          <p:nvPr/>
        </p:nvSpPr>
        <p:spPr bwMode="auto">
          <a:xfrm>
            <a:off x="9678502" y="3468535"/>
            <a:ext cx="1316756" cy="476457"/>
          </a:xfrm>
          <a:prstGeom prst="downArrow">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49" name="TextBox 48"/>
          <p:cNvSpPr txBox="1"/>
          <p:nvPr/>
        </p:nvSpPr>
        <p:spPr>
          <a:xfrm>
            <a:off x="2649636" y="5303498"/>
            <a:ext cx="638845" cy="707886"/>
          </a:xfrm>
          <a:prstGeom prst="rect">
            <a:avLst/>
          </a:prstGeom>
          <a:noFill/>
        </p:spPr>
        <p:txBody>
          <a:bodyPr wrap="square" rtlCol="0">
            <a:spAutoFit/>
          </a:bodyPr>
          <a:lstStyle/>
          <a:p>
            <a:r>
              <a:rPr lang="en-GB" sz="4000" dirty="0" smtClean="0">
                <a:solidFill>
                  <a:srgbClr val="00B050"/>
                </a:solidFill>
                <a:latin typeface="Wingdings" panose="05000000000000000000" pitchFamily="2" charset="2"/>
                <a:sym typeface="Wingdings" panose="05000000000000000000" pitchFamily="2" charset="2"/>
              </a:rPr>
              <a:t></a:t>
            </a:r>
            <a:endParaRPr lang="en-GB" sz="4000" dirty="0">
              <a:solidFill>
                <a:srgbClr val="00B050"/>
              </a:solidFill>
              <a:latin typeface="Wingdings" panose="05000000000000000000" pitchFamily="2" charset="2"/>
            </a:endParaRPr>
          </a:p>
        </p:txBody>
      </p:sp>
      <p:sp>
        <p:nvSpPr>
          <p:cNvPr id="50" name="TextBox 49"/>
          <p:cNvSpPr txBox="1"/>
          <p:nvPr/>
        </p:nvSpPr>
        <p:spPr>
          <a:xfrm>
            <a:off x="5151267" y="5303498"/>
            <a:ext cx="638845" cy="707886"/>
          </a:xfrm>
          <a:prstGeom prst="rect">
            <a:avLst/>
          </a:prstGeom>
          <a:noFill/>
        </p:spPr>
        <p:txBody>
          <a:bodyPr wrap="square" rtlCol="0">
            <a:spAutoFit/>
          </a:bodyPr>
          <a:lstStyle/>
          <a:p>
            <a:r>
              <a:rPr lang="en-GB" sz="4000" dirty="0" smtClean="0">
                <a:solidFill>
                  <a:srgbClr val="00B050"/>
                </a:solidFill>
                <a:latin typeface="Wingdings" panose="05000000000000000000" pitchFamily="2" charset="2"/>
                <a:sym typeface="Wingdings" panose="05000000000000000000" pitchFamily="2" charset="2"/>
              </a:rPr>
              <a:t></a:t>
            </a:r>
            <a:endParaRPr lang="en-GB" sz="4000" dirty="0">
              <a:solidFill>
                <a:srgbClr val="00B050"/>
              </a:solidFill>
              <a:latin typeface="Wingdings" panose="05000000000000000000" pitchFamily="2" charset="2"/>
            </a:endParaRPr>
          </a:p>
        </p:txBody>
      </p:sp>
      <p:sp>
        <p:nvSpPr>
          <p:cNvPr id="51" name="TextBox 50"/>
          <p:cNvSpPr txBox="1"/>
          <p:nvPr/>
        </p:nvSpPr>
        <p:spPr>
          <a:xfrm>
            <a:off x="10016208" y="5303498"/>
            <a:ext cx="638845" cy="707886"/>
          </a:xfrm>
          <a:prstGeom prst="rect">
            <a:avLst/>
          </a:prstGeom>
          <a:noFill/>
        </p:spPr>
        <p:txBody>
          <a:bodyPr wrap="square" rtlCol="0">
            <a:spAutoFit/>
          </a:bodyPr>
          <a:lstStyle/>
          <a:p>
            <a:r>
              <a:rPr lang="en-GB" sz="4000" dirty="0" smtClean="0">
                <a:solidFill>
                  <a:srgbClr val="00B050"/>
                </a:solidFill>
                <a:latin typeface="Wingdings" panose="05000000000000000000" pitchFamily="2" charset="2"/>
                <a:sym typeface="Wingdings" panose="05000000000000000000" pitchFamily="2" charset="2"/>
              </a:rPr>
              <a:t></a:t>
            </a:r>
            <a:endParaRPr lang="en-GB" sz="4000" dirty="0">
              <a:solidFill>
                <a:srgbClr val="00B050"/>
              </a:solidFill>
              <a:latin typeface="Wingdings" panose="05000000000000000000" pitchFamily="2" charset="2"/>
            </a:endParaRPr>
          </a:p>
        </p:txBody>
      </p:sp>
      <p:sp>
        <p:nvSpPr>
          <p:cNvPr id="52" name="TextBox 51"/>
          <p:cNvSpPr txBox="1"/>
          <p:nvPr/>
        </p:nvSpPr>
        <p:spPr>
          <a:xfrm>
            <a:off x="7560684" y="5303498"/>
            <a:ext cx="638845" cy="707886"/>
          </a:xfrm>
          <a:prstGeom prst="rect">
            <a:avLst/>
          </a:prstGeom>
          <a:noFill/>
        </p:spPr>
        <p:txBody>
          <a:bodyPr wrap="square" rtlCol="0">
            <a:spAutoFit/>
          </a:bodyPr>
          <a:lstStyle/>
          <a:p>
            <a:r>
              <a:rPr lang="en-GB" sz="4000" dirty="0" smtClean="0">
                <a:solidFill>
                  <a:srgbClr val="00B050"/>
                </a:solidFill>
                <a:latin typeface="Wingdings" panose="05000000000000000000" pitchFamily="2" charset="2"/>
                <a:sym typeface="Wingdings" panose="05000000000000000000" pitchFamily="2" charset="2"/>
              </a:rPr>
              <a:t></a:t>
            </a:r>
            <a:endParaRPr lang="en-GB" sz="4000" dirty="0">
              <a:solidFill>
                <a:srgbClr val="00B050"/>
              </a:solidFill>
              <a:latin typeface="Wingdings" panose="05000000000000000000" pitchFamily="2" charset="2"/>
            </a:endParaRPr>
          </a:p>
        </p:txBody>
      </p:sp>
      <p:sp>
        <p:nvSpPr>
          <p:cNvPr id="9" name="Slide Number Placeholder 8"/>
          <p:cNvSpPr>
            <a:spLocks noGrp="1"/>
          </p:cNvSpPr>
          <p:nvPr>
            <p:ph type="sldNum" sz="quarter" idx="10"/>
          </p:nvPr>
        </p:nvSpPr>
        <p:spPr/>
        <p:txBody>
          <a:bodyPr/>
          <a:lstStyle/>
          <a:p>
            <a:pPr defTabSz="914377"/>
            <a:fld id="{99DB5B91-B4E4-4EE4-BE5C-3E09032CE5EC}" type="slidenum">
              <a:rPr lang="en-GB" smtClean="0"/>
              <a:pPr defTabSz="914377"/>
              <a:t>24</a:t>
            </a:fld>
            <a:endParaRPr lang="en-GB" dirty="0"/>
          </a:p>
        </p:txBody>
      </p:sp>
      <p:sp>
        <p:nvSpPr>
          <p:cNvPr id="35" name="TextBox 34"/>
          <p:cNvSpPr txBox="1"/>
          <p:nvPr/>
        </p:nvSpPr>
        <p:spPr>
          <a:xfrm>
            <a:off x="9202421" y="4102520"/>
            <a:ext cx="2266416" cy="1200329"/>
          </a:xfrm>
          <a:prstGeom prst="rect">
            <a:avLst/>
          </a:prstGeom>
          <a:noFill/>
        </p:spPr>
        <p:txBody>
          <a:bodyPr wrap="square" rtlCol="0">
            <a:spAutoFit/>
          </a:bodyPr>
          <a:lstStyle/>
          <a:p>
            <a:pPr algn="ctr"/>
            <a:r>
              <a:rPr lang="en-GB" b="1" dirty="0" smtClean="0">
                <a:solidFill>
                  <a:srgbClr val="004360"/>
                </a:solidFill>
              </a:rPr>
              <a:t>All 13 NREN partners made GHG audits using the eCO2meter tool</a:t>
            </a:r>
            <a:endParaRPr lang="en-GB" b="1" dirty="0">
              <a:solidFill>
                <a:srgbClr val="004360"/>
              </a:solidFill>
            </a:endParaRPr>
          </a:p>
        </p:txBody>
      </p:sp>
      <p:sp>
        <p:nvSpPr>
          <p:cNvPr id="36" name="TextBox 35"/>
          <p:cNvSpPr txBox="1"/>
          <p:nvPr/>
        </p:nvSpPr>
        <p:spPr>
          <a:xfrm>
            <a:off x="6631213" y="4371776"/>
            <a:ext cx="2266412" cy="369332"/>
          </a:xfrm>
          <a:prstGeom prst="rect">
            <a:avLst/>
          </a:prstGeom>
          <a:noFill/>
        </p:spPr>
        <p:txBody>
          <a:bodyPr wrap="square" rtlCol="0">
            <a:spAutoFit/>
          </a:bodyPr>
          <a:lstStyle/>
          <a:p>
            <a:pPr algn="ctr"/>
            <a:endParaRPr lang="en-GB" b="1" dirty="0">
              <a:solidFill>
                <a:srgbClr val="004360"/>
              </a:solidFill>
            </a:endParaRPr>
          </a:p>
        </p:txBody>
      </p:sp>
      <p:sp>
        <p:nvSpPr>
          <p:cNvPr id="41" name="TextBox 40"/>
          <p:cNvSpPr txBox="1"/>
          <p:nvPr/>
        </p:nvSpPr>
        <p:spPr>
          <a:xfrm>
            <a:off x="4291375" y="4095151"/>
            <a:ext cx="2266415" cy="1200329"/>
          </a:xfrm>
          <a:prstGeom prst="rect">
            <a:avLst/>
          </a:prstGeom>
          <a:noFill/>
        </p:spPr>
        <p:txBody>
          <a:bodyPr wrap="square" rtlCol="0">
            <a:spAutoFit/>
          </a:bodyPr>
          <a:lstStyle/>
          <a:p>
            <a:pPr algn="ctr"/>
            <a:r>
              <a:rPr lang="en-US" b="1" dirty="0" smtClean="0">
                <a:solidFill>
                  <a:srgbClr val="004361"/>
                </a:solidFill>
              </a:rPr>
              <a:t>All 13 partners, including GEANT association adopted environmental policy</a:t>
            </a:r>
          </a:p>
        </p:txBody>
      </p:sp>
      <p:sp>
        <p:nvSpPr>
          <p:cNvPr id="42" name="TextBox 41"/>
          <p:cNvSpPr txBox="1"/>
          <p:nvPr/>
        </p:nvSpPr>
        <p:spPr>
          <a:xfrm>
            <a:off x="913556" y="9625386"/>
            <a:ext cx="2266412" cy="923330"/>
          </a:xfrm>
          <a:prstGeom prst="rect">
            <a:avLst/>
          </a:prstGeom>
          <a:noFill/>
        </p:spPr>
        <p:txBody>
          <a:bodyPr wrap="square" rtlCol="0">
            <a:spAutoFit/>
          </a:bodyPr>
          <a:lstStyle/>
          <a:p>
            <a:pPr algn="ctr"/>
            <a:endParaRPr lang="en-GB" b="1" dirty="0">
              <a:solidFill>
                <a:srgbClr val="004360"/>
              </a:solidFill>
            </a:endParaRPr>
          </a:p>
          <a:p>
            <a:pPr algn="ctr"/>
            <a:endParaRPr lang="en-GB" b="1" dirty="0" smtClean="0">
              <a:solidFill>
                <a:srgbClr val="004360"/>
              </a:solidFill>
            </a:endParaRPr>
          </a:p>
          <a:p>
            <a:pPr algn="ctr"/>
            <a:endParaRPr lang="en-GB" b="1" dirty="0">
              <a:solidFill>
                <a:srgbClr val="004360"/>
              </a:solidFill>
            </a:endParaRPr>
          </a:p>
        </p:txBody>
      </p:sp>
      <p:sp>
        <p:nvSpPr>
          <p:cNvPr id="43" name="TextBox 42"/>
          <p:cNvSpPr txBox="1"/>
          <p:nvPr/>
        </p:nvSpPr>
        <p:spPr>
          <a:xfrm>
            <a:off x="6746899" y="4088186"/>
            <a:ext cx="2266414" cy="2308324"/>
          </a:xfrm>
          <a:prstGeom prst="rect">
            <a:avLst/>
          </a:prstGeom>
          <a:noFill/>
        </p:spPr>
        <p:txBody>
          <a:bodyPr wrap="square" rtlCol="0">
            <a:spAutoFit/>
          </a:bodyPr>
          <a:lstStyle/>
          <a:p>
            <a:pPr algn="ctr"/>
            <a:r>
              <a:rPr lang="en-GB" b="1" dirty="0" smtClean="0">
                <a:solidFill>
                  <a:srgbClr val="004360"/>
                </a:solidFill>
              </a:rPr>
              <a:t> Grown GREEN ICT library with new materials</a:t>
            </a:r>
          </a:p>
          <a:p>
            <a:pPr algn="ctr"/>
            <a:endParaRPr lang="en-GB" b="1" dirty="0" smtClean="0">
              <a:solidFill>
                <a:srgbClr val="004360"/>
              </a:solidFill>
            </a:endParaRPr>
          </a:p>
          <a:p>
            <a:pPr algn="ctr"/>
            <a:endParaRPr lang="en-GB" b="1" dirty="0" smtClean="0">
              <a:solidFill>
                <a:srgbClr val="004360"/>
              </a:solidFill>
            </a:endParaRPr>
          </a:p>
          <a:p>
            <a:pPr algn="ctr"/>
            <a:endParaRPr lang="en-GB" b="1" dirty="0">
              <a:solidFill>
                <a:srgbClr val="004360"/>
              </a:solidFill>
            </a:endParaRPr>
          </a:p>
          <a:p>
            <a:pPr algn="ctr"/>
            <a:endParaRPr lang="en-GB" b="1" dirty="0" smtClean="0">
              <a:solidFill>
                <a:srgbClr val="004360"/>
              </a:solidFill>
            </a:endParaRPr>
          </a:p>
          <a:p>
            <a:pPr algn="ctr"/>
            <a:endParaRPr lang="en-GB" b="1" dirty="0">
              <a:solidFill>
                <a:srgbClr val="004360"/>
              </a:solidFill>
            </a:endParaRPr>
          </a:p>
        </p:txBody>
      </p:sp>
      <p:sp>
        <p:nvSpPr>
          <p:cNvPr id="56" name="TextBox 55"/>
          <p:cNvSpPr txBox="1"/>
          <p:nvPr/>
        </p:nvSpPr>
        <p:spPr>
          <a:xfrm>
            <a:off x="1835852" y="4088186"/>
            <a:ext cx="2266412" cy="1200329"/>
          </a:xfrm>
          <a:prstGeom prst="rect">
            <a:avLst/>
          </a:prstGeom>
          <a:noFill/>
        </p:spPr>
        <p:txBody>
          <a:bodyPr wrap="square" rtlCol="0">
            <a:spAutoFit/>
          </a:bodyPr>
          <a:lstStyle/>
          <a:p>
            <a:pPr algn="ctr"/>
            <a:r>
              <a:rPr lang="en-GB" b="1" dirty="0" smtClean="0">
                <a:solidFill>
                  <a:srgbClr val="004360"/>
                </a:solidFill>
              </a:rPr>
              <a:t>Built competencies of  new NRENs and their constituencies</a:t>
            </a:r>
          </a:p>
          <a:p>
            <a:pPr algn="ctr"/>
            <a:endParaRPr lang="en-GB" b="1" dirty="0">
              <a:solidFill>
                <a:srgbClr val="004360"/>
              </a:solidFill>
            </a:endParaRPr>
          </a:p>
        </p:txBody>
      </p:sp>
    </p:spTree>
    <p:extLst>
      <p:ext uri="{BB962C8B-B14F-4D97-AF65-F5344CB8AC3E}">
        <p14:creationId xmlns:p14="http://schemas.microsoft.com/office/powerpoint/2010/main" val="131008679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1" y="2357"/>
            <a:ext cx="12196191" cy="6855643"/>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79292" y="287691"/>
            <a:ext cx="1674488" cy="952633"/>
          </a:xfrm>
          <a:prstGeom prst="rect">
            <a:avLst/>
          </a:prstGeom>
        </p:spPr>
      </p:pic>
      <p:sp>
        <p:nvSpPr>
          <p:cNvPr id="12" name="TextBox 11"/>
          <p:cNvSpPr txBox="1"/>
          <p:nvPr/>
        </p:nvSpPr>
        <p:spPr>
          <a:xfrm>
            <a:off x="877760" y="683680"/>
            <a:ext cx="3198939" cy="523220"/>
          </a:xfrm>
          <a:prstGeom prst="rect">
            <a:avLst/>
          </a:prstGeom>
          <a:noFill/>
        </p:spPr>
        <p:txBody>
          <a:bodyPr wrap="square" rtlCol="0">
            <a:spAutoFit/>
          </a:bodyPr>
          <a:lstStyle/>
          <a:p>
            <a:r>
              <a:rPr lang="en-GB" sz="2800" b="1" dirty="0" smtClean="0">
                <a:solidFill>
                  <a:srgbClr val="004360"/>
                </a:solidFill>
              </a:rPr>
              <a:t>Agenda</a:t>
            </a:r>
            <a:endParaRPr lang="en-GB" sz="2800" dirty="0">
              <a:solidFill>
                <a:srgbClr val="004360"/>
              </a:solidFill>
            </a:endParaRPr>
          </a:p>
        </p:txBody>
      </p:sp>
      <p:sp>
        <p:nvSpPr>
          <p:cNvPr id="8" name="TextBox 7"/>
          <p:cNvSpPr txBox="1"/>
          <p:nvPr/>
        </p:nvSpPr>
        <p:spPr>
          <a:xfrm>
            <a:off x="457195" y="3591143"/>
            <a:ext cx="4512369" cy="1200329"/>
          </a:xfrm>
          <a:prstGeom prst="rect">
            <a:avLst/>
          </a:prstGeom>
          <a:noFill/>
        </p:spPr>
        <p:txBody>
          <a:bodyPr wrap="square" rtlCol="0">
            <a:spAutoFit/>
          </a:bodyPr>
          <a:lstStyle/>
          <a:p>
            <a:r>
              <a:rPr lang="en-US" sz="2400" b="1" dirty="0" smtClean="0">
                <a:solidFill>
                  <a:schemeClr val="accent4"/>
                </a:solidFill>
              </a:rPr>
              <a:t>TASK 4: TASK FORCES AND SPECIAL INTEREST GROUPS</a:t>
            </a:r>
          </a:p>
          <a:p>
            <a:endParaRPr lang="en-US" sz="2400" dirty="0">
              <a:solidFill>
                <a:schemeClr val="accent2"/>
              </a:solidFill>
            </a:endParaRPr>
          </a:p>
        </p:txBody>
      </p:sp>
      <p:sp>
        <p:nvSpPr>
          <p:cNvPr id="9" name="Rectangle 8"/>
          <p:cNvSpPr/>
          <p:nvPr/>
        </p:nvSpPr>
        <p:spPr>
          <a:xfrm>
            <a:off x="457196" y="407754"/>
            <a:ext cx="2701537" cy="2602764"/>
          </a:xfrm>
          <a:prstGeom prst="rect">
            <a:avLst/>
          </a:prstGeom>
        </p:spPr>
        <p:txBody>
          <a:bodyPr wrap="square">
            <a:spAutoFit/>
          </a:bodyPr>
          <a:lstStyle/>
          <a:p>
            <a:pPr>
              <a:lnSpc>
                <a:spcPct val="90000"/>
              </a:lnSpc>
              <a:spcBef>
                <a:spcPts val="1000"/>
              </a:spcBef>
            </a:pPr>
            <a:r>
              <a:rPr lang="en-US" sz="2800" dirty="0">
                <a:solidFill>
                  <a:schemeClr val="bg2">
                    <a:lumMod val="90000"/>
                  </a:schemeClr>
                </a:solidFill>
              </a:rPr>
              <a:t>WORKING AND LEARNING TOGETHER TO BUILD STRONG  COMMUNITIES</a:t>
            </a:r>
          </a:p>
          <a:p>
            <a:pPr lvl="0">
              <a:lnSpc>
                <a:spcPct val="90000"/>
              </a:lnSpc>
              <a:spcBef>
                <a:spcPts val="1000"/>
              </a:spcBef>
            </a:pPr>
            <a:endParaRPr lang="en-US" sz="3200" dirty="0">
              <a:solidFill>
                <a:schemeClr val="bg2">
                  <a:lumMod val="90000"/>
                </a:schemeClr>
              </a:solidFill>
            </a:endParaRPr>
          </a:p>
        </p:txBody>
      </p:sp>
    </p:spTree>
    <p:extLst>
      <p:ext uri="{BB962C8B-B14F-4D97-AF65-F5344CB8AC3E}">
        <p14:creationId xmlns:p14="http://schemas.microsoft.com/office/powerpoint/2010/main" val="23707021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defTabSz="914377"/>
            <a:fld id="{99DB5B91-B4E4-4EE4-BE5C-3E09032CE5EC}" type="slidenum">
              <a:rPr lang="en-GB" smtClean="0"/>
              <a:pPr defTabSz="914377"/>
              <a:t>26</a:t>
            </a:fld>
            <a:endParaRPr lang="en-GB" dirty="0"/>
          </a:p>
        </p:txBody>
      </p:sp>
      <p:sp>
        <p:nvSpPr>
          <p:cNvPr id="5" name="Title 1"/>
          <p:cNvSpPr txBox="1">
            <a:spLocks/>
          </p:cNvSpPr>
          <p:nvPr/>
        </p:nvSpPr>
        <p:spPr>
          <a:xfrm>
            <a:off x="664203" y="236653"/>
            <a:ext cx="9037967" cy="8683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400" b="1" dirty="0" smtClean="0">
                <a:solidFill>
                  <a:schemeClr val="accent2"/>
                </a:solidFill>
                <a:ea typeface="Tahoma" panose="020B0604030504040204" pitchFamily="34" charset="0"/>
                <a:cs typeface="Tahoma" panose="020B0604030504040204" pitchFamily="34" charset="0"/>
              </a:rPr>
              <a:t/>
            </a:r>
            <a:br>
              <a:rPr lang="en-GB" sz="2400" b="1" dirty="0" smtClean="0">
                <a:solidFill>
                  <a:schemeClr val="accent2"/>
                </a:solidFill>
                <a:ea typeface="Tahoma" panose="020B0604030504040204" pitchFamily="34" charset="0"/>
                <a:cs typeface="Tahoma" panose="020B0604030504040204" pitchFamily="34" charset="0"/>
              </a:rPr>
            </a:br>
            <a:endParaRPr lang="en-GB" sz="2400" b="1" dirty="0" smtClean="0">
              <a:solidFill>
                <a:schemeClr val="accent2"/>
              </a:solidFill>
              <a:ea typeface="Tahoma" panose="020B0604030504040204" pitchFamily="34" charset="0"/>
              <a:cs typeface="Tahoma" panose="020B0604030504040204" pitchFamily="34" charset="0"/>
            </a:endParaRPr>
          </a:p>
          <a:p>
            <a:pPr algn="l">
              <a:lnSpc>
                <a:spcPct val="100000"/>
              </a:lnSpc>
            </a:pPr>
            <a:endParaRPr lang="en-GB" sz="2400" b="1" dirty="0">
              <a:solidFill>
                <a:schemeClr val="accent2"/>
              </a:solidFill>
              <a:ea typeface="Tahoma" panose="020B0604030504040204" pitchFamily="34" charset="0"/>
              <a:cs typeface="Tahoma" panose="020B0604030504040204" pitchFamily="34" charset="0"/>
            </a:endParaRPr>
          </a:p>
          <a:p>
            <a:pPr algn="l">
              <a:lnSpc>
                <a:spcPct val="100000"/>
              </a:lnSpc>
            </a:pPr>
            <a:r>
              <a:rPr lang="en-GB" sz="2400" b="1" dirty="0" smtClean="0">
                <a:solidFill>
                  <a:schemeClr val="accent4"/>
                </a:solidFill>
                <a:latin typeface="+mn-lt"/>
                <a:ea typeface="Tahoma" panose="020B0604030504040204" pitchFamily="34" charset="0"/>
                <a:cs typeface="Tahoma" panose="020B0604030504040204" pitchFamily="34" charset="0"/>
              </a:rPr>
              <a:t>Task Forces and SIGs</a:t>
            </a:r>
          </a:p>
          <a:p>
            <a:pPr algn="l">
              <a:lnSpc>
                <a:spcPct val="100000"/>
              </a:lnSpc>
            </a:pPr>
            <a:r>
              <a:rPr lang="en-GB" sz="2400" i="1" dirty="0" smtClean="0">
                <a:solidFill>
                  <a:schemeClr val="bg1"/>
                </a:solidFill>
                <a:latin typeface="+mn-lt"/>
                <a:ea typeface="Tahoma" panose="020B0604030504040204" pitchFamily="34" charset="0"/>
                <a:cs typeface="Tahoma" panose="020B0604030504040204" pitchFamily="34" charset="0"/>
              </a:rPr>
              <a:t>Success story: Cross Community Collaboration</a:t>
            </a:r>
            <a:endParaRPr lang="en-GB" sz="2400" i="1" dirty="0">
              <a:solidFill>
                <a:schemeClr val="bg1"/>
              </a:solidFill>
              <a:latin typeface="+mn-lt"/>
              <a:ea typeface="Tahoma" panose="020B0604030504040204" pitchFamily="34" charset="0"/>
              <a:cs typeface="Tahoma" panose="020B0604030504040204" pitchFamily="34" charset="0"/>
            </a:endParaRPr>
          </a:p>
        </p:txBody>
      </p:sp>
      <p:sp>
        <p:nvSpPr>
          <p:cNvPr id="7" name="TextBox 6"/>
          <p:cNvSpPr txBox="1"/>
          <p:nvPr/>
        </p:nvSpPr>
        <p:spPr>
          <a:xfrm>
            <a:off x="477459" y="1488224"/>
            <a:ext cx="5067307" cy="4524315"/>
          </a:xfrm>
          <a:prstGeom prst="rect">
            <a:avLst/>
          </a:prstGeom>
          <a:noFill/>
        </p:spPr>
        <p:txBody>
          <a:bodyPr wrap="square" rtlCol="0">
            <a:spAutoFit/>
          </a:bodyPr>
          <a:lstStyle/>
          <a:p>
            <a:pPr lvl="0"/>
            <a:r>
              <a:rPr lang="en-GB" sz="2400" b="1" i="1" dirty="0">
                <a:solidFill>
                  <a:schemeClr val="tx2"/>
                </a:solidFill>
                <a:ea typeface="Tahoma" panose="020B0604030504040204" pitchFamily="34" charset="0"/>
                <a:cs typeface="Tahoma" panose="020B0604030504040204" pitchFamily="34" charset="0"/>
              </a:rPr>
              <a:t>Joint DDoS mitigation </a:t>
            </a:r>
            <a:r>
              <a:rPr lang="en-GB" sz="2400" b="1" i="1" dirty="0" smtClean="0">
                <a:solidFill>
                  <a:schemeClr val="tx2"/>
                </a:solidFill>
                <a:ea typeface="Tahoma" panose="020B0604030504040204" pitchFamily="34" charset="0"/>
                <a:cs typeface="Tahoma" panose="020B0604030504040204" pitchFamily="34" charset="0"/>
              </a:rPr>
              <a:t>workshop</a:t>
            </a:r>
            <a:endParaRPr lang="en-US" altLang="en-US" sz="2400" b="1" dirty="0" smtClean="0">
              <a:solidFill>
                <a:schemeClr val="tx2"/>
              </a:solidFill>
              <a:latin typeface="Calibri" charset="0"/>
              <a:ea typeface="Calibri" charset="0"/>
              <a:cs typeface="Calibri" charset="0"/>
            </a:endParaRPr>
          </a:p>
          <a:p>
            <a:pPr marL="342900" lvl="0" indent="-342900">
              <a:buFont typeface="Arial" charset="0"/>
              <a:buChar char="•"/>
            </a:pPr>
            <a:r>
              <a:rPr lang="en-US" altLang="en-US" sz="2400" dirty="0" smtClean="0">
                <a:latin typeface="Calibri" charset="0"/>
                <a:ea typeface="Calibri" charset="0"/>
                <a:cs typeface="Calibri" charset="0"/>
              </a:rPr>
              <a:t>In </a:t>
            </a:r>
            <a:r>
              <a:rPr lang="en-US" altLang="en-US" sz="2400" dirty="0">
                <a:latin typeface="Calibri" charset="0"/>
                <a:ea typeface="Calibri" charset="0"/>
                <a:cs typeface="Calibri" charset="0"/>
              </a:rPr>
              <a:t>Q3, several TFs and </a:t>
            </a:r>
            <a:r>
              <a:rPr lang="en-US" altLang="en-US" sz="2400" dirty="0" smtClean="0">
                <a:latin typeface="Calibri" charset="0"/>
                <a:ea typeface="Calibri" charset="0"/>
                <a:cs typeface="Calibri" charset="0"/>
              </a:rPr>
              <a:t>SIGs (TF-CSIRT</a:t>
            </a:r>
            <a:r>
              <a:rPr lang="en-US" altLang="en-US" sz="2400" dirty="0">
                <a:latin typeface="Calibri" charset="0"/>
                <a:ea typeface="Calibri" charset="0"/>
                <a:cs typeface="Calibri" charset="0"/>
              </a:rPr>
              <a:t>, TF-MSP, SIG-ISM and </a:t>
            </a:r>
            <a:r>
              <a:rPr lang="en-US" altLang="en-US" sz="2400" dirty="0" smtClean="0">
                <a:latin typeface="Calibri" charset="0"/>
                <a:ea typeface="Calibri" charset="0"/>
                <a:cs typeface="Calibri" charset="0"/>
              </a:rPr>
              <a:t>SIG-NOC) successfully </a:t>
            </a:r>
            <a:r>
              <a:rPr lang="en-US" altLang="en-US" sz="2400" dirty="0">
                <a:latin typeface="Calibri" charset="0"/>
                <a:ea typeface="Calibri" charset="0"/>
                <a:cs typeface="Calibri" charset="0"/>
              </a:rPr>
              <a:t>brought their communities together for a joint workshop on DDoS </a:t>
            </a:r>
            <a:r>
              <a:rPr lang="en-US" altLang="en-US" sz="2400" dirty="0" smtClean="0">
                <a:latin typeface="Calibri" charset="0"/>
                <a:ea typeface="Calibri" charset="0"/>
                <a:cs typeface="Calibri" charset="0"/>
              </a:rPr>
              <a:t>mitigation</a:t>
            </a:r>
            <a:endParaRPr lang="en-US" altLang="en-US" sz="2400" dirty="0">
              <a:latin typeface="Calibri" charset="0"/>
              <a:ea typeface="Calibri" charset="0"/>
              <a:cs typeface="Calibri" charset="0"/>
            </a:endParaRPr>
          </a:p>
          <a:p>
            <a:pPr marL="342900" lvl="0" indent="-342900">
              <a:buFont typeface="Arial" charset="0"/>
              <a:buChar char="•"/>
            </a:pPr>
            <a:r>
              <a:rPr lang="en-US" altLang="en-US" sz="2400" dirty="0" smtClean="0">
                <a:latin typeface="Calibri" charset="0"/>
                <a:ea typeface="Calibri" charset="0"/>
                <a:cs typeface="Calibri" charset="0"/>
              </a:rPr>
              <a:t>The </a:t>
            </a:r>
            <a:r>
              <a:rPr lang="en-US" altLang="en-US" sz="2400" dirty="0">
                <a:latin typeface="Calibri" charset="0"/>
                <a:ea typeface="Calibri" charset="0"/>
                <a:cs typeface="Calibri" charset="0"/>
              </a:rPr>
              <a:t>workshop was aimed at providing a general overview of current DDoS mitigation solutions for the NREN </a:t>
            </a:r>
            <a:r>
              <a:rPr lang="en-US" altLang="en-US" sz="2400" dirty="0" smtClean="0">
                <a:latin typeface="Calibri" charset="0"/>
                <a:ea typeface="Calibri" charset="0"/>
                <a:cs typeface="Calibri" charset="0"/>
              </a:rPr>
              <a:t>environment</a:t>
            </a:r>
          </a:p>
          <a:p>
            <a:pPr marL="342900" lvl="0" indent="-342900">
              <a:buFont typeface="Arial" charset="0"/>
              <a:buChar char="•"/>
            </a:pPr>
            <a:r>
              <a:rPr lang="en-US" altLang="en-US" sz="2400" dirty="0" smtClean="0">
                <a:latin typeface="Calibri" charset="0"/>
                <a:ea typeface="Calibri" charset="0"/>
                <a:cs typeface="Calibri" charset="0"/>
              </a:rPr>
              <a:t>The findings of the workshop were </a:t>
            </a:r>
            <a:r>
              <a:rPr lang="en-US" altLang="en-US" sz="2400" dirty="0" err="1" smtClean="0">
                <a:latin typeface="Calibri" charset="0"/>
                <a:ea typeface="Calibri" charset="0"/>
                <a:cs typeface="Calibri" charset="0"/>
              </a:rPr>
              <a:t>summarised</a:t>
            </a:r>
            <a:r>
              <a:rPr lang="en-US" altLang="en-US" sz="2400" dirty="0" smtClean="0">
                <a:latin typeface="Calibri" charset="0"/>
                <a:ea typeface="Calibri" charset="0"/>
                <a:cs typeface="Calibri" charset="0"/>
              </a:rPr>
              <a:t> in the final report</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47222" y="2002220"/>
            <a:ext cx="3917302" cy="3564744"/>
          </a:xfrm>
          <a:prstGeom prst="rect">
            <a:avLst/>
          </a:prstGeom>
        </p:spPr>
      </p:pic>
      <p:sp>
        <p:nvSpPr>
          <p:cNvPr id="6" name="Rectangle 5"/>
          <p:cNvSpPr/>
          <p:nvPr/>
        </p:nvSpPr>
        <p:spPr>
          <a:xfrm>
            <a:off x="834811" y="6206487"/>
            <a:ext cx="9075481" cy="276999"/>
          </a:xfrm>
          <a:prstGeom prst="rect">
            <a:avLst/>
          </a:prstGeom>
        </p:spPr>
        <p:txBody>
          <a:bodyPr wrap="square">
            <a:spAutoFit/>
          </a:bodyPr>
          <a:lstStyle/>
          <a:p>
            <a:r>
              <a:rPr lang="en-US" sz="1200" dirty="0"/>
              <a:t>https://wiki.geant.org/download/attachments/49120034/DDoSMitigationintheNRENEnvironmentReportv1.pdf</a:t>
            </a:r>
          </a:p>
        </p:txBody>
      </p:sp>
    </p:spTree>
    <p:extLst>
      <p:ext uri="{BB962C8B-B14F-4D97-AF65-F5344CB8AC3E}">
        <p14:creationId xmlns:p14="http://schemas.microsoft.com/office/powerpoint/2010/main" val="19080974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16" y="-2677"/>
            <a:ext cx="12201015" cy="1322886"/>
          </a:xfrm>
          <a:prstGeom prst="rect">
            <a:avLst/>
          </a:prstGeom>
        </p:spPr>
      </p:pic>
      <p:pic>
        <p:nvPicPr>
          <p:cNvPr id="23" name="Pictur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12" name="Title 1"/>
          <p:cNvSpPr txBox="1">
            <a:spLocks/>
          </p:cNvSpPr>
          <p:nvPr/>
        </p:nvSpPr>
        <p:spPr>
          <a:xfrm>
            <a:off x="477459" y="217335"/>
            <a:ext cx="9037967" cy="8683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400" b="1" dirty="0" smtClean="0">
                <a:solidFill>
                  <a:schemeClr val="accent4"/>
                </a:solidFill>
                <a:latin typeface="+mn-lt"/>
                <a:ea typeface="Tahoma" panose="020B0604030504040204" pitchFamily="34" charset="0"/>
                <a:cs typeface="Tahoma" panose="020B0604030504040204" pitchFamily="34" charset="0"/>
              </a:rPr>
              <a:t>Task Forces and SIGs</a:t>
            </a:r>
          </a:p>
          <a:p>
            <a:pPr algn="l">
              <a:lnSpc>
                <a:spcPct val="100000"/>
              </a:lnSpc>
            </a:pPr>
            <a:r>
              <a:rPr lang="en-GB" sz="2400" i="1" dirty="0" smtClean="0">
                <a:solidFill>
                  <a:schemeClr val="bg1"/>
                </a:solidFill>
                <a:latin typeface="+mn-lt"/>
                <a:ea typeface="Tahoma" panose="020B0604030504040204" pitchFamily="34" charset="0"/>
                <a:cs typeface="Tahoma" panose="020B0604030504040204" pitchFamily="34" charset="0"/>
              </a:rPr>
              <a:t>New Initiatives in challenging fields</a:t>
            </a:r>
            <a:endParaRPr lang="en-GB" sz="2400" i="1" dirty="0">
              <a:solidFill>
                <a:schemeClr val="bg1"/>
              </a:solidFill>
              <a:latin typeface="+mn-lt"/>
              <a:ea typeface="Tahoma" panose="020B0604030504040204" pitchFamily="34" charset="0"/>
              <a:cs typeface="Tahoma" panose="020B0604030504040204" pitchFamily="34" charset="0"/>
            </a:endParaRPr>
          </a:p>
        </p:txBody>
      </p:sp>
      <p:sp>
        <p:nvSpPr>
          <p:cNvPr id="13" name="Content Placeholder 2"/>
          <p:cNvSpPr>
            <a:spLocks noGrp="1"/>
          </p:cNvSpPr>
          <p:nvPr>
            <p:ph idx="1"/>
          </p:nvPr>
        </p:nvSpPr>
        <p:spPr>
          <a:xfrm>
            <a:off x="477458" y="1587066"/>
            <a:ext cx="5305275" cy="4351338"/>
          </a:xfrm>
        </p:spPr>
        <p:txBody>
          <a:bodyPr>
            <a:noAutofit/>
          </a:bodyPr>
          <a:lstStyle/>
          <a:p>
            <a:pPr marL="0" indent="0">
              <a:buNone/>
              <a:defRPr/>
            </a:pPr>
            <a:r>
              <a:rPr lang="en-GB" sz="2200" b="1" dirty="0" smtClean="0">
                <a:solidFill>
                  <a:srgbClr val="004461"/>
                </a:solidFill>
              </a:rPr>
              <a:t>Network Operations</a:t>
            </a:r>
            <a:endParaRPr lang="en-GB" sz="2200" b="1" dirty="0">
              <a:solidFill>
                <a:srgbClr val="004461"/>
              </a:solidFill>
            </a:endParaRPr>
          </a:p>
          <a:p>
            <a:pPr lvl="0">
              <a:defRPr/>
            </a:pPr>
            <a:r>
              <a:rPr lang="en-US" sz="2200" dirty="0">
                <a:solidFill>
                  <a:srgbClr val="004461"/>
                </a:solidFill>
              </a:rPr>
              <a:t>NOC Tool Survey and outcomes published in </a:t>
            </a:r>
            <a:r>
              <a:rPr lang="en-US" sz="2200" dirty="0" smtClean="0">
                <a:solidFill>
                  <a:srgbClr val="004461"/>
                </a:solidFill>
              </a:rPr>
              <a:t>report</a:t>
            </a:r>
            <a:endParaRPr lang="en-US" sz="2000" dirty="0" smtClean="0">
              <a:solidFill>
                <a:srgbClr val="004461"/>
              </a:solidFill>
            </a:endParaRPr>
          </a:p>
          <a:p>
            <a:pPr marL="0" lvl="0" indent="0">
              <a:buNone/>
            </a:pPr>
            <a:r>
              <a:rPr lang="en-US" b="1" dirty="0" smtClean="0">
                <a:solidFill>
                  <a:srgbClr val="004461"/>
                </a:solidFill>
              </a:rPr>
              <a:t>Storage</a:t>
            </a:r>
          </a:p>
          <a:p>
            <a:pPr lvl="0"/>
            <a:r>
              <a:rPr lang="en-US" sz="2200" dirty="0" smtClean="0">
                <a:solidFill>
                  <a:srgbClr val="004461"/>
                </a:solidFill>
              </a:rPr>
              <a:t>Total </a:t>
            </a:r>
            <a:r>
              <a:rPr lang="en-US" sz="2200" dirty="0">
                <a:solidFill>
                  <a:srgbClr val="004461"/>
                </a:solidFill>
              </a:rPr>
              <a:t>Cost of Ownership (TCO) Calculator </a:t>
            </a:r>
          </a:p>
          <a:p>
            <a:pPr lvl="0"/>
            <a:r>
              <a:rPr lang="en-GB" sz="2200" dirty="0">
                <a:solidFill>
                  <a:srgbClr val="004461"/>
                </a:solidFill>
              </a:rPr>
              <a:t>Sync-and-share technical discussions with </a:t>
            </a:r>
            <a:r>
              <a:rPr lang="en-GB" sz="2200" dirty="0" err="1">
                <a:solidFill>
                  <a:srgbClr val="004461"/>
                </a:solidFill>
              </a:rPr>
              <a:t>ownCloud</a:t>
            </a:r>
            <a:r>
              <a:rPr lang="en-GB" sz="2200" dirty="0">
                <a:solidFill>
                  <a:srgbClr val="004461"/>
                </a:solidFill>
              </a:rPr>
              <a:t> Inc. and a new European company, </a:t>
            </a:r>
            <a:r>
              <a:rPr lang="en-GB" sz="2200" dirty="0" err="1" smtClean="0">
                <a:solidFill>
                  <a:srgbClr val="004461"/>
                </a:solidFill>
              </a:rPr>
              <a:t>Zettabox</a:t>
            </a:r>
            <a:endParaRPr lang="en-US" sz="2200" dirty="0">
              <a:solidFill>
                <a:srgbClr val="004461"/>
              </a:solidFill>
            </a:endParaRPr>
          </a:p>
          <a:p>
            <a:pPr lvl="0"/>
            <a:r>
              <a:rPr lang="en-US" sz="2200" dirty="0">
                <a:solidFill>
                  <a:srgbClr val="004461"/>
                </a:solidFill>
              </a:rPr>
              <a:t>Online forum for </a:t>
            </a:r>
            <a:r>
              <a:rPr lang="en-US" sz="2200" dirty="0" err="1">
                <a:solidFill>
                  <a:srgbClr val="004461"/>
                </a:solidFill>
              </a:rPr>
              <a:t>deployers</a:t>
            </a:r>
            <a:r>
              <a:rPr lang="en-US" sz="2200" dirty="0">
                <a:solidFill>
                  <a:srgbClr val="004461"/>
                </a:solidFill>
              </a:rPr>
              <a:t> of OpenStack within the community</a:t>
            </a:r>
          </a:p>
          <a:p>
            <a:pPr lvl="0">
              <a:defRPr/>
            </a:pPr>
            <a:endParaRPr lang="en-US" sz="2200" dirty="0">
              <a:solidFill>
                <a:srgbClr val="004461"/>
              </a:solidFill>
            </a:endParaRPr>
          </a:p>
          <a:p>
            <a:pPr>
              <a:defRPr/>
            </a:pPr>
            <a:endParaRPr lang="en-GB" sz="2200" dirty="0" smtClean="0">
              <a:solidFill>
                <a:srgbClr val="004461"/>
              </a:solidFill>
            </a:endParaRPr>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27</a:t>
            </a:fld>
            <a:endParaRPr lang="en-GB" dirty="0"/>
          </a:p>
        </p:txBody>
      </p:sp>
      <p:sp>
        <p:nvSpPr>
          <p:cNvPr id="3" name="Rectangle 2"/>
          <p:cNvSpPr/>
          <p:nvPr/>
        </p:nvSpPr>
        <p:spPr>
          <a:xfrm>
            <a:off x="6194196" y="1540221"/>
            <a:ext cx="4824412" cy="1446550"/>
          </a:xfrm>
          <a:prstGeom prst="rect">
            <a:avLst/>
          </a:prstGeom>
        </p:spPr>
        <p:txBody>
          <a:bodyPr wrap="square">
            <a:spAutoFit/>
          </a:bodyPr>
          <a:lstStyle/>
          <a:p>
            <a:pPr>
              <a:defRPr/>
            </a:pPr>
            <a:r>
              <a:rPr lang="en-GB" sz="2200" b="1" dirty="0">
                <a:solidFill>
                  <a:srgbClr val="004359"/>
                </a:solidFill>
              </a:rPr>
              <a:t>Security</a:t>
            </a:r>
          </a:p>
          <a:p>
            <a:pPr marL="285750" lvl="0" indent="-285750">
              <a:buFont typeface="Arial" charset="0"/>
              <a:buChar char="•"/>
            </a:pPr>
            <a:r>
              <a:rPr lang="en-US" sz="2200" dirty="0">
                <a:solidFill>
                  <a:srgbClr val="004361"/>
                </a:solidFill>
              </a:rPr>
              <a:t>White paper on security management</a:t>
            </a:r>
          </a:p>
          <a:p>
            <a:pPr marL="285750" lvl="0" indent="-285750">
              <a:buFont typeface="Arial" charset="0"/>
              <a:buChar char="•"/>
            </a:pPr>
            <a:r>
              <a:rPr lang="en-US" sz="2200" dirty="0">
                <a:solidFill>
                  <a:srgbClr val="004361"/>
                </a:solidFill>
              </a:rPr>
              <a:t>Introduction of response test by Trusted Introducer </a:t>
            </a:r>
            <a:r>
              <a:rPr lang="en-US" sz="2200" dirty="0" smtClean="0">
                <a:solidFill>
                  <a:srgbClr val="004361"/>
                </a:solidFill>
              </a:rPr>
              <a:t>team</a:t>
            </a:r>
            <a:endParaRPr lang="en-US" sz="2200" dirty="0">
              <a:solidFill>
                <a:srgbClr val="004361"/>
              </a:solidFill>
            </a:endParaRPr>
          </a:p>
        </p:txBody>
      </p:sp>
      <p:pic>
        <p:nvPicPr>
          <p:cNvPr id="2" name="Picture 1"/>
          <p:cNvPicPr>
            <a:picLocks noChangeAspect="1"/>
          </p:cNvPicPr>
          <p:nvPr/>
        </p:nvPicPr>
        <p:blipFill rotWithShape="1">
          <a:blip r:embed="rId5" cstate="print">
            <a:extLst>
              <a:ext uri="{28A0092B-C50C-407E-A947-70E740481C1C}">
                <a14:useLocalDpi xmlns:a14="http://schemas.microsoft.com/office/drawing/2010/main" val="0"/>
              </a:ext>
            </a:extLst>
          </a:blip>
          <a:srcRect t="7280" b="20839"/>
          <a:stretch/>
        </p:blipFill>
        <p:spPr>
          <a:xfrm>
            <a:off x="6292152" y="3525313"/>
            <a:ext cx="5061648" cy="2728773"/>
          </a:xfrm>
          <a:prstGeom prst="rect">
            <a:avLst/>
          </a:prstGeom>
        </p:spPr>
      </p:pic>
    </p:spTree>
    <p:extLst>
      <p:ext uri="{BB962C8B-B14F-4D97-AF65-F5344CB8AC3E}">
        <p14:creationId xmlns:p14="http://schemas.microsoft.com/office/powerpoint/2010/main" val="11648338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5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4557"/>
            <a:ext cx="12201015" cy="1322886"/>
          </a:xfrm>
          <a:prstGeom prst="rect">
            <a:avLst/>
          </a:prstGeom>
        </p:spPr>
      </p:pic>
      <p:pic>
        <p:nvPicPr>
          <p:cNvPr id="55" name="Picture 5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cxnSp>
        <p:nvCxnSpPr>
          <p:cNvPr id="53" name="Straight Connector 52"/>
          <p:cNvCxnSpPr/>
          <p:nvPr/>
        </p:nvCxnSpPr>
        <p:spPr>
          <a:xfrm>
            <a:off x="296754" y="3610905"/>
            <a:ext cx="1627709" cy="0"/>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
        <p:nvSpPr>
          <p:cNvPr id="25" name="Freeform 24"/>
          <p:cNvSpPr/>
          <p:nvPr/>
        </p:nvSpPr>
        <p:spPr>
          <a:xfrm>
            <a:off x="1835853" y="1824882"/>
            <a:ext cx="2266413" cy="2088925"/>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rgbClr val="ED7D3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5" name="TextBox 4"/>
          <p:cNvSpPr txBox="1"/>
          <p:nvPr/>
        </p:nvSpPr>
        <p:spPr>
          <a:xfrm>
            <a:off x="197109" y="1921767"/>
            <a:ext cx="1432894" cy="1323439"/>
          </a:xfrm>
          <a:prstGeom prst="rect">
            <a:avLst/>
          </a:prstGeom>
          <a:noFill/>
        </p:spPr>
        <p:txBody>
          <a:bodyPr wrap="square" rtlCol="0">
            <a:spAutoFit/>
          </a:bodyPr>
          <a:lstStyle/>
          <a:p>
            <a:pPr algn="r"/>
            <a:r>
              <a:rPr lang="en-US" sz="2000" b="1" dirty="0" smtClean="0">
                <a:solidFill>
                  <a:srgbClr val="004461"/>
                </a:solidFill>
                <a:cs typeface="Arial"/>
              </a:rPr>
              <a:t>Objectives</a:t>
            </a:r>
            <a:br>
              <a:rPr lang="en-US" sz="2000" b="1" dirty="0" smtClean="0">
                <a:solidFill>
                  <a:srgbClr val="004461"/>
                </a:solidFill>
                <a:cs typeface="Arial"/>
              </a:rPr>
            </a:br>
            <a:r>
              <a:rPr lang="en-US" sz="2000" b="1" dirty="0" smtClean="0">
                <a:solidFill>
                  <a:srgbClr val="004461"/>
                </a:solidFill>
                <a:cs typeface="Arial"/>
              </a:rPr>
              <a:t>from</a:t>
            </a:r>
            <a:br>
              <a:rPr lang="en-US" sz="2000" b="1" dirty="0" smtClean="0">
                <a:solidFill>
                  <a:srgbClr val="004461"/>
                </a:solidFill>
                <a:cs typeface="Arial"/>
              </a:rPr>
            </a:br>
            <a:r>
              <a:rPr lang="en-US" sz="2000" b="1" dirty="0" smtClean="0">
                <a:solidFill>
                  <a:srgbClr val="004461"/>
                </a:solidFill>
                <a:cs typeface="Arial"/>
              </a:rPr>
              <a:t>Technical</a:t>
            </a:r>
          </a:p>
          <a:p>
            <a:pPr algn="r"/>
            <a:r>
              <a:rPr lang="en-US" sz="2000" b="1" dirty="0" smtClean="0">
                <a:solidFill>
                  <a:srgbClr val="004461"/>
                </a:solidFill>
                <a:cs typeface="Arial"/>
              </a:rPr>
              <a:t>Annex</a:t>
            </a:r>
            <a:endParaRPr lang="en-US" sz="2000" b="1" dirty="0">
              <a:solidFill>
                <a:srgbClr val="004461"/>
              </a:solidFill>
              <a:cs typeface="Arial"/>
            </a:endParaRPr>
          </a:p>
        </p:txBody>
      </p:sp>
      <p:sp>
        <p:nvSpPr>
          <p:cNvPr id="6" name="TextBox 5"/>
          <p:cNvSpPr txBox="1"/>
          <p:nvPr/>
        </p:nvSpPr>
        <p:spPr>
          <a:xfrm>
            <a:off x="213849" y="4066123"/>
            <a:ext cx="1432893" cy="707886"/>
          </a:xfrm>
          <a:prstGeom prst="rect">
            <a:avLst/>
          </a:prstGeom>
          <a:noFill/>
        </p:spPr>
        <p:txBody>
          <a:bodyPr wrap="square" rtlCol="0">
            <a:spAutoFit/>
          </a:bodyPr>
          <a:lstStyle/>
          <a:p>
            <a:pPr algn="r"/>
            <a:r>
              <a:rPr lang="en-GB" sz="2000" b="1" dirty="0" smtClean="0">
                <a:solidFill>
                  <a:schemeClr val="accent1">
                    <a:lumMod val="75000"/>
                  </a:schemeClr>
                </a:solidFill>
                <a:cs typeface="Arial"/>
              </a:rPr>
              <a:t>GN4-1</a:t>
            </a:r>
            <a:endParaRPr lang="ta-IN" sz="2000" b="1" dirty="0" smtClean="0">
              <a:solidFill>
                <a:schemeClr val="accent1">
                  <a:lumMod val="75000"/>
                </a:schemeClr>
              </a:solidFill>
              <a:cs typeface="Arial"/>
            </a:endParaRPr>
          </a:p>
          <a:p>
            <a:pPr algn="r"/>
            <a:r>
              <a:rPr lang="ta-IN" sz="2000" b="1" dirty="0" smtClean="0">
                <a:solidFill>
                  <a:schemeClr val="accent1">
                    <a:lumMod val="75000"/>
                  </a:schemeClr>
                </a:solidFill>
                <a:cs typeface="Arial"/>
              </a:rPr>
              <a:t>Results</a:t>
            </a:r>
            <a:endParaRPr lang="en-US" sz="2000" b="1" dirty="0" smtClean="0">
              <a:solidFill>
                <a:schemeClr val="accent1">
                  <a:lumMod val="75000"/>
                </a:schemeClr>
              </a:solidFill>
              <a:cs typeface="Arial"/>
            </a:endParaRPr>
          </a:p>
        </p:txBody>
      </p:sp>
      <p:sp>
        <p:nvSpPr>
          <p:cNvPr id="8" name="Title 1"/>
          <p:cNvSpPr txBox="1">
            <a:spLocks/>
          </p:cNvSpPr>
          <p:nvPr/>
        </p:nvSpPr>
        <p:spPr>
          <a:xfrm>
            <a:off x="443782" y="224500"/>
            <a:ext cx="9037967" cy="8683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400" b="1" dirty="0" smtClean="0">
                <a:solidFill>
                  <a:schemeClr val="accent4"/>
                </a:solidFill>
                <a:latin typeface="+mn-lt"/>
                <a:ea typeface="Tahoma" panose="020B0604030504040204" pitchFamily="34" charset="0"/>
                <a:cs typeface="Tahoma" panose="020B0604030504040204" pitchFamily="34" charset="0"/>
              </a:rPr>
              <a:t>Task Forces and SIGs</a:t>
            </a:r>
            <a:r>
              <a:rPr lang="en-GB" sz="2400" dirty="0">
                <a:solidFill>
                  <a:schemeClr val="accent4"/>
                </a:solidFill>
                <a:latin typeface="+mn-lt"/>
                <a:ea typeface="Tahoma" panose="020B0604030504040204" pitchFamily="34" charset="0"/>
                <a:cs typeface="Tahoma" panose="020B0604030504040204" pitchFamily="34" charset="0"/>
              </a:rPr>
              <a:t/>
            </a:r>
            <a:br>
              <a:rPr lang="en-GB" sz="2400" dirty="0">
                <a:solidFill>
                  <a:schemeClr val="accent4"/>
                </a:solidFill>
                <a:latin typeface="+mn-lt"/>
                <a:ea typeface="Tahoma" panose="020B0604030504040204" pitchFamily="34" charset="0"/>
                <a:cs typeface="Tahoma" panose="020B0604030504040204" pitchFamily="34" charset="0"/>
              </a:rPr>
            </a:br>
            <a:r>
              <a:rPr lang="en-GB" sz="2400" i="1" dirty="0" smtClean="0">
                <a:solidFill>
                  <a:schemeClr val="bg1"/>
                </a:solidFill>
                <a:latin typeface="+mn-lt"/>
                <a:ea typeface="Tahoma" panose="020B0604030504040204" pitchFamily="34" charset="0"/>
                <a:cs typeface="Tahoma" panose="020B0604030504040204" pitchFamily="34" charset="0"/>
              </a:rPr>
              <a:t>Objectives</a:t>
            </a:r>
            <a:endParaRPr lang="en-GB" sz="2400" i="1" dirty="0">
              <a:solidFill>
                <a:schemeClr val="bg1"/>
              </a:solidFill>
              <a:latin typeface="+mn-lt"/>
              <a:ea typeface="Tahoma" panose="020B0604030504040204" pitchFamily="34" charset="0"/>
              <a:cs typeface="Tahoma" panose="020B0604030504040204" pitchFamily="34" charset="0"/>
            </a:endParaRPr>
          </a:p>
        </p:txBody>
      </p:sp>
      <p:sp>
        <p:nvSpPr>
          <p:cNvPr id="26" name="Freeform 25"/>
          <p:cNvSpPr/>
          <p:nvPr/>
        </p:nvSpPr>
        <p:spPr>
          <a:xfrm>
            <a:off x="4291377" y="1824881"/>
            <a:ext cx="2266413" cy="2088925"/>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rgbClr val="ED7D3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27" name="Freeform 26"/>
          <p:cNvSpPr/>
          <p:nvPr/>
        </p:nvSpPr>
        <p:spPr>
          <a:xfrm>
            <a:off x="6746901" y="1824881"/>
            <a:ext cx="2266413" cy="2088925"/>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rgbClr val="ED7D3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28" name="Freeform 27"/>
          <p:cNvSpPr/>
          <p:nvPr/>
        </p:nvSpPr>
        <p:spPr>
          <a:xfrm>
            <a:off x="9202425" y="1824174"/>
            <a:ext cx="2266413" cy="2068010"/>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rgbClr val="ED7D3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29" name="TextBox 28"/>
          <p:cNvSpPr txBox="1"/>
          <p:nvPr/>
        </p:nvSpPr>
        <p:spPr>
          <a:xfrm>
            <a:off x="1924463" y="1919824"/>
            <a:ext cx="2118079" cy="1066959"/>
          </a:xfrm>
          <a:prstGeom prst="rect">
            <a:avLst/>
          </a:prstGeom>
          <a:noFill/>
        </p:spPr>
        <p:txBody>
          <a:bodyPr wrap="square" rtlCol="0">
            <a:spAutoFit/>
          </a:bodyPr>
          <a:lstStyle/>
          <a:p>
            <a:pPr algn="ctr">
              <a:lnSpc>
                <a:spcPts val="1900"/>
              </a:lnSpc>
            </a:pPr>
            <a:r>
              <a:rPr lang="en-GB" b="1" dirty="0" smtClean="0">
                <a:solidFill>
                  <a:srgbClr val="004360"/>
                </a:solidFill>
              </a:rPr>
              <a:t>Provide a mechanism for community to test ideas</a:t>
            </a:r>
            <a:endParaRPr lang="en-GB" b="1" dirty="0">
              <a:solidFill>
                <a:srgbClr val="004360"/>
              </a:solidFill>
            </a:endParaRPr>
          </a:p>
        </p:txBody>
      </p:sp>
      <p:sp>
        <p:nvSpPr>
          <p:cNvPr id="30" name="TextBox 29"/>
          <p:cNvSpPr txBox="1"/>
          <p:nvPr/>
        </p:nvSpPr>
        <p:spPr>
          <a:xfrm>
            <a:off x="4291377" y="1919824"/>
            <a:ext cx="2266413" cy="1554272"/>
          </a:xfrm>
          <a:prstGeom prst="rect">
            <a:avLst/>
          </a:prstGeom>
          <a:noFill/>
        </p:spPr>
        <p:txBody>
          <a:bodyPr wrap="square" rtlCol="0">
            <a:spAutoFit/>
          </a:bodyPr>
          <a:lstStyle/>
          <a:p>
            <a:pPr algn="ctr" defTabSz="915988">
              <a:lnSpc>
                <a:spcPts val="1900"/>
              </a:lnSpc>
              <a:defRPr/>
            </a:pPr>
            <a:r>
              <a:rPr lang="en-GB" b="1" dirty="0" smtClean="0">
                <a:solidFill>
                  <a:srgbClr val="004360"/>
                </a:solidFill>
              </a:rPr>
              <a:t>Bring members of knowledge community together to develop world-leading platform for R&amp;E tasks</a:t>
            </a:r>
            <a:endParaRPr lang="en-GB" b="1" dirty="0">
              <a:solidFill>
                <a:srgbClr val="004360"/>
              </a:solidFill>
            </a:endParaRPr>
          </a:p>
        </p:txBody>
      </p:sp>
      <p:sp>
        <p:nvSpPr>
          <p:cNvPr id="31" name="TextBox 30"/>
          <p:cNvSpPr txBox="1"/>
          <p:nvPr/>
        </p:nvSpPr>
        <p:spPr>
          <a:xfrm>
            <a:off x="6804323" y="1919824"/>
            <a:ext cx="2151566" cy="1310615"/>
          </a:xfrm>
          <a:prstGeom prst="rect">
            <a:avLst/>
          </a:prstGeom>
          <a:noFill/>
        </p:spPr>
        <p:txBody>
          <a:bodyPr wrap="square" rtlCol="0">
            <a:spAutoFit/>
          </a:bodyPr>
          <a:lstStyle/>
          <a:p>
            <a:pPr algn="ctr" defTabSz="915988">
              <a:lnSpc>
                <a:spcPts val="1900"/>
              </a:lnSpc>
              <a:defRPr/>
            </a:pPr>
            <a:r>
              <a:rPr lang="en-GB" b="1" dirty="0" smtClean="0">
                <a:solidFill>
                  <a:srgbClr val="004360"/>
                </a:solidFill>
                <a:cs typeface="(Body)"/>
              </a:rPr>
              <a:t>Contribute to secure, trustworthy networks of services and verifiable identities</a:t>
            </a:r>
            <a:endParaRPr lang="ta-IN" b="1" dirty="0">
              <a:solidFill>
                <a:srgbClr val="004360"/>
              </a:solidFill>
              <a:cs typeface="(Body)"/>
            </a:endParaRPr>
          </a:p>
        </p:txBody>
      </p:sp>
      <p:sp>
        <p:nvSpPr>
          <p:cNvPr id="32" name="TextBox 31"/>
          <p:cNvSpPr txBox="1"/>
          <p:nvPr/>
        </p:nvSpPr>
        <p:spPr>
          <a:xfrm>
            <a:off x="9202425" y="1919824"/>
            <a:ext cx="2266413" cy="1310615"/>
          </a:xfrm>
          <a:prstGeom prst="rect">
            <a:avLst/>
          </a:prstGeom>
          <a:noFill/>
        </p:spPr>
        <p:txBody>
          <a:bodyPr wrap="square" rtlCol="0">
            <a:spAutoFit/>
          </a:bodyPr>
          <a:lstStyle/>
          <a:p>
            <a:pPr algn="ctr" defTabSz="915988">
              <a:lnSpc>
                <a:spcPts val="1900"/>
              </a:lnSpc>
              <a:defRPr/>
            </a:pPr>
            <a:r>
              <a:rPr lang="en-GB" b="1" dirty="0" smtClean="0">
                <a:solidFill>
                  <a:srgbClr val="004360"/>
                </a:solidFill>
              </a:rPr>
              <a:t>Provide fora in which world experts can continue to work together to solve problems</a:t>
            </a:r>
            <a:endParaRPr lang="en-GB" b="1" dirty="0">
              <a:solidFill>
                <a:srgbClr val="004360"/>
              </a:solidFill>
            </a:endParaRPr>
          </a:p>
        </p:txBody>
      </p:sp>
      <p:sp>
        <p:nvSpPr>
          <p:cNvPr id="37" name="Freeform 36"/>
          <p:cNvSpPr/>
          <p:nvPr/>
        </p:nvSpPr>
        <p:spPr>
          <a:xfrm>
            <a:off x="1835853" y="3587687"/>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38" name="Freeform 37"/>
          <p:cNvSpPr/>
          <p:nvPr/>
        </p:nvSpPr>
        <p:spPr>
          <a:xfrm>
            <a:off x="4291377" y="3587384"/>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39" name="Freeform 38"/>
          <p:cNvSpPr/>
          <p:nvPr/>
        </p:nvSpPr>
        <p:spPr>
          <a:xfrm>
            <a:off x="6746901" y="3598623"/>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40" name="Freeform 39"/>
          <p:cNvSpPr/>
          <p:nvPr/>
        </p:nvSpPr>
        <p:spPr>
          <a:xfrm>
            <a:off x="9202425" y="3587353"/>
            <a:ext cx="2266413" cy="2412761"/>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lumMod val="75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45" name="Down Arrow 44"/>
          <p:cNvSpPr/>
          <p:nvPr/>
        </p:nvSpPr>
        <p:spPr bwMode="auto">
          <a:xfrm>
            <a:off x="2310682" y="3507776"/>
            <a:ext cx="1316756" cy="476457"/>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46" name="Down Arrow 45"/>
          <p:cNvSpPr/>
          <p:nvPr/>
        </p:nvSpPr>
        <p:spPr bwMode="auto">
          <a:xfrm>
            <a:off x="4766205" y="3513097"/>
            <a:ext cx="1316756" cy="476457"/>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47" name="Down Arrow 46"/>
          <p:cNvSpPr/>
          <p:nvPr/>
        </p:nvSpPr>
        <p:spPr bwMode="auto">
          <a:xfrm>
            <a:off x="7221729" y="3523602"/>
            <a:ext cx="1316756" cy="476457"/>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48" name="Down Arrow 47"/>
          <p:cNvSpPr/>
          <p:nvPr/>
        </p:nvSpPr>
        <p:spPr bwMode="auto">
          <a:xfrm>
            <a:off x="9678502" y="3468535"/>
            <a:ext cx="1316756" cy="476457"/>
          </a:xfrm>
          <a:prstGeom prst="downArrow">
            <a:avLst/>
          </a:prstGeom>
          <a:solidFill>
            <a:srgbClr val="F6FAF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chemeClr val="tx1"/>
              </a:solidFill>
              <a:effectLst/>
              <a:latin typeface="Times" charset="0"/>
            </a:endParaRPr>
          </a:p>
        </p:txBody>
      </p:sp>
      <p:sp>
        <p:nvSpPr>
          <p:cNvPr id="49" name="TextBox 48"/>
          <p:cNvSpPr txBox="1"/>
          <p:nvPr/>
        </p:nvSpPr>
        <p:spPr>
          <a:xfrm>
            <a:off x="2649636" y="5447334"/>
            <a:ext cx="638845" cy="707886"/>
          </a:xfrm>
          <a:prstGeom prst="rect">
            <a:avLst/>
          </a:prstGeom>
          <a:noFill/>
        </p:spPr>
        <p:txBody>
          <a:bodyPr wrap="square" rtlCol="0">
            <a:spAutoFit/>
          </a:bodyPr>
          <a:lstStyle/>
          <a:p>
            <a:r>
              <a:rPr lang="en-GB" sz="4000" dirty="0" smtClean="0">
                <a:solidFill>
                  <a:srgbClr val="00B050"/>
                </a:solidFill>
                <a:latin typeface="Wingdings" panose="05000000000000000000" pitchFamily="2" charset="2"/>
                <a:sym typeface="Wingdings" panose="05000000000000000000" pitchFamily="2" charset="2"/>
              </a:rPr>
              <a:t></a:t>
            </a:r>
            <a:endParaRPr lang="en-GB" sz="4000" dirty="0">
              <a:solidFill>
                <a:srgbClr val="00B050"/>
              </a:solidFill>
              <a:latin typeface="Wingdings" panose="05000000000000000000" pitchFamily="2" charset="2"/>
            </a:endParaRPr>
          </a:p>
        </p:txBody>
      </p:sp>
      <p:sp>
        <p:nvSpPr>
          <p:cNvPr id="50" name="TextBox 49"/>
          <p:cNvSpPr txBox="1"/>
          <p:nvPr/>
        </p:nvSpPr>
        <p:spPr>
          <a:xfrm>
            <a:off x="5151267" y="5447334"/>
            <a:ext cx="638845" cy="707886"/>
          </a:xfrm>
          <a:prstGeom prst="rect">
            <a:avLst/>
          </a:prstGeom>
          <a:noFill/>
        </p:spPr>
        <p:txBody>
          <a:bodyPr wrap="square" rtlCol="0">
            <a:spAutoFit/>
          </a:bodyPr>
          <a:lstStyle/>
          <a:p>
            <a:r>
              <a:rPr lang="en-GB" sz="4000" dirty="0" smtClean="0">
                <a:solidFill>
                  <a:srgbClr val="00B050"/>
                </a:solidFill>
                <a:latin typeface="Wingdings" panose="05000000000000000000" pitchFamily="2" charset="2"/>
                <a:sym typeface="Wingdings" panose="05000000000000000000" pitchFamily="2" charset="2"/>
              </a:rPr>
              <a:t></a:t>
            </a:r>
            <a:endParaRPr lang="en-GB" sz="4000" dirty="0">
              <a:solidFill>
                <a:srgbClr val="00B050"/>
              </a:solidFill>
              <a:latin typeface="Wingdings" panose="05000000000000000000" pitchFamily="2" charset="2"/>
            </a:endParaRPr>
          </a:p>
        </p:txBody>
      </p:sp>
      <p:sp>
        <p:nvSpPr>
          <p:cNvPr id="51" name="TextBox 50"/>
          <p:cNvSpPr txBox="1"/>
          <p:nvPr/>
        </p:nvSpPr>
        <p:spPr>
          <a:xfrm>
            <a:off x="10016208" y="5447334"/>
            <a:ext cx="638845" cy="707886"/>
          </a:xfrm>
          <a:prstGeom prst="rect">
            <a:avLst/>
          </a:prstGeom>
          <a:noFill/>
        </p:spPr>
        <p:txBody>
          <a:bodyPr wrap="square" rtlCol="0">
            <a:spAutoFit/>
          </a:bodyPr>
          <a:lstStyle/>
          <a:p>
            <a:r>
              <a:rPr lang="en-GB" sz="4000" dirty="0" smtClean="0">
                <a:solidFill>
                  <a:srgbClr val="00B050"/>
                </a:solidFill>
                <a:latin typeface="Wingdings" panose="05000000000000000000" pitchFamily="2" charset="2"/>
                <a:sym typeface="Wingdings" panose="05000000000000000000" pitchFamily="2" charset="2"/>
              </a:rPr>
              <a:t></a:t>
            </a:r>
            <a:endParaRPr lang="en-GB" sz="4000" dirty="0">
              <a:solidFill>
                <a:srgbClr val="00B050"/>
              </a:solidFill>
              <a:latin typeface="Wingdings" panose="05000000000000000000" pitchFamily="2" charset="2"/>
            </a:endParaRPr>
          </a:p>
        </p:txBody>
      </p:sp>
      <p:sp>
        <p:nvSpPr>
          <p:cNvPr id="52" name="TextBox 51"/>
          <p:cNvSpPr txBox="1"/>
          <p:nvPr/>
        </p:nvSpPr>
        <p:spPr>
          <a:xfrm>
            <a:off x="7560684" y="5447334"/>
            <a:ext cx="638845" cy="707886"/>
          </a:xfrm>
          <a:prstGeom prst="rect">
            <a:avLst/>
          </a:prstGeom>
          <a:noFill/>
        </p:spPr>
        <p:txBody>
          <a:bodyPr wrap="square" rtlCol="0">
            <a:spAutoFit/>
          </a:bodyPr>
          <a:lstStyle/>
          <a:p>
            <a:r>
              <a:rPr lang="en-GB" sz="4000" dirty="0" smtClean="0">
                <a:solidFill>
                  <a:srgbClr val="00B050"/>
                </a:solidFill>
                <a:latin typeface="Wingdings" panose="05000000000000000000" pitchFamily="2" charset="2"/>
                <a:sym typeface="Wingdings" panose="05000000000000000000" pitchFamily="2" charset="2"/>
              </a:rPr>
              <a:t></a:t>
            </a:r>
            <a:endParaRPr lang="en-GB" sz="4000" dirty="0">
              <a:solidFill>
                <a:srgbClr val="00B050"/>
              </a:solidFill>
              <a:latin typeface="Wingdings" panose="05000000000000000000" pitchFamily="2" charset="2"/>
            </a:endParaRPr>
          </a:p>
        </p:txBody>
      </p:sp>
      <p:sp>
        <p:nvSpPr>
          <p:cNvPr id="9" name="Slide Number Placeholder 8"/>
          <p:cNvSpPr>
            <a:spLocks noGrp="1"/>
          </p:cNvSpPr>
          <p:nvPr>
            <p:ph type="sldNum" sz="quarter" idx="10"/>
          </p:nvPr>
        </p:nvSpPr>
        <p:spPr/>
        <p:txBody>
          <a:bodyPr/>
          <a:lstStyle/>
          <a:p>
            <a:pPr defTabSz="914377"/>
            <a:fld id="{99DB5B91-B4E4-4EE4-BE5C-3E09032CE5EC}" type="slidenum">
              <a:rPr lang="en-GB" smtClean="0"/>
              <a:pPr defTabSz="914377"/>
              <a:t>28</a:t>
            </a:fld>
            <a:endParaRPr lang="en-GB" dirty="0"/>
          </a:p>
        </p:txBody>
      </p:sp>
      <p:sp>
        <p:nvSpPr>
          <p:cNvPr id="34" name="TextBox 33"/>
          <p:cNvSpPr txBox="1"/>
          <p:nvPr/>
        </p:nvSpPr>
        <p:spPr>
          <a:xfrm>
            <a:off x="1905363" y="4049681"/>
            <a:ext cx="2266413" cy="1200329"/>
          </a:xfrm>
          <a:prstGeom prst="rect">
            <a:avLst/>
          </a:prstGeom>
          <a:noFill/>
        </p:spPr>
        <p:txBody>
          <a:bodyPr wrap="square" rtlCol="0">
            <a:spAutoFit/>
          </a:bodyPr>
          <a:lstStyle/>
          <a:p>
            <a:pPr algn="ctr" defTabSz="915988">
              <a:defRPr/>
            </a:pPr>
            <a:r>
              <a:rPr lang="en-GB" b="1" dirty="0" smtClean="0">
                <a:solidFill>
                  <a:srgbClr val="004360"/>
                </a:solidFill>
              </a:rPr>
              <a:t>7 Task Forces</a:t>
            </a:r>
          </a:p>
          <a:p>
            <a:pPr algn="ctr" defTabSz="915988">
              <a:defRPr/>
            </a:pPr>
            <a:r>
              <a:rPr lang="en-GB" b="1" dirty="0" smtClean="0">
                <a:solidFill>
                  <a:srgbClr val="004360"/>
                </a:solidFill>
              </a:rPr>
              <a:t>3 SIGs, 10 Topic areas met 2-3 times a year to discuss new ideas</a:t>
            </a:r>
            <a:endParaRPr lang="en-GB" b="1" dirty="0">
              <a:solidFill>
                <a:srgbClr val="004360"/>
              </a:solidFill>
            </a:endParaRPr>
          </a:p>
        </p:txBody>
      </p:sp>
      <p:sp>
        <p:nvSpPr>
          <p:cNvPr id="35" name="TextBox 34"/>
          <p:cNvSpPr txBox="1"/>
          <p:nvPr/>
        </p:nvSpPr>
        <p:spPr>
          <a:xfrm>
            <a:off x="4315283" y="4060129"/>
            <a:ext cx="2266413" cy="1477328"/>
          </a:xfrm>
          <a:prstGeom prst="rect">
            <a:avLst/>
          </a:prstGeom>
          <a:noFill/>
        </p:spPr>
        <p:txBody>
          <a:bodyPr wrap="square" rtlCol="0">
            <a:spAutoFit/>
          </a:bodyPr>
          <a:lstStyle/>
          <a:p>
            <a:pPr algn="ctr" defTabSz="915988">
              <a:defRPr/>
            </a:pPr>
            <a:r>
              <a:rPr lang="en-GB" b="1" dirty="0" smtClean="0">
                <a:solidFill>
                  <a:srgbClr val="004360"/>
                </a:solidFill>
              </a:rPr>
              <a:t>24 meetings and workshops</a:t>
            </a:r>
          </a:p>
          <a:p>
            <a:pPr algn="ctr" defTabSz="915988">
              <a:defRPr/>
            </a:pPr>
            <a:r>
              <a:rPr lang="en-GB" b="1" dirty="0" smtClean="0">
                <a:solidFill>
                  <a:srgbClr val="004360"/>
                </a:solidFill>
              </a:rPr>
              <a:t>1000+ participants from various countries</a:t>
            </a:r>
            <a:endParaRPr lang="en-GB" b="1" dirty="0">
              <a:solidFill>
                <a:srgbClr val="004360"/>
              </a:solidFill>
            </a:endParaRPr>
          </a:p>
        </p:txBody>
      </p:sp>
      <p:sp>
        <p:nvSpPr>
          <p:cNvPr id="36" name="TextBox 35"/>
          <p:cNvSpPr txBox="1"/>
          <p:nvPr/>
        </p:nvSpPr>
        <p:spPr>
          <a:xfrm>
            <a:off x="9178519" y="4057963"/>
            <a:ext cx="2266413" cy="2031325"/>
          </a:xfrm>
          <a:prstGeom prst="rect">
            <a:avLst/>
          </a:prstGeom>
          <a:noFill/>
        </p:spPr>
        <p:txBody>
          <a:bodyPr wrap="square" rtlCol="0">
            <a:spAutoFit/>
          </a:bodyPr>
          <a:lstStyle/>
          <a:p>
            <a:pPr algn="ctr" defTabSz="686991">
              <a:defRPr/>
            </a:pPr>
            <a:r>
              <a:rPr lang="en-GB" b="1" dirty="0">
                <a:solidFill>
                  <a:srgbClr val="09587B"/>
                </a:solidFill>
                <a:latin typeface="Calibri" panose="020F0502020204030204" pitchFamily="34" charset="0"/>
                <a:cs typeface="Calibri" panose="020F0502020204030204" pitchFamily="34" charset="0"/>
              </a:rPr>
              <a:t>Productive engagement</a:t>
            </a:r>
          </a:p>
          <a:p>
            <a:pPr algn="ctr" defTabSz="686991">
              <a:defRPr/>
            </a:pPr>
            <a:r>
              <a:rPr lang="en-GB" b="1" dirty="0">
                <a:solidFill>
                  <a:srgbClr val="09587B"/>
                </a:solidFill>
                <a:latin typeface="Calibri" panose="020F0502020204030204" pitchFamily="34" charset="0"/>
                <a:cs typeface="Calibri" panose="020F0502020204030204" pitchFamily="34" charset="0"/>
              </a:rPr>
              <a:t>community &amp; industry</a:t>
            </a:r>
          </a:p>
          <a:p>
            <a:pPr algn="ctr" defTabSz="686991">
              <a:defRPr/>
            </a:pPr>
            <a:endParaRPr lang="en-GB" b="1" dirty="0">
              <a:solidFill>
                <a:srgbClr val="09587B"/>
              </a:solidFill>
              <a:latin typeface="Calibri" panose="020F0502020204030204" pitchFamily="34" charset="0"/>
              <a:cs typeface="Calibri" panose="020F0502020204030204" pitchFamily="34" charset="0"/>
            </a:endParaRPr>
          </a:p>
          <a:p>
            <a:pPr algn="ctr" defTabSz="686991">
              <a:defRPr/>
            </a:pPr>
            <a:endParaRPr lang="en-GB" b="1" dirty="0">
              <a:solidFill>
                <a:srgbClr val="09587B"/>
              </a:solidFill>
              <a:latin typeface="Calibri" panose="020F0502020204030204" pitchFamily="34" charset="0"/>
              <a:cs typeface="Calibri" panose="020F0502020204030204" pitchFamily="34" charset="0"/>
            </a:endParaRPr>
          </a:p>
          <a:p>
            <a:pPr algn="ctr" defTabSz="915988">
              <a:defRPr/>
            </a:pPr>
            <a:endParaRPr lang="en-GB" b="1" dirty="0">
              <a:solidFill>
                <a:srgbClr val="004360"/>
              </a:solidFill>
            </a:endParaRPr>
          </a:p>
        </p:txBody>
      </p:sp>
      <p:sp>
        <p:nvSpPr>
          <p:cNvPr id="41" name="TextBox 40"/>
          <p:cNvSpPr txBox="1"/>
          <p:nvPr/>
        </p:nvSpPr>
        <p:spPr>
          <a:xfrm>
            <a:off x="6784707" y="4070703"/>
            <a:ext cx="2266413" cy="923330"/>
          </a:xfrm>
          <a:prstGeom prst="rect">
            <a:avLst/>
          </a:prstGeom>
          <a:noFill/>
        </p:spPr>
        <p:txBody>
          <a:bodyPr wrap="square" rtlCol="0">
            <a:spAutoFit/>
          </a:bodyPr>
          <a:lstStyle/>
          <a:p>
            <a:pPr algn="ctr" defTabSz="915988">
              <a:defRPr/>
            </a:pPr>
            <a:r>
              <a:rPr lang="en-GB" b="1" dirty="0" smtClean="0">
                <a:solidFill>
                  <a:srgbClr val="004360"/>
                </a:solidFill>
              </a:rPr>
              <a:t>Innovations in security, NOC and storage</a:t>
            </a:r>
            <a:endParaRPr lang="en-GB" b="1" dirty="0">
              <a:solidFill>
                <a:srgbClr val="004360"/>
              </a:solidFill>
            </a:endParaRPr>
          </a:p>
        </p:txBody>
      </p:sp>
    </p:spTree>
    <p:extLst>
      <p:ext uri="{BB962C8B-B14F-4D97-AF65-F5344CB8AC3E}">
        <p14:creationId xmlns:p14="http://schemas.microsoft.com/office/powerpoint/2010/main" val="1928057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2357"/>
            <a:ext cx="12196191" cy="6855643"/>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79292" y="287691"/>
            <a:ext cx="1674488" cy="952633"/>
          </a:xfrm>
          <a:prstGeom prst="rect">
            <a:avLst/>
          </a:prstGeom>
        </p:spPr>
      </p:pic>
      <p:sp>
        <p:nvSpPr>
          <p:cNvPr id="13" name="Rectangle 12"/>
          <p:cNvSpPr/>
          <p:nvPr/>
        </p:nvSpPr>
        <p:spPr>
          <a:xfrm>
            <a:off x="702630" y="648345"/>
            <a:ext cx="5898195" cy="591979"/>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Box 11"/>
          <p:cNvSpPr txBox="1"/>
          <p:nvPr/>
        </p:nvSpPr>
        <p:spPr>
          <a:xfrm>
            <a:off x="877760" y="683680"/>
            <a:ext cx="3198939" cy="523220"/>
          </a:xfrm>
          <a:prstGeom prst="rect">
            <a:avLst/>
          </a:prstGeom>
          <a:noFill/>
        </p:spPr>
        <p:txBody>
          <a:bodyPr wrap="square" rtlCol="0">
            <a:spAutoFit/>
          </a:bodyPr>
          <a:lstStyle/>
          <a:p>
            <a:r>
              <a:rPr lang="en-GB" sz="2800" b="1" dirty="0" smtClean="0">
                <a:solidFill>
                  <a:srgbClr val="004360"/>
                </a:solidFill>
              </a:rPr>
              <a:t>Agenda</a:t>
            </a:r>
            <a:endParaRPr lang="en-GB" sz="2800" dirty="0">
              <a:solidFill>
                <a:srgbClr val="004360"/>
              </a:solidFill>
            </a:endParaRPr>
          </a:p>
        </p:txBody>
      </p:sp>
      <p:sp>
        <p:nvSpPr>
          <p:cNvPr id="9" name="Rectangle 8"/>
          <p:cNvSpPr/>
          <p:nvPr/>
        </p:nvSpPr>
        <p:spPr>
          <a:xfrm>
            <a:off x="567717" y="5699210"/>
            <a:ext cx="5898197" cy="395171"/>
          </a:xfrm>
          <a:prstGeom prst="rect">
            <a:avLst/>
          </a:prstGeom>
          <a:solidFill>
            <a:schemeClr val="bg1">
              <a:lumMod val="9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accent2"/>
              </a:solidFill>
            </a:endParaRPr>
          </a:p>
        </p:txBody>
      </p:sp>
      <p:sp>
        <p:nvSpPr>
          <p:cNvPr id="15" name="TextBox 14"/>
          <p:cNvSpPr txBox="1"/>
          <p:nvPr/>
        </p:nvSpPr>
        <p:spPr>
          <a:xfrm>
            <a:off x="702630" y="1240324"/>
            <a:ext cx="4907756" cy="5339923"/>
          </a:xfrm>
          <a:prstGeom prst="rect">
            <a:avLst/>
          </a:prstGeom>
          <a:noFill/>
        </p:spPr>
        <p:txBody>
          <a:bodyPr wrap="square" rtlCol="0">
            <a:spAutoFit/>
          </a:bodyPr>
          <a:lstStyle/>
          <a:p>
            <a:pPr>
              <a:spcBef>
                <a:spcPts val="2000"/>
              </a:spcBef>
              <a:spcAft>
                <a:spcPts val="600"/>
              </a:spcAft>
              <a:buClr>
                <a:srgbClr val="002060"/>
              </a:buClr>
            </a:pPr>
            <a:r>
              <a:rPr lang="en-GB" sz="2200" b="1" dirty="0" smtClean="0">
                <a:solidFill>
                  <a:schemeClr val="bg1"/>
                </a:solidFill>
              </a:rPr>
              <a:t>NA3: Status and Trends</a:t>
            </a:r>
            <a:endParaRPr lang="en-GB" sz="2200" b="1" dirty="0">
              <a:solidFill>
                <a:schemeClr val="bg1"/>
              </a:solidFill>
            </a:endParaRPr>
          </a:p>
          <a:p>
            <a:pPr marL="0" indent="0">
              <a:lnSpc>
                <a:spcPct val="150000"/>
              </a:lnSpc>
              <a:spcBef>
                <a:spcPts val="0"/>
              </a:spcBef>
              <a:spcAft>
                <a:spcPts val="600"/>
              </a:spcAft>
              <a:buClr>
                <a:srgbClr val="002060"/>
              </a:buClr>
              <a:buNone/>
            </a:pPr>
            <a:r>
              <a:rPr lang="en-GB" sz="2200" b="1" dirty="0" smtClean="0">
                <a:solidFill>
                  <a:schemeClr val="bg1"/>
                </a:solidFill>
              </a:rPr>
              <a:t>Organisation &amp; Structure</a:t>
            </a:r>
          </a:p>
          <a:p>
            <a:pPr lvl="1">
              <a:spcBef>
                <a:spcPts val="0"/>
              </a:spcBef>
              <a:spcAft>
                <a:spcPts val="600"/>
              </a:spcAft>
              <a:buClr>
                <a:srgbClr val="002060"/>
              </a:buClr>
            </a:pPr>
            <a:r>
              <a:rPr lang="en-GB" sz="2200" dirty="0" smtClean="0">
                <a:solidFill>
                  <a:schemeClr val="bg1"/>
                </a:solidFill>
              </a:rPr>
              <a:t>Organisation </a:t>
            </a:r>
            <a:r>
              <a:rPr lang="en-GB" sz="2200" dirty="0">
                <a:solidFill>
                  <a:schemeClr val="bg1"/>
                </a:solidFill>
              </a:rPr>
              <a:t>(</a:t>
            </a:r>
            <a:r>
              <a:rPr lang="en-GB" sz="2200" dirty="0" smtClean="0">
                <a:solidFill>
                  <a:schemeClr val="bg1"/>
                </a:solidFill>
              </a:rPr>
              <a:t>Team &amp; Tasks) </a:t>
            </a:r>
            <a:endParaRPr lang="en-GB" sz="2200" dirty="0">
              <a:solidFill>
                <a:schemeClr val="bg1"/>
              </a:solidFill>
            </a:endParaRPr>
          </a:p>
          <a:p>
            <a:pPr lvl="1">
              <a:spcBef>
                <a:spcPts val="0"/>
              </a:spcBef>
              <a:spcAft>
                <a:spcPts val="600"/>
              </a:spcAft>
              <a:buClr>
                <a:srgbClr val="002060"/>
              </a:buClr>
            </a:pPr>
            <a:r>
              <a:rPr lang="en-GB" sz="2200" dirty="0">
                <a:solidFill>
                  <a:schemeClr val="bg1"/>
                </a:solidFill>
              </a:rPr>
              <a:t>Resources </a:t>
            </a:r>
            <a:r>
              <a:rPr lang="en-GB" sz="2200" dirty="0" smtClean="0">
                <a:solidFill>
                  <a:schemeClr val="bg1"/>
                </a:solidFill>
              </a:rPr>
              <a:t>(Manpower and Partners)</a:t>
            </a:r>
          </a:p>
          <a:p>
            <a:pPr lvl="1">
              <a:spcAft>
                <a:spcPts val="600"/>
              </a:spcAft>
              <a:buClr>
                <a:srgbClr val="002060"/>
              </a:buClr>
            </a:pPr>
            <a:r>
              <a:rPr lang="en-GB" sz="2200" dirty="0" smtClean="0">
                <a:solidFill>
                  <a:schemeClr val="bg1"/>
                </a:solidFill>
              </a:rPr>
              <a:t>NA3 Activity Objectives</a:t>
            </a:r>
          </a:p>
          <a:p>
            <a:pPr lvl="1">
              <a:spcAft>
                <a:spcPts val="600"/>
              </a:spcAft>
              <a:buClr>
                <a:srgbClr val="002060"/>
              </a:buClr>
            </a:pPr>
            <a:r>
              <a:rPr lang="en-GB" sz="2200" dirty="0" smtClean="0">
                <a:solidFill>
                  <a:schemeClr val="bg1"/>
                </a:solidFill>
              </a:rPr>
              <a:t>and Accomplishments</a:t>
            </a:r>
            <a:r>
              <a:rPr lang="en-GB" sz="2200" dirty="0">
                <a:solidFill>
                  <a:schemeClr val="bg1"/>
                </a:solidFill>
              </a:rPr>
              <a:t> </a:t>
            </a:r>
            <a:endParaRPr lang="en-GB" sz="2200" b="1" dirty="0" smtClean="0">
              <a:solidFill>
                <a:schemeClr val="bg1"/>
              </a:solidFill>
              <a:latin typeface="+mn-lt"/>
            </a:endParaRPr>
          </a:p>
          <a:p>
            <a:pPr>
              <a:lnSpc>
                <a:spcPct val="150000"/>
              </a:lnSpc>
              <a:spcAft>
                <a:spcPts val="600"/>
              </a:spcAft>
              <a:buClr>
                <a:srgbClr val="002060"/>
              </a:buClr>
            </a:pPr>
            <a:r>
              <a:rPr lang="en-GB" sz="2200" b="1" dirty="0" smtClean="0">
                <a:solidFill>
                  <a:schemeClr val="bg1"/>
                </a:solidFill>
              </a:rPr>
              <a:t>Results of the Tasks</a:t>
            </a:r>
            <a:endParaRPr lang="en-GB" sz="2200" b="1" dirty="0">
              <a:solidFill>
                <a:schemeClr val="bg1"/>
              </a:solidFill>
            </a:endParaRPr>
          </a:p>
          <a:p>
            <a:pPr lvl="1">
              <a:spcAft>
                <a:spcPts val="600"/>
              </a:spcAft>
              <a:buClr>
                <a:srgbClr val="002060"/>
              </a:buClr>
            </a:pPr>
            <a:r>
              <a:rPr lang="en-GB" sz="2200" dirty="0">
                <a:solidFill>
                  <a:schemeClr val="bg1"/>
                </a:solidFill>
              </a:rPr>
              <a:t>Achievements</a:t>
            </a:r>
          </a:p>
          <a:p>
            <a:pPr lvl="1">
              <a:spcAft>
                <a:spcPts val="600"/>
              </a:spcAft>
              <a:buClr>
                <a:srgbClr val="002060"/>
              </a:buClr>
            </a:pPr>
            <a:r>
              <a:rPr lang="en-GB" sz="2200" dirty="0" smtClean="0">
                <a:solidFill>
                  <a:schemeClr val="bg1"/>
                </a:solidFill>
              </a:rPr>
              <a:t>Task Objectives and Results </a:t>
            </a:r>
            <a:r>
              <a:rPr lang="en-GB" sz="2200" dirty="0">
                <a:solidFill>
                  <a:schemeClr val="bg1"/>
                </a:solidFill>
              </a:rPr>
              <a:t> </a:t>
            </a:r>
            <a:endParaRPr lang="en-GB" sz="2200" dirty="0" smtClean="0">
              <a:solidFill>
                <a:schemeClr val="bg1"/>
              </a:solidFill>
            </a:endParaRPr>
          </a:p>
          <a:p>
            <a:pPr lvl="1">
              <a:spcAft>
                <a:spcPts val="600"/>
              </a:spcAft>
              <a:buClr>
                <a:srgbClr val="002060"/>
              </a:buClr>
            </a:pPr>
            <a:r>
              <a:rPr lang="en-GB" sz="2200" b="1" dirty="0" smtClean="0">
                <a:solidFill>
                  <a:schemeClr val="bg1"/>
                </a:solidFill>
              </a:rPr>
              <a:t>	</a:t>
            </a:r>
          </a:p>
          <a:p>
            <a:pPr>
              <a:spcBef>
                <a:spcPts val="0"/>
              </a:spcBef>
              <a:spcAft>
                <a:spcPts val="600"/>
              </a:spcAft>
              <a:buClr>
                <a:srgbClr val="002060"/>
              </a:buClr>
            </a:pPr>
            <a:r>
              <a:rPr lang="en-GB" sz="2200" b="1" dirty="0" smtClean="0">
                <a:solidFill>
                  <a:srgbClr val="004361"/>
                </a:solidFill>
              </a:rPr>
              <a:t>Activity Challenges</a:t>
            </a:r>
          </a:p>
          <a:p>
            <a:pPr>
              <a:spcBef>
                <a:spcPts val="0"/>
              </a:spcBef>
              <a:spcAft>
                <a:spcPts val="600"/>
              </a:spcAft>
              <a:buClr>
                <a:srgbClr val="002060"/>
              </a:buClr>
            </a:pPr>
            <a:r>
              <a:rPr lang="en-GB" sz="2200" b="1" dirty="0" smtClean="0">
                <a:solidFill>
                  <a:schemeClr val="bg1"/>
                </a:solidFill>
              </a:rPr>
              <a:t>Conclusions</a:t>
            </a:r>
          </a:p>
        </p:txBody>
      </p:sp>
    </p:spTree>
    <p:extLst>
      <p:ext uri="{BB962C8B-B14F-4D97-AF65-F5344CB8AC3E}">
        <p14:creationId xmlns:p14="http://schemas.microsoft.com/office/powerpoint/2010/main" val="6713622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 name="Freeform 133"/>
          <p:cNvSpPr/>
          <p:nvPr/>
        </p:nvSpPr>
        <p:spPr>
          <a:xfrm>
            <a:off x="462322" y="1456967"/>
            <a:ext cx="2669589" cy="334497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2">
                  <a:alpha val="68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grpSp>
        <p:nvGrpSpPr>
          <p:cNvPr id="135" name="Group 134"/>
          <p:cNvGrpSpPr/>
          <p:nvPr/>
        </p:nvGrpSpPr>
        <p:grpSpPr>
          <a:xfrm>
            <a:off x="3364517" y="1460306"/>
            <a:ext cx="1954801" cy="3344976"/>
            <a:chOff x="3362026" y="1460306"/>
            <a:chExt cx="1954801" cy="3344976"/>
          </a:xfrm>
        </p:grpSpPr>
        <p:sp>
          <p:nvSpPr>
            <p:cNvPr id="136" name="Freeform 135"/>
            <p:cNvSpPr/>
            <p:nvPr/>
          </p:nvSpPr>
          <p:spPr>
            <a:xfrm>
              <a:off x="3362027" y="1460306"/>
              <a:ext cx="1954800" cy="334497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137" name="TextBox 136"/>
            <p:cNvSpPr txBox="1"/>
            <p:nvPr/>
          </p:nvSpPr>
          <p:spPr>
            <a:xfrm>
              <a:off x="3362026" y="1597593"/>
              <a:ext cx="1954801" cy="590931"/>
            </a:xfrm>
            <a:prstGeom prst="rect">
              <a:avLst/>
            </a:prstGeom>
            <a:noFill/>
          </p:spPr>
          <p:txBody>
            <a:bodyPr wrap="square" rtlCol="0">
              <a:spAutoFit/>
            </a:bodyPr>
            <a:lstStyle/>
            <a:p>
              <a:pPr lvl="0" algn="ctr" defTabSz="755650">
                <a:lnSpc>
                  <a:spcPct val="90000"/>
                </a:lnSpc>
                <a:spcAft>
                  <a:spcPct val="35000"/>
                </a:spcAft>
              </a:pPr>
              <a:r>
                <a:rPr lang="en-GB" b="1" dirty="0" smtClean="0">
                  <a:solidFill>
                    <a:srgbClr val="004360"/>
                  </a:solidFill>
                  <a:latin typeface="+mn-lt"/>
                  <a:cs typeface="Gill Sans Light"/>
                </a:rPr>
                <a:t>T1: NREN</a:t>
              </a:r>
              <a:br>
                <a:rPr lang="en-GB" b="1" dirty="0" smtClean="0">
                  <a:solidFill>
                    <a:srgbClr val="004360"/>
                  </a:solidFill>
                  <a:latin typeface="+mn-lt"/>
                  <a:cs typeface="Gill Sans Light"/>
                </a:rPr>
              </a:br>
              <a:r>
                <a:rPr lang="en-GB" b="1" dirty="0" smtClean="0">
                  <a:solidFill>
                    <a:srgbClr val="004360"/>
                  </a:solidFill>
                  <a:latin typeface="+mn-lt"/>
                  <a:cs typeface="Gill Sans Light"/>
                </a:rPr>
                <a:t> Compendium </a:t>
              </a:r>
              <a:endParaRPr lang="es-ES_tradnl" b="1" dirty="0">
                <a:solidFill>
                  <a:srgbClr val="004360"/>
                </a:solidFill>
                <a:latin typeface="+mn-lt"/>
                <a:cs typeface="Gill Sans Light"/>
              </a:endParaRPr>
            </a:p>
          </p:txBody>
        </p:sp>
        <p:sp>
          <p:nvSpPr>
            <p:cNvPr id="138" name="TextBox 137"/>
            <p:cNvSpPr txBox="1"/>
            <p:nvPr/>
          </p:nvSpPr>
          <p:spPr>
            <a:xfrm>
              <a:off x="3362027" y="3889571"/>
              <a:ext cx="1954800" cy="523220"/>
            </a:xfrm>
            <a:prstGeom prst="rect">
              <a:avLst/>
            </a:prstGeom>
            <a:noFill/>
          </p:spPr>
          <p:txBody>
            <a:bodyPr wrap="square" rtlCol="0">
              <a:spAutoFit/>
            </a:bodyPr>
            <a:lstStyle/>
            <a:p>
              <a:pPr algn="ctr"/>
              <a:r>
                <a:rPr lang="nl-NL" sz="1400" b="1" dirty="0" smtClean="0">
                  <a:solidFill>
                    <a:srgbClr val="004360"/>
                  </a:solidFill>
                  <a:cs typeface="Gill Sans Light"/>
                </a:rPr>
                <a:t>Bert van Pinxteren</a:t>
              </a:r>
            </a:p>
            <a:p>
              <a:pPr algn="ctr"/>
              <a:r>
                <a:rPr lang="nl-NL" sz="1400" dirty="0" smtClean="0">
                  <a:solidFill>
                    <a:srgbClr val="004360"/>
                  </a:solidFill>
                  <a:cs typeface="Gill Sans Light"/>
                </a:rPr>
                <a:t>GÉANT</a:t>
              </a:r>
            </a:p>
          </p:txBody>
        </p:sp>
      </p:grpSp>
      <p:grpSp>
        <p:nvGrpSpPr>
          <p:cNvPr id="139" name="Group 138"/>
          <p:cNvGrpSpPr/>
          <p:nvPr/>
        </p:nvGrpSpPr>
        <p:grpSpPr>
          <a:xfrm>
            <a:off x="5551924" y="1456967"/>
            <a:ext cx="1955547" cy="3344976"/>
            <a:chOff x="5603486" y="1456967"/>
            <a:chExt cx="1955547" cy="3344976"/>
          </a:xfrm>
        </p:grpSpPr>
        <p:sp>
          <p:nvSpPr>
            <p:cNvPr id="140" name="Freeform 139"/>
            <p:cNvSpPr/>
            <p:nvPr/>
          </p:nvSpPr>
          <p:spPr>
            <a:xfrm>
              <a:off x="5603487" y="1456967"/>
              <a:ext cx="1955546" cy="334497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141" name="TextBox 140"/>
            <p:cNvSpPr txBox="1"/>
            <p:nvPr/>
          </p:nvSpPr>
          <p:spPr>
            <a:xfrm>
              <a:off x="5610855" y="3889571"/>
              <a:ext cx="1948178" cy="480131"/>
            </a:xfrm>
            <a:prstGeom prst="rect">
              <a:avLst/>
            </a:prstGeom>
            <a:noFill/>
          </p:spPr>
          <p:txBody>
            <a:bodyPr wrap="square" rtlCol="0">
              <a:spAutoFit/>
            </a:bodyPr>
            <a:lstStyle/>
            <a:p>
              <a:pPr marL="0" lvl="1" algn="ctr" defTabSz="577850">
                <a:lnSpc>
                  <a:spcPct val="90000"/>
                </a:lnSpc>
                <a:spcAft>
                  <a:spcPct val="15000"/>
                </a:spcAft>
              </a:pPr>
              <a:r>
                <a:rPr lang="en-GB" sz="1400" b="1" dirty="0" smtClean="0">
                  <a:solidFill>
                    <a:srgbClr val="004360"/>
                  </a:solidFill>
                  <a:latin typeface="+mn-lt"/>
                  <a:cs typeface="Gill Sans Light"/>
                </a:rPr>
                <a:t>Jari </a:t>
              </a:r>
              <a:r>
                <a:rPr lang="en-GB" sz="1400" b="1" dirty="0" err="1" smtClean="0">
                  <a:solidFill>
                    <a:srgbClr val="004360"/>
                  </a:solidFill>
                  <a:latin typeface="+mn-lt"/>
                  <a:cs typeface="Gill Sans Light"/>
                </a:rPr>
                <a:t>Miettinen</a:t>
              </a:r>
              <a:r>
                <a:rPr lang="en-GB" sz="1400" b="1" dirty="0" smtClean="0">
                  <a:solidFill>
                    <a:srgbClr val="004360"/>
                  </a:solidFill>
                  <a:latin typeface="+mn-lt"/>
                  <a:cs typeface="Gill Sans Light"/>
                </a:rPr>
                <a:t/>
              </a:r>
              <a:br>
                <a:rPr lang="en-GB" sz="1400" b="1" dirty="0" smtClean="0">
                  <a:solidFill>
                    <a:srgbClr val="004360"/>
                  </a:solidFill>
                  <a:latin typeface="+mn-lt"/>
                  <a:cs typeface="Gill Sans Light"/>
                </a:rPr>
              </a:br>
              <a:r>
                <a:rPr lang="en-GB" sz="1400" dirty="0" err="1" smtClean="0">
                  <a:solidFill>
                    <a:srgbClr val="004360"/>
                  </a:solidFill>
                  <a:latin typeface="+mn-lt"/>
                  <a:cs typeface="Gill Sans Light"/>
                </a:rPr>
                <a:t>NORDUnet</a:t>
              </a:r>
              <a:endParaRPr lang="en-GB" sz="1400" dirty="0">
                <a:solidFill>
                  <a:srgbClr val="004360"/>
                </a:solidFill>
                <a:latin typeface="+mn-lt"/>
                <a:cs typeface="Gill Sans Light"/>
              </a:endParaRPr>
            </a:p>
          </p:txBody>
        </p:sp>
        <p:sp>
          <p:nvSpPr>
            <p:cNvPr id="142" name="TextBox 141"/>
            <p:cNvSpPr txBox="1"/>
            <p:nvPr/>
          </p:nvSpPr>
          <p:spPr>
            <a:xfrm>
              <a:off x="5603486" y="1597593"/>
              <a:ext cx="1955547" cy="590931"/>
            </a:xfrm>
            <a:prstGeom prst="rect">
              <a:avLst/>
            </a:prstGeom>
            <a:noFill/>
          </p:spPr>
          <p:txBody>
            <a:bodyPr wrap="square" rtlCol="0">
              <a:spAutoFit/>
            </a:bodyPr>
            <a:lstStyle/>
            <a:p>
              <a:pPr lvl="0" algn="ctr" defTabSz="755650">
                <a:lnSpc>
                  <a:spcPct val="90000"/>
                </a:lnSpc>
                <a:spcAft>
                  <a:spcPct val="35000"/>
                </a:spcAft>
              </a:pPr>
              <a:r>
                <a:rPr lang="en-GB" b="1" dirty="0" smtClean="0">
                  <a:solidFill>
                    <a:srgbClr val="004360"/>
                  </a:solidFill>
                  <a:latin typeface="+mn-lt"/>
                  <a:cs typeface="Gill Sans Light"/>
                </a:rPr>
                <a:t>T2: Campus Best </a:t>
              </a:r>
              <a:br>
                <a:rPr lang="en-GB" b="1" dirty="0" smtClean="0">
                  <a:solidFill>
                    <a:srgbClr val="004360"/>
                  </a:solidFill>
                  <a:latin typeface="+mn-lt"/>
                  <a:cs typeface="Gill Sans Light"/>
                </a:rPr>
              </a:br>
              <a:r>
                <a:rPr lang="en-GB" b="1" dirty="0" smtClean="0">
                  <a:solidFill>
                    <a:srgbClr val="004360"/>
                  </a:solidFill>
                  <a:latin typeface="+mn-lt"/>
                  <a:cs typeface="Gill Sans Light"/>
                </a:rPr>
                <a:t>Practice (CBP)</a:t>
              </a:r>
              <a:endParaRPr lang="en-GB" b="1" dirty="0">
                <a:solidFill>
                  <a:srgbClr val="004360"/>
                </a:solidFill>
                <a:latin typeface="+mn-lt"/>
                <a:cs typeface="Gill Sans Light"/>
              </a:endParaRPr>
            </a:p>
          </p:txBody>
        </p:sp>
      </p:grpSp>
      <p:grpSp>
        <p:nvGrpSpPr>
          <p:cNvPr id="143" name="Group 142"/>
          <p:cNvGrpSpPr/>
          <p:nvPr/>
        </p:nvGrpSpPr>
        <p:grpSpPr>
          <a:xfrm>
            <a:off x="7740077" y="1456967"/>
            <a:ext cx="1955547" cy="3344976"/>
            <a:chOff x="7826248" y="1456967"/>
            <a:chExt cx="1955547" cy="3344976"/>
          </a:xfrm>
        </p:grpSpPr>
        <p:sp>
          <p:nvSpPr>
            <p:cNvPr id="144" name="Freeform 143"/>
            <p:cNvSpPr/>
            <p:nvPr/>
          </p:nvSpPr>
          <p:spPr>
            <a:xfrm>
              <a:off x="7826249" y="1456967"/>
              <a:ext cx="1955546" cy="334497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145" name="TextBox 144"/>
            <p:cNvSpPr txBox="1"/>
            <p:nvPr/>
          </p:nvSpPr>
          <p:spPr>
            <a:xfrm>
              <a:off x="7843600" y="3889571"/>
              <a:ext cx="1938195" cy="738664"/>
            </a:xfrm>
            <a:prstGeom prst="rect">
              <a:avLst/>
            </a:prstGeom>
            <a:noFill/>
          </p:spPr>
          <p:txBody>
            <a:bodyPr wrap="square" rtlCol="0">
              <a:spAutoFit/>
            </a:bodyPr>
            <a:lstStyle/>
            <a:p>
              <a:pPr marL="0" lvl="1" algn="ctr" defTabSz="577850">
                <a:lnSpc>
                  <a:spcPct val="90000"/>
                </a:lnSpc>
                <a:spcAft>
                  <a:spcPct val="15000"/>
                </a:spcAft>
              </a:pPr>
              <a:r>
                <a:rPr lang="en-GB" sz="1400" b="1" dirty="0" smtClean="0">
                  <a:solidFill>
                    <a:srgbClr val="004360"/>
                  </a:solidFill>
                  <a:latin typeface="+mn-lt"/>
                  <a:cs typeface="Gill Sans Light"/>
                </a:rPr>
                <a:t>Andrew </a:t>
              </a:r>
              <a:r>
                <a:rPr lang="en-GB" sz="1400" b="1" dirty="0" err="1" smtClean="0">
                  <a:solidFill>
                    <a:srgbClr val="004360"/>
                  </a:solidFill>
                  <a:latin typeface="+mn-lt"/>
                  <a:cs typeface="Gill Sans Light"/>
                </a:rPr>
                <a:t>Mackarel</a:t>
              </a:r>
              <a:endParaRPr lang="en-GB" sz="1400" b="1" dirty="0">
                <a:solidFill>
                  <a:srgbClr val="004360"/>
                </a:solidFill>
                <a:latin typeface="+mn-lt"/>
                <a:cs typeface="Gill Sans Light"/>
              </a:endParaRPr>
            </a:p>
            <a:p>
              <a:pPr marL="0" lvl="1" algn="ctr" defTabSz="577850">
                <a:lnSpc>
                  <a:spcPct val="90000"/>
                </a:lnSpc>
                <a:spcAft>
                  <a:spcPct val="15000"/>
                </a:spcAft>
              </a:pPr>
              <a:r>
                <a:rPr lang="en-GB" sz="1400" dirty="0" err="1" smtClean="0">
                  <a:solidFill>
                    <a:srgbClr val="004360"/>
                  </a:solidFill>
                  <a:cs typeface="Gill Sans Light"/>
                </a:rPr>
                <a:t>HEAnet</a:t>
              </a:r>
              <a:endParaRPr lang="en-GB" sz="1400" dirty="0">
                <a:solidFill>
                  <a:srgbClr val="004360"/>
                </a:solidFill>
                <a:latin typeface="+mn-lt"/>
                <a:cs typeface="Gill Sans Light"/>
              </a:endParaRPr>
            </a:p>
            <a:p>
              <a:pPr marL="0" lvl="1" algn="ctr" defTabSz="577850">
                <a:lnSpc>
                  <a:spcPct val="90000"/>
                </a:lnSpc>
                <a:spcAft>
                  <a:spcPct val="15000"/>
                </a:spcAft>
              </a:pPr>
              <a:endParaRPr lang="en-GB" sz="1400" dirty="0">
                <a:solidFill>
                  <a:srgbClr val="004360"/>
                </a:solidFill>
                <a:latin typeface="+mn-lt"/>
                <a:cs typeface="Gill Sans Light"/>
              </a:endParaRPr>
            </a:p>
          </p:txBody>
        </p:sp>
        <p:sp>
          <p:nvSpPr>
            <p:cNvPr id="146" name="TextBox 145"/>
            <p:cNvSpPr txBox="1"/>
            <p:nvPr/>
          </p:nvSpPr>
          <p:spPr>
            <a:xfrm>
              <a:off x="7826248" y="1597593"/>
              <a:ext cx="1955547" cy="590931"/>
            </a:xfrm>
            <a:prstGeom prst="rect">
              <a:avLst/>
            </a:prstGeom>
            <a:noFill/>
          </p:spPr>
          <p:txBody>
            <a:bodyPr wrap="square" rtlCol="0">
              <a:spAutoFit/>
            </a:bodyPr>
            <a:lstStyle/>
            <a:p>
              <a:pPr lvl="0" algn="ctr" defTabSz="755650">
                <a:lnSpc>
                  <a:spcPct val="90000"/>
                </a:lnSpc>
                <a:spcAft>
                  <a:spcPct val="35000"/>
                </a:spcAft>
              </a:pPr>
              <a:r>
                <a:rPr lang="en-GB" b="1" dirty="0" smtClean="0">
                  <a:solidFill>
                    <a:srgbClr val="004360"/>
                  </a:solidFill>
                  <a:cs typeface="Gill Sans Light"/>
                </a:rPr>
                <a:t>T3: The GÉANT </a:t>
              </a:r>
              <a:br>
                <a:rPr lang="en-GB" b="1" dirty="0" smtClean="0">
                  <a:solidFill>
                    <a:srgbClr val="004360"/>
                  </a:solidFill>
                  <a:cs typeface="Gill Sans Light"/>
                </a:rPr>
              </a:br>
              <a:r>
                <a:rPr lang="en-GB" b="1" dirty="0" smtClean="0">
                  <a:solidFill>
                    <a:srgbClr val="004360"/>
                  </a:solidFill>
                  <a:cs typeface="Gill Sans Light"/>
                </a:rPr>
                <a:t>Green Team</a:t>
              </a:r>
              <a:endParaRPr lang="en-GB" b="1" dirty="0">
                <a:solidFill>
                  <a:srgbClr val="004360"/>
                </a:solidFill>
                <a:cs typeface="Gill Sans Light"/>
              </a:endParaRPr>
            </a:p>
          </p:txBody>
        </p:sp>
      </p:grpSp>
      <p:grpSp>
        <p:nvGrpSpPr>
          <p:cNvPr id="147" name="Group 146"/>
          <p:cNvGrpSpPr/>
          <p:nvPr/>
        </p:nvGrpSpPr>
        <p:grpSpPr>
          <a:xfrm>
            <a:off x="9928230" y="1456967"/>
            <a:ext cx="1955547" cy="3344976"/>
            <a:chOff x="9928230" y="1447113"/>
            <a:chExt cx="1955547" cy="3344976"/>
          </a:xfrm>
        </p:grpSpPr>
        <p:sp>
          <p:nvSpPr>
            <p:cNvPr id="148" name="Freeform 147"/>
            <p:cNvSpPr/>
            <p:nvPr/>
          </p:nvSpPr>
          <p:spPr>
            <a:xfrm>
              <a:off x="9928231" y="1447113"/>
              <a:ext cx="1955546" cy="334497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149" name="TextBox 148"/>
            <p:cNvSpPr txBox="1"/>
            <p:nvPr/>
          </p:nvSpPr>
          <p:spPr>
            <a:xfrm>
              <a:off x="9928230" y="3889571"/>
              <a:ext cx="1955547" cy="738664"/>
            </a:xfrm>
            <a:prstGeom prst="rect">
              <a:avLst/>
            </a:prstGeom>
            <a:noFill/>
          </p:spPr>
          <p:txBody>
            <a:bodyPr wrap="square" rtlCol="0">
              <a:spAutoFit/>
            </a:bodyPr>
            <a:lstStyle/>
            <a:p>
              <a:pPr marL="0" lvl="1" algn="ctr" defTabSz="577850">
                <a:lnSpc>
                  <a:spcPct val="90000"/>
                </a:lnSpc>
                <a:spcAft>
                  <a:spcPct val="15000"/>
                </a:spcAft>
              </a:pPr>
              <a:r>
                <a:rPr lang="en-GB" sz="1400" b="1" dirty="0" smtClean="0">
                  <a:solidFill>
                    <a:srgbClr val="004360"/>
                  </a:solidFill>
                  <a:cs typeface="Gill Sans Light"/>
                </a:rPr>
                <a:t>Valentino </a:t>
              </a:r>
              <a:r>
                <a:rPr lang="en-GB" sz="1400" b="1" dirty="0" err="1" smtClean="0">
                  <a:solidFill>
                    <a:srgbClr val="004360"/>
                  </a:solidFill>
                  <a:cs typeface="Gill Sans Light"/>
                </a:rPr>
                <a:t>Cavalli</a:t>
              </a:r>
              <a:endParaRPr lang="en-GB" sz="1400" b="1" dirty="0">
                <a:solidFill>
                  <a:srgbClr val="004360"/>
                </a:solidFill>
                <a:latin typeface="+mn-lt"/>
                <a:cs typeface="Gill Sans Light"/>
              </a:endParaRPr>
            </a:p>
            <a:p>
              <a:pPr marL="0" lvl="1" algn="ctr" defTabSz="577850">
                <a:lnSpc>
                  <a:spcPct val="90000"/>
                </a:lnSpc>
                <a:spcAft>
                  <a:spcPct val="15000"/>
                </a:spcAft>
              </a:pPr>
              <a:r>
                <a:rPr lang="en-GB" sz="1400" dirty="0" smtClean="0">
                  <a:solidFill>
                    <a:srgbClr val="004360"/>
                  </a:solidFill>
                  <a:cs typeface="Gill Sans Light"/>
                </a:rPr>
                <a:t>GÉANT</a:t>
              </a:r>
              <a:endParaRPr lang="en-GB" sz="1400" dirty="0">
                <a:solidFill>
                  <a:srgbClr val="004360"/>
                </a:solidFill>
                <a:latin typeface="+mn-lt"/>
                <a:cs typeface="Gill Sans Light"/>
              </a:endParaRPr>
            </a:p>
            <a:p>
              <a:pPr marL="0" lvl="1" algn="ctr" defTabSz="577850">
                <a:lnSpc>
                  <a:spcPct val="90000"/>
                </a:lnSpc>
                <a:spcAft>
                  <a:spcPct val="15000"/>
                </a:spcAft>
              </a:pPr>
              <a:endParaRPr lang="en-GB" sz="1400" dirty="0">
                <a:solidFill>
                  <a:srgbClr val="004360"/>
                </a:solidFill>
                <a:latin typeface="+mn-lt"/>
                <a:cs typeface="Gill Sans Light"/>
              </a:endParaRPr>
            </a:p>
          </p:txBody>
        </p:sp>
        <p:sp>
          <p:nvSpPr>
            <p:cNvPr id="150" name="TextBox 149"/>
            <p:cNvSpPr txBox="1"/>
            <p:nvPr/>
          </p:nvSpPr>
          <p:spPr>
            <a:xfrm>
              <a:off x="9928230" y="1597593"/>
              <a:ext cx="1955547" cy="840230"/>
            </a:xfrm>
            <a:prstGeom prst="rect">
              <a:avLst/>
            </a:prstGeom>
            <a:noFill/>
          </p:spPr>
          <p:txBody>
            <a:bodyPr wrap="square" lIns="0" rIns="0" rtlCol="0">
              <a:spAutoFit/>
            </a:bodyPr>
            <a:lstStyle/>
            <a:p>
              <a:pPr lvl="0" algn="ctr" defTabSz="755650">
                <a:lnSpc>
                  <a:spcPct val="90000"/>
                </a:lnSpc>
                <a:spcAft>
                  <a:spcPct val="35000"/>
                </a:spcAft>
              </a:pPr>
              <a:r>
                <a:rPr lang="en-GB" b="1" dirty="0" smtClean="0">
                  <a:solidFill>
                    <a:srgbClr val="004360"/>
                  </a:solidFill>
                  <a:cs typeface="Gill Sans Light"/>
                </a:rPr>
                <a:t>T4: Task Forces and Special Interest </a:t>
              </a:r>
              <a:br>
                <a:rPr lang="en-GB" b="1" dirty="0" smtClean="0">
                  <a:solidFill>
                    <a:srgbClr val="004360"/>
                  </a:solidFill>
                  <a:cs typeface="Gill Sans Light"/>
                </a:rPr>
              </a:br>
              <a:r>
                <a:rPr lang="en-GB" b="1" dirty="0" smtClean="0">
                  <a:solidFill>
                    <a:srgbClr val="004360"/>
                  </a:solidFill>
                  <a:cs typeface="Gill Sans Light"/>
                </a:rPr>
                <a:t>Groups</a:t>
              </a:r>
              <a:endParaRPr lang="en-GB" b="1" dirty="0">
                <a:solidFill>
                  <a:srgbClr val="004360"/>
                </a:solidFill>
                <a:cs typeface="Gill Sans Light"/>
              </a:endParaRPr>
            </a:p>
          </p:txBody>
        </p:sp>
      </p:grpSp>
      <p:sp>
        <p:nvSpPr>
          <p:cNvPr id="14" name="TextBox 13"/>
          <p:cNvSpPr txBox="1"/>
          <p:nvPr/>
        </p:nvSpPr>
        <p:spPr>
          <a:xfrm>
            <a:off x="462322" y="1788785"/>
            <a:ext cx="2668408" cy="341632"/>
          </a:xfrm>
          <a:prstGeom prst="rect">
            <a:avLst/>
          </a:prstGeom>
          <a:noFill/>
        </p:spPr>
        <p:txBody>
          <a:bodyPr wrap="square" rtlCol="0">
            <a:spAutoFit/>
          </a:bodyPr>
          <a:lstStyle/>
          <a:p>
            <a:pPr lvl="0" algn="ctr" defTabSz="755650">
              <a:lnSpc>
                <a:spcPct val="90000"/>
              </a:lnSpc>
              <a:spcAft>
                <a:spcPct val="35000"/>
              </a:spcAft>
            </a:pPr>
            <a:r>
              <a:rPr lang="en-GB" b="1" dirty="0">
                <a:solidFill>
                  <a:srgbClr val="004360"/>
                </a:solidFill>
                <a:latin typeface="+mn-lt"/>
                <a:cs typeface="Gill Sans Light"/>
              </a:rPr>
              <a:t>Activity </a:t>
            </a:r>
            <a:r>
              <a:rPr lang="en-GB" b="1" dirty="0" smtClean="0">
                <a:solidFill>
                  <a:srgbClr val="004360"/>
                </a:solidFill>
                <a:latin typeface="+mn-lt"/>
                <a:cs typeface="Gill Sans Light"/>
              </a:rPr>
              <a:t>Leaders</a:t>
            </a:r>
            <a:endParaRPr lang="es-ES_tradnl" b="1" dirty="0">
              <a:solidFill>
                <a:srgbClr val="004360"/>
              </a:solidFill>
              <a:latin typeface="+mn-lt"/>
              <a:cs typeface="Gill Sans Light"/>
            </a:endParaRPr>
          </a:p>
        </p:txBody>
      </p:sp>
      <p:sp>
        <p:nvSpPr>
          <p:cNvPr id="5" name="Title 1"/>
          <p:cNvSpPr txBox="1">
            <a:spLocks/>
          </p:cNvSpPr>
          <p:nvPr/>
        </p:nvSpPr>
        <p:spPr>
          <a:xfrm>
            <a:off x="462322" y="209191"/>
            <a:ext cx="9037967" cy="8683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400" b="1" dirty="0" smtClean="0">
                <a:solidFill>
                  <a:schemeClr val="accent4"/>
                </a:solidFill>
                <a:latin typeface="+mn-lt"/>
                <a:ea typeface="Tahoma" panose="020B0604030504040204" pitchFamily="34" charset="0"/>
                <a:cs typeface="Tahoma" panose="020B0604030504040204" pitchFamily="34" charset="0"/>
              </a:rPr>
              <a:t>Organisation  </a:t>
            </a:r>
          </a:p>
          <a:p>
            <a:pPr algn="l">
              <a:lnSpc>
                <a:spcPct val="100000"/>
              </a:lnSpc>
            </a:pPr>
            <a:r>
              <a:rPr lang="en-GB" sz="2400" i="1" dirty="0" smtClean="0">
                <a:solidFill>
                  <a:schemeClr val="bg1"/>
                </a:solidFill>
                <a:latin typeface="+mn-lt"/>
                <a:ea typeface="Tahoma" panose="020B0604030504040204" pitchFamily="34" charset="0"/>
                <a:cs typeface="Tahoma" panose="020B0604030504040204" pitchFamily="34" charset="0"/>
              </a:rPr>
              <a:t>Team &amp; Tasks</a:t>
            </a:r>
            <a:endParaRPr lang="en-GB" sz="2400" i="1" dirty="0">
              <a:solidFill>
                <a:schemeClr val="bg1"/>
              </a:solidFill>
              <a:latin typeface="+mn-lt"/>
              <a:ea typeface="Tahoma" panose="020B0604030504040204" pitchFamily="34" charset="0"/>
              <a:cs typeface="Tahoma" panose="020B0604030504040204" pitchFamily="34" charset="0"/>
            </a:endParaRPr>
          </a:p>
        </p:txBody>
      </p:sp>
      <p:sp>
        <p:nvSpPr>
          <p:cNvPr id="25" name="TextBox 24"/>
          <p:cNvSpPr txBox="1"/>
          <p:nvPr/>
        </p:nvSpPr>
        <p:spPr>
          <a:xfrm>
            <a:off x="666493" y="3889571"/>
            <a:ext cx="1063248" cy="480131"/>
          </a:xfrm>
          <a:prstGeom prst="rect">
            <a:avLst/>
          </a:prstGeom>
          <a:noFill/>
        </p:spPr>
        <p:txBody>
          <a:bodyPr wrap="square" rtlCol="0">
            <a:spAutoFit/>
          </a:bodyPr>
          <a:lstStyle/>
          <a:p>
            <a:pPr marL="0" lvl="1" algn="ctr" defTabSz="577850">
              <a:lnSpc>
                <a:spcPct val="90000"/>
              </a:lnSpc>
              <a:spcAft>
                <a:spcPct val="15000"/>
              </a:spcAft>
            </a:pPr>
            <a:r>
              <a:rPr lang="en-GB" sz="1400" b="1" dirty="0">
                <a:solidFill>
                  <a:srgbClr val="004360"/>
                </a:solidFill>
                <a:cs typeface="Gill Sans Light"/>
              </a:rPr>
              <a:t>Nadia </a:t>
            </a:r>
            <a:r>
              <a:rPr lang="en-GB" sz="1400" b="1" dirty="0" smtClean="0">
                <a:solidFill>
                  <a:srgbClr val="004360"/>
                </a:solidFill>
                <a:cs typeface="Gill Sans Light"/>
              </a:rPr>
              <a:t>Sluer </a:t>
            </a:r>
            <a:br>
              <a:rPr lang="en-GB" sz="1400" b="1" dirty="0" smtClean="0">
                <a:solidFill>
                  <a:srgbClr val="004360"/>
                </a:solidFill>
                <a:cs typeface="Gill Sans Light"/>
              </a:rPr>
            </a:br>
            <a:r>
              <a:rPr lang="en-GB" sz="1400" dirty="0" smtClean="0">
                <a:solidFill>
                  <a:srgbClr val="004360"/>
                </a:solidFill>
                <a:cs typeface="Gill Sans Light"/>
              </a:rPr>
              <a:t>GÉANT</a:t>
            </a:r>
            <a:endParaRPr lang="en-GB" sz="1400" dirty="0">
              <a:solidFill>
                <a:srgbClr val="004360"/>
              </a:solidFill>
              <a:cs typeface="Gill Sans Light"/>
            </a:endParaRPr>
          </a:p>
        </p:txBody>
      </p:sp>
      <p:sp>
        <p:nvSpPr>
          <p:cNvPr id="80" name="Rectangle 79"/>
          <p:cNvSpPr/>
          <p:nvPr/>
        </p:nvSpPr>
        <p:spPr>
          <a:xfrm flipH="1">
            <a:off x="-4" y="4935293"/>
            <a:ext cx="1234801" cy="418461"/>
          </a:xfrm>
          <a:prstGeom prst="rect">
            <a:avLst/>
          </a:prstGeom>
          <a:solidFill>
            <a:srgbClr val="0043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7" name="Straight Connector 86"/>
          <p:cNvCxnSpPr/>
          <p:nvPr/>
        </p:nvCxnSpPr>
        <p:spPr>
          <a:xfrm>
            <a:off x="-4" y="4935293"/>
            <a:ext cx="12192004" cy="0"/>
          </a:xfrm>
          <a:prstGeom prst="line">
            <a:avLst/>
          </a:prstGeom>
          <a:ln w="38100">
            <a:solidFill>
              <a:srgbClr val="004360"/>
            </a:solidFill>
          </a:ln>
        </p:spPr>
        <p:style>
          <a:lnRef idx="1">
            <a:schemeClr val="accent1"/>
          </a:lnRef>
          <a:fillRef idx="0">
            <a:schemeClr val="accent1"/>
          </a:fillRef>
          <a:effectRef idx="0">
            <a:schemeClr val="accent1"/>
          </a:effectRef>
          <a:fontRef idx="minor">
            <a:schemeClr val="tx1"/>
          </a:fontRef>
        </p:style>
      </p:cxnSp>
      <p:sp>
        <p:nvSpPr>
          <p:cNvPr id="58" name="TextBox 57"/>
          <p:cNvSpPr txBox="1"/>
          <p:nvPr/>
        </p:nvSpPr>
        <p:spPr>
          <a:xfrm>
            <a:off x="77098" y="4936524"/>
            <a:ext cx="1157700" cy="400110"/>
          </a:xfrm>
          <a:prstGeom prst="rect">
            <a:avLst/>
          </a:prstGeom>
          <a:noFill/>
        </p:spPr>
        <p:txBody>
          <a:bodyPr wrap="square" rtlCol="0">
            <a:spAutoFit/>
          </a:bodyPr>
          <a:lstStyle/>
          <a:p>
            <a:r>
              <a:rPr lang="en-GB" sz="2000" b="1" dirty="0" smtClean="0">
                <a:solidFill>
                  <a:srgbClr val="FFC000"/>
                </a:solidFill>
              </a:rPr>
              <a:t>Partners</a:t>
            </a:r>
          </a:p>
        </p:txBody>
      </p:sp>
      <p:pic>
        <p:nvPicPr>
          <p:cNvPr id="57" name="Picture 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9" name="Slide Number Placeholder 8"/>
          <p:cNvSpPr>
            <a:spLocks noGrp="1"/>
          </p:cNvSpPr>
          <p:nvPr>
            <p:ph type="sldNum" sz="quarter" idx="10"/>
          </p:nvPr>
        </p:nvSpPr>
        <p:spPr/>
        <p:txBody>
          <a:bodyPr/>
          <a:lstStyle/>
          <a:p>
            <a:pPr defTabSz="914377"/>
            <a:fld id="{99DB5B91-B4E4-4EE4-BE5C-3E09032CE5EC}" type="slidenum">
              <a:rPr lang="en-GB" smtClean="0"/>
              <a:pPr defTabSz="914377"/>
              <a:t>3</a:t>
            </a:fld>
            <a:endParaRPr lang="en-GB" dirty="0"/>
          </a:p>
        </p:txBody>
      </p:sp>
      <p:sp>
        <p:nvSpPr>
          <p:cNvPr id="43" name="TextBox 42"/>
          <p:cNvSpPr txBox="1"/>
          <p:nvPr/>
        </p:nvSpPr>
        <p:spPr>
          <a:xfrm>
            <a:off x="1907100" y="3889571"/>
            <a:ext cx="1008000" cy="480131"/>
          </a:xfrm>
          <a:prstGeom prst="rect">
            <a:avLst/>
          </a:prstGeom>
          <a:noFill/>
        </p:spPr>
        <p:txBody>
          <a:bodyPr wrap="square" rtlCol="0">
            <a:spAutoFit/>
          </a:bodyPr>
          <a:lstStyle/>
          <a:p>
            <a:pPr marL="0" lvl="1" algn="ctr" defTabSz="577850">
              <a:lnSpc>
                <a:spcPct val="90000"/>
              </a:lnSpc>
              <a:spcAft>
                <a:spcPct val="15000"/>
              </a:spcAft>
            </a:pPr>
            <a:r>
              <a:rPr lang="en-GB" sz="1400" b="1" dirty="0" smtClean="0">
                <a:solidFill>
                  <a:srgbClr val="004360"/>
                </a:solidFill>
                <a:cs typeface="Gill Sans Light"/>
              </a:rPr>
              <a:t>John Dyer</a:t>
            </a:r>
            <a:r>
              <a:rPr lang="en-GB" sz="1400" dirty="0" smtClean="0">
                <a:solidFill>
                  <a:srgbClr val="004360"/>
                </a:solidFill>
                <a:cs typeface="Gill Sans Light"/>
              </a:rPr>
              <a:t/>
            </a:r>
            <a:br>
              <a:rPr lang="en-GB" sz="1400" dirty="0" smtClean="0">
                <a:solidFill>
                  <a:srgbClr val="004360"/>
                </a:solidFill>
                <a:cs typeface="Gill Sans Light"/>
              </a:rPr>
            </a:br>
            <a:r>
              <a:rPr lang="en-GB" sz="1400" dirty="0" smtClean="0">
                <a:solidFill>
                  <a:srgbClr val="004360"/>
                </a:solidFill>
                <a:cs typeface="Gill Sans Light"/>
              </a:rPr>
              <a:t>GÉANT</a:t>
            </a:r>
            <a:endParaRPr lang="en-GB" sz="1400" dirty="0">
              <a:solidFill>
                <a:srgbClr val="004360"/>
              </a:solidFill>
              <a:cs typeface="Gill Sans Light"/>
            </a:endParaRPr>
          </a:p>
        </p:txBody>
      </p:sp>
      <p:pic>
        <p:nvPicPr>
          <p:cNvPr id="44" name="Picture 4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396423" y="5939777"/>
            <a:ext cx="841018" cy="420510"/>
          </a:xfrm>
          <a:prstGeom prst="rect">
            <a:avLst/>
          </a:prstGeom>
        </p:spPr>
      </p:pic>
      <p:grpSp>
        <p:nvGrpSpPr>
          <p:cNvPr id="45" name="Group 44"/>
          <p:cNvGrpSpPr/>
          <p:nvPr/>
        </p:nvGrpSpPr>
        <p:grpSpPr>
          <a:xfrm>
            <a:off x="1618135" y="5048702"/>
            <a:ext cx="946955" cy="352137"/>
            <a:chOff x="2686662" y="3307594"/>
            <a:chExt cx="831640" cy="309256"/>
          </a:xfrm>
        </p:grpSpPr>
        <p:sp>
          <p:nvSpPr>
            <p:cNvPr id="46" name="Rounded Rectangle 45"/>
            <p:cNvSpPr/>
            <p:nvPr/>
          </p:nvSpPr>
          <p:spPr>
            <a:xfrm>
              <a:off x="2686662" y="3307594"/>
              <a:ext cx="831640" cy="309256"/>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solidFill>
                  <a:prstClr val="white"/>
                </a:solidFill>
              </a:endParaRPr>
            </a:p>
          </p:txBody>
        </p:sp>
        <p:pic>
          <p:nvPicPr>
            <p:cNvPr id="47" name="Picture 46"/>
            <p:cNvPicPr>
              <a:picLocks noChangeAspect="1"/>
            </p:cNvPicPr>
            <p:nvPr/>
          </p:nvPicPr>
          <p:blipFill rotWithShape="1">
            <a:blip r:embed="rId5">
              <a:extLst>
                <a:ext uri="{28A0092B-C50C-407E-A947-70E740481C1C}">
                  <a14:useLocalDpi xmlns:a14="http://schemas.microsoft.com/office/drawing/2010/main" val="0"/>
                </a:ext>
              </a:extLst>
            </a:blip>
            <a:srcRect t="25714" b="21428"/>
            <a:stretch/>
          </p:blipFill>
          <p:spPr>
            <a:xfrm>
              <a:off x="2735377" y="3334714"/>
              <a:ext cx="728000" cy="269360"/>
            </a:xfrm>
            <a:prstGeom prst="rect">
              <a:avLst/>
            </a:prstGeom>
          </p:spPr>
        </p:pic>
      </p:grpSp>
      <p:pic>
        <p:nvPicPr>
          <p:cNvPr id="48" name="Picture 10" descr="http://www.geant.org/Projects/GEANT_Project_GN4/PublishingImages/AsnetAM.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40198" y="6109713"/>
            <a:ext cx="910494" cy="273148"/>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12" descr="http://www.geant.org/Projects/GEANT_Project_GN4/PublishingImages/basnet.gif"/>
          <p:cNvPicPr>
            <a:picLocks noChangeAspect="1" noChangeArrowheads="1"/>
          </p:cNvPicPr>
          <p:nvPr/>
        </p:nvPicPr>
        <p:blipFill rotWithShape="1">
          <a:blip r:embed="rId7">
            <a:extLst>
              <a:ext uri="{28A0092B-C50C-407E-A947-70E740481C1C}">
                <a14:useLocalDpi xmlns:a14="http://schemas.microsoft.com/office/drawing/2010/main" val="0"/>
              </a:ext>
            </a:extLst>
          </a:blip>
          <a:srcRect t="16607" b="23932"/>
          <a:stretch/>
        </p:blipFill>
        <p:spPr bwMode="auto">
          <a:xfrm>
            <a:off x="1617048" y="5540660"/>
            <a:ext cx="911770" cy="379501"/>
          </a:xfrm>
          <a:prstGeom prst="rect">
            <a:avLst/>
          </a:prstGeom>
          <a:noFill/>
          <a:extLst>
            <a:ext uri="{909E8E84-426E-40DD-AFC4-6F175D3DCCD1}">
              <a14:hiddenFill xmlns:a14="http://schemas.microsoft.com/office/drawing/2010/main">
                <a:solidFill>
                  <a:srgbClr val="FFFFFF"/>
                </a:solidFill>
              </a14:hiddenFill>
            </a:ext>
          </a:extLst>
        </p:spPr>
      </p:pic>
      <p:pic>
        <p:nvPicPr>
          <p:cNvPr id="50" name="Picture 16" descr="http://www.geant.org/Projects/GEANT_Project_GN4/PublishingImages/bren.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74394" y="5591189"/>
            <a:ext cx="336218" cy="759203"/>
          </a:xfrm>
          <a:prstGeom prst="rect">
            <a:avLst/>
          </a:prstGeom>
          <a:noFill/>
          <a:extLst>
            <a:ext uri="{909E8E84-426E-40DD-AFC4-6F175D3DCCD1}">
              <a14:hiddenFill xmlns:a14="http://schemas.microsoft.com/office/drawing/2010/main">
                <a:solidFill>
                  <a:srgbClr val="FFFFFF"/>
                </a:solidFill>
              </a14:hiddenFill>
            </a:ext>
          </a:extLst>
        </p:spPr>
      </p:pic>
      <p:pic>
        <p:nvPicPr>
          <p:cNvPr id="51" name="Picture 18" descr="http://www.geant.org/Projects/GEANT_Project_GN4/PublishingImages/carnet.gif"/>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228418" y="4962412"/>
            <a:ext cx="799828" cy="559880"/>
          </a:xfrm>
          <a:prstGeom prst="rect">
            <a:avLst/>
          </a:prstGeom>
          <a:noFill/>
          <a:extLst>
            <a:ext uri="{909E8E84-426E-40DD-AFC4-6F175D3DCCD1}">
              <a14:hiddenFill xmlns:a14="http://schemas.microsoft.com/office/drawing/2010/main">
                <a:solidFill>
                  <a:srgbClr val="FFFFFF"/>
                </a:solidFill>
              </a14:hiddenFill>
            </a:ext>
          </a:extLst>
        </p:spPr>
      </p:pic>
      <p:pic>
        <p:nvPicPr>
          <p:cNvPr id="52" name="Picture 20" descr="http://www.geant.org/Projects/GEANT_Project_GN4/PublishingImages/cesnet_logo.gif"/>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254052" y="5385343"/>
            <a:ext cx="927395" cy="398780"/>
          </a:xfrm>
          <a:prstGeom prst="rect">
            <a:avLst/>
          </a:prstGeom>
          <a:noFill/>
          <a:extLst>
            <a:ext uri="{909E8E84-426E-40DD-AFC4-6F175D3DCCD1}">
              <a14:hiddenFill xmlns:a14="http://schemas.microsoft.com/office/drawing/2010/main">
                <a:solidFill>
                  <a:srgbClr val="FFFFFF"/>
                </a:solidFill>
              </a14:hiddenFill>
            </a:ext>
          </a:extLst>
        </p:spPr>
      </p:pic>
      <p:pic>
        <p:nvPicPr>
          <p:cNvPr id="53" name="Picture 22" descr="http://www.geant.org/Projects/GEANT_Project_GN4/PublishingImages/cynet.gif"/>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635553" y="5941341"/>
            <a:ext cx="691958" cy="484371"/>
          </a:xfrm>
          <a:prstGeom prst="rect">
            <a:avLst/>
          </a:prstGeom>
          <a:noFill/>
          <a:extLst>
            <a:ext uri="{909E8E84-426E-40DD-AFC4-6F175D3DCCD1}">
              <a14:hiddenFill xmlns:a14="http://schemas.microsoft.com/office/drawing/2010/main">
                <a:solidFill>
                  <a:srgbClr val="FFFFFF"/>
                </a:solidFill>
              </a14:hiddenFill>
            </a:ext>
          </a:extLst>
        </p:spPr>
      </p:pic>
      <p:pic>
        <p:nvPicPr>
          <p:cNvPr id="54" name="Picture 26" descr="http://www.geant.org/Projects/GEANT_Project_GN4/PublishingImages/FCT-FCCN.gif"/>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691574" y="5065305"/>
            <a:ext cx="1084574" cy="336218"/>
          </a:xfrm>
          <a:prstGeom prst="rect">
            <a:avLst/>
          </a:prstGeom>
          <a:noFill/>
          <a:extLst>
            <a:ext uri="{909E8E84-426E-40DD-AFC4-6F175D3DCCD1}">
              <a14:hiddenFill xmlns:a14="http://schemas.microsoft.com/office/drawing/2010/main">
                <a:solidFill>
                  <a:srgbClr val="FFFFFF"/>
                </a:solidFill>
              </a14:hiddenFill>
            </a:ext>
          </a:extLst>
        </p:spPr>
      </p:pic>
      <p:pic>
        <p:nvPicPr>
          <p:cNvPr id="55" name="Picture 46" descr="http://www.geant.org/Projects/GEANT_Project_GN4/PublishingImages/mren_logo.gif"/>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951922" y="5565001"/>
            <a:ext cx="799828" cy="255945"/>
          </a:xfrm>
          <a:prstGeom prst="rect">
            <a:avLst/>
          </a:prstGeom>
          <a:noFill/>
          <a:extLst>
            <a:ext uri="{909E8E84-426E-40DD-AFC4-6F175D3DCCD1}">
              <a14:hiddenFill xmlns:a14="http://schemas.microsoft.com/office/drawing/2010/main">
                <a:solidFill>
                  <a:srgbClr val="FFFFFF"/>
                </a:solidFill>
              </a14:hiddenFill>
            </a:ext>
          </a:extLst>
        </p:spPr>
      </p:pic>
      <p:pic>
        <p:nvPicPr>
          <p:cNvPr id="56" name="Picture 48" descr="http://www.geant.org/Projects/GEANT_Project_GN4/PublishingImages/niif.gif"/>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033090" y="5515005"/>
            <a:ext cx="570147" cy="399103"/>
          </a:xfrm>
          <a:prstGeom prst="rect">
            <a:avLst/>
          </a:prstGeom>
          <a:noFill/>
          <a:extLst>
            <a:ext uri="{909E8E84-426E-40DD-AFC4-6F175D3DCCD1}">
              <a14:hiddenFill xmlns:a14="http://schemas.microsoft.com/office/drawing/2010/main">
                <a:solidFill>
                  <a:srgbClr val="FFFFFF"/>
                </a:solidFill>
              </a14:hiddenFill>
            </a:ext>
          </a:extLst>
        </p:spPr>
      </p:pic>
      <p:pic>
        <p:nvPicPr>
          <p:cNvPr id="75" name="Picture 56" descr="http://www.geant.org/Projects/GEANT_Project_GN4/PublishingImages/renam_logo.gif"/>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9667348" y="5065305"/>
            <a:ext cx="582066" cy="337598"/>
          </a:xfrm>
          <a:prstGeom prst="rect">
            <a:avLst/>
          </a:prstGeom>
          <a:noFill/>
          <a:extLst>
            <a:ext uri="{909E8E84-426E-40DD-AFC4-6F175D3DCCD1}">
              <a14:hiddenFill xmlns:a14="http://schemas.microsoft.com/office/drawing/2010/main">
                <a:solidFill>
                  <a:srgbClr val="FFFFFF"/>
                </a:solidFill>
              </a14:hiddenFill>
            </a:ext>
          </a:extLst>
        </p:spPr>
      </p:pic>
      <p:pic>
        <p:nvPicPr>
          <p:cNvPr id="76" name="Picture 58" descr="http://www.geant.org/Projects/GEANT_Project_GN4/PublishingImages/RENATERv2.jpg"/>
          <p:cNvPicPr>
            <a:picLocks noChangeAspect="1" noChangeArrowheads="1"/>
          </p:cNvPicPr>
          <p:nvPr/>
        </p:nvPicPr>
        <p:blipFill rotWithShape="1">
          <a:blip r:embed="rId16">
            <a:extLst>
              <a:ext uri="{28A0092B-C50C-407E-A947-70E740481C1C}">
                <a14:useLocalDpi xmlns:a14="http://schemas.microsoft.com/office/drawing/2010/main" val="0"/>
              </a:ext>
            </a:extLst>
          </a:blip>
          <a:srcRect t="30101" b="22906"/>
          <a:stretch/>
        </p:blipFill>
        <p:spPr bwMode="auto">
          <a:xfrm>
            <a:off x="9492508" y="5584733"/>
            <a:ext cx="799826" cy="263103"/>
          </a:xfrm>
          <a:prstGeom prst="rect">
            <a:avLst/>
          </a:prstGeom>
          <a:noFill/>
          <a:extLst>
            <a:ext uri="{909E8E84-426E-40DD-AFC4-6F175D3DCCD1}">
              <a14:hiddenFill xmlns:a14="http://schemas.microsoft.com/office/drawing/2010/main">
                <a:solidFill>
                  <a:srgbClr val="FFFFFF"/>
                </a:solidFill>
              </a14:hiddenFill>
            </a:ext>
          </a:extLst>
        </p:spPr>
      </p:pic>
      <p:pic>
        <p:nvPicPr>
          <p:cNvPr id="77" name="Picture 22" descr="uran-logo-600.gif (600×450)"/>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11005633" y="5930894"/>
            <a:ext cx="578174" cy="433631"/>
          </a:xfrm>
          <a:prstGeom prst="rect">
            <a:avLst/>
          </a:prstGeom>
          <a:noFill/>
          <a:extLst>
            <a:ext uri="{909E8E84-426E-40DD-AFC4-6F175D3DCCD1}">
              <a14:hiddenFill xmlns:a14="http://schemas.microsoft.com/office/drawing/2010/main">
                <a:solidFill>
                  <a:srgbClr val="FFFFFF"/>
                </a:solidFill>
              </a14:hiddenFill>
            </a:ext>
          </a:extLst>
        </p:spPr>
      </p:pic>
      <p:grpSp>
        <p:nvGrpSpPr>
          <p:cNvPr id="78" name="Group 77"/>
          <p:cNvGrpSpPr/>
          <p:nvPr/>
        </p:nvGrpSpPr>
        <p:grpSpPr>
          <a:xfrm>
            <a:off x="10912741" y="5110915"/>
            <a:ext cx="848151" cy="315307"/>
            <a:chOff x="2699741" y="797732"/>
            <a:chExt cx="810645" cy="378956"/>
          </a:xfrm>
        </p:grpSpPr>
        <p:sp>
          <p:nvSpPr>
            <p:cNvPr id="79" name="Rounded Rectangle 78"/>
            <p:cNvSpPr/>
            <p:nvPr/>
          </p:nvSpPr>
          <p:spPr>
            <a:xfrm>
              <a:off x="2699741" y="800141"/>
              <a:ext cx="810645" cy="37654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solidFill>
                  <a:prstClr val="white"/>
                </a:solidFill>
              </a:endParaRPr>
            </a:p>
          </p:txBody>
        </p:sp>
        <p:pic>
          <p:nvPicPr>
            <p:cNvPr id="81" name="Picture 80"/>
            <p:cNvPicPr>
              <a:picLocks noChangeAspect="1"/>
            </p:cNvPicPr>
            <p:nvPr/>
          </p:nvPicPr>
          <p:blipFill rotWithShape="1">
            <a:blip r:embed="rId18">
              <a:extLst>
                <a:ext uri="{28A0092B-C50C-407E-A947-70E740481C1C}">
                  <a14:useLocalDpi xmlns:a14="http://schemas.microsoft.com/office/drawing/2010/main" val="0"/>
                </a:ext>
              </a:extLst>
            </a:blip>
            <a:srcRect t="17143" b="12857"/>
            <a:stretch/>
          </p:blipFill>
          <p:spPr>
            <a:xfrm>
              <a:off x="2748699" y="797732"/>
              <a:ext cx="719237" cy="352426"/>
            </a:xfrm>
            <a:prstGeom prst="rect">
              <a:avLst/>
            </a:prstGeom>
          </p:spPr>
        </p:pic>
      </p:grpSp>
      <p:pic>
        <p:nvPicPr>
          <p:cNvPr id="82" name="Picture 78" descr="MARnet"/>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7907858" y="5118065"/>
            <a:ext cx="1096162" cy="221791"/>
          </a:xfrm>
          <a:prstGeom prst="rect">
            <a:avLst/>
          </a:prstGeom>
          <a:noFill/>
          <a:extLst>
            <a:ext uri="{909E8E84-426E-40DD-AFC4-6F175D3DCCD1}">
              <a14:hiddenFill xmlns:a14="http://schemas.microsoft.com/office/drawing/2010/main">
                <a:solidFill>
                  <a:srgbClr val="FFFFFF"/>
                </a:solidFill>
              </a14:hiddenFill>
            </a:ext>
          </a:extLst>
        </p:spPr>
      </p:pic>
      <p:pic>
        <p:nvPicPr>
          <p:cNvPr id="83" name="Picture 82" descr="hitsa-logo-eng.png (182×67)"/>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6095701" y="6074419"/>
            <a:ext cx="858747" cy="316131"/>
          </a:xfrm>
          <a:prstGeom prst="rect">
            <a:avLst/>
          </a:prstGeom>
          <a:noFill/>
          <a:extLst>
            <a:ext uri="{909E8E84-426E-40DD-AFC4-6F175D3DCCD1}">
              <a14:hiddenFill xmlns:a14="http://schemas.microsoft.com/office/drawing/2010/main">
                <a:solidFill>
                  <a:srgbClr val="FFFFFF"/>
                </a:solidFill>
              </a14:hiddenFill>
            </a:ext>
          </a:extLst>
        </p:spPr>
      </p:pic>
      <p:pic>
        <p:nvPicPr>
          <p:cNvPr id="84" name="Picture 92" descr="da87e611-78ef-4c9a-8120-d3a60fa2d1fd (680×170)"/>
          <p:cNvPicPr>
            <a:picLocks noChangeAspect="1" noChangeArrowheads="1"/>
          </p:cNvPicPr>
          <p:nvPr/>
        </p:nvPicPr>
        <p:blipFill>
          <a:blip r:embed="rId21" cstate="print">
            <a:extLst>
              <a:ext uri="{28A0092B-C50C-407E-A947-70E740481C1C}">
                <a14:useLocalDpi xmlns:a14="http://schemas.microsoft.com/office/drawing/2010/main" val="0"/>
              </a:ext>
            </a:extLst>
          </a:blip>
          <a:srcRect/>
          <a:stretch>
            <a:fillRect/>
          </a:stretch>
        </p:blipFill>
        <p:spPr bwMode="auto">
          <a:xfrm>
            <a:off x="7722638" y="6101866"/>
            <a:ext cx="905595" cy="224672"/>
          </a:xfrm>
          <a:prstGeom prst="rect">
            <a:avLst/>
          </a:prstGeom>
          <a:noFill/>
          <a:extLst>
            <a:ext uri="{909E8E84-426E-40DD-AFC4-6F175D3DCCD1}">
              <a14:hiddenFill xmlns:a14="http://schemas.microsoft.com/office/drawing/2010/main">
                <a:solidFill>
                  <a:srgbClr val="FFFFFF"/>
                </a:solidFill>
              </a14:hiddenFill>
            </a:ext>
          </a:extLst>
        </p:spPr>
      </p:pic>
      <p:pic>
        <p:nvPicPr>
          <p:cNvPr id="85" name="Picture 96" descr="grena.jpg (343×147)"/>
          <p:cNvPicPr>
            <a:picLocks noChangeAspect="1" noChangeArrowheads="1"/>
          </p:cNvPicPr>
          <p:nvPr/>
        </p:nvPicPr>
        <p:blipFill>
          <a:blip r:embed="rId22" cstate="print">
            <a:extLst>
              <a:ext uri="{28A0092B-C50C-407E-A947-70E740481C1C}">
                <a14:useLocalDpi xmlns:a14="http://schemas.microsoft.com/office/drawing/2010/main" val="0"/>
              </a:ext>
            </a:extLst>
          </a:blip>
          <a:srcRect/>
          <a:stretch>
            <a:fillRect/>
          </a:stretch>
        </p:blipFill>
        <p:spPr bwMode="auto">
          <a:xfrm>
            <a:off x="6461777" y="5569567"/>
            <a:ext cx="749387" cy="321165"/>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98" descr="HEAnet-Logo-2011-blue_text-white_back-Large.png (1594×650)"/>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6439476" y="5042519"/>
            <a:ext cx="805054" cy="328285"/>
          </a:xfrm>
          <a:prstGeom prst="rect">
            <a:avLst/>
          </a:prstGeom>
          <a:noFill/>
          <a:extLst>
            <a:ext uri="{909E8E84-426E-40DD-AFC4-6F175D3DCCD1}">
              <a14:hiddenFill xmlns:a14="http://schemas.microsoft.com/office/drawing/2010/main">
                <a:solidFill>
                  <a:srgbClr val="FFFFFF"/>
                </a:solidFill>
              </a14:hiddenFill>
            </a:ext>
          </a:extLst>
        </p:spPr>
      </p:pic>
      <p:pic>
        <p:nvPicPr>
          <p:cNvPr id="88" name="Picture 106" descr="grnet_logo_2981x1289.png (2981×1289)"/>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4937729" y="5519281"/>
            <a:ext cx="783290" cy="355053"/>
          </a:xfrm>
          <a:prstGeom prst="rect">
            <a:avLst/>
          </a:prstGeom>
          <a:noFill/>
          <a:extLst>
            <a:ext uri="{909E8E84-426E-40DD-AFC4-6F175D3DCCD1}">
              <a14:hiddenFill xmlns:a14="http://schemas.microsoft.com/office/drawing/2010/main">
                <a:solidFill>
                  <a:srgbClr val="FFFFFF"/>
                </a:solidFill>
              </a14:hiddenFill>
            </a:ext>
          </a:extLst>
        </p:spPr>
      </p:pic>
      <p:pic>
        <p:nvPicPr>
          <p:cNvPr id="109" name="Picture 108"/>
          <p:cNvPicPr>
            <a:picLocks/>
          </p:cNvPicPr>
          <p:nvPr/>
        </p:nvPicPr>
        <p:blipFill rotWithShape="1">
          <a:blip r:embed="rId25"/>
          <a:srcRect l="10425" t="1813" r="27705" b="11131"/>
          <a:stretch/>
        </p:blipFill>
        <p:spPr>
          <a:xfrm>
            <a:off x="1907100" y="2494420"/>
            <a:ext cx="1008000" cy="1188000"/>
          </a:xfrm>
          <a:prstGeom prst="rect">
            <a:avLst/>
          </a:prstGeom>
          <a:ln w="76200" cmpd="sng">
            <a:noFill/>
          </a:ln>
          <a:effectLst/>
        </p:spPr>
      </p:pic>
      <p:pic>
        <p:nvPicPr>
          <p:cNvPr id="1026" name="Picture 2" descr="sluer.jpg (150×170)"/>
          <p:cNvPicPr>
            <a:picLocks noChangeAspect="1" noChangeArrowheads="1"/>
          </p:cNvPicPr>
          <p:nvPr/>
        </p:nvPicPr>
        <p:blipFill rotWithShape="1">
          <a:blip r:embed="rId26">
            <a:extLst>
              <a:ext uri="{28A0092B-C50C-407E-A947-70E740481C1C}">
                <a14:useLocalDpi xmlns:a14="http://schemas.microsoft.com/office/drawing/2010/main" val="0"/>
              </a:ext>
            </a:extLst>
          </a:blip>
          <a:srcRect l="2963" t="9016" r="11503" b="2037"/>
          <a:stretch/>
        </p:blipFill>
        <p:spPr bwMode="auto">
          <a:xfrm>
            <a:off x="666493" y="2495550"/>
            <a:ext cx="1008000" cy="1188000"/>
          </a:xfrm>
          <a:prstGeom prst="rect">
            <a:avLst/>
          </a:prstGeom>
          <a:noFill/>
          <a:extLst>
            <a:ext uri="{909E8E84-426E-40DD-AFC4-6F175D3DCCD1}">
              <a14:hiddenFill xmlns:a14="http://schemas.microsoft.com/office/drawing/2010/main">
                <a:solidFill>
                  <a:srgbClr val="FFFFFF"/>
                </a:solidFill>
              </a14:hiddenFill>
            </a:ext>
          </a:extLst>
        </p:spPr>
      </p:pic>
      <p:pic>
        <p:nvPicPr>
          <p:cNvPr id="110" name="Picture 109"/>
          <p:cNvPicPr>
            <a:picLocks noChangeAspect="1"/>
          </p:cNvPicPr>
          <p:nvPr/>
        </p:nvPicPr>
        <p:blipFill rotWithShape="1">
          <a:blip r:embed="rId27">
            <a:extLst>
              <a:ext uri="{BEBA8EAE-BF5A-486C-A8C5-ECC9F3942E4B}">
                <a14:imgProps xmlns:a14="http://schemas.microsoft.com/office/drawing/2010/main">
                  <a14:imgLayer r:embed="rId28">
                    <a14:imgEffect>
                      <a14:brightnessContrast contrast="20000"/>
                    </a14:imgEffect>
                  </a14:imgLayer>
                </a14:imgProps>
              </a:ext>
            </a:extLst>
          </a:blip>
          <a:srcRect l="1415" t="1138" r="4643" b="1173"/>
          <a:stretch/>
        </p:blipFill>
        <p:spPr>
          <a:xfrm>
            <a:off x="3837917" y="2492608"/>
            <a:ext cx="1008000" cy="1188000"/>
          </a:xfrm>
          <a:prstGeom prst="rect">
            <a:avLst/>
          </a:prstGeom>
          <a:ln w="76200" cmpd="sng">
            <a:noFill/>
          </a:ln>
          <a:effectLst/>
        </p:spPr>
      </p:pic>
      <p:pic>
        <p:nvPicPr>
          <p:cNvPr id="111" name="Picture 2" descr="81 (188×251)"/>
          <p:cNvPicPr>
            <a:picLocks noChangeAspect="1" noChangeArrowheads="1"/>
          </p:cNvPicPr>
          <p:nvPr/>
        </p:nvPicPr>
        <p:blipFill rotWithShape="1">
          <a:blip r:embed="rId29">
            <a:extLst>
              <a:ext uri="{28A0092B-C50C-407E-A947-70E740481C1C}">
                <a14:useLocalDpi xmlns:a14="http://schemas.microsoft.com/office/drawing/2010/main" val="0"/>
              </a:ext>
            </a:extLst>
          </a:blip>
          <a:srcRect l="10599" t="6654" r="5887" b="17877"/>
          <a:stretch/>
        </p:blipFill>
        <p:spPr bwMode="auto">
          <a:xfrm>
            <a:off x="6025804" y="2492608"/>
            <a:ext cx="1008000" cy="1188000"/>
          </a:xfrm>
          <a:prstGeom prst="rect">
            <a:avLst/>
          </a:prstGeom>
          <a:noFill/>
          <a:ln w="76200" cmpd="sng">
            <a:noFill/>
          </a:ln>
          <a:effectLst/>
          <a:extLst>
            <a:ext uri="{909E8E84-426E-40dd-AFC4-6F175D3DCCD1}">
              <a14:hiddenFill xmlns:a14="http://schemas.microsoft.com/office/drawing/2010/main" xmlns="">
                <a:solidFill>
                  <a:srgbClr val="FFFFFF"/>
                </a:solidFill>
              </a14:hiddenFill>
            </a:ext>
          </a:extLst>
        </p:spPr>
      </p:pic>
      <p:pic>
        <p:nvPicPr>
          <p:cNvPr id="112" name="Picture 4" descr="tIMG_2415.jpg (922×518)"/>
          <p:cNvPicPr>
            <a:picLocks noChangeAspect="1" noChangeArrowheads="1"/>
          </p:cNvPicPr>
          <p:nvPr/>
        </p:nvPicPr>
        <p:blipFill rotWithShape="1">
          <a:blip r:embed="rId30" cstate="print">
            <a:extLst>
              <a:ext uri="{BEBA8EAE-BF5A-486C-A8C5-ECC9F3942E4B}">
                <a14:imgProps xmlns:a14="http://schemas.microsoft.com/office/drawing/2010/main">
                  <a14:imgLayer r:embed="rId31">
                    <a14:imgEffect>
                      <a14:sharpenSoften amount="25000"/>
                    </a14:imgEffect>
                    <a14:imgEffect>
                      <a14:saturation sat="74000"/>
                    </a14:imgEffect>
                    <a14:imgEffect>
                      <a14:brightnessContrast bright="40000"/>
                    </a14:imgEffect>
                  </a14:imgLayer>
                </a14:imgProps>
              </a:ext>
              <a:ext uri="{28A0092B-C50C-407E-A947-70E740481C1C}">
                <a14:useLocalDpi xmlns:a14="http://schemas.microsoft.com/office/drawing/2010/main" val="0"/>
              </a:ext>
            </a:extLst>
          </a:blip>
          <a:srcRect l="31510" t="10832" r="46437" b="42906"/>
          <a:stretch/>
        </p:blipFill>
        <p:spPr bwMode="auto">
          <a:xfrm>
            <a:off x="8222526" y="2492608"/>
            <a:ext cx="1008000" cy="1188000"/>
          </a:xfrm>
          <a:prstGeom prst="rect">
            <a:avLst/>
          </a:prstGeom>
          <a:noFill/>
          <a:ln w="76200" cmpd="sng">
            <a:noFill/>
          </a:ln>
          <a:effectLst/>
          <a:extLst>
            <a:ext uri="{909E8E84-426E-40dd-AFC4-6F175D3DCCD1}">
              <a14:hiddenFill xmlns:a14="http://schemas.microsoft.com/office/drawing/2010/main" xmlns="">
                <a:solidFill>
                  <a:srgbClr val="FFFFFF"/>
                </a:solidFill>
              </a14:hiddenFill>
            </a:ext>
          </a:extLst>
        </p:spPr>
      </p:pic>
      <p:pic>
        <p:nvPicPr>
          <p:cNvPr id="117" name="Picture 116"/>
          <p:cNvPicPr>
            <a:picLocks noChangeAspect="1"/>
          </p:cNvPicPr>
          <p:nvPr/>
        </p:nvPicPr>
        <p:blipFill rotWithShape="1">
          <a:blip r:embed="rId32">
            <a:extLst>
              <a:ext uri="{BEBA8EAE-BF5A-486C-A8C5-ECC9F3942E4B}">
                <a14:imgProps xmlns:a14="http://schemas.microsoft.com/office/drawing/2010/main">
                  <a14:imgLayer r:embed="rId33">
                    <a14:imgEffect>
                      <a14:sharpenSoften amount="25000"/>
                    </a14:imgEffect>
                    <a14:imgEffect>
                      <a14:brightnessContrast bright="20000"/>
                    </a14:imgEffect>
                  </a14:imgLayer>
                </a14:imgProps>
              </a:ext>
            </a:extLst>
          </a:blip>
          <a:srcRect l="11339" t="3275" r="8846" b="13722"/>
          <a:stretch/>
        </p:blipFill>
        <p:spPr>
          <a:xfrm>
            <a:off x="10432359" y="2494556"/>
            <a:ext cx="1008000" cy="1188000"/>
          </a:xfrm>
          <a:prstGeom prst="rect">
            <a:avLst/>
          </a:prstGeom>
          <a:ln w="76200" cmpd="sng">
            <a:noFill/>
          </a:ln>
          <a:effectLst/>
        </p:spPr>
      </p:pic>
      <p:pic>
        <p:nvPicPr>
          <p:cNvPr id="118" name="Picture 40" descr="http://www.geant.org/Projects/GEANT_Project_GN4/PublishingImages/jisc.jpg"/>
          <p:cNvPicPr>
            <a:picLocks noChangeAspect="1" noChangeArrowheads="1"/>
          </p:cNvPicPr>
          <p:nvPr/>
        </p:nvPicPr>
        <p:blipFill>
          <a:blip r:embed="rId34">
            <a:extLst>
              <a:ext uri="{28A0092B-C50C-407E-A947-70E740481C1C}">
                <a14:useLocalDpi xmlns:a14="http://schemas.microsoft.com/office/drawing/2010/main" val="0"/>
              </a:ext>
            </a:extLst>
          </a:blip>
          <a:srcRect/>
          <a:stretch>
            <a:fillRect/>
          </a:stretch>
        </p:blipFill>
        <p:spPr bwMode="auto">
          <a:xfrm>
            <a:off x="3318883" y="6070749"/>
            <a:ext cx="548480" cy="301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93322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000"/>
                                  </p:stCondLst>
                                  <p:childTnLst>
                                    <p:set>
                                      <p:cBhvr>
                                        <p:cTn id="6" dur="1" fill="hold">
                                          <p:stCondLst>
                                            <p:cond delay="0"/>
                                          </p:stCondLst>
                                        </p:cTn>
                                        <p:tgtEl>
                                          <p:spTgt spid="45"/>
                                        </p:tgtEl>
                                        <p:attrNameLst>
                                          <p:attrName>style.visibility</p:attrName>
                                        </p:attrNameLst>
                                      </p:cBhvr>
                                      <p:to>
                                        <p:strVal val="visible"/>
                                      </p:to>
                                    </p:set>
                                    <p:animEffect transition="in" filter="fade">
                                      <p:cBhvr>
                                        <p:cTn id="7" dur="1000"/>
                                        <p:tgtEl>
                                          <p:spTgt spid="45"/>
                                        </p:tgtEl>
                                      </p:cBhvr>
                                    </p:animEffect>
                                  </p:childTnLst>
                                </p:cTn>
                              </p:par>
                              <p:par>
                                <p:cTn id="8" presetID="42" presetClass="path" presetSubtype="0" accel="50000" decel="50000" fill="hold" nodeType="withEffect">
                                  <p:stCondLst>
                                    <p:cond delay="1500"/>
                                  </p:stCondLst>
                                  <p:childTnLst>
                                    <p:animMotion origin="layout" path="M 2.08333E-6 4.44444E-6 L 0.38581 0.17963 " pathEditMode="relative" rAng="0" ptsTypes="AA">
                                      <p:cBhvr>
                                        <p:cTn id="9" dur="1000" fill="hold"/>
                                        <p:tgtEl>
                                          <p:spTgt spid="45"/>
                                        </p:tgtEl>
                                        <p:attrNameLst>
                                          <p:attrName>ppt_x</p:attrName>
                                          <p:attrName>ppt_y</p:attrName>
                                        </p:attrNameLst>
                                      </p:cBhvr>
                                      <p:rCtr x="19284" y="8981"/>
                                    </p:animMotion>
                                  </p:childTnLst>
                                </p:cTn>
                              </p:par>
                              <p:par>
                                <p:cTn id="10" presetID="6" presetClass="emph" presetSubtype="0" fill="hold" nodeType="withEffect">
                                  <p:stCondLst>
                                    <p:cond delay="1500"/>
                                  </p:stCondLst>
                                  <p:childTnLst>
                                    <p:animScale>
                                      <p:cBhvr>
                                        <p:cTn id="11" dur="1000" fill="hold"/>
                                        <p:tgtEl>
                                          <p:spTgt spid="45"/>
                                        </p:tgtEl>
                                      </p:cBhvr>
                                      <p:by x="50000" y="50000"/>
                                    </p:animScale>
                                  </p:childTnLst>
                                </p:cTn>
                              </p:par>
                              <p:par>
                                <p:cTn id="12" presetID="10" presetClass="entr" presetSubtype="0" fill="hold" nodeType="withEffect">
                                  <p:stCondLst>
                                    <p:cond delay="2000"/>
                                  </p:stCondLst>
                                  <p:childTnLst>
                                    <p:set>
                                      <p:cBhvr>
                                        <p:cTn id="13" dur="1" fill="hold">
                                          <p:stCondLst>
                                            <p:cond delay="0"/>
                                          </p:stCondLst>
                                        </p:cTn>
                                        <p:tgtEl>
                                          <p:spTgt spid="78"/>
                                        </p:tgtEl>
                                        <p:attrNameLst>
                                          <p:attrName>style.visibility</p:attrName>
                                        </p:attrNameLst>
                                      </p:cBhvr>
                                      <p:to>
                                        <p:strVal val="visible"/>
                                      </p:to>
                                    </p:set>
                                    <p:animEffect transition="in" filter="fade">
                                      <p:cBhvr>
                                        <p:cTn id="14" dur="1000"/>
                                        <p:tgtEl>
                                          <p:spTgt spid="78"/>
                                        </p:tgtEl>
                                      </p:cBhvr>
                                    </p:animEffect>
                                  </p:childTnLst>
                                </p:cTn>
                              </p:par>
                            </p:childTnLst>
                          </p:cTn>
                        </p:par>
                        <p:par>
                          <p:cTn id="15" fill="hold">
                            <p:stCondLst>
                              <p:cond delay="3000"/>
                            </p:stCondLst>
                            <p:childTnLst>
                              <p:par>
                                <p:cTn id="16" presetID="42" presetClass="path" presetSubtype="0" accel="50000" decel="50000" fill="hold" nodeType="afterEffect">
                                  <p:stCondLst>
                                    <p:cond delay="1500"/>
                                  </p:stCondLst>
                                  <p:childTnLst>
                                    <p:animMotion origin="layout" path="M 2.08333E-6 -7.40741E-7 L 0.24531 0.2 " pathEditMode="relative" rAng="0" ptsTypes="AA">
                                      <p:cBhvr>
                                        <p:cTn id="17" dur="1000" fill="hold"/>
                                        <p:tgtEl>
                                          <p:spTgt spid="78"/>
                                        </p:tgtEl>
                                        <p:attrNameLst>
                                          <p:attrName>ppt_x</p:attrName>
                                          <p:attrName>ppt_y</p:attrName>
                                        </p:attrNameLst>
                                      </p:cBhvr>
                                      <p:rCtr x="12266" y="10000"/>
                                    </p:animMotion>
                                  </p:childTnLst>
                                </p:cTn>
                              </p:par>
                              <p:par>
                                <p:cTn id="18" presetID="6" presetClass="emph" presetSubtype="0" fill="hold" nodeType="withEffect">
                                  <p:stCondLst>
                                    <p:cond delay="1500"/>
                                  </p:stCondLst>
                                  <p:childTnLst>
                                    <p:animScale>
                                      <p:cBhvr>
                                        <p:cTn id="19" dur="1000" fill="hold"/>
                                        <p:tgtEl>
                                          <p:spTgt spid="78"/>
                                        </p:tgtEl>
                                      </p:cBhvr>
                                      <p:by x="50000" y="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12" name="Title 1"/>
          <p:cNvSpPr txBox="1">
            <a:spLocks/>
          </p:cNvSpPr>
          <p:nvPr/>
        </p:nvSpPr>
        <p:spPr>
          <a:xfrm>
            <a:off x="451821" y="217335"/>
            <a:ext cx="9037967" cy="8683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400" b="1" dirty="0" smtClean="0">
                <a:solidFill>
                  <a:schemeClr val="accent4"/>
                </a:solidFill>
                <a:latin typeface="+mn-lt"/>
                <a:ea typeface="Tahoma" panose="020B0604030504040204" pitchFamily="34" charset="0"/>
                <a:cs typeface="Tahoma" panose="020B0604030504040204" pitchFamily="34" charset="0"/>
              </a:rPr>
              <a:t>NA3 Activity Challenges</a:t>
            </a:r>
          </a:p>
          <a:p>
            <a:pPr algn="l">
              <a:lnSpc>
                <a:spcPct val="100000"/>
              </a:lnSpc>
            </a:pPr>
            <a:r>
              <a:rPr lang="en-GB" sz="2400" i="1" dirty="0" smtClean="0">
                <a:solidFill>
                  <a:schemeClr val="bg1"/>
                </a:solidFill>
                <a:latin typeface="+mn-lt"/>
                <a:ea typeface="Tahoma" panose="020B0604030504040204" pitchFamily="34" charset="0"/>
                <a:cs typeface="Tahoma" panose="020B0604030504040204" pitchFamily="34" charset="0"/>
              </a:rPr>
              <a:t>Encountered unexpected </a:t>
            </a:r>
            <a:r>
              <a:rPr lang="en-GB" sz="2400" i="1" dirty="0">
                <a:solidFill>
                  <a:schemeClr val="bg1"/>
                </a:solidFill>
                <a:latin typeface="+mn-lt"/>
                <a:ea typeface="Tahoma" panose="020B0604030504040204" pitchFamily="34" charset="0"/>
                <a:cs typeface="Tahoma" panose="020B0604030504040204" pitchFamily="34" charset="0"/>
              </a:rPr>
              <a:t>c</a:t>
            </a:r>
            <a:r>
              <a:rPr lang="en-GB" sz="2400" i="1" dirty="0" smtClean="0">
                <a:solidFill>
                  <a:schemeClr val="bg1"/>
                </a:solidFill>
                <a:latin typeface="+mn-lt"/>
                <a:ea typeface="Tahoma" panose="020B0604030504040204" pitchFamily="34" charset="0"/>
                <a:cs typeface="Tahoma" panose="020B0604030504040204" pitchFamily="34" charset="0"/>
              </a:rPr>
              <a:t>hallenges in the project</a:t>
            </a:r>
            <a:endParaRPr lang="en-GB" sz="2400" i="1" dirty="0">
              <a:solidFill>
                <a:schemeClr val="bg1"/>
              </a:solidFill>
              <a:latin typeface="+mn-lt"/>
              <a:ea typeface="Tahoma" panose="020B0604030504040204" pitchFamily="34" charset="0"/>
              <a:cs typeface="Tahoma" panose="020B0604030504040204" pitchFamily="34" charset="0"/>
            </a:endParaRPr>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30</a:t>
            </a:fld>
            <a:endParaRPr lang="en-GB" dirty="0"/>
          </a:p>
        </p:txBody>
      </p:sp>
      <p:sp>
        <p:nvSpPr>
          <p:cNvPr id="2" name="TextBox 1"/>
          <p:cNvSpPr txBox="1"/>
          <p:nvPr/>
        </p:nvSpPr>
        <p:spPr>
          <a:xfrm>
            <a:off x="761680" y="1775012"/>
            <a:ext cx="184731" cy="369332"/>
          </a:xfrm>
          <a:prstGeom prst="rect">
            <a:avLst/>
          </a:prstGeom>
          <a:noFill/>
        </p:spPr>
        <p:txBody>
          <a:bodyPr wrap="none" rtlCol="0">
            <a:spAutoFit/>
          </a:bodyPr>
          <a:lstStyle/>
          <a:p>
            <a:endParaRPr lang="fi-FI" dirty="0"/>
          </a:p>
        </p:txBody>
      </p:sp>
      <p:sp>
        <p:nvSpPr>
          <p:cNvPr id="3" name="TextBox 2"/>
          <p:cNvSpPr txBox="1"/>
          <p:nvPr/>
        </p:nvSpPr>
        <p:spPr>
          <a:xfrm>
            <a:off x="295365" y="1775012"/>
            <a:ext cx="3428696" cy="738664"/>
          </a:xfrm>
          <a:prstGeom prst="rect">
            <a:avLst/>
          </a:prstGeom>
          <a:noFill/>
        </p:spPr>
        <p:txBody>
          <a:bodyPr wrap="none" rtlCol="0">
            <a:spAutoFit/>
          </a:bodyPr>
          <a:lstStyle/>
          <a:p>
            <a:r>
              <a:rPr lang="en-US" sz="2400" b="1" dirty="0"/>
              <a:t>Challenges/opportunities</a:t>
            </a:r>
          </a:p>
          <a:p>
            <a:endParaRPr lang="fi-FI" dirty="0"/>
          </a:p>
        </p:txBody>
      </p:sp>
      <p:sp>
        <p:nvSpPr>
          <p:cNvPr id="4" name="TextBox 3"/>
          <p:cNvSpPr txBox="1"/>
          <p:nvPr/>
        </p:nvSpPr>
        <p:spPr>
          <a:xfrm>
            <a:off x="4373411" y="1803693"/>
            <a:ext cx="1515030" cy="738664"/>
          </a:xfrm>
          <a:prstGeom prst="rect">
            <a:avLst/>
          </a:prstGeom>
          <a:noFill/>
        </p:spPr>
        <p:txBody>
          <a:bodyPr wrap="none" rtlCol="0">
            <a:spAutoFit/>
          </a:bodyPr>
          <a:lstStyle/>
          <a:p>
            <a:r>
              <a:rPr lang="en-US" sz="2400" b="1" dirty="0"/>
              <a:t>Mitigation</a:t>
            </a:r>
          </a:p>
          <a:p>
            <a:endParaRPr lang="fi-FI" dirty="0"/>
          </a:p>
        </p:txBody>
      </p:sp>
      <p:sp>
        <p:nvSpPr>
          <p:cNvPr id="17" name="TextBox 16"/>
          <p:cNvSpPr txBox="1"/>
          <p:nvPr/>
        </p:nvSpPr>
        <p:spPr>
          <a:xfrm>
            <a:off x="8207954" y="1775012"/>
            <a:ext cx="1069524" cy="738664"/>
          </a:xfrm>
          <a:prstGeom prst="rect">
            <a:avLst/>
          </a:prstGeom>
          <a:noFill/>
        </p:spPr>
        <p:txBody>
          <a:bodyPr wrap="none" rtlCol="0">
            <a:spAutoFit/>
          </a:bodyPr>
          <a:lstStyle/>
          <a:p>
            <a:r>
              <a:rPr lang="en-US" sz="2400" b="1" dirty="0" smtClean="0"/>
              <a:t>Impact</a:t>
            </a:r>
            <a:endParaRPr lang="en-US" sz="2400" b="1" dirty="0"/>
          </a:p>
          <a:p>
            <a:endParaRPr lang="fi-FI" dirty="0"/>
          </a:p>
        </p:txBody>
      </p:sp>
      <p:grpSp>
        <p:nvGrpSpPr>
          <p:cNvPr id="25" name="Group 24"/>
          <p:cNvGrpSpPr/>
          <p:nvPr/>
        </p:nvGrpSpPr>
        <p:grpSpPr>
          <a:xfrm>
            <a:off x="269640" y="2538885"/>
            <a:ext cx="3807358" cy="977267"/>
            <a:chOff x="342420" y="5342308"/>
            <a:chExt cx="3807358" cy="977267"/>
          </a:xfrm>
        </p:grpSpPr>
        <p:sp>
          <p:nvSpPr>
            <p:cNvPr id="33" name="Rounded Rectangle 32"/>
            <p:cNvSpPr/>
            <p:nvPr/>
          </p:nvSpPr>
          <p:spPr>
            <a:xfrm>
              <a:off x="342420" y="5342308"/>
              <a:ext cx="3807358" cy="753812"/>
            </a:xfrm>
            <a:prstGeom prst="roundRect">
              <a:avLst/>
            </a:prstGeom>
            <a:ln w="57150">
              <a:solidFill>
                <a:srgbClr val="613283"/>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4" name="TextBox 33"/>
            <p:cNvSpPr txBox="1"/>
            <p:nvPr/>
          </p:nvSpPr>
          <p:spPr>
            <a:xfrm>
              <a:off x="508413" y="5488578"/>
              <a:ext cx="3398284" cy="830997"/>
            </a:xfrm>
            <a:prstGeom prst="rect">
              <a:avLst/>
            </a:prstGeom>
            <a:noFill/>
          </p:spPr>
          <p:txBody>
            <a:bodyPr wrap="square" rtlCol="0">
              <a:spAutoFit/>
            </a:bodyPr>
            <a:lstStyle/>
            <a:p>
              <a:r>
                <a:rPr lang="en-US" sz="2400" dirty="0" smtClean="0"/>
                <a:t>Changes in personnel</a:t>
              </a:r>
            </a:p>
            <a:p>
              <a:pPr marL="285750" indent="-285750">
                <a:buFont typeface="Arial" charset="0"/>
                <a:buChar char="•"/>
              </a:pPr>
              <a:endParaRPr lang="en-US" sz="2400" dirty="0"/>
            </a:p>
          </p:txBody>
        </p:sp>
      </p:grpSp>
      <p:grpSp>
        <p:nvGrpSpPr>
          <p:cNvPr id="35" name="Group 34"/>
          <p:cNvGrpSpPr/>
          <p:nvPr/>
        </p:nvGrpSpPr>
        <p:grpSpPr>
          <a:xfrm>
            <a:off x="294877" y="5558834"/>
            <a:ext cx="3807358" cy="977267"/>
            <a:chOff x="342420" y="5342308"/>
            <a:chExt cx="3807358" cy="977267"/>
          </a:xfrm>
        </p:grpSpPr>
        <p:sp>
          <p:nvSpPr>
            <p:cNvPr id="36" name="Rounded Rectangle 35"/>
            <p:cNvSpPr/>
            <p:nvPr/>
          </p:nvSpPr>
          <p:spPr>
            <a:xfrm>
              <a:off x="342420" y="5342308"/>
              <a:ext cx="3807358" cy="753812"/>
            </a:xfrm>
            <a:prstGeom prst="roundRect">
              <a:avLst/>
            </a:prstGeom>
            <a:ln w="57150">
              <a:solidFill>
                <a:srgbClr val="613283"/>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37" name="TextBox 36"/>
            <p:cNvSpPr txBox="1"/>
            <p:nvPr/>
          </p:nvSpPr>
          <p:spPr>
            <a:xfrm>
              <a:off x="508413" y="5488578"/>
              <a:ext cx="3398284" cy="830997"/>
            </a:xfrm>
            <a:prstGeom prst="rect">
              <a:avLst/>
            </a:prstGeom>
            <a:noFill/>
          </p:spPr>
          <p:txBody>
            <a:bodyPr wrap="square" rtlCol="0">
              <a:spAutoFit/>
            </a:bodyPr>
            <a:lstStyle/>
            <a:p>
              <a:r>
                <a:rPr lang="en-US" sz="2400" dirty="0" smtClean="0"/>
                <a:t>New approaches</a:t>
              </a:r>
              <a:endParaRPr lang="en-US" sz="2400" dirty="0"/>
            </a:p>
            <a:p>
              <a:pPr marL="285750" indent="-285750">
                <a:buFont typeface="Arial" charset="0"/>
                <a:buChar char="•"/>
              </a:pPr>
              <a:endParaRPr lang="en-US" sz="2400" dirty="0"/>
            </a:p>
          </p:txBody>
        </p:sp>
      </p:grpSp>
      <p:grpSp>
        <p:nvGrpSpPr>
          <p:cNvPr id="38" name="Group 37"/>
          <p:cNvGrpSpPr/>
          <p:nvPr/>
        </p:nvGrpSpPr>
        <p:grpSpPr>
          <a:xfrm>
            <a:off x="269640" y="4519563"/>
            <a:ext cx="3807358" cy="977267"/>
            <a:chOff x="342420" y="5342308"/>
            <a:chExt cx="3807358" cy="977267"/>
          </a:xfrm>
        </p:grpSpPr>
        <p:sp>
          <p:nvSpPr>
            <p:cNvPr id="39" name="Rounded Rectangle 38"/>
            <p:cNvSpPr/>
            <p:nvPr/>
          </p:nvSpPr>
          <p:spPr>
            <a:xfrm>
              <a:off x="342420" y="5342308"/>
              <a:ext cx="3807358" cy="753812"/>
            </a:xfrm>
            <a:prstGeom prst="roundRect">
              <a:avLst/>
            </a:prstGeom>
            <a:ln w="57150">
              <a:solidFill>
                <a:srgbClr val="613283"/>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40" name="TextBox 39"/>
            <p:cNvSpPr txBox="1"/>
            <p:nvPr/>
          </p:nvSpPr>
          <p:spPr>
            <a:xfrm>
              <a:off x="508413" y="5488578"/>
              <a:ext cx="3398284" cy="830997"/>
            </a:xfrm>
            <a:prstGeom prst="rect">
              <a:avLst/>
            </a:prstGeom>
            <a:noFill/>
          </p:spPr>
          <p:txBody>
            <a:bodyPr wrap="square" rtlCol="0">
              <a:spAutoFit/>
            </a:bodyPr>
            <a:lstStyle/>
            <a:p>
              <a:r>
                <a:rPr lang="en-US" sz="2400" dirty="0"/>
                <a:t>Challenge of </a:t>
              </a:r>
              <a:r>
                <a:rPr lang="en-US" sz="2400" dirty="0" smtClean="0"/>
                <a:t>success</a:t>
              </a:r>
              <a:endParaRPr lang="en-US" sz="2400" dirty="0"/>
            </a:p>
            <a:p>
              <a:pPr marL="285750" indent="-285750">
                <a:buFont typeface="Arial" charset="0"/>
                <a:buChar char="•"/>
              </a:pPr>
              <a:endParaRPr lang="en-US" sz="2400" dirty="0"/>
            </a:p>
          </p:txBody>
        </p:sp>
      </p:grpSp>
      <p:grpSp>
        <p:nvGrpSpPr>
          <p:cNvPr id="41" name="Group 40"/>
          <p:cNvGrpSpPr/>
          <p:nvPr/>
        </p:nvGrpSpPr>
        <p:grpSpPr>
          <a:xfrm>
            <a:off x="269640" y="3516152"/>
            <a:ext cx="3807358" cy="977267"/>
            <a:chOff x="342420" y="5342308"/>
            <a:chExt cx="3807358" cy="977267"/>
          </a:xfrm>
        </p:grpSpPr>
        <p:sp>
          <p:nvSpPr>
            <p:cNvPr id="42" name="Rounded Rectangle 41"/>
            <p:cNvSpPr/>
            <p:nvPr/>
          </p:nvSpPr>
          <p:spPr>
            <a:xfrm>
              <a:off x="342420" y="5342308"/>
              <a:ext cx="3807358" cy="753812"/>
            </a:xfrm>
            <a:prstGeom prst="roundRect">
              <a:avLst/>
            </a:prstGeom>
            <a:ln w="57150">
              <a:solidFill>
                <a:srgbClr val="613283"/>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43" name="TextBox 42"/>
            <p:cNvSpPr txBox="1"/>
            <p:nvPr/>
          </p:nvSpPr>
          <p:spPr>
            <a:xfrm>
              <a:off x="508413" y="5488578"/>
              <a:ext cx="3398284" cy="830997"/>
            </a:xfrm>
            <a:prstGeom prst="rect">
              <a:avLst/>
            </a:prstGeom>
            <a:noFill/>
          </p:spPr>
          <p:txBody>
            <a:bodyPr wrap="square" rtlCol="0">
              <a:spAutoFit/>
            </a:bodyPr>
            <a:lstStyle/>
            <a:p>
              <a:r>
                <a:rPr lang="en-US" sz="2400" dirty="0" smtClean="0"/>
                <a:t>Finalisation of tasks</a:t>
              </a:r>
            </a:p>
            <a:p>
              <a:pPr marL="285750" indent="-285750">
                <a:buFont typeface="Arial" charset="0"/>
                <a:buChar char="•"/>
              </a:pPr>
              <a:endParaRPr lang="en-US" sz="2400" dirty="0"/>
            </a:p>
          </p:txBody>
        </p:sp>
      </p:grpSp>
      <p:grpSp>
        <p:nvGrpSpPr>
          <p:cNvPr id="6" name="Group 5"/>
          <p:cNvGrpSpPr/>
          <p:nvPr/>
        </p:nvGrpSpPr>
        <p:grpSpPr>
          <a:xfrm>
            <a:off x="4283335" y="5558834"/>
            <a:ext cx="3807358" cy="977267"/>
            <a:chOff x="4355051" y="5594692"/>
            <a:chExt cx="3807358" cy="977267"/>
          </a:xfrm>
        </p:grpSpPr>
        <p:sp>
          <p:nvSpPr>
            <p:cNvPr id="45" name="Rounded Rectangle 44"/>
            <p:cNvSpPr/>
            <p:nvPr/>
          </p:nvSpPr>
          <p:spPr>
            <a:xfrm>
              <a:off x="4355051" y="5594692"/>
              <a:ext cx="3807358" cy="753812"/>
            </a:xfrm>
            <a:prstGeom prst="roundRect">
              <a:avLst/>
            </a:prstGeom>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46" name="TextBox 45"/>
            <p:cNvSpPr txBox="1"/>
            <p:nvPr/>
          </p:nvSpPr>
          <p:spPr>
            <a:xfrm>
              <a:off x="4521044" y="5740962"/>
              <a:ext cx="3398284" cy="830997"/>
            </a:xfrm>
            <a:prstGeom prst="rect">
              <a:avLst/>
            </a:prstGeom>
            <a:noFill/>
          </p:spPr>
          <p:txBody>
            <a:bodyPr wrap="square" rtlCol="0">
              <a:spAutoFit/>
            </a:bodyPr>
            <a:lstStyle/>
            <a:p>
              <a:r>
                <a:rPr lang="en-US" sz="2400" dirty="0" smtClean="0"/>
                <a:t>Activities’ migration plan</a:t>
              </a:r>
              <a:endParaRPr lang="en-US" sz="2400" dirty="0"/>
            </a:p>
            <a:p>
              <a:pPr marL="285750" indent="-285750">
                <a:buFont typeface="Arial" charset="0"/>
                <a:buChar char="•"/>
              </a:pPr>
              <a:endParaRPr lang="en-US" sz="2400" dirty="0"/>
            </a:p>
          </p:txBody>
        </p:sp>
      </p:grpSp>
      <p:grpSp>
        <p:nvGrpSpPr>
          <p:cNvPr id="47" name="Group 46"/>
          <p:cNvGrpSpPr/>
          <p:nvPr/>
        </p:nvGrpSpPr>
        <p:grpSpPr>
          <a:xfrm>
            <a:off x="4253328" y="4527780"/>
            <a:ext cx="3807358" cy="977267"/>
            <a:chOff x="4355051" y="5594692"/>
            <a:chExt cx="3807358" cy="977267"/>
          </a:xfrm>
        </p:grpSpPr>
        <p:sp>
          <p:nvSpPr>
            <p:cNvPr id="48" name="Rounded Rectangle 47"/>
            <p:cNvSpPr/>
            <p:nvPr/>
          </p:nvSpPr>
          <p:spPr>
            <a:xfrm>
              <a:off x="4355051" y="5594692"/>
              <a:ext cx="3807358" cy="753812"/>
            </a:xfrm>
            <a:prstGeom prst="roundRect">
              <a:avLst/>
            </a:prstGeom>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49" name="TextBox 48"/>
            <p:cNvSpPr txBox="1"/>
            <p:nvPr/>
          </p:nvSpPr>
          <p:spPr>
            <a:xfrm>
              <a:off x="4521044" y="5740962"/>
              <a:ext cx="3398284" cy="830997"/>
            </a:xfrm>
            <a:prstGeom prst="rect">
              <a:avLst/>
            </a:prstGeom>
            <a:noFill/>
          </p:spPr>
          <p:txBody>
            <a:bodyPr wrap="square" rtlCol="0">
              <a:spAutoFit/>
            </a:bodyPr>
            <a:lstStyle/>
            <a:p>
              <a:r>
                <a:rPr lang="en-US" sz="2400" dirty="0" smtClean="0"/>
                <a:t>Change of process</a:t>
              </a:r>
              <a:endParaRPr lang="en-US" sz="2400" dirty="0"/>
            </a:p>
            <a:p>
              <a:pPr marL="285750" indent="-285750">
                <a:buFont typeface="Arial" charset="0"/>
                <a:buChar char="•"/>
              </a:pPr>
              <a:endParaRPr lang="en-US" sz="2400" dirty="0"/>
            </a:p>
          </p:txBody>
        </p:sp>
      </p:grpSp>
      <p:grpSp>
        <p:nvGrpSpPr>
          <p:cNvPr id="50" name="Group 49"/>
          <p:cNvGrpSpPr/>
          <p:nvPr/>
        </p:nvGrpSpPr>
        <p:grpSpPr>
          <a:xfrm>
            <a:off x="4238679" y="3549197"/>
            <a:ext cx="3807358" cy="977267"/>
            <a:chOff x="4355051" y="5594692"/>
            <a:chExt cx="3807358" cy="977267"/>
          </a:xfrm>
        </p:grpSpPr>
        <p:sp>
          <p:nvSpPr>
            <p:cNvPr id="51" name="Rounded Rectangle 50"/>
            <p:cNvSpPr/>
            <p:nvPr/>
          </p:nvSpPr>
          <p:spPr>
            <a:xfrm>
              <a:off x="4355051" y="5594692"/>
              <a:ext cx="3807358" cy="753812"/>
            </a:xfrm>
            <a:prstGeom prst="roundRect">
              <a:avLst/>
            </a:prstGeom>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52" name="TextBox 51"/>
            <p:cNvSpPr txBox="1"/>
            <p:nvPr/>
          </p:nvSpPr>
          <p:spPr>
            <a:xfrm>
              <a:off x="4521044" y="5740962"/>
              <a:ext cx="3398284" cy="830997"/>
            </a:xfrm>
            <a:prstGeom prst="rect">
              <a:avLst/>
            </a:prstGeom>
            <a:noFill/>
          </p:spPr>
          <p:txBody>
            <a:bodyPr wrap="square" rtlCol="0">
              <a:spAutoFit/>
            </a:bodyPr>
            <a:lstStyle/>
            <a:p>
              <a:r>
                <a:rPr lang="en-US" sz="2400" dirty="0" smtClean="0"/>
                <a:t>Budget re-allocation</a:t>
              </a:r>
              <a:endParaRPr lang="en-US" sz="2400" dirty="0"/>
            </a:p>
            <a:p>
              <a:pPr marL="285750" indent="-285750">
                <a:buFont typeface="Arial" charset="0"/>
                <a:buChar char="•"/>
              </a:pPr>
              <a:endParaRPr lang="en-US" sz="2400" dirty="0"/>
            </a:p>
          </p:txBody>
        </p:sp>
      </p:grpSp>
      <p:grpSp>
        <p:nvGrpSpPr>
          <p:cNvPr id="53" name="Group 52"/>
          <p:cNvGrpSpPr/>
          <p:nvPr/>
        </p:nvGrpSpPr>
        <p:grpSpPr>
          <a:xfrm>
            <a:off x="4256445" y="2555656"/>
            <a:ext cx="3807358" cy="977267"/>
            <a:chOff x="4355051" y="5594692"/>
            <a:chExt cx="3807358" cy="977267"/>
          </a:xfrm>
        </p:grpSpPr>
        <p:sp>
          <p:nvSpPr>
            <p:cNvPr id="54" name="Rounded Rectangle 53"/>
            <p:cNvSpPr/>
            <p:nvPr/>
          </p:nvSpPr>
          <p:spPr>
            <a:xfrm>
              <a:off x="4355051" y="5594692"/>
              <a:ext cx="3807358" cy="753812"/>
            </a:xfrm>
            <a:prstGeom prst="roundRect">
              <a:avLst/>
            </a:prstGeom>
            <a:ln w="57150">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55" name="TextBox 54"/>
            <p:cNvSpPr txBox="1"/>
            <p:nvPr/>
          </p:nvSpPr>
          <p:spPr>
            <a:xfrm>
              <a:off x="4521044" y="5740962"/>
              <a:ext cx="3398284" cy="830997"/>
            </a:xfrm>
            <a:prstGeom prst="rect">
              <a:avLst/>
            </a:prstGeom>
            <a:noFill/>
          </p:spPr>
          <p:txBody>
            <a:bodyPr wrap="square" rtlCol="0">
              <a:spAutoFit/>
            </a:bodyPr>
            <a:lstStyle/>
            <a:p>
              <a:r>
                <a:rPr lang="en-US" sz="2400" dirty="0" smtClean="0"/>
                <a:t>Changes in duties</a:t>
              </a:r>
              <a:endParaRPr lang="en-US" sz="2400" dirty="0"/>
            </a:p>
            <a:p>
              <a:pPr marL="285750" indent="-285750">
                <a:buFont typeface="Arial" charset="0"/>
                <a:buChar char="•"/>
              </a:pPr>
              <a:endParaRPr lang="en-US" sz="2400" dirty="0"/>
            </a:p>
          </p:txBody>
        </p:sp>
      </p:grpSp>
      <p:grpSp>
        <p:nvGrpSpPr>
          <p:cNvPr id="7" name="Group 6"/>
          <p:cNvGrpSpPr/>
          <p:nvPr/>
        </p:nvGrpSpPr>
        <p:grpSpPr>
          <a:xfrm>
            <a:off x="8254690" y="5567802"/>
            <a:ext cx="3807358" cy="977267"/>
            <a:chOff x="8236761" y="5567802"/>
            <a:chExt cx="3807358" cy="977267"/>
          </a:xfrm>
        </p:grpSpPr>
        <p:sp>
          <p:nvSpPr>
            <p:cNvPr id="57" name="Rounded Rectangle 56"/>
            <p:cNvSpPr/>
            <p:nvPr/>
          </p:nvSpPr>
          <p:spPr>
            <a:xfrm>
              <a:off x="8236761" y="5567802"/>
              <a:ext cx="3807358" cy="753812"/>
            </a:xfrm>
            <a:prstGeom prst="roundRect">
              <a:avLst/>
            </a:prstGeom>
            <a:ln w="57150">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58" name="TextBox 57"/>
            <p:cNvSpPr txBox="1"/>
            <p:nvPr/>
          </p:nvSpPr>
          <p:spPr>
            <a:xfrm>
              <a:off x="8402754" y="5714072"/>
              <a:ext cx="3398284" cy="830997"/>
            </a:xfrm>
            <a:prstGeom prst="rect">
              <a:avLst/>
            </a:prstGeom>
            <a:noFill/>
            <a:ln>
              <a:noFill/>
            </a:ln>
          </p:spPr>
          <p:txBody>
            <a:bodyPr wrap="square" rtlCol="0">
              <a:spAutoFit/>
            </a:bodyPr>
            <a:lstStyle/>
            <a:p>
              <a:r>
                <a:rPr lang="en-US" sz="2400" dirty="0" smtClean="0"/>
                <a:t>Task </a:t>
              </a:r>
              <a:r>
                <a:rPr lang="en-US" sz="2400" dirty="0" err="1" smtClean="0"/>
                <a:t>priorisation</a:t>
              </a:r>
              <a:endParaRPr lang="en-US" sz="2400" dirty="0"/>
            </a:p>
            <a:p>
              <a:pPr marL="285750" indent="-285750">
                <a:buFont typeface="Arial" charset="0"/>
                <a:buChar char="•"/>
              </a:pPr>
              <a:endParaRPr lang="en-US" sz="2400" dirty="0"/>
            </a:p>
          </p:txBody>
        </p:sp>
      </p:grpSp>
      <p:grpSp>
        <p:nvGrpSpPr>
          <p:cNvPr id="60" name="Group 59"/>
          <p:cNvGrpSpPr/>
          <p:nvPr/>
        </p:nvGrpSpPr>
        <p:grpSpPr>
          <a:xfrm>
            <a:off x="8243812" y="4541795"/>
            <a:ext cx="3861791" cy="905551"/>
            <a:chOff x="8236761" y="5639518"/>
            <a:chExt cx="3861791" cy="905551"/>
          </a:xfrm>
        </p:grpSpPr>
        <p:sp>
          <p:nvSpPr>
            <p:cNvPr id="61" name="Rounded Rectangle 60"/>
            <p:cNvSpPr/>
            <p:nvPr/>
          </p:nvSpPr>
          <p:spPr>
            <a:xfrm>
              <a:off x="8236761" y="5639518"/>
              <a:ext cx="3807358" cy="753812"/>
            </a:xfrm>
            <a:prstGeom prst="roundRect">
              <a:avLst/>
            </a:prstGeom>
            <a:ln w="57150">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62" name="TextBox 61"/>
            <p:cNvSpPr txBox="1"/>
            <p:nvPr/>
          </p:nvSpPr>
          <p:spPr>
            <a:xfrm>
              <a:off x="8402754" y="5714072"/>
              <a:ext cx="3695798" cy="830997"/>
            </a:xfrm>
            <a:prstGeom prst="rect">
              <a:avLst/>
            </a:prstGeom>
            <a:noFill/>
            <a:ln>
              <a:noFill/>
            </a:ln>
          </p:spPr>
          <p:txBody>
            <a:bodyPr wrap="square" rtlCol="0">
              <a:spAutoFit/>
            </a:bodyPr>
            <a:lstStyle/>
            <a:p>
              <a:r>
                <a:rPr lang="en-US" sz="2400" dirty="0" smtClean="0"/>
                <a:t>More documents published</a:t>
              </a:r>
              <a:endParaRPr lang="en-US" sz="2400" dirty="0"/>
            </a:p>
            <a:p>
              <a:pPr marL="285750" indent="-285750">
                <a:buFont typeface="Arial" charset="0"/>
                <a:buChar char="•"/>
              </a:pPr>
              <a:endParaRPr lang="en-US" sz="2400" dirty="0"/>
            </a:p>
          </p:txBody>
        </p:sp>
      </p:grpSp>
      <p:grpSp>
        <p:nvGrpSpPr>
          <p:cNvPr id="8" name="Group 7"/>
          <p:cNvGrpSpPr/>
          <p:nvPr/>
        </p:nvGrpSpPr>
        <p:grpSpPr>
          <a:xfrm>
            <a:off x="8262387" y="3511498"/>
            <a:ext cx="3861791" cy="977267"/>
            <a:chOff x="8262387" y="3511498"/>
            <a:chExt cx="3861791" cy="977267"/>
          </a:xfrm>
        </p:grpSpPr>
        <p:sp>
          <p:nvSpPr>
            <p:cNvPr id="64" name="Rounded Rectangle 63"/>
            <p:cNvSpPr/>
            <p:nvPr/>
          </p:nvSpPr>
          <p:spPr>
            <a:xfrm>
              <a:off x="8262387" y="3511498"/>
              <a:ext cx="3807358" cy="753812"/>
            </a:xfrm>
            <a:prstGeom prst="roundRect">
              <a:avLst/>
            </a:prstGeom>
            <a:ln w="57150">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65" name="TextBox 64"/>
            <p:cNvSpPr txBox="1"/>
            <p:nvPr/>
          </p:nvSpPr>
          <p:spPr>
            <a:xfrm>
              <a:off x="8428380" y="3657768"/>
              <a:ext cx="3695798" cy="830997"/>
            </a:xfrm>
            <a:prstGeom prst="rect">
              <a:avLst/>
            </a:prstGeom>
            <a:noFill/>
            <a:ln>
              <a:noFill/>
            </a:ln>
          </p:spPr>
          <p:txBody>
            <a:bodyPr wrap="square" rtlCol="0">
              <a:spAutoFit/>
            </a:bodyPr>
            <a:lstStyle/>
            <a:p>
              <a:r>
                <a:rPr lang="en-US" sz="2400" dirty="0" smtClean="0"/>
                <a:t>On-time delivery</a:t>
              </a:r>
              <a:endParaRPr lang="en-US" sz="2400" dirty="0"/>
            </a:p>
            <a:p>
              <a:pPr marL="285750" indent="-285750">
                <a:buFont typeface="Arial" charset="0"/>
                <a:buChar char="•"/>
              </a:pPr>
              <a:endParaRPr lang="en-US" sz="2400" dirty="0"/>
            </a:p>
          </p:txBody>
        </p:sp>
      </p:grpSp>
      <p:grpSp>
        <p:nvGrpSpPr>
          <p:cNvPr id="66" name="Group 65"/>
          <p:cNvGrpSpPr/>
          <p:nvPr/>
        </p:nvGrpSpPr>
        <p:grpSpPr>
          <a:xfrm>
            <a:off x="8262387" y="2538885"/>
            <a:ext cx="3861791" cy="977267"/>
            <a:chOff x="8236761" y="5567802"/>
            <a:chExt cx="3861791" cy="977267"/>
          </a:xfrm>
        </p:grpSpPr>
        <p:sp>
          <p:nvSpPr>
            <p:cNvPr id="67" name="Rounded Rectangle 66"/>
            <p:cNvSpPr/>
            <p:nvPr/>
          </p:nvSpPr>
          <p:spPr>
            <a:xfrm>
              <a:off x="8236761" y="5567802"/>
              <a:ext cx="3807358" cy="753812"/>
            </a:xfrm>
            <a:prstGeom prst="roundRect">
              <a:avLst/>
            </a:prstGeom>
            <a:ln w="57150">
              <a:solidFill>
                <a:srgbClr val="C0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68" name="TextBox 67"/>
            <p:cNvSpPr txBox="1"/>
            <p:nvPr/>
          </p:nvSpPr>
          <p:spPr>
            <a:xfrm>
              <a:off x="8402754" y="5714072"/>
              <a:ext cx="3695798" cy="830997"/>
            </a:xfrm>
            <a:prstGeom prst="rect">
              <a:avLst/>
            </a:prstGeom>
            <a:noFill/>
            <a:ln>
              <a:noFill/>
            </a:ln>
          </p:spPr>
          <p:txBody>
            <a:bodyPr wrap="square" rtlCol="0">
              <a:spAutoFit/>
            </a:bodyPr>
            <a:lstStyle/>
            <a:p>
              <a:r>
                <a:rPr lang="en-US" sz="2400" dirty="0" smtClean="0"/>
                <a:t>Focus on main tasks</a:t>
              </a:r>
              <a:endParaRPr lang="en-US" sz="2400" dirty="0"/>
            </a:p>
            <a:p>
              <a:pPr marL="285750" indent="-285750">
                <a:buFont typeface="Arial" charset="0"/>
                <a:buChar char="•"/>
              </a:pPr>
              <a:endParaRPr lang="en-US" sz="2400" dirty="0"/>
            </a:p>
          </p:txBody>
        </p:sp>
      </p:grpSp>
    </p:spTree>
    <p:extLst>
      <p:ext uri="{BB962C8B-B14F-4D97-AF65-F5344CB8AC3E}">
        <p14:creationId xmlns:p14="http://schemas.microsoft.com/office/powerpoint/2010/main" val="1711250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0"/>
                                        <p:tgtEl>
                                          <p:spTgt spid="25"/>
                                        </p:tgtEl>
                                      </p:cBhvr>
                                    </p:animEffect>
                                  </p:childTnLst>
                                </p:cTn>
                              </p:par>
                            </p:childTnLst>
                          </p:cTn>
                        </p:par>
                        <p:par>
                          <p:cTn id="8" fill="hold">
                            <p:stCondLst>
                              <p:cond delay="1000"/>
                            </p:stCondLst>
                            <p:childTnLst>
                              <p:par>
                                <p:cTn id="9" presetID="1" presetClass="entr" presetSubtype="0" fill="hold" nodeType="afterEffect">
                                  <p:stCondLst>
                                    <p:cond delay="3000"/>
                                  </p:stCondLst>
                                  <p:childTnLst>
                                    <p:set>
                                      <p:cBhvr>
                                        <p:cTn id="10" dur="1" fill="hold">
                                          <p:stCondLst>
                                            <p:cond delay="999"/>
                                          </p:stCondLst>
                                        </p:cTn>
                                        <p:tgtEl>
                                          <p:spTgt spid="53"/>
                                        </p:tgtEl>
                                        <p:attrNameLst>
                                          <p:attrName>style.visibility</p:attrName>
                                        </p:attrNameLst>
                                      </p:cBhvr>
                                      <p:to>
                                        <p:strVal val="visible"/>
                                      </p:to>
                                    </p:set>
                                  </p:childTnLst>
                                </p:cTn>
                              </p:par>
                            </p:childTnLst>
                          </p:cTn>
                        </p:par>
                        <p:par>
                          <p:cTn id="11" fill="hold">
                            <p:stCondLst>
                              <p:cond delay="5000"/>
                            </p:stCondLst>
                            <p:childTnLst>
                              <p:par>
                                <p:cTn id="12" presetID="1" presetClass="entr" presetSubtype="0" fill="hold" nodeType="afterEffect">
                                  <p:stCondLst>
                                    <p:cond delay="3000"/>
                                  </p:stCondLst>
                                  <p:childTnLst>
                                    <p:set>
                                      <p:cBhvr>
                                        <p:cTn id="13" dur="1" fill="hold">
                                          <p:stCondLst>
                                            <p:cond delay="999"/>
                                          </p:stCondLst>
                                        </p:cTn>
                                        <p:tgtEl>
                                          <p:spTgt spid="66"/>
                                        </p:tgtEl>
                                        <p:attrNameLst>
                                          <p:attrName>style.visibility</p:attrName>
                                        </p:attrNameLst>
                                      </p:cBhvr>
                                      <p:to>
                                        <p:strVal val="visible"/>
                                      </p:to>
                                    </p:set>
                                  </p:childTnLst>
                                </p:cTn>
                              </p:par>
                            </p:childTnLst>
                          </p:cTn>
                        </p:par>
                        <p:par>
                          <p:cTn id="14" fill="hold">
                            <p:stCondLst>
                              <p:cond delay="9000"/>
                            </p:stCondLst>
                            <p:childTnLst>
                              <p:par>
                                <p:cTn id="15" presetID="10" presetClass="entr" presetSubtype="0" fill="hold" nodeType="afterEffect">
                                  <p:stCondLst>
                                    <p:cond delay="3000"/>
                                  </p:stCondLst>
                                  <p:childTnLst>
                                    <p:set>
                                      <p:cBhvr>
                                        <p:cTn id="16" dur="1" fill="hold">
                                          <p:stCondLst>
                                            <p:cond delay="0"/>
                                          </p:stCondLst>
                                        </p:cTn>
                                        <p:tgtEl>
                                          <p:spTgt spid="41"/>
                                        </p:tgtEl>
                                        <p:attrNameLst>
                                          <p:attrName>style.visibility</p:attrName>
                                        </p:attrNameLst>
                                      </p:cBhvr>
                                      <p:to>
                                        <p:strVal val="visible"/>
                                      </p:to>
                                    </p:set>
                                    <p:animEffect transition="in" filter="fade">
                                      <p:cBhvr>
                                        <p:cTn id="17" dur="1000"/>
                                        <p:tgtEl>
                                          <p:spTgt spid="41"/>
                                        </p:tgtEl>
                                      </p:cBhvr>
                                    </p:animEffect>
                                  </p:childTnLst>
                                </p:cTn>
                              </p:par>
                            </p:childTnLst>
                          </p:cTn>
                        </p:par>
                        <p:par>
                          <p:cTn id="18" fill="hold">
                            <p:stCondLst>
                              <p:cond delay="13000"/>
                            </p:stCondLst>
                            <p:childTnLst>
                              <p:par>
                                <p:cTn id="19" presetID="1" presetClass="entr" presetSubtype="0" fill="hold" nodeType="afterEffect">
                                  <p:stCondLst>
                                    <p:cond delay="3000"/>
                                  </p:stCondLst>
                                  <p:childTnLst>
                                    <p:set>
                                      <p:cBhvr>
                                        <p:cTn id="20" dur="1" fill="hold">
                                          <p:stCondLst>
                                            <p:cond delay="999"/>
                                          </p:stCondLst>
                                        </p:cTn>
                                        <p:tgtEl>
                                          <p:spTgt spid="50"/>
                                        </p:tgtEl>
                                        <p:attrNameLst>
                                          <p:attrName>style.visibility</p:attrName>
                                        </p:attrNameLst>
                                      </p:cBhvr>
                                      <p:to>
                                        <p:strVal val="visible"/>
                                      </p:to>
                                    </p:set>
                                  </p:childTnLst>
                                </p:cTn>
                              </p:par>
                            </p:childTnLst>
                          </p:cTn>
                        </p:par>
                        <p:par>
                          <p:cTn id="21" fill="hold">
                            <p:stCondLst>
                              <p:cond delay="17000"/>
                            </p:stCondLst>
                            <p:childTnLst>
                              <p:par>
                                <p:cTn id="22" presetID="1" presetClass="entr" presetSubtype="0" fill="hold" nodeType="afterEffect">
                                  <p:stCondLst>
                                    <p:cond delay="3000"/>
                                  </p:stCondLst>
                                  <p:childTnLst>
                                    <p:set>
                                      <p:cBhvr>
                                        <p:cTn id="23" dur="1" fill="hold">
                                          <p:stCondLst>
                                            <p:cond delay="999"/>
                                          </p:stCondLst>
                                        </p:cTn>
                                        <p:tgtEl>
                                          <p:spTgt spid="8"/>
                                        </p:tgtEl>
                                        <p:attrNameLst>
                                          <p:attrName>style.visibility</p:attrName>
                                        </p:attrNameLst>
                                      </p:cBhvr>
                                      <p:to>
                                        <p:strVal val="visible"/>
                                      </p:to>
                                    </p:set>
                                  </p:childTnLst>
                                </p:cTn>
                              </p:par>
                            </p:childTnLst>
                          </p:cTn>
                        </p:par>
                        <p:par>
                          <p:cTn id="24" fill="hold">
                            <p:stCondLst>
                              <p:cond delay="21000"/>
                            </p:stCondLst>
                            <p:childTnLst>
                              <p:par>
                                <p:cTn id="25" presetID="10" presetClass="entr" presetSubtype="0" fill="hold" nodeType="afterEffect">
                                  <p:stCondLst>
                                    <p:cond delay="300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1000"/>
                                        <p:tgtEl>
                                          <p:spTgt spid="38"/>
                                        </p:tgtEl>
                                      </p:cBhvr>
                                    </p:animEffect>
                                  </p:childTnLst>
                                </p:cTn>
                              </p:par>
                            </p:childTnLst>
                          </p:cTn>
                        </p:par>
                        <p:par>
                          <p:cTn id="28" fill="hold">
                            <p:stCondLst>
                              <p:cond delay="25000"/>
                            </p:stCondLst>
                            <p:childTnLst>
                              <p:par>
                                <p:cTn id="29" presetID="1" presetClass="entr" presetSubtype="0" fill="hold" nodeType="afterEffect">
                                  <p:stCondLst>
                                    <p:cond delay="3000"/>
                                  </p:stCondLst>
                                  <p:childTnLst>
                                    <p:set>
                                      <p:cBhvr>
                                        <p:cTn id="30" dur="1" fill="hold">
                                          <p:stCondLst>
                                            <p:cond delay="999"/>
                                          </p:stCondLst>
                                        </p:cTn>
                                        <p:tgtEl>
                                          <p:spTgt spid="47"/>
                                        </p:tgtEl>
                                        <p:attrNameLst>
                                          <p:attrName>style.visibility</p:attrName>
                                        </p:attrNameLst>
                                      </p:cBhvr>
                                      <p:to>
                                        <p:strVal val="visible"/>
                                      </p:to>
                                    </p:set>
                                  </p:childTnLst>
                                </p:cTn>
                              </p:par>
                            </p:childTnLst>
                          </p:cTn>
                        </p:par>
                        <p:par>
                          <p:cTn id="31" fill="hold">
                            <p:stCondLst>
                              <p:cond delay="29000"/>
                            </p:stCondLst>
                            <p:childTnLst>
                              <p:par>
                                <p:cTn id="32" presetID="1" presetClass="entr" presetSubtype="0" fill="hold" nodeType="afterEffect">
                                  <p:stCondLst>
                                    <p:cond delay="3000"/>
                                  </p:stCondLst>
                                  <p:childTnLst>
                                    <p:set>
                                      <p:cBhvr>
                                        <p:cTn id="33" dur="1" fill="hold">
                                          <p:stCondLst>
                                            <p:cond delay="999"/>
                                          </p:stCondLst>
                                        </p:cTn>
                                        <p:tgtEl>
                                          <p:spTgt spid="60"/>
                                        </p:tgtEl>
                                        <p:attrNameLst>
                                          <p:attrName>style.visibility</p:attrName>
                                        </p:attrNameLst>
                                      </p:cBhvr>
                                      <p:to>
                                        <p:strVal val="visible"/>
                                      </p:to>
                                    </p:set>
                                  </p:childTnLst>
                                </p:cTn>
                              </p:par>
                            </p:childTnLst>
                          </p:cTn>
                        </p:par>
                        <p:par>
                          <p:cTn id="34" fill="hold">
                            <p:stCondLst>
                              <p:cond delay="33000"/>
                            </p:stCondLst>
                            <p:childTnLst>
                              <p:par>
                                <p:cTn id="35" presetID="10" presetClass="entr" presetSubtype="0" fill="hold" nodeType="afterEffect">
                                  <p:stCondLst>
                                    <p:cond delay="3000"/>
                                  </p:stCondLst>
                                  <p:childTnLst>
                                    <p:set>
                                      <p:cBhvr>
                                        <p:cTn id="36" dur="1" fill="hold">
                                          <p:stCondLst>
                                            <p:cond delay="0"/>
                                          </p:stCondLst>
                                        </p:cTn>
                                        <p:tgtEl>
                                          <p:spTgt spid="35"/>
                                        </p:tgtEl>
                                        <p:attrNameLst>
                                          <p:attrName>style.visibility</p:attrName>
                                        </p:attrNameLst>
                                      </p:cBhvr>
                                      <p:to>
                                        <p:strVal val="visible"/>
                                      </p:to>
                                    </p:set>
                                    <p:animEffect transition="in" filter="fade">
                                      <p:cBhvr>
                                        <p:cTn id="37" dur="1000"/>
                                        <p:tgtEl>
                                          <p:spTgt spid="35"/>
                                        </p:tgtEl>
                                      </p:cBhvr>
                                    </p:animEffect>
                                  </p:childTnLst>
                                </p:cTn>
                              </p:par>
                            </p:childTnLst>
                          </p:cTn>
                        </p:par>
                        <p:par>
                          <p:cTn id="38" fill="hold">
                            <p:stCondLst>
                              <p:cond delay="37000"/>
                            </p:stCondLst>
                            <p:childTnLst>
                              <p:par>
                                <p:cTn id="39" presetID="1" presetClass="entr" presetSubtype="0" fill="hold" nodeType="afterEffect">
                                  <p:stCondLst>
                                    <p:cond delay="3000"/>
                                  </p:stCondLst>
                                  <p:childTnLst>
                                    <p:set>
                                      <p:cBhvr>
                                        <p:cTn id="40" dur="1" fill="hold">
                                          <p:stCondLst>
                                            <p:cond delay="999"/>
                                          </p:stCondLst>
                                        </p:cTn>
                                        <p:tgtEl>
                                          <p:spTgt spid="6"/>
                                        </p:tgtEl>
                                        <p:attrNameLst>
                                          <p:attrName>style.visibility</p:attrName>
                                        </p:attrNameLst>
                                      </p:cBhvr>
                                      <p:to>
                                        <p:strVal val="visible"/>
                                      </p:to>
                                    </p:set>
                                  </p:childTnLst>
                                </p:cTn>
                              </p:par>
                            </p:childTnLst>
                          </p:cTn>
                        </p:par>
                        <p:par>
                          <p:cTn id="41" fill="hold">
                            <p:stCondLst>
                              <p:cond delay="41000"/>
                            </p:stCondLst>
                            <p:childTnLst>
                              <p:par>
                                <p:cTn id="42" presetID="1" presetClass="entr" presetSubtype="0" fill="hold" nodeType="afterEffect">
                                  <p:stCondLst>
                                    <p:cond delay="3000"/>
                                  </p:stCondLst>
                                  <p:childTnLst>
                                    <p:set>
                                      <p:cBhvr>
                                        <p:cTn id="43" dur="1" fill="hold">
                                          <p:stCondLst>
                                            <p:cond delay="999"/>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506410" y="1337621"/>
            <a:ext cx="4333232" cy="2616312"/>
          </a:xfrm>
          <a:prstGeom prst="rect">
            <a:avLst/>
          </a:prstGeom>
          <a:solidFill>
            <a:srgbClr val="ED7D3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3" name="Picture 2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12" name="Title 1"/>
          <p:cNvSpPr txBox="1">
            <a:spLocks/>
          </p:cNvSpPr>
          <p:nvPr/>
        </p:nvSpPr>
        <p:spPr>
          <a:xfrm>
            <a:off x="451821" y="217335"/>
            <a:ext cx="9037967" cy="8683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400" b="1" dirty="0" smtClean="0">
                <a:solidFill>
                  <a:schemeClr val="accent4"/>
                </a:solidFill>
                <a:latin typeface="+mn-lt"/>
                <a:ea typeface="Tahoma" panose="020B0604030504040204" pitchFamily="34" charset="0"/>
                <a:cs typeface="Tahoma" panose="020B0604030504040204" pitchFamily="34" charset="0"/>
              </a:rPr>
              <a:t>Challenge = Opportunity</a:t>
            </a:r>
          </a:p>
          <a:p>
            <a:pPr algn="l">
              <a:lnSpc>
                <a:spcPct val="100000"/>
              </a:lnSpc>
            </a:pPr>
            <a:r>
              <a:rPr lang="en-GB" sz="2400" i="1" dirty="0" smtClean="0">
                <a:solidFill>
                  <a:schemeClr val="bg1"/>
                </a:solidFill>
                <a:latin typeface="+mn-lt"/>
                <a:ea typeface="Tahoma" panose="020B0604030504040204" pitchFamily="34" charset="0"/>
                <a:cs typeface="Tahoma" panose="020B0604030504040204" pitchFamily="34" charset="0"/>
              </a:rPr>
              <a:t>Tasks 2 and 3: Continuation of the work in the SIG</a:t>
            </a:r>
            <a:endParaRPr lang="en-GB" sz="2400" i="1" dirty="0">
              <a:solidFill>
                <a:schemeClr val="bg1"/>
              </a:solidFill>
              <a:latin typeface="+mn-lt"/>
              <a:ea typeface="Tahoma" panose="020B0604030504040204" pitchFamily="34" charset="0"/>
              <a:cs typeface="Tahoma" panose="020B0604030504040204" pitchFamily="34" charset="0"/>
            </a:endParaRPr>
          </a:p>
        </p:txBody>
      </p:sp>
      <p:sp>
        <p:nvSpPr>
          <p:cNvPr id="13" name="Content Placeholder 2"/>
          <p:cNvSpPr>
            <a:spLocks noGrp="1"/>
          </p:cNvSpPr>
          <p:nvPr>
            <p:ph idx="1"/>
          </p:nvPr>
        </p:nvSpPr>
        <p:spPr>
          <a:xfrm>
            <a:off x="452249" y="1503150"/>
            <a:ext cx="3499992" cy="4819333"/>
          </a:xfrm>
        </p:spPr>
        <p:txBody>
          <a:bodyPr>
            <a:noAutofit/>
          </a:bodyPr>
          <a:lstStyle/>
          <a:p>
            <a:pPr>
              <a:defRPr/>
            </a:pPr>
            <a:r>
              <a:rPr lang="en-GB" sz="2200" dirty="0" smtClean="0">
                <a:solidFill>
                  <a:srgbClr val="004461"/>
                </a:solidFill>
              </a:rPr>
              <a:t>Safeguard legacy</a:t>
            </a:r>
          </a:p>
          <a:p>
            <a:pPr>
              <a:defRPr/>
            </a:pPr>
            <a:r>
              <a:rPr lang="en-GB" sz="2200" dirty="0" smtClean="0">
                <a:solidFill>
                  <a:srgbClr val="004461"/>
                </a:solidFill>
              </a:rPr>
              <a:t>The work of Task 2 and 3 will continue as a GÉANT Special Interest Group</a:t>
            </a:r>
            <a:br>
              <a:rPr lang="en-GB" sz="2200" dirty="0" smtClean="0">
                <a:solidFill>
                  <a:srgbClr val="004461"/>
                </a:solidFill>
              </a:rPr>
            </a:br>
            <a:endParaRPr lang="en-GB" sz="2200" dirty="0" smtClean="0">
              <a:solidFill>
                <a:srgbClr val="004461"/>
              </a:solidFill>
            </a:endParaRPr>
          </a:p>
          <a:p>
            <a:pPr>
              <a:buClrTx/>
              <a:defRPr/>
            </a:pPr>
            <a:r>
              <a:rPr lang="en-GB" sz="2200" dirty="0" smtClean="0">
                <a:solidFill>
                  <a:srgbClr val="004461"/>
                </a:solidFill>
              </a:rPr>
              <a:t>A migration plan was made and it was executed during the last months of the project</a:t>
            </a:r>
            <a:br>
              <a:rPr lang="en-GB" sz="2200" dirty="0" smtClean="0">
                <a:solidFill>
                  <a:srgbClr val="004461"/>
                </a:solidFill>
              </a:rPr>
            </a:br>
            <a:endParaRPr lang="en-GB" sz="2200" dirty="0" smtClean="0">
              <a:solidFill>
                <a:srgbClr val="004461"/>
              </a:solidFill>
            </a:endParaRPr>
          </a:p>
          <a:p>
            <a:pPr>
              <a:defRPr/>
            </a:pPr>
            <a:r>
              <a:rPr lang="en-GB" sz="2200" dirty="0" smtClean="0">
                <a:solidFill>
                  <a:srgbClr val="004461"/>
                </a:solidFill>
              </a:rPr>
              <a:t>A SIG was established at the end of GN4-1</a:t>
            </a:r>
          </a:p>
          <a:p>
            <a:pPr>
              <a:defRPr/>
            </a:pPr>
            <a:endParaRPr lang="en-GB" sz="2200" dirty="0">
              <a:solidFill>
                <a:srgbClr val="004461"/>
              </a:solidFill>
            </a:endParaRPr>
          </a:p>
          <a:p>
            <a:pPr>
              <a:defRPr/>
            </a:pPr>
            <a:endParaRPr lang="en-GB" sz="2200" dirty="0" smtClean="0">
              <a:solidFill>
                <a:srgbClr val="004461"/>
              </a:solidFill>
            </a:endParaRPr>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31</a:t>
            </a:fld>
            <a:endParaRPr lang="en-GB" dirty="0"/>
          </a:p>
        </p:txBody>
      </p:sp>
      <p:sp>
        <p:nvSpPr>
          <p:cNvPr id="10" name="TextBox 9"/>
          <p:cNvSpPr txBox="1"/>
          <p:nvPr/>
        </p:nvSpPr>
        <p:spPr>
          <a:xfrm>
            <a:off x="14335361" y="7086090"/>
            <a:ext cx="1849868" cy="369332"/>
          </a:xfrm>
          <a:prstGeom prst="rect">
            <a:avLst/>
          </a:prstGeom>
          <a:noFill/>
        </p:spPr>
        <p:txBody>
          <a:bodyPr wrap="square" rtlCol="0">
            <a:spAutoFit/>
          </a:bodyPr>
          <a:lstStyle/>
          <a:p>
            <a:r>
              <a:rPr lang="en-GB" dirty="0" smtClean="0"/>
              <a:t>SIG-</a:t>
            </a:r>
            <a:r>
              <a:rPr lang="en-GB" dirty="0" err="1" smtClean="0"/>
              <a:t>Marcomms</a:t>
            </a:r>
            <a:endParaRPr lang="en-GB" dirty="0"/>
          </a:p>
        </p:txBody>
      </p:sp>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8586" t="38439" r="12554" b="8942"/>
          <a:stretch/>
        </p:blipFill>
        <p:spPr>
          <a:xfrm>
            <a:off x="4506411" y="3874693"/>
            <a:ext cx="7685589" cy="2642948"/>
          </a:xfrm>
          <a:prstGeom prst="rect">
            <a:avLst/>
          </a:prstGeom>
          <a:ln w="12700">
            <a:solidFill>
              <a:schemeClr val="bg1"/>
            </a:solidFill>
          </a:ln>
        </p:spPr>
      </p:pic>
      <p:sp>
        <p:nvSpPr>
          <p:cNvPr id="6" name="TextBox 5"/>
          <p:cNvSpPr txBox="1"/>
          <p:nvPr/>
        </p:nvSpPr>
        <p:spPr>
          <a:xfrm>
            <a:off x="6437233" y="1539201"/>
            <a:ext cx="2341816" cy="788036"/>
          </a:xfrm>
          <a:prstGeom prst="rect">
            <a:avLst/>
          </a:prstGeom>
          <a:noFill/>
        </p:spPr>
        <p:txBody>
          <a:bodyPr wrap="square" rtlCol="0">
            <a:spAutoFit/>
          </a:bodyPr>
          <a:lstStyle/>
          <a:p>
            <a:pPr algn="r">
              <a:lnSpc>
                <a:spcPts val="1800"/>
              </a:lnSpc>
            </a:pPr>
            <a:r>
              <a:rPr lang="en-GB" dirty="0" smtClean="0">
                <a:solidFill>
                  <a:schemeClr val="bg1"/>
                </a:solidFill>
              </a:rPr>
              <a:t>GN4-1 kick-off meeting at Czech Technical University</a:t>
            </a:r>
            <a:endParaRPr lang="en-GB" dirty="0">
              <a:solidFill>
                <a:schemeClr val="bg1"/>
              </a:solidFill>
            </a:endParaRPr>
          </a:p>
        </p:txBody>
      </p:sp>
      <p:pic>
        <p:nvPicPr>
          <p:cNvPr id="1034" name="Picture 10" descr="Image result for geant campus best practice"/>
          <p:cNvPicPr>
            <a:picLocks noChangeAspect="1" noChangeArrowheads="1"/>
          </p:cNvPicPr>
          <p:nvPr/>
        </p:nvPicPr>
        <p:blipFill rotWithShape="1">
          <a:blip r:embed="rId4">
            <a:extLst>
              <a:ext uri="{BEBA8EAE-BF5A-486C-A8C5-ECC9F3942E4B}">
                <a14:imgProps xmlns:a14="http://schemas.microsoft.com/office/drawing/2010/main">
                  <a14:imgLayer r:embed="rId5">
                    <a14:imgEffect>
                      <a14:sharpenSoften amount="-25000"/>
                    </a14:imgEffect>
                  </a14:imgLayer>
                </a14:imgProps>
              </a:ext>
              <a:ext uri="{28A0092B-C50C-407E-A947-70E740481C1C}">
                <a14:useLocalDpi xmlns:a14="http://schemas.microsoft.com/office/drawing/2010/main" val="0"/>
              </a:ext>
            </a:extLst>
          </a:blip>
          <a:srcRect/>
          <a:stretch/>
        </p:blipFill>
        <p:spPr bwMode="auto">
          <a:xfrm>
            <a:off x="8839642" y="1350499"/>
            <a:ext cx="3352358" cy="2511034"/>
          </a:xfrm>
          <a:prstGeom prst="rect">
            <a:avLst/>
          </a:prstGeom>
          <a:noFill/>
          <a:ln w="12700">
            <a:solidFill>
              <a:schemeClr val="bg1"/>
            </a:solidFill>
          </a:ln>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4633410" y="3291451"/>
            <a:ext cx="2595430" cy="557204"/>
          </a:xfrm>
          <a:prstGeom prst="rect">
            <a:avLst/>
          </a:prstGeom>
          <a:noFill/>
        </p:spPr>
        <p:txBody>
          <a:bodyPr wrap="square" lIns="0" rIns="0" rtlCol="0">
            <a:spAutoFit/>
          </a:bodyPr>
          <a:lstStyle/>
          <a:p>
            <a:pPr>
              <a:lnSpc>
                <a:spcPts val="1800"/>
              </a:lnSpc>
            </a:pPr>
            <a:r>
              <a:rPr lang="en-GB" dirty="0" smtClean="0">
                <a:solidFill>
                  <a:schemeClr val="bg1"/>
                </a:solidFill>
              </a:rPr>
              <a:t>T2 Campus Best Practice </a:t>
            </a:r>
            <a:r>
              <a:rPr lang="en-GB" dirty="0" err="1" smtClean="0">
                <a:solidFill>
                  <a:schemeClr val="bg1"/>
                </a:solidFill>
              </a:rPr>
              <a:t>MARnet</a:t>
            </a:r>
            <a:r>
              <a:rPr lang="en-GB" dirty="0" smtClean="0">
                <a:solidFill>
                  <a:schemeClr val="bg1"/>
                </a:solidFill>
              </a:rPr>
              <a:t>, Macedonia</a:t>
            </a:r>
            <a:endParaRPr lang="en-GB" dirty="0">
              <a:solidFill>
                <a:schemeClr val="bg1"/>
              </a:solidFill>
            </a:endParaRPr>
          </a:p>
        </p:txBody>
      </p:sp>
    </p:spTree>
    <p:extLst>
      <p:ext uri="{BB962C8B-B14F-4D97-AF65-F5344CB8AC3E}">
        <p14:creationId xmlns:p14="http://schemas.microsoft.com/office/powerpoint/2010/main" val="111626315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10656044" y="1276327"/>
            <a:ext cx="2136566" cy="369332"/>
          </a:xfrm>
          <a:prstGeom prst="rect">
            <a:avLst/>
          </a:prstGeom>
          <a:noFill/>
        </p:spPr>
        <p:txBody>
          <a:bodyPr wrap="square" rtlCol="0">
            <a:spAutoFit/>
          </a:bodyPr>
          <a:lstStyle/>
          <a:p>
            <a:r>
              <a:rPr lang="en-GB" dirty="0" smtClean="0">
                <a:solidFill>
                  <a:schemeClr val="bg1"/>
                </a:solidFill>
              </a:rPr>
              <a:t>SIG-MARCOMS</a:t>
            </a:r>
            <a:endParaRPr lang="en-GB" dirty="0">
              <a:solidFill>
                <a:schemeClr val="bg1"/>
              </a:solidFill>
            </a:endParaRPr>
          </a:p>
        </p:txBody>
      </p:sp>
      <p:pic>
        <p:nvPicPr>
          <p:cNvPr id="22" name="Picture 2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16" y="-2677"/>
            <a:ext cx="12201015" cy="1322886"/>
          </a:xfrm>
          <a:prstGeom prst="rect">
            <a:avLst/>
          </a:prstGeom>
        </p:spPr>
      </p:pic>
      <p:pic>
        <p:nvPicPr>
          <p:cNvPr id="23" name="Pictur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12" name="Title 1"/>
          <p:cNvSpPr txBox="1">
            <a:spLocks/>
          </p:cNvSpPr>
          <p:nvPr/>
        </p:nvSpPr>
        <p:spPr>
          <a:xfrm>
            <a:off x="477459" y="217335"/>
            <a:ext cx="9757658" cy="8683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400" b="1" dirty="0" smtClean="0">
                <a:solidFill>
                  <a:schemeClr val="accent4"/>
                </a:solidFill>
                <a:latin typeface="+mn-lt"/>
                <a:ea typeface="Tahoma" panose="020B0604030504040204" pitchFamily="34" charset="0"/>
                <a:cs typeface="Tahoma" panose="020B0604030504040204" pitchFamily="34" charset="0"/>
              </a:rPr>
              <a:t>Conclusions</a:t>
            </a:r>
          </a:p>
          <a:p>
            <a:pPr algn="l">
              <a:lnSpc>
                <a:spcPct val="100000"/>
              </a:lnSpc>
            </a:pPr>
            <a:r>
              <a:rPr lang="en-GB" sz="2400" i="1" dirty="0" smtClean="0">
                <a:solidFill>
                  <a:schemeClr val="bg1"/>
                </a:solidFill>
                <a:latin typeface="+mn-lt"/>
                <a:ea typeface="Tahoma" panose="020B0604030504040204" pitchFamily="34" charset="0"/>
                <a:cs typeface="Tahoma" panose="020B0604030504040204" pitchFamily="34" charset="0"/>
              </a:rPr>
              <a:t>NA3 </a:t>
            </a:r>
            <a:r>
              <a:rPr lang="en-GB" sz="2400" i="1" dirty="0">
                <a:solidFill>
                  <a:schemeClr val="bg1"/>
                </a:solidFill>
                <a:latin typeface="+mn-lt"/>
                <a:ea typeface="Tahoma" panose="020B0604030504040204" pitchFamily="34" charset="0"/>
                <a:cs typeface="Tahoma" panose="020B0604030504040204" pitchFamily="34" charset="0"/>
              </a:rPr>
              <a:t>d</a:t>
            </a:r>
            <a:r>
              <a:rPr lang="en-GB" sz="2400" i="1" dirty="0" smtClean="0">
                <a:solidFill>
                  <a:schemeClr val="bg1"/>
                </a:solidFill>
                <a:latin typeface="+mn-lt"/>
                <a:ea typeface="Tahoma" panose="020B0604030504040204" pitchFamily="34" charset="0"/>
                <a:cs typeface="Tahoma" panose="020B0604030504040204" pitchFamily="34" charset="0"/>
              </a:rPr>
              <a:t>elivered many benefits to the community</a:t>
            </a:r>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32</a:t>
            </a:fld>
            <a:endParaRPr lang="en-GB" dirty="0"/>
          </a:p>
        </p:txBody>
      </p:sp>
      <p:sp>
        <p:nvSpPr>
          <p:cNvPr id="9" name="Content Placeholder 2"/>
          <p:cNvSpPr txBox="1">
            <a:spLocks/>
          </p:cNvSpPr>
          <p:nvPr/>
        </p:nvSpPr>
        <p:spPr>
          <a:xfrm>
            <a:off x="6366406" y="1723015"/>
            <a:ext cx="5825594" cy="4351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GB" sz="2200" dirty="0"/>
          </a:p>
        </p:txBody>
      </p:sp>
      <p:graphicFrame>
        <p:nvGraphicFramePr>
          <p:cNvPr id="2" name="Diagram 1"/>
          <p:cNvGraphicFramePr/>
          <p:nvPr>
            <p:extLst>
              <p:ext uri="{D42A27DB-BD31-4B8C-83A1-F6EECF244321}">
                <p14:modId xmlns:p14="http://schemas.microsoft.com/office/powerpoint/2010/main" val="931548872"/>
              </p:ext>
            </p:extLst>
          </p:nvPr>
        </p:nvGraphicFramePr>
        <p:xfrm>
          <a:off x="3271279" y="1561284"/>
          <a:ext cx="8530821" cy="4516515"/>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cxnSp>
        <p:nvCxnSpPr>
          <p:cNvPr id="4" name="Straight Connector 3"/>
          <p:cNvCxnSpPr>
            <a:stCxn id="29" idx="1"/>
          </p:cNvCxnSpPr>
          <p:nvPr/>
        </p:nvCxnSpPr>
        <p:spPr>
          <a:xfrm>
            <a:off x="2676008" y="2804409"/>
            <a:ext cx="3677519" cy="35382"/>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4638854" y="4537652"/>
            <a:ext cx="176864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8812409" y="5803475"/>
            <a:ext cx="3047949" cy="0"/>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9019393" y="2052450"/>
            <a:ext cx="1964760" cy="400110"/>
          </a:xfrm>
          <a:prstGeom prst="rect">
            <a:avLst/>
          </a:prstGeom>
          <a:noFill/>
        </p:spPr>
        <p:txBody>
          <a:bodyPr wrap="square" rtlCol="0">
            <a:spAutoFit/>
          </a:bodyPr>
          <a:lstStyle/>
          <a:p>
            <a:pPr marL="0" lvl="1"/>
            <a:r>
              <a:rPr lang="en-US" sz="2000" dirty="0" smtClean="0"/>
              <a:t>Competencies</a:t>
            </a:r>
            <a:endParaRPr lang="en-US" sz="2000" dirty="0"/>
          </a:p>
        </p:txBody>
      </p:sp>
      <p:sp>
        <p:nvSpPr>
          <p:cNvPr id="27" name="TextBox 26"/>
          <p:cNvSpPr txBox="1"/>
          <p:nvPr/>
        </p:nvSpPr>
        <p:spPr>
          <a:xfrm>
            <a:off x="9019393" y="3426570"/>
            <a:ext cx="2795586" cy="707886"/>
          </a:xfrm>
          <a:prstGeom prst="rect">
            <a:avLst/>
          </a:prstGeom>
          <a:noFill/>
        </p:spPr>
        <p:txBody>
          <a:bodyPr wrap="square" rtlCol="0">
            <a:spAutoFit/>
          </a:bodyPr>
          <a:lstStyle/>
          <a:p>
            <a:pPr marL="0" lvl="1"/>
            <a:r>
              <a:rPr lang="en-US" sz="2000" dirty="0"/>
              <a:t>Best </a:t>
            </a:r>
            <a:r>
              <a:rPr lang="en-US" sz="2000" dirty="0" smtClean="0"/>
              <a:t>Practice, </a:t>
            </a:r>
          </a:p>
          <a:p>
            <a:pPr marL="0" lvl="1"/>
            <a:r>
              <a:rPr lang="en-US" sz="2000" dirty="0" smtClean="0"/>
              <a:t>Green </a:t>
            </a:r>
            <a:r>
              <a:rPr lang="en-US" sz="2000" dirty="0"/>
              <a:t>Team T</a:t>
            </a:r>
            <a:r>
              <a:rPr lang="en-US" sz="2000" dirty="0" smtClean="0"/>
              <a:t>est Cases</a:t>
            </a:r>
            <a:endParaRPr lang="en-US" sz="2000" dirty="0"/>
          </a:p>
        </p:txBody>
      </p:sp>
      <p:sp>
        <p:nvSpPr>
          <p:cNvPr id="28" name="TextBox 27"/>
          <p:cNvSpPr txBox="1"/>
          <p:nvPr/>
        </p:nvSpPr>
        <p:spPr>
          <a:xfrm>
            <a:off x="9019393" y="4859047"/>
            <a:ext cx="3123133" cy="1292662"/>
          </a:xfrm>
          <a:prstGeom prst="rect">
            <a:avLst/>
          </a:prstGeom>
          <a:noFill/>
        </p:spPr>
        <p:txBody>
          <a:bodyPr wrap="square" rtlCol="0">
            <a:spAutoFit/>
          </a:bodyPr>
          <a:lstStyle/>
          <a:p>
            <a:pPr marL="0" lvl="1"/>
            <a:r>
              <a:rPr lang="en-US" sz="2000" dirty="0"/>
              <a:t>New I</a:t>
            </a:r>
            <a:r>
              <a:rPr lang="en-US" sz="2000" dirty="0" smtClean="0"/>
              <a:t>nitiatives </a:t>
            </a:r>
            <a:r>
              <a:rPr lang="en-US" sz="2000" dirty="0"/>
              <a:t>in </a:t>
            </a:r>
            <a:endParaRPr lang="en-US" sz="2000" dirty="0" smtClean="0"/>
          </a:p>
          <a:p>
            <a:pPr marL="0" lvl="1"/>
            <a:r>
              <a:rPr lang="en-US" sz="2000" dirty="0" smtClean="0"/>
              <a:t>Task </a:t>
            </a:r>
            <a:r>
              <a:rPr lang="en-US" sz="2000" dirty="0"/>
              <a:t>Forces </a:t>
            </a:r>
            <a:r>
              <a:rPr lang="en-US" sz="2000" dirty="0" smtClean="0"/>
              <a:t>&amp; Working </a:t>
            </a:r>
            <a:r>
              <a:rPr lang="en-US" sz="2000" dirty="0"/>
              <a:t>Groups</a:t>
            </a:r>
          </a:p>
          <a:p>
            <a:pPr marL="0" lvl="1"/>
            <a:endParaRPr lang="en-US" dirty="0"/>
          </a:p>
        </p:txBody>
      </p:sp>
      <p:sp>
        <p:nvSpPr>
          <p:cNvPr id="29" name="TextBox 28"/>
          <p:cNvSpPr txBox="1"/>
          <p:nvPr/>
        </p:nvSpPr>
        <p:spPr>
          <a:xfrm>
            <a:off x="2676008" y="2465855"/>
            <a:ext cx="3480148" cy="677108"/>
          </a:xfrm>
          <a:prstGeom prst="rect">
            <a:avLst/>
          </a:prstGeom>
          <a:noFill/>
        </p:spPr>
        <p:txBody>
          <a:bodyPr wrap="square" rtlCol="0">
            <a:spAutoFit/>
          </a:bodyPr>
          <a:lstStyle/>
          <a:p>
            <a:pPr marL="0" lvl="1"/>
            <a:r>
              <a:rPr lang="en-US" sz="2000" dirty="0"/>
              <a:t>Collaborations and </a:t>
            </a:r>
            <a:r>
              <a:rPr lang="en-US" sz="2000" dirty="0" smtClean="0"/>
              <a:t>Partnerships</a:t>
            </a:r>
            <a:endParaRPr lang="en-US" sz="2000" dirty="0"/>
          </a:p>
          <a:p>
            <a:pPr marL="0" lvl="1"/>
            <a:endParaRPr lang="en-US" dirty="0"/>
          </a:p>
        </p:txBody>
      </p:sp>
      <p:sp>
        <p:nvSpPr>
          <p:cNvPr id="30" name="TextBox 29"/>
          <p:cNvSpPr txBox="1"/>
          <p:nvPr/>
        </p:nvSpPr>
        <p:spPr>
          <a:xfrm>
            <a:off x="4571102" y="4190813"/>
            <a:ext cx="1964760" cy="400110"/>
          </a:xfrm>
          <a:prstGeom prst="rect">
            <a:avLst/>
          </a:prstGeom>
          <a:noFill/>
        </p:spPr>
        <p:txBody>
          <a:bodyPr wrap="square" rtlCol="0">
            <a:spAutoFit/>
          </a:bodyPr>
          <a:lstStyle/>
          <a:p>
            <a:pPr marL="0" lvl="1"/>
            <a:r>
              <a:rPr lang="en-US" sz="2000" dirty="0"/>
              <a:t>Compendium</a:t>
            </a:r>
          </a:p>
        </p:txBody>
      </p:sp>
      <p:cxnSp>
        <p:nvCxnSpPr>
          <p:cNvPr id="21" name="Straight Connector 20"/>
          <p:cNvCxnSpPr/>
          <p:nvPr/>
        </p:nvCxnSpPr>
        <p:spPr>
          <a:xfrm flipV="1">
            <a:off x="8817284" y="2393878"/>
            <a:ext cx="1763675" cy="1741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8827558" y="4094296"/>
            <a:ext cx="2782240" cy="477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56910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srcRect l="21049" t="3992" r="40155" b="15584"/>
          <a:stretch/>
        </p:blipFill>
        <p:spPr>
          <a:xfrm>
            <a:off x="95636" y="3050007"/>
            <a:ext cx="2655148" cy="1789378"/>
          </a:xfrm>
          <a:prstGeom prst="rect">
            <a:avLst/>
          </a:prstGeom>
          <a:ln w="76200" cmpd="sng">
            <a:solidFill>
              <a:srgbClr val="FFFFFF"/>
            </a:solidFill>
          </a:ln>
          <a:effectLst/>
        </p:spPr>
      </p:pic>
      <p:pic>
        <p:nvPicPr>
          <p:cNvPr id="15" name="Picture 4" descr="http://www.geant.org/People/Community_development/PublishingImages/Pages/TF-CPR/tfcpr.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636" y="1370440"/>
            <a:ext cx="5875867" cy="1609827"/>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6" descr="http://www.geant.org/People/Community_development/PublishingImages/Pages/TF-MSP/tfmsp.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636" y="4887503"/>
            <a:ext cx="5875867" cy="1609827"/>
          </a:xfrm>
          <a:prstGeom prst="rect">
            <a:avLst/>
          </a:prstGeom>
          <a:noFill/>
          <a:extLst>
            <a:ext uri="{909E8E84-426E-40DD-AFC4-6F175D3DCCD1}">
              <a14:hiddenFill xmlns:a14="http://schemas.microsoft.com/office/drawing/2010/main">
                <a:solidFill>
                  <a:srgbClr val="FFFFFF"/>
                </a:solidFill>
              </a14:hiddenFill>
            </a:ext>
          </a:extLst>
        </p:spPr>
      </p:pic>
      <p:sp>
        <p:nvSpPr>
          <p:cNvPr id="17" name="TextBox 16"/>
          <p:cNvSpPr txBox="1"/>
          <p:nvPr/>
        </p:nvSpPr>
        <p:spPr>
          <a:xfrm>
            <a:off x="95636" y="4887503"/>
            <a:ext cx="2332711" cy="523220"/>
          </a:xfrm>
          <a:prstGeom prst="rect">
            <a:avLst/>
          </a:prstGeom>
          <a:noFill/>
        </p:spPr>
        <p:txBody>
          <a:bodyPr wrap="square" rtlCol="0">
            <a:spAutoFit/>
          </a:bodyPr>
          <a:lstStyle/>
          <a:p>
            <a:r>
              <a:rPr lang="en-GB" sz="1400" dirty="0" smtClean="0">
                <a:solidFill>
                  <a:schemeClr val="bg1"/>
                </a:solidFill>
              </a:rPr>
              <a:t>SIG-MSP Management of Service Portfolios</a:t>
            </a:r>
            <a:endParaRPr lang="en-GB" sz="1400" dirty="0">
              <a:solidFill>
                <a:schemeClr val="bg1"/>
              </a:solidFill>
            </a:endParaRPr>
          </a:p>
        </p:txBody>
      </p:sp>
      <p:sp>
        <p:nvSpPr>
          <p:cNvPr id="18" name="TextBox 17"/>
          <p:cNvSpPr txBox="1"/>
          <p:nvPr/>
        </p:nvSpPr>
        <p:spPr>
          <a:xfrm>
            <a:off x="4435548" y="1321400"/>
            <a:ext cx="2136566" cy="307777"/>
          </a:xfrm>
          <a:prstGeom prst="rect">
            <a:avLst/>
          </a:prstGeom>
          <a:noFill/>
        </p:spPr>
        <p:txBody>
          <a:bodyPr wrap="square" rtlCol="0">
            <a:spAutoFit/>
          </a:bodyPr>
          <a:lstStyle/>
          <a:p>
            <a:r>
              <a:rPr lang="en-GB" sz="1400" dirty="0" smtClean="0">
                <a:solidFill>
                  <a:schemeClr val="bg1"/>
                </a:solidFill>
              </a:rPr>
              <a:t>SIG-MARCOMS</a:t>
            </a:r>
            <a:endParaRPr lang="en-GB" sz="1400" dirty="0">
              <a:solidFill>
                <a:schemeClr val="bg1"/>
              </a:solidFill>
            </a:endParaRPr>
          </a:p>
        </p:txBody>
      </p:sp>
      <p:pic>
        <p:nvPicPr>
          <p:cNvPr id="22" name="Picture 2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16" y="-2677"/>
            <a:ext cx="12201015" cy="1322886"/>
          </a:xfrm>
          <a:prstGeom prst="rect">
            <a:avLst/>
          </a:prstGeom>
        </p:spPr>
      </p:pic>
      <p:pic>
        <p:nvPicPr>
          <p:cNvPr id="23" name="Picture 2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a:ln>
            <a:solidFill>
              <a:schemeClr val="tx2"/>
            </a:solidFill>
          </a:ln>
        </p:spPr>
      </p:pic>
      <p:sp>
        <p:nvSpPr>
          <p:cNvPr id="12" name="Title 1"/>
          <p:cNvSpPr txBox="1">
            <a:spLocks/>
          </p:cNvSpPr>
          <p:nvPr/>
        </p:nvSpPr>
        <p:spPr>
          <a:xfrm>
            <a:off x="477459" y="361171"/>
            <a:ext cx="9757658" cy="86836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lnSpc>
                <a:spcPct val="100000"/>
              </a:lnSpc>
            </a:pPr>
            <a:r>
              <a:rPr lang="en-GB" sz="2400" b="1" dirty="0" smtClean="0">
                <a:solidFill>
                  <a:schemeClr val="accent4"/>
                </a:solidFill>
                <a:latin typeface="+mn-lt"/>
                <a:ea typeface="Tahoma" panose="020B0604030504040204" pitchFamily="34" charset="0"/>
                <a:cs typeface="Tahoma" panose="020B0604030504040204" pitchFamily="34" charset="0"/>
              </a:rPr>
              <a:t>Conclusions</a:t>
            </a:r>
          </a:p>
          <a:p>
            <a:pPr algn="l">
              <a:lnSpc>
                <a:spcPct val="100000"/>
              </a:lnSpc>
            </a:pPr>
            <a:endParaRPr lang="en-GB" sz="2400" i="1" dirty="0" smtClean="0">
              <a:solidFill>
                <a:schemeClr val="bg1"/>
              </a:solidFill>
              <a:latin typeface="+mn-lt"/>
              <a:ea typeface="Tahoma" panose="020B0604030504040204" pitchFamily="34" charset="0"/>
              <a:cs typeface="Tahoma" panose="020B0604030504040204" pitchFamily="34" charset="0"/>
            </a:endParaRPr>
          </a:p>
        </p:txBody>
      </p:sp>
      <p:sp>
        <p:nvSpPr>
          <p:cNvPr id="5" name="Slide Number Placeholder 4"/>
          <p:cNvSpPr>
            <a:spLocks noGrp="1"/>
          </p:cNvSpPr>
          <p:nvPr>
            <p:ph type="sldNum" sz="quarter" idx="10"/>
          </p:nvPr>
        </p:nvSpPr>
        <p:spPr/>
        <p:txBody>
          <a:bodyPr/>
          <a:lstStyle/>
          <a:p>
            <a:pPr defTabSz="914377"/>
            <a:fld id="{99DB5B91-B4E4-4EE4-BE5C-3E09032CE5EC}" type="slidenum">
              <a:rPr lang="en-GB" smtClean="0"/>
              <a:pPr defTabSz="914377"/>
              <a:t>33</a:t>
            </a:fld>
            <a:endParaRPr lang="en-GB" dirty="0"/>
          </a:p>
        </p:txBody>
      </p:sp>
      <p:sp>
        <p:nvSpPr>
          <p:cNvPr id="9" name="Content Placeholder 2"/>
          <p:cNvSpPr txBox="1">
            <a:spLocks/>
          </p:cNvSpPr>
          <p:nvPr/>
        </p:nvSpPr>
        <p:spPr>
          <a:xfrm>
            <a:off x="6366406" y="1540221"/>
            <a:ext cx="5825594" cy="435133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rgbClr val="0043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400" kern="1200">
                <a:solidFill>
                  <a:srgbClr val="004359"/>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endParaRPr lang="en-GB" sz="2200" dirty="0"/>
          </a:p>
        </p:txBody>
      </p:sp>
      <p:sp>
        <p:nvSpPr>
          <p:cNvPr id="19" name="Content Placeholder 4"/>
          <p:cNvSpPr>
            <a:spLocks noGrp="1"/>
          </p:cNvSpPr>
          <p:nvPr>
            <p:ph idx="1"/>
          </p:nvPr>
        </p:nvSpPr>
        <p:spPr>
          <a:xfrm>
            <a:off x="2786088" y="3050007"/>
            <a:ext cx="3185415" cy="1865126"/>
          </a:xfrm>
          <a:prstGeom prst="rect">
            <a:avLst/>
          </a:prstGeom>
        </p:spPr>
        <p:txBody>
          <a:bodyPr wrap="square">
            <a:spAutoFit/>
          </a:bodyPr>
          <a:lstStyle/>
          <a:p>
            <a:pPr marL="0" indent="0">
              <a:buNone/>
            </a:pPr>
            <a:r>
              <a:rPr lang="en-GB" sz="3200" dirty="0">
                <a:solidFill>
                  <a:schemeClr val="tx1"/>
                </a:solidFill>
                <a:ea typeface="Tahoma" panose="020B0604030504040204" pitchFamily="34" charset="0"/>
                <a:cs typeface="Tahoma" panose="020B0604030504040204" pitchFamily="34" charset="0"/>
              </a:rPr>
              <a:t>Working </a:t>
            </a:r>
            <a:r>
              <a:rPr lang="en-GB" sz="3200" dirty="0" smtClean="0">
                <a:solidFill>
                  <a:schemeClr val="tx1"/>
                </a:solidFill>
                <a:ea typeface="Tahoma" panose="020B0604030504040204" pitchFamily="34" charset="0"/>
                <a:cs typeface="Tahoma" panose="020B0604030504040204" pitchFamily="34" charset="0"/>
              </a:rPr>
              <a:t>and </a:t>
            </a:r>
            <a:r>
              <a:rPr lang="en-GB" sz="3200" dirty="0">
                <a:solidFill>
                  <a:schemeClr val="tx1"/>
                </a:solidFill>
                <a:ea typeface="Tahoma" panose="020B0604030504040204" pitchFamily="34" charset="0"/>
                <a:cs typeface="Tahoma" panose="020B0604030504040204" pitchFamily="34" charset="0"/>
              </a:rPr>
              <a:t>Learning Together </a:t>
            </a:r>
            <a:r>
              <a:rPr lang="en-GB" sz="3200" dirty="0" smtClean="0">
                <a:solidFill>
                  <a:schemeClr val="tx1"/>
                </a:solidFill>
                <a:ea typeface="Tahoma" panose="020B0604030504040204" pitchFamily="34" charset="0"/>
                <a:cs typeface="Tahoma" panose="020B0604030504040204" pitchFamily="34" charset="0"/>
              </a:rPr>
              <a:t>to </a:t>
            </a:r>
            <a:r>
              <a:rPr lang="en-GB" sz="3200" dirty="0">
                <a:solidFill>
                  <a:srgbClr val="ED7D31"/>
                </a:solidFill>
                <a:ea typeface="Tahoma" panose="020B0604030504040204" pitchFamily="34" charset="0"/>
                <a:cs typeface="Tahoma" panose="020B0604030504040204" pitchFamily="34" charset="0"/>
              </a:rPr>
              <a:t>Build Strong Communities</a:t>
            </a:r>
          </a:p>
        </p:txBody>
      </p:sp>
      <p:pic>
        <p:nvPicPr>
          <p:cNvPr id="20" name="Picture 19"/>
          <p:cNvPicPr>
            <a:picLocks noChangeAspect="1"/>
          </p:cNvPicPr>
          <p:nvPr/>
        </p:nvPicPr>
        <p:blipFill rotWithShape="1">
          <a:blip r:embed="rId8" cstate="print">
            <a:extLst>
              <a:ext uri="{28A0092B-C50C-407E-A947-70E740481C1C}">
                <a14:useLocalDpi xmlns:a14="http://schemas.microsoft.com/office/drawing/2010/main" val="0"/>
              </a:ext>
            </a:extLst>
          </a:blip>
          <a:srcRect l="19036" t="40027" r="17092" b="8241"/>
          <a:stretch/>
        </p:blipFill>
        <p:spPr>
          <a:xfrm>
            <a:off x="5971503" y="3907948"/>
            <a:ext cx="6205260" cy="2590208"/>
          </a:xfrm>
          <a:prstGeom prst="rect">
            <a:avLst/>
          </a:prstGeom>
          <a:ln w="12700">
            <a:solidFill>
              <a:schemeClr val="bg1"/>
            </a:solidFill>
          </a:ln>
        </p:spPr>
      </p:pic>
      <p:pic>
        <p:nvPicPr>
          <p:cNvPr id="21" name="Picture 10" descr="Image result for geant campus best practice"/>
          <p:cNvPicPr>
            <a:picLocks noChangeAspect="1" noChangeArrowheads="1"/>
          </p:cNvPicPr>
          <p:nvPr/>
        </p:nvPicPr>
        <p:blipFill rotWithShape="1">
          <a:blip r:embed="rId9">
            <a:extLst>
              <a:ext uri="{BEBA8EAE-BF5A-486C-A8C5-ECC9F3942E4B}">
                <a14:imgProps xmlns:a14="http://schemas.microsoft.com/office/drawing/2010/main">
                  <a14:imgLayer r:embed="rId10">
                    <a14:imgEffect>
                      <a14:sharpenSoften amount="-25000"/>
                    </a14:imgEffect>
                  </a14:imgLayer>
                </a14:imgProps>
              </a:ext>
              <a:ext uri="{28A0092B-C50C-407E-A947-70E740481C1C}">
                <a14:useLocalDpi xmlns:a14="http://schemas.microsoft.com/office/drawing/2010/main" val="0"/>
              </a:ext>
            </a:extLst>
          </a:blip>
          <a:srcRect/>
          <a:stretch/>
        </p:blipFill>
        <p:spPr bwMode="auto">
          <a:xfrm>
            <a:off x="5971503" y="1382503"/>
            <a:ext cx="3341847" cy="2503161"/>
          </a:xfrm>
          <a:prstGeom prst="rect">
            <a:avLst/>
          </a:prstGeom>
          <a:noFill/>
          <a:ln w="12700">
            <a:solidFill>
              <a:schemeClr val="bg1"/>
            </a:solidFill>
          </a:ln>
          <a:extLst>
            <a:ext uri="{909E8E84-426E-40DD-AFC4-6F175D3DCCD1}">
              <a14:hiddenFill xmlns:a14="http://schemas.microsoft.com/office/drawing/2010/main">
                <a:solidFill>
                  <a:srgbClr val="FFFFFF"/>
                </a:solidFill>
              </a14:hiddenFill>
            </a:ext>
          </a:extLst>
        </p:spPr>
      </p:pic>
      <p:pic>
        <p:nvPicPr>
          <p:cNvPr id="2" name="Picture 1"/>
          <p:cNvPicPr>
            <a:picLocks noChangeAspect="1"/>
          </p:cNvPicPr>
          <p:nvPr/>
        </p:nvPicPr>
        <p:blipFill rotWithShape="1">
          <a:blip r:embed="rId11">
            <a:extLst>
              <a:ext uri="{28A0092B-C50C-407E-A947-70E740481C1C}">
                <a14:useLocalDpi xmlns:a14="http://schemas.microsoft.com/office/drawing/2010/main" val="0"/>
              </a:ext>
            </a:extLst>
          </a:blip>
          <a:srcRect l="37465" t="7036" r="2301" b="1"/>
          <a:stretch/>
        </p:blipFill>
        <p:spPr>
          <a:xfrm>
            <a:off x="9328586" y="1382503"/>
            <a:ext cx="2848177" cy="2499700"/>
          </a:xfrm>
          <a:prstGeom prst="rect">
            <a:avLst/>
          </a:prstGeom>
        </p:spPr>
      </p:pic>
      <p:sp>
        <p:nvSpPr>
          <p:cNvPr id="24" name="TextBox 23"/>
          <p:cNvSpPr txBox="1"/>
          <p:nvPr/>
        </p:nvSpPr>
        <p:spPr>
          <a:xfrm>
            <a:off x="6971533" y="3338528"/>
            <a:ext cx="2341816" cy="543675"/>
          </a:xfrm>
          <a:prstGeom prst="rect">
            <a:avLst/>
          </a:prstGeom>
          <a:noFill/>
        </p:spPr>
        <p:txBody>
          <a:bodyPr wrap="square" rtlCol="0">
            <a:spAutoFit/>
          </a:bodyPr>
          <a:lstStyle/>
          <a:p>
            <a:pPr algn="r">
              <a:lnSpc>
                <a:spcPts val="1800"/>
              </a:lnSpc>
            </a:pPr>
            <a:r>
              <a:rPr lang="en-GB" sz="1400" dirty="0" smtClean="0">
                <a:solidFill>
                  <a:schemeClr val="bg1"/>
                </a:solidFill>
              </a:rPr>
              <a:t>GN4-1 kick-off meeting at Czech Technical University</a:t>
            </a:r>
            <a:endParaRPr lang="en-GB" sz="1400" dirty="0">
              <a:solidFill>
                <a:schemeClr val="bg1"/>
              </a:solidFill>
            </a:endParaRPr>
          </a:p>
        </p:txBody>
      </p:sp>
      <p:sp>
        <p:nvSpPr>
          <p:cNvPr id="25" name="TextBox 24"/>
          <p:cNvSpPr txBox="1"/>
          <p:nvPr/>
        </p:nvSpPr>
        <p:spPr>
          <a:xfrm>
            <a:off x="6108012" y="3825216"/>
            <a:ext cx="4127105" cy="553998"/>
          </a:xfrm>
          <a:prstGeom prst="rect">
            <a:avLst/>
          </a:prstGeom>
          <a:noFill/>
        </p:spPr>
        <p:txBody>
          <a:bodyPr wrap="square" lIns="0" rIns="0" rtlCol="0">
            <a:spAutoFit/>
          </a:bodyPr>
          <a:lstStyle/>
          <a:p>
            <a:pPr>
              <a:lnSpc>
                <a:spcPts val="1800"/>
              </a:lnSpc>
            </a:pPr>
            <a:r>
              <a:rPr lang="en-GB" sz="1400" dirty="0" smtClean="0">
                <a:solidFill>
                  <a:schemeClr val="bg1"/>
                </a:solidFill>
              </a:rPr>
              <a:t>Campus Best Practice team at  </a:t>
            </a:r>
            <a:br>
              <a:rPr lang="en-GB" sz="1400" dirty="0" smtClean="0">
                <a:solidFill>
                  <a:schemeClr val="bg1"/>
                </a:solidFill>
              </a:rPr>
            </a:br>
            <a:r>
              <a:rPr lang="en-GB" sz="1400" dirty="0" err="1" smtClean="0">
                <a:solidFill>
                  <a:schemeClr val="bg1"/>
                </a:solidFill>
              </a:rPr>
              <a:t>Marnet</a:t>
            </a:r>
            <a:r>
              <a:rPr lang="en-GB" sz="1400" dirty="0" smtClean="0">
                <a:solidFill>
                  <a:schemeClr val="bg1"/>
                </a:solidFill>
              </a:rPr>
              <a:t>, Macedonia</a:t>
            </a:r>
            <a:endParaRPr lang="en-GB" sz="1400" dirty="0">
              <a:solidFill>
                <a:schemeClr val="bg1"/>
              </a:solidFill>
            </a:endParaRPr>
          </a:p>
        </p:txBody>
      </p:sp>
    </p:spTree>
    <p:extLst>
      <p:ext uri="{BB962C8B-B14F-4D97-AF65-F5344CB8AC3E}">
        <p14:creationId xmlns:p14="http://schemas.microsoft.com/office/powerpoint/2010/main" val="59478797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b="4348"/>
          <a:stretch/>
        </p:blipFill>
        <p:spPr>
          <a:xfrm>
            <a:off x="-698022" y="2687353"/>
            <a:ext cx="6521002" cy="4188951"/>
          </a:xfrm>
          <a:prstGeom prst="rect">
            <a:avLst/>
          </a:prstGeom>
        </p:spPr>
      </p:pic>
      <p:sp>
        <p:nvSpPr>
          <p:cNvPr id="14" name="Title 3"/>
          <p:cNvSpPr txBox="1">
            <a:spLocks/>
          </p:cNvSpPr>
          <p:nvPr/>
        </p:nvSpPr>
        <p:spPr>
          <a:xfrm>
            <a:off x="2044659" y="2629459"/>
            <a:ext cx="2373086" cy="152325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000" b="1" kern="1200" baseline="0">
                <a:solidFill>
                  <a:srgbClr val="004361"/>
                </a:solidFill>
                <a:latin typeface="Calibri"/>
                <a:ea typeface="Verdana" panose="020B0604030504040204" pitchFamily="34" charset="0"/>
                <a:cs typeface="Verdana" panose="020B0604030504040204" pitchFamily="34" charset="0"/>
              </a:defRPr>
            </a:lvl1pPr>
          </a:lstStyle>
          <a:p>
            <a:pPr algn="ctr"/>
            <a:r>
              <a:rPr lang="en-GB" sz="2300" dirty="0" smtClean="0">
                <a:solidFill>
                  <a:schemeClr val="accent4"/>
                </a:solidFill>
              </a:rPr>
              <a:t>Thank you</a:t>
            </a:r>
            <a:r>
              <a:rPr lang="en-GB" sz="2300" dirty="0">
                <a:solidFill>
                  <a:schemeClr val="accent4"/>
                </a:solidFill>
              </a:rPr>
              <a:t> </a:t>
            </a:r>
            <a:r>
              <a:rPr lang="en-GB" sz="2300" dirty="0" smtClean="0">
                <a:solidFill>
                  <a:schemeClr val="accent4"/>
                </a:solidFill>
              </a:rPr>
              <a:t>and</a:t>
            </a:r>
          </a:p>
          <a:p>
            <a:pPr algn="ctr"/>
            <a:r>
              <a:rPr lang="en-GB" sz="2300" dirty="0" smtClean="0">
                <a:solidFill>
                  <a:schemeClr val="accent4"/>
                </a:solidFill>
              </a:rPr>
              <a:t>any questions?</a:t>
            </a:r>
          </a:p>
        </p:txBody>
      </p:sp>
    </p:spTree>
    <p:extLst>
      <p:ext uri="{BB962C8B-B14F-4D97-AF65-F5344CB8AC3E}">
        <p14:creationId xmlns:p14="http://schemas.microsoft.com/office/powerpoint/2010/main" val="1610579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 name="Picture 3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sp>
        <p:nvSpPr>
          <p:cNvPr id="63" name="Freeform 62"/>
          <p:cNvSpPr/>
          <p:nvPr/>
        </p:nvSpPr>
        <p:spPr>
          <a:xfrm>
            <a:off x="2707862" y="1546870"/>
            <a:ext cx="2191237" cy="2035747"/>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48" name="TextBox 47"/>
          <p:cNvSpPr txBox="1"/>
          <p:nvPr/>
        </p:nvSpPr>
        <p:spPr>
          <a:xfrm>
            <a:off x="2602683" y="2241525"/>
            <a:ext cx="2401594" cy="1200329"/>
          </a:xfrm>
          <a:prstGeom prst="rect">
            <a:avLst/>
          </a:prstGeom>
          <a:noFill/>
        </p:spPr>
        <p:txBody>
          <a:bodyPr wrap="square" rtlCol="0">
            <a:spAutoFit/>
          </a:bodyPr>
          <a:lstStyle/>
          <a:p>
            <a:pPr algn="ctr"/>
            <a:r>
              <a:rPr lang="en-GB" dirty="0" smtClean="0">
                <a:solidFill>
                  <a:srgbClr val="002060"/>
                </a:solidFill>
                <a:latin typeface="+mn-lt"/>
              </a:rPr>
              <a:t>NREN Compendium</a:t>
            </a:r>
          </a:p>
          <a:p>
            <a:pPr algn="ctr"/>
            <a:r>
              <a:rPr lang="en-GB" b="1" dirty="0">
                <a:solidFill>
                  <a:srgbClr val="002060"/>
                </a:solidFill>
              </a:rPr>
              <a:t>Bert van </a:t>
            </a:r>
            <a:r>
              <a:rPr lang="en-GB" b="1" dirty="0" smtClean="0">
                <a:solidFill>
                  <a:srgbClr val="002060"/>
                </a:solidFill>
              </a:rPr>
              <a:t>Pinxteren</a:t>
            </a:r>
            <a:r>
              <a:rPr lang="en-GB" dirty="0" smtClean="0">
                <a:solidFill>
                  <a:srgbClr val="002060"/>
                </a:solidFill>
                <a:latin typeface="+mn-lt"/>
              </a:rPr>
              <a:t/>
            </a:r>
            <a:br>
              <a:rPr lang="en-GB" dirty="0" smtClean="0">
                <a:solidFill>
                  <a:srgbClr val="002060"/>
                </a:solidFill>
                <a:latin typeface="+mn-lt"/>
              </a:rPr>
            </a:br>
            <a:r>
              <a:rPr lang="en-GB" dirty="0" smtClean="0">
                <a:solidFill>
                  <a:srgbClr val="002060"/>
                </a:solidFill>
              </a:rPr>
              <a:t>12.18</a:t>
            </a:r>
            <a:r>
              <a:rPr lang="en-GB" dirty="0" smtClean="0">
                <a:solidFill>
                  <a:srgbClr val="002060"/>
                </a:solidFill>
                <a:latin typeface="+mn-lt"/>
              </a:rPr>
              <a:t> MM/</a:t>
            </a:r>
            <a:br>
              <a:rPr lang="en-GB" dirty="0" smtClean="0">
                <a:solidFill>
                  <a:srgbClr val="002060"/>
                </a:solidFill>
                <a:latin typeface="+mn-lt"/>
              </a:rPr>
            </a:br>
            <a:r>
              <a:rPr lang="en-GB" dirty="0" smtClean="0">
                <a:solidFill>
                  <a:srgbClr val="002060"/>
                </a:solidFill>
                <a:latin typeface="+mn-lt"/>
              </a:rPr>
              <a:t>8.00 MM (</a:t>
            </a:r>
            <a:r>
              <a:rPr lang="en-GB" dirty="0" smtClean="0">
                <a:solidFill>
                  <a:srgbClr val="002060"/>
                </a:solidFill>
              </a:rPr>
              <a:t>152</a:t>
            </a:r>
            <a:r>
              <a:rPr lang="en-GB" dirty="0" smtClean="0">
                <a:solidFill>
                  <a:srgbClr val="002060"/>
                </a:solidFill>
                <a:latin typeface="+mn-lt"/>
              </a:rPr>
              <a:t>%)</a:t>
            </a:r>
            <a:endParaRPr lang="en-US" dirty="0">
              <a:solidFill>
                <a:srgbClr val="002060"/>
              </a:solidFill>
              <a:latin typeface="+mn-lt"/>
            </a:endParaRPr>
          </a:p>
        </p:txBody>
      </p:sp>
      <p:grpSp>
        <p:nvGrpSpPr>
          <p:cNvPr id="53" name="Group 52"/>
          <p:cNvGrpSpPr/>
          <p:nvPr/>
        </p:nvGrpSpPr>
        <p:grpSpPr>
          <a:xfrm>
            <a:off x="3550378" y="1743513"/>
            <a:ext cx="506205" cy="506205"/>
            <a:chOff x="3495675" y="1617870"/>
            <a:chExt cx="506205" cy="506205"/>
          </a:xfrm>
        </p:grpSpPr>
        <p:sp>
          <p:nvSpPr>
            <p:cNvPr id="51" name="Oval 50"/>
            <p:cNvSpPr/>
            <p:nvPr/>
          </p:nvSpPr>
          <p:spPr>
            <a:xfrm>
              <a:off x="3495675" y="1617870"/>
              <a:ext cx="506205" cy="506205"/>
            </a:xfrm>
            <a:prstGeom prst="ellipse">
              <a:avLst/>
            </a:prstGeom>
            <a:solidFill>
              <a:srgbClr val="0A59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2" name="TextBox 51"/>
            <p:cNvSpPr txBox="1"/>
            <p:nvPr/>
          </p:nvSpPr>
          <p:spPr>
            <a:xfrm>
              <a:off x="3526506" y="1705390"/>
              <a:ext cx="463591" cy="369332"/>
            </a:xfrm>
            <a:prstGeom prst="rect">
              <a:avLst/>
            </a:prstGeom>
            <a:noFill/>
          </p:spPr>
          <p:txBody>
            <a:bodyPr wrap="square" rtlCol="0">
              <a:spAutoFit/>
            </a:bodyPr>
            <a:lstStyle/>
            <a:p>
              <a:pPr algn="ctr"/>
              <a:r>
                <a:rPr lang="en-GB" sz="1800" b="1" dirty="0" smtClean="0">
                  <a:solidFill>
                    <a:srgbClr val="FFC000"/>
                  </a:solidFill>
                  <a:latin typeface="+mn-lt"/>
                </a:rPr>
                <a:t>T1</a:t>
              </a:r>
              <a:endParaRPr lang="en-US" sz="1800" b="1" dirty="0">
                <a:solidFill>
                  <a:srgbClr val="FFC000"/>
                </a:solidFill>
                <a:latin typeface="+mn-lt"/>
              </a:endParaRPr>
            </a:p>
          </p:txBody>
        </p:sp>
      </p:grpSp>
      <p:sp>
        <p:nvSpPr>
          <p:cNvPr id="64" name="Freeform 63"/>
          <p:cNvSpPr/>
          <p:nvPr/>
        </p:nvSpPr>
        <p:spPr>
          <a:xfrm>
            <a:off x="5015374" y="1546871"/>
            <a:ext cx="2191237" cy="2035747"/>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49" name="TextBox 48"/>
          <p:cNvSpPr txBox="1"/>
          <p:nvPr/>
        </p:nvSpPr>
        <p:spPr>
          <a:xfrm>
            <a:off x="4910195" y="2241525"/>
            <a:ext cx="2401594" cy="1200329"/>
          </a:xfrm>
          <a:prstGeom prst="rect">
            <a:avLst/>
          </a:prstGeom>
          <a:noFill/>
        </p:spPr>
        <p:txBody>
          <a:bodyPr wrap="square" rtlCol="0">
            <a:spAutoFit/>
          </a:bodyPr>
          <a:lstStyle/>
          <a:p>
            <a:pPr algn="ctr"/>
            <a:r>
              <a:rPr lang="en-GB" dirty="0" smtClean="0">
                <a:solidFill>
                  <a:srgbClr val="002060"/>
                </a:solidFill>
                <a:latin typeface="+mn-lt"/>
              </a:rPr>
              <a:t>Campus Best Practice</a:t>
            </a:r>
          </a:p>
          <a:p>
            <a:pPr algn="ctr"/>
            <a:r>
              <a:rPr lang="en-GB" b="1" dirty="0">
                <a:solidFill>
                  <a:srgbClr val="002060"/>
                </a:solidFill>
              </a:rPr>
              <a:t>Jari </a:t>
            </a:r>
            <a:r>
              <a:rPr lang="en-GB" b="1" dirty="0" smtClean="0">
                <a:solidFill>
                  <a:srgbClr val="002060"/>
                </a:solidFill>
              </a:rPr>
              <a:t>Miettinen</a:t>
            </a:r>
            <a:r>
              <a:rPr lang="en-GB" dirty="0" smtClean="0">
                <a:solidFill>
                  <a:srgbClr val="002060"/>
                </a:solidFill>
                <a:latin typeface="+mn-lt"/>
              </a:rPr>
              <a:t/>
            </a:r>
            <a:br>
              <a:rPr lang="en-GB" dirty="0" smtClean="0">
                <a:solidFill>
                  <a:srgbClr val="002060"/>
                </a:solidFill>
                <a:latin typeface="+mn-lt"/>
              </a:rPr>
            </a:br>
            <a:r>
              <a:rPr lang="en-GB" dirty="0" smtClean="0">
                <a:solidFill>
                  <a:srgbClr val="002060"/>
                </a:solidFill>
                <a:latin typeface="+mn-lt"/>
              </a:rPr>
              <a:t>72.13 MM/</a:t>
            </a:r>
            <a:br>
              <a:rPr lang="en-GB" dirty="0" smtClean="0">
                <a:solidFill>
                  <a:srgbClr val="002060"/>
                </a:solidFill>
                <a:latin typeface="+mn-lt"/>
              </a:rPr>
            </a:br>
            <a:r>
              <a:rPr lang="en-GB" dirty="0" smtClean="0">
                <a:solidFill>
                  <a:srgbClr val="002060"/>
                </a:solidFill>
                <a:latin typeface="+mn-lt"/>
              </a:rPr>
              <a:t>73.00 MM (</a:t>
            </a:r>
            <a:r>
              <a:rPr lang="en-GB" dirty="0" smtClean="0">
                <a:solidFill>
                  <a:srgbClr val="002060"/>
                </a:solidFill>
              </a:rPr>
              <a:t>99</a:t>
            </a:r>
            <a:r>
              <a:rPr lang="en-GB" dirty="0" smtClean="0">
                <a:solidFill>
                  <a:srgbClr val="002060"/>
                </a:solidFill>
                <a:latin typeface="+mn-lt"/>
              </a:rPr>
              <a:t>%)</a:t>
            </a:r>
            <a:endParaRPr lang="en-US" dirty="0">
              <a:solidFill>
                <a:srgbClr val="002060"/>
              </a:solidFill>
              <a:latin typeface="+mn-lt"/>
            </a:endParaRPr>
          </a:p>
        </p:txBody>
      </p:sp>
      <p:grpSp>
        <p:nvGrpSpPr>
          <p:cNvPr id="54" name="Group 53"/>
          <p:cNvGrpSpPr/>
          <p:nvPr/>
        </p:nvGrpSpPr>
        <p:grpSpPr>
          <a:xfrm>
            <a:off x="5857890" y="1696591"/>
            <a:ext cx="506205" cy="506205"/>
            <a:chOff x="3495675" y="1617870"/>
            <a:chExt cx="506205" cy="506205"/>
          </a:xfrm>
        </p:grpSpPr>
        <p:sp>
          <p:nvSpPr>
            <p:cNvPr id="55" name="Oval 54"/>
            <p:cNvSpPr/>
            <p:nvPr/>
          </p:nvSpPr>
          <p:spPr>
            <a:xfrm>
              <a:off x="3495675" y="1617870"/>
              <a:ext cx="506205" cy="506205"/>
            </a:xfrm>
            <a:prstGeom prst="ellipse">
              <a:avLst/>
            </a:prstGeom>
            <a:solidFill>
              <a:srgbClr val="0A59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6" name="TextBox 55"/>
            <p:cNvSpPr txBox="1"/>
            <p:nvPr/>
          </p:nvSpPr>
          <p:spPr>
            <a:xfrm>
              <a:off x="3516981" y="1705390"/>
              <a:ext cx="463591" cy="369332"/>
            </a:xfrm>
            <a:prstGeom prst="rect">
              <a:avLst/>
            </a:prstGeom>
            <a:noFill/>
          </p:spPr>
          <p:txBody>
            <a:bodyPr wrap="square" rtlCol="0">
              <a:spAutoFit/>
            </a:bodyPr>
            <a:lstStyle/>
            <a:p>
              <a:pPr algn="ctr"/>
              <a:r>
                <a:rPr lang="en-GB" sz="1800" b="1" dirty="0" smtClean="0">
                  <a:solidFill>
                    <a:srgbClr val="FFC000"/>
                  </a:solidFill>
                  <a:latin typeface="+mn-lt"/>
                </a:rPr>
                <a:t>T2</a:t>
              </a:r>
              <a:endParaRPr lang="en-US" sz="1800" b="1" dirty="0">
                <a:solidFill>
                  <a:srgbClr val="FFC000"/>
                </a:solidFill>
                <a:latin typeface="+mn-lt"/>
              </a:endParaRPr>
            </a:p>
          </p:txBody>
        </p:sp>
      </p:grpSp>
      <p:sp>
        <p:nvSpPr>
          <p:cNvPr id="65" name="Freeform 64"/>
          <p:cNvSpPr/>
          <p:nvPr/>
        </p:nvSpPr>
        <p:spPr>
          <a:xfrm>
            <a:off x="7332411" y="1527098"/>
            <a:ext cx="2191237" cy="2035747"/>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47" name="TextBox 46"/>
          <p:cNvSpPr txBox="1"/>
          <p:nvPr/>
        </p:nvSpPr>
        <p:spPr>
          <a:xfrm>
            <a:off x="7227232" y="2241525"/>
            <a:ext cx="2401594" cy="1200329"/>
          </a:xfrm>
          <a:prstGeom prst="rect">
            <a:avLst/>
          </a:prstGeom>
          <a:noFill/>
        </p:spPr>
        <p:txBody>
          <a:bodyPr wrap="square" rtlCol="0">
            <a:spAutoFit/>
          </a:bodyPr>
          <a:lstStyle/>
          <a:p>
            <a:pPr algn="ctr"/>
            <a:r>
              <a:rPr lang="en-GB" dirty="0" smtClean="0">
                <a:solidFill>
                  <a:srgbClr val="002060"/>
                </a:solidFill>
              </a:rPr>
              <a:t>The GÉANT Green Team</a:t>
            </a:r>
            <a:endParaRPr lang="en-GB" dirty="0">
              <a:solidFill>
                <a:srgbClr val="002060"/>
              </a:solidFill>
              <a:latin typeface="+mn-lt"/>
            </a:endParaRPr>
          </a:p>
          <a:p>
            <a:pPr algn="ctr"/>
            <a:r>
              <a:rPr lang="en-GB" b="1" dirty="0">
                <a:solidFill>
                  <a:srgbClr val="002060"/>
                </a:solidFill>
              </a:rPr>
              <a:t>Andrew </a:t>
            </a:r>
            <a:r>
              <a:rPr lang="en-GB" b="1" dirty="0" smtClean="0">
                <a:solidFill>
                  <a:srgbClr val="002060"/>
                </a:solidFill>
              </a:rPr>
              <a:t>Mackarel</a:t>
            </a:r>
            <a:r>
              <a:rPr lang="en-GB" dirty="0" smtClean="0">
                <a:solidFill>
                  <a:srgbClr val="002060"/>
                </a:solidFill>
                <a:latin typeface="+mn-lt"/>
              </a:rPr>
              <a:t/>
            </a:r>
            <a:br>
              <a:rPr lang="en-GB" dirty="0" smtClean="0">
                <a:solidFill>
                  <a:srgbClr val="002060"/>
                </a:solidFill>
                <a:latin typeface="+mn-lt"/>
              </a:rPr>
            </a:br>
            <a:r>
              <a:rPr lang="en-GB" dirty="0" smtClean="0">
                <a:solidFill>
                  <a:srgbClr val="002060"/>
                </a:solidFill>
              </a:rPr>
              <a:t>44.61 MM/</a:t>
            </a:r>
            <a:br>
              <a:rPr lang="en-GB" dirty="0" smtClean="0">
                <a:solidFill>
                  <a:srgbClr val="002060"/>
                </a:solidFill>
              </a:rPr>
            </a:br>
            <a:r>
              <a:rPr lang="en-GB" dirty="0" smtClean="0">
                <a:solidFill>
                  <a:srgbClr val="002060"/>
                </a:solidFill>
              </a:rPr>
              <a:t>41.50</a:t>
            </a:r>
            <a:r>
              <a:rPr lang="en-GB" dirty="0" smtClean="0">
                <a:solidFill>
                  <a:srgbClr val="002060"/>
                </a:solidFill>
                <a:latin typeface="+mn-lt"/>
              </a:rPr>
              <a:t> MM/ (107%)</a:t>
            </a:r>
            <a:endParaRPr lang="en-US" dirty="0">
              <a:solidFill>
                <a:srgbClr val="002060"/>
              </a:solidFill>
              <a:latin typeface="+mn-lt"/>
            </a:endParaRPr>
          </a:p>
        </p:txBody>
      </p:sp>
      <p:grpSp>
        <p:nvGrpSpPr>
          <p:cNvPr id="57" name="Group 56"/>
          <p:cNvGrpSpPr/>
          <p:nvPr/>
        </p:nvGrpSpPr>
        <p:grpSpPr>
          <a:xfrm>
            <a:off x="8174927" y="1696591"/>
            <a:ext cx="506205" cy="506205"/>
            <a:chOff x="3495675" y="1617870"/>
            <a:chExt cx="506205" cy="506205"/>
          </a:xfrm>
        </p:grpSpPr>
        <p:sp>
          <p:nvSpPr>
            <p:cNvPr id="58" name="Oval 57"/>
            <p:cNvSpPr/>
            <p:nvPr/>
          </p:nvSpPr>
          <p:spPr>
            <a:xfrm>
              <a:off x="3495675" y="1617870"/>
              <a:ext cx="506205" cy="506205"/>
            </a:xfrm>
            <a:prstGeom prst="ellipse">
              <a:avLst/>
            </a:prstGeom>
            <a:solidFill>
              <a:srgbClr val="0A59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59" name="TextBox 58"/>
            <p:cNvSpPr txBox="1"/>
            <p:nvPr/>
          </p:nvSpPr>
          <p:spPr>
            <a:xfrm>
              <a:off x="3516981" y="1705390"/>
              <a:ext cx="463591" cy="369332"/>
            </a:xfrm>
            <a:prstGeom prst="rect">
              <a:avLst/>
            </a:prstGeom>
            <a:noFill/>
          </p:spPr>
          <p:txBody>
            <a:bodyPr wrap="square" rtlCol="0">
              <a:spAutoFit/>
            </a:bodyPr>
            <a:lstStyle/>
            <a:p>
              <a:pPr algn="ctr"/>
              <a:r>
                <a:rPr lang="en-GB" sz="1800" b="1" dirty="0" smtClean="0">
                  <a:solidFill>
                    <a:srgbClr val="FFC000"/>
                  </a:solidFill>
                  <a:latin typeface="+mn-lt"/>
                </a:rPr>
                <a:t>T3</a:t>
              </a:r>
              <a:endParaRPr lang="en-US" sz="1800" b="1" dirty="0">
                <a:solidFill>
                  <a:srgbClr val="FFC000"/>
                </a:solidFill>
                <a:latin typeface="+mn-lt"/>
              </a:endParaRPr>
            </a:p>
          </p:txBody>
        </p:sp>
      </p:grpSp>
      <p:sp>
        <p:nvSpPr>
          <p:cNvPr id="39" name="Freeform 38"/>
          <p:cNvSpPr/>
          <p:nvPr/>
        </p:nvSpPr>
        <p:spPr>
          <a:xfrm>
            <a:off x="420240" y="1548000"/>
            <a:ext cx="2191238" cy="2027716"/>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2">
                  <a:alpha val="68000"/>
                </a:schemeClr>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50" name="TextBox 49"/>
          <p:cNvSpPr txBox="1"/>
          <p:nvPr/>
        </p:nvSpPr>
        <p:spPr>
          <a:xfrm>
            <a:off x="315063" y="2521368"/>
            <a:ext cx="2401593" cy="1131079"/>
          </a:xfrm>
          <a:prstGeom prst="rect">
            <a:avLst/>
          </a:prstGeom>
          <a:noFill/>
        </p:spPr>
        <p:txBody>
          <a:bodyPr wrap="square" rtlCol="0">
            <a:spAutoFit/>
          </a:bodyPr>
          <a:lstStyle/>
          <a:p>
            <a:pPr marL="0" lvl="1" algn="ctr" defTabSz="577850">
              <a:lnSpc>
                <a:spcPct val="90000"/>
              </a:lnSpc>
              <a:spcAft>
                <a:spcPct val="15000"/>
              </a:spcAft>
            </a:pPr>
            <a:r>
              <a:rPr lang="en-GB" b="1" dirty="0">
                <a:solidFill>
                  <a:srgbClr val="004360"/>
                </a:solidFill>
                <a:cs typeface="Gill Sans Light"/>
              </a:rPr>
              <a:t>Nadia Sluer </a:t>
            </a:r>
            <a:endParaRPr lang="en-GB" b="1" dirty="0" smtClean="0">
              <a:solidFill>
                <a:srgbClr val="004360"/>
              </a:solidFill>
              <a:cs typeface="Gill Sans Light"/>
            </a:endParaRPr>
          </a:p>
          <a:p>
            <a:pPr marL="0" lvl="1" algn="ctr" defTabSz="577850">
              <a:lnSpc>
                <a:spcPct val="90000"/>
              </a:lnSpc>
              <a:spcAft>
                <a:spcPct val="15000"/>
              </a:spcAft>
            </a:pPr>
            <a:r>
              <a:rPr lang="en-GB" dirty="0" smtClean="0">
                <a:solidFill>
                  <a:srgbClr val="004360"/>
                </a:solidFill>
                <a:cs typeface="Gill Sans Light"/>
              </a:rPr>
              <a:t>6.94 MM/</a:t>
            </a:r>
            <a:br>
              <a:rPr lang="en-GB" dirty="0" smtClean="0">
                <a:solidFill>
                  <a:srgbClr val="004360"/>
                </a:solidFill>
                <a:cs typeface="Gill Sans Light"/>
              </a:rPr>
            </a:br>
            <a:r>
              <a:rPr lang="en-GB" dirty="0" smtClean="0">
                <a:solidFill>
                  <a:srgbClr val="004360"/>
                </a:solidFill>
                <a:cs typeface="Gill Sans Light"/>
              </a:rPr>
              <a:t>6.0 MM (116%)</a:t>
            </a:r>
            <a:r>
              <a:rPr lang="en-GB" b="1" dirty="0">
                <a:solidFill>
                  <a:srgbClr val="004360"/>
                </a:solidFill>
                <a:cs typeface="Gill Sans Light"/>
              </a:rPr>
              <a:t/>
            </a:r>
            <a:br>
              <a:rPr lang="en-GB" b="1" dirty="0">
                <a:solidFill>
                  <a:srgbClr val="004360"/>
                </a:solidFill>
                <a:cs typeface="Gill Sans Light"/>
              </a:rPr>
            </a:br>
            <a:endParaRPr lang="en-GB" dirty="0">
              <a:solidFill>
                <a:srgbClr val="004360"/>
              </a:solidFill>
              <a:cs typeface="Gill Sans Light"/>
            </a:endParaRPr>
          </a:p>
        </p:txBody>
      </p:sp>
      <p:grpSp>
        <p:nvGrpSpPr>
          <p:cNvPr id="60" name="Group 59"/>
          <p:cNvGrpSpPr/>
          <p:nvPr/>
        </p:nvGrpSpPr>
        <p:grpSpPr>
          <a:xfrm>
            <a:off x="1262757" y="1748396"/>
            <a:ext cx="506205" cy="506205"/>
            <a:chOff x="3495675" y="1617870"/>
            <a:chExt cx="506205" cy="506205"/>
          </a:xfrm>
        </p:grpSpPr>
        <p:sp>
          <p:nvSpPr>
            <p:cNvPr id="61" name="Oval 60"/>
            <p:cNvSpPr/>
            <p:nvPr/>
          </p:nvSpPr>
          <p:spPr>
            <a:xfrm>
              <a:off x="3495675" y="1617870"/>
              <a:ext cx="506205" cy="506205"/>
            </a:xfrm>
            <a:prstGeom prst="ellipse">
              <a:avLst/>
            </a:prstGeom>
            <a:solidFill>
              <a:srgbClr val="0A59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2" name="TextBox 61"/>
            <p:cNvSpPr txBox="1"/>
            <p:nvPr/>
          </p:nvSpPr>
          <p:spPr>
            <a:xfrm>
              <a:off x="3516981" y="1686340"/>
              <a:ext cx="463591" cy="369332"/>
            </a:xfrm>
            <a:prstGeom prst="rect">
              <a:avLst/>
            </a:prstGeom>
            <a:noFill/>
          </p:spPr>
          <p:txBody>
            <a:bodyPr wrap="square" rtlCol="0">
              <a:spAutoFit/>
            </a:bodyPr>
            <a:lstStyle/>
            <a:p>
              <a:pPr algn="ctr"/>
              <a:r>
                <a:rPr lang="en-GB" sz="1800" b="1" dirty="0" smtClean="0">
                  <a:solidFill>
                    <a:srgbClr val="FFC000"/>
                  </a:solidFill>
                  <a:latin typeface="+mn-lt"/>
                </a:rPr>
                <a:t>AL</a:t>
              </a:r>
              <a:endParaRPr lang="en-US" sz="1800" b="1" dirty="0">
                <a:solidFill>
                  <a:srgbClr val="FFC000"/>
                </a:solidFill>
                <a:latin typeface="+mn-lt"/>
              </a:endParaRPr>
            </a:p>
          </p:txBody>
        </p:sp>
      </p:grpSp>
      <p:graphicFrame>
        <p:nvGraphicFramePr>
          <p:cNvPr id="66" name="Table 65"/>
          <p:cNvGraphicFramePr>
            <a:graphicFrameLocks noGrp="1"/>
          </p:cNvGraphicFramePr>
          <p:nvPr>
            <p:extLst>
              <p:ext uri="{D42A27DB-BD31-4B8C-83A1-F6EECF244321}">
                <p14:modId xmlns:p14="http://schemas.microsoft.com/office/powerpoint/2010/main" val="4261937111"/>
              </p:ext>
            </p:extLst>
          </p:nvPr>
        </p:nvGraphicFramePr>
        <p:xfrm>
          <a:off x="433124" y="5292242"/>
          <a:ext cx="11358826" cy="1152525"/>
        </p:xfrm>
        <a:graphic>
          <a:graphicData uri="http://schemas.openxmlformats.org/drawingml/2006/table">
            <a:tbl>
              <a:tblPr>
                <a:tableStyleId>{125E5076-3810-47DD-B79F-674D7AD40C01}</a:tableStyleId>
              </a:tblPr>
              <a:tblGrid>
                <a:gridCol w="11358826"/>
              </a:tblGrid>
              <a:tr h="1152525">
                <a:tc>
                  <a:txBody>
                    <a:bodyPr/>
                    <a:lstStyle/>
                    <a:p>
                      <a:pPr algn="ctr">
                        <a:defRPr/>
                      </a:pPr>
                      <a:r>
                        <a:rPr lang="en-GB" sz="1800" b="1" kern="0" dirty="0" smtClean="0">
                          <a:solidFill>
                            <a:schemeClr val="accent4"/>
                          </a:solidFill>
                          <a:latin typeface="+mn-lt"/>
                          <a:cs typeface="Arial (body)"/>
                        </a:rPr>
                        <a:t>4 </a:t>
                      </a:r>
                      <a:r>
                        <a:rPr lang="ta-IN" sz="1800" b="1" kern="0" dirty="0" smtClean="0">
                          <a:solidFill>
                            <a:schemeClr val="accent4"/>
                          </a:solidFill>
                          <a:latin typeface="+mn-lt"/>
                          <a:cs typeface="Arial (body)"/>
                        </a:rPr>
                        <a:t>Tasks + T</a:t>
                      </a:r>
                      <a:r>
                        <a:rPr lang="en-GB" sz="1800" b="1" kern="0" dirty="0" smtClean="0">
                          <a:solidFill>
                            <a:schemeClr val="accent4"/>
                          </a:solidFill>
                          <a:latin typeface="+mn-lt"/>
                          <a:cs typeface="Arial (body)"/>
                        </a:rPr>
                        <a:t>ask 0 </a:t>
                      </a:r>
                      <a:r>
                        <a:rPr lang="en-GB" sz="1800" b="1" kern="0" baseline="0" dirty="0" smtClean="0">
                          <a:solidFill>
                            <a:schemeClr val="accent4"/>
                          </a:solidFill>
                          <a:latin typeface="+mn-lt"/>
                          <a:cs typeface="Arial (body)"/>
                        </a:rPr>
                        <a:t>- </a:t>
                      </a:r>
                      <a:r>
                        <a:rPr lang="ta-IN" sz="1800" b="1" kern="0" dirty="0" smtClean="0">
                          <a:solidFill>
                            <a:schemeClr val="accent4"/>
                          </a:solidFill>
                          <a:latin typeface="+mn-lt"/>
                          <a:cs typeface="Arial (body)"/>
                        </a:rPr>
                        <a:t>All tasks completed successfully </a:t>
                      </a:r>
                      <a:endParaRPr lang="en-GB" sz="1800" b="1" kern="0" dirty="0" smtClean="0">
                        <a:solidFill>
                          <a:schemeClr val="accent4"/>
                        </a:solidFill>
                        <a:latin typeface="+mn-lt"/>
                        <a:cs typeface="Arial (body)"/>
                      </a:endParaRPr>
                    </a:p>
                    <a:p>
                      <a:pPr algn="ctr">
                        <a:defRPr/>
                      </a:pPr>
                      <a:r>
                        <a:rPr lang="en-GB" sz="1800" b="1" kern="0" dirty="0" smtClean="0">
                          <a:solidFill>
                            <a:schemeClr val="accent4"/>
                          </a:solidFill>
                          <a:latin typeface="+mn-lt"/>
                          <a:cs typeface="Arial (body)"/>
                        </a:rPr>
                        <a:t>I</a:t>
                      </a:r>
                      <a:r>
                        <a:rPr lang="ta-IN" sz="1800" b="1" kern="0" dirty="0" smtClean="0">
                          <a:solidFill>
                            <a:schemeClr val="accent4"/>
                          </a:solidFill>
                          <a:latin typeface="+mn-lt"/>
                          <a:cs typeface="Arial (body)"/>
                        </a:rPr>
                        <a:t>ncluding</a:t>
                      </a:r>
                      <a:r>
                        <a:rPr lang="en-GB" sz="1800" b="1" kern="0" baseline="0" dirty="0" smtClean="0">
                          <a:solidFill>
                            <a:schemeClr val="accent4"/>
                          </a:solidFill>
                          <a:latin typeface="+mn-lt"/>
                          <a:cs typeface="Arial (body)"/>
                        </a:rPr>
                        <a:t> 3</a:t>
                      </a:r>
                      <a:r>
                        <a:rPr lang="en-GB" sz="1800" b="1" kern="0" dirty="0" smtClean="0">
                          <a:solidFill>
                            <a:schemeClr val="accent4"/>
                          </a:solidFill>
                          <a:latin typeface="+mn-lt"/>
                          <a:cs typeface="Arial (body)"/>
                        </a:rPr>
                        <a:t>/3</a:t>
                      </a:r>
                      <a:r>
                        <a:rPr lang="ta-IN" sz="1800" b="1" kern="0" dirty="0" smtClean="0">
                          <a:solidFill>
                            <a:schemeClr val="accent4"/>
                          </a:solidFill>
                          <a:latin typeface="+mn-lt"/>
                          <a:cs typeface="Arial (body)"/>
                        </a:rPr>
                        <a:t> deliverables</a:t>
                      </a:r>
                      <a:endParaRPr lang="en-GB" sz="1800" b="1" dirty="0" smtClean="0">
                        <a:solidFill>
                          <a:schemeClr val="accent4"/>
                        </a:solidFill>
                        <a:latin typeface="+mn-lt"/>
                        <a:cs typeface="Arial (body)"/>
                      </a:endParaRPr>
                    </a:p>
                  </a:txBody>
                  <a:tcPr anchor="ctr">
                    <a:solidFill>
                      <a:schemeClr val="accent1">
                        <a:lumMod val="50000"/>
                      </a:schemeClr>
                    </a:solidFill>
                  </a:tcPr>
                </a:tc>
              </a:tr>
            </a:tbl>
          </a:graphicData>
        </a:graphic>
      </p:graphicFrame>
      <p:graphicFrame>
        <p:nvGraphicFramePr>
          <p:cNvPr id="67" name="Table 66"/>
          <p:cNvGraphicFramePr>
            <a:graphicFrameLocks noGrp="1"/>
          </p:cNvGraphicFramePr>
          <p:nvPr>
            <p:extLst>
              <p:ext uri="{D42A27DB-BD31-4B8C-83A1-F6EECF244321}">
                <p14:modId xmlns:p14="http://schemas.microsoft.com/office/powerpoint/2010/main" val="2109841750"/>
              </p:ext>
            </p:extLst>
          </p:nvPr>
        </p:nvGraphicFramePr>
        <p:xfrm>
          <a:off x="433121" y="3764259"/>
          <a:ext cx="11368978" cy="1476375"/>
        </p:xfrm>
        <a:graphic>
          <a:graphicData uri="http://schemas.openxmlformats.org/drawingml/2006/table">
            <a:tbl>
              <a:tblPr>
                <a:tableStyleId>{125E5076-3810-47DD-B79F-674D7AD40C01}</a:tableStyleId>
              </a:tblPr>
              <a:tblGrid>
                <a:gridCol w="5684489"/>
                <a:gridCol w="5684489"/>
              </a:tblGrid>
              <a:tr h="492125">
                <a:tc>
                  <a:txBody>
                    <a:bodyPr/>
                    <a:lstStyle/>
                    <a:p>
                      <a:r>
                        <a:rPr lang="en-GB" sz="1800" b="0" dirty="0" smtClean="0">
                          <a:solidFill>
                            <a:schemeClr val="bg1"/>
                          </a:solidFill>
                          <a:latin typeface="+mn-lt"/>
                          <a:cs typeface="Arial (body)"/>
                        </a:rPr>
                        <a:t>GN4-1</a:t>
                      </a:r>
                      <a:r>
                        <a:rPr lang="en-GB" sz="1800" b="0" baseline="0" dirty="0" smtClean="0">
                          <a:solidFill>
                            <a:schemeClr val="bg1"/>
                          </a:solidFill>
                          <a:latin typeface="+mn-lt"/>
                          <a:cs typeface="Arial (body)"/>
                        </a:rPr>
                        <a:t> </a:t>
                      </a:r>
                      <a:r>
                        <a:rPr lang="en-GB" sz="1800" b="0" dirty="0" smtClean="0">
                          <a:solidFill>
                            <a:schemeClr val="bg1"/>
                          </a:solidFill>
                          <a:latin typeface="+mn-lt"/>
                          <a:cs typeface="Arial (body)"/>
                        </a:rPr>
                        <a:t>budget</a:t>
                      </a:r>
                      <a:r>
                        <a:rPr lang="ta-IN" sz="1800" b="0" dirty="0" smtClean="0">
                          <a:solidFill>
                            <a:schemeClr val="bg1"/>
                          </a:solidFill>
                          <a:latin typeface="+mn-lt"/>
                          <a:cs typeface="Arial (body)"/>
                        </a:rPr>
                        <a:t> </a:t>
                      </a:r>
                      <a:r>
                        <a:rPr lang="en-US" sz="1800" b="0" dirty="0" smtClean="0">
                          <a:solidFill>
                            <a:schemeClr val="bg1"/>
                          </a:solidFill>
                          <a:latin typeface="+mn-lt"/>
                          <a:cs typeface="Arial (body)"/>
                        </a:rPr>
                        <a:t>(used</a:t>
                      </a:r>
                      <a:r>
                        <a:rPr lang="en-US" sz="1800" b="0" baseline="0" dirty="0" smtClean="0">
                          <a:solidFill>
                            <a:schemeClr val="bg1"/>
                          </a:solidFill>
                          <a:latin typeface="+mn-lt"/>
                          <a:cs typeface="Arial (body)"/>
                        </a:rPr>
                        <a:t> / budget)</a:t>
                      </a:r>
                      <a:endParaRPr lang="en-GB" sz="1800" b="0" dirty="0">
                        <a:solidFill>
                          <a:schemeClr val="bg1"/>
                        </a:solidFill>
                        <a:latin typeface="+mn-lt"/>
                        <a:cs typeface="Arial (body)"/>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0" dirty="0" smtClean="0">
                          <a:solidFill>
                            <a:srgbClr val="FFC000"/>
                          </a:solidFill>
                          <a:latin typeface="+mn-lt"/>
                          <a:cs typeface="Arial (body)"/>
                        </a:rPr>
                        <a:t> € 980k /  €1.12</a:t>
                      </a:r>
                      <a:r>
                        <a:rPr lang="en-GB" sz="1800" b="0" baseline="0" dirty="0" smtClean="0">
                          <a:solidFill>
                            <a:srgbClr val="FFC000"/>
                          </a:solidFill>
                          <a:latin typeface="+mn-lt"/>
                          <a:cs typeface="Arial (body)"/>
                        </a:rPr>
                        <a:t> M (87%)</a:t>
                      </a:r>
                      <a:endParaRPr lang="en-GB" sz="1800" b="0" dirty="0" smtClean="0">
                        <a:solidFill>
                          <a:srgbClr val="FFC000"/>
                        </a:solidFill>
                        <a:latin typeface="+mn-lt"/>
                        <a:cs typeface="Arial (body)"/>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75000"/>
                      </a:schemeClr>
                    </a:solidFill>
                  </a:tcPr>
                </a:tc>
              </a:tr>
              <a:tr h="4921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0" dirty="0" smtClean="0">
                          <a:solidFill>
                            <a:schemeClr val="bg1"/>
                          </a:solidFill>
                          <a:latin typeface="+mn-lt"/>
                          <a:cs typeface="Arial (body)"/>
                        </a:rPr>
                        <a:t>Total manpower</a:t>
                      </a: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aseline="0" dirty="0" smtClean="0">
                          <a:solidFill>
                            <a:srgbClr val="FFC000"/>
                          </a:solidFill>
                          <a:latin typeface="+mn-lt"/>
                          <a:cs typeface="Arial (body)"/>
                        </a:rPr>
                        <a:t>159.20 MM / 151.01 MM (105%)</a:t>
                      </a:r>
                      <a:endParaRPr lang="en-GB" sz="1800" dirty="0" smtClean="0">
                        <a:solidFill>
                          <a:srgbClr val="FFC000"/>
                        </a:solidFill>
                        <a:latin typeface="+mn-lt"/>
                        <a:cs typeface="Arial (body)"/>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chemeClr val="accent1">
                        <a:lumMod val="75000"/>
                      </a:schemeClr>
                    </a:solidFill>
                  </a:tcPr>
                </a:tc>
              </a:tr>
              <a:tr h="492125">
                <a:tc>
                  <a:txBody>
                    <a:bodyPr/>
                    <a:lstStyle/>
                    <a:p>
                      <a:r>
                        <a:rPr lang="en-GB" sz="1800" b="0" dirty="0" smtClean="0">
                          <a:solidFill>
                            <a:schemeClr val="bg1"/>
                          </a:solidFill>
                          <a:latin typeface="+mn-lt"/>
                          <a:cs typeface="Arial (body)"/>
                        </a:rPr>
                        <a:t>Participants</a:t>
                      </a:r>
                      <a:endParaRPr lang="en-GB" sz="1800" b="0" dirty="0">
                        <a:solidFill>
                          <a:schemeClr val="bg1"/>
                        </a:solidFill>
                        <a:latin typeface="+mn-lt"/>
                        <a:cs typeface="Arial (body)"/>
                      </a:endParaRPr>
                    </a:p>
                  </a:txBody>
                  <a:tcPr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accent1">
                        <a:lumMod val="75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baseline="0" dirty="0" smtClean="0">
                          <a:solidFill>
                            <a:srgbClr val="FFC000"/>
                          </a:solidFill>
                          <a:latin typeface="+mn-lt"/>
                          <a:cs typeface="Arial (body)"/>
                        </a:rPr>
                        <a:t>30 </a:t>
                      </a:r>
                      <a:r>
                        <a:rPr lang="ta-IN" sz="1800" baseline="0" dirty="0" err="1" smtClean="0">
                          <a:solidFill>
                            <a:srgbClr val="FFC000"/>
                          </a:solidFill>
                          <a:latin typeface="+mn-lt"/>
                          <a:cs typeface="Arial (body)"/>
                        </a:rPr>
                        <a:t>persons</a:t>
                      </a:r>
                      <a:r>
                        <a:rPr lang="nl-NL" sz="1800" baseline="0" dirty="0" smtClean="0">
                          <a:solidFill>
                            <a:srgbClr val="FFC000"/>
                          </a:solidFill>
                          <a:latin typeface="+mn-lt"/>
                          <a:cs typeface="Arial (body)"/>
                        </a:rPr>
                        <a:t> (</a:t>
                      </a:r>
                      <a:r>
                        <a:rPr lang="nl-NL" sz="1800" baseline="0" dirty="0" err="1" smtClean="0">
                          <a:solidFill>
                            <a:srgbClr val="FFC000"/>
                          </a:solidFill>
                          <a:latin typeface="+mn-lt"/>
                          <a:cs typeface="Arial (body)"/>
                        </a:rPr>
                        <a:t>core</a:t>
                      </a:r>
                      <a:r>
                        <a:rPr lang="nl-NL" sz="1800" baseline="0" dirty="0" smtClean="0">
                          <a:solidFill>
                            <a:srgbClr val="FFC000"/>
                          </a:solidFill>
                          <a:latin typeface="+mn-lt"/>
                          <a:cs typeface="Arial (body)"/>
                        </a:rPr>
                        <a:t> </a:t>
                      </a:r>
                      <a:r>
                        <a:rPr lang="nl-NL" sz="1800" baseline="0" dirty="0" err="1" smtClean="0">
                          <a:solidFill>
                            <a:srgbClr val="FFC000"/>
                          </a:solidFill>
                          <a:latin typeface="+mn-lt"/>
                          <a:cs typeface="Arial (body)"/>
                        </a:rPr>
                        <a:t>group</a:t>
                      </a:r>
                      <a:r>
                        <a:rPr lang="nl-NL" sz="1800" baseline="0" dirty="0" smtClean="0">
                          <a:solidFill>
                            <a:srgbClr val="FFC000"/>
                          </a:solidFill>
                          <a:latin typeface="+mn-lt"/>
                          <a:cs typeface="Arial (body)"/>
                        </a:rPr>
                        <a:t>)</a:t>
                      </a:r>
                      <a:r>
                        <a:rPr lang="ta-IN" sz="1800" baseline="0" dirty="0" smtClean="0">
                          <a:solidFill>
                            <a:srgbClr val="FFC000"/>
                          </a:solidFill>
                          <a:latin typeface="+mn-lt"/>
                          <a:cs typeface="Arial (body)"/>
                        </a:rPr>
                        <a:t> </a:t>
                      </a:r>
                      <a:r>
                        <a:rPr lang="en-GB" sz="1800" baseline="0" dirty="0" smtClean="0">
                          <a:solidFill>
                            <a:srgbClr val="FFC000"/>
                          </a:solidFill>
                          <a:latin typeface="+mn-lt"/>
                          <a:cs typeface="Arial (body)"/>
                        </a:rPr>
                        <a:t>23 </a:t>
                      </a:r>
                      <a:r>
                        <a:rPr lang="ta-IN" sz="1800" baseline="0" dirty="0" smtClean="0">
                          <a:solidFill>
                            <a:srgbClr val="FFC000"/>
                          </a:solidFill>
                          <a:latin typeface="+mn-lt"/>
                          <a:cs typeface="Arial (body)"/>
                        </a:rPr>
                        <a:t>partners</a:t>
                      </a:r>
                      <a:endParaRPr lang="en-GB" sz="1800" dirty="0" smtClean="0">
                        <a:solidFill>
                          <a:srgbClr val="FFC000"/>
                        </a:solidFill>
                        <a:latin typeface="+mn-lt"/>
                        <a:cs typeface="Arial (body)"/>
                      </a:endParaRPr>
                    </a:p>
                  </a:txBody>
                  <a:tcPr anchor="ctr">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noFill/>
                      <a:prstDash val="solid"/>
                      <a:round/>
                      <a:headEnd type="none" w="med" len="med"/>
                      <a:tailEnd type="none" w="med" len="med"/>
                    </a:lnB>
                    <a:solidFill>
                      <a:schemeClr val="accent1">
                        <a:lumMod val="75000"/>
                      </a:schemeClr>
                    </a:solidFill>
                  </a:tcPr>
                </a:tc>
              </a:tr>
            </a:tbl>
          </a:graphicData>
        </a:graphic>
      </p:graphicFrame>
      <p:sp>
        <p:nvSpPr>
          <p:cNvPr id="68" name="TextBox 67"/>
          <p:cNvSpPr txBox="1"/>
          <p:nvPr/>
        </p:nvSpPr>
        <p:spPr>
          <a:xfrm>
            <a:off x="10131964" y="5354754"/>
            <a:ext cx="638845" cy="938719"/>
          </a:xfrm>
          <a:prstGeom prst="rect">
            <a:avLst/>
          </a:prstGeom>
          <a:noFill/>
        </p:spPr>
        <p:txBody>
          <a:bodyPr wrap="square" rtlCol="0">
            <a:spAutoFit/>
          </a:bodyPr>
          <a:lstStyle/>
          <a:p>
            <a:r>
              <a:rPr lang="en-GB" sz="5500" dirty="0" smtClean="0">
                <a:solidFill>
                  <a:srgbClr val="00B050"/>
                </a:solidFill>
                <a:latin typeface="Wingdings" panose="05000000000000000000" pitchFamily="2" charset="2"/>
                <a:sym typeface="Wingdings" panose="05000000000000000000" pitchFamily="2" charset="2"/>
              </a:rPr>
              <a:t></a:t>
            </a:r>
            <a:endParaRPr lang="en-GB" sz="5500" dirty="0">
              <a:solidFill>
                <a:srgbClr val="00B050"/>
              </a:solidFill>
              <a:latin typeface="Wingdings" panose="05000000000000000000" pitchFamily="2" charset="2"/>
            </a:endParaRPr>
          </a:p>
        </p:txBody>
      </p:sp>
      <p:sp>
        <p:nvSpPr>
          <p:cNvPr id="7" name="Title 6"/>
          <p:cNvSpPr>
            <a:spLocks noGrp="1"/>
          </p:cNvSpPr>
          <p:nvPr>
            <p:ph type="title"/>
          </p:nvPr>
        </p:nvSpPr>
        <p:spPr>
          <a:xfrm>
            <a:off x="438341" y="369942"/>
            <a:ext cx="10515600" cy="938624"/>
          </a:xfrm>
        </p:spPr>
        <p:txBody>
          <a:bodyPr>
            <a:normAutofit fontScale="90000"/>
          </a:bodyPr>
          <a:lstStyle/>
          <a:p>
            <a:r>
              <a:rPr lang="en-GB" dirty="0" smtClean="0">
                <a:ea typeface="Tahoma" panose="020B0604030504040204" pitchFamily="34" charset="0"/>
                <a:cs typeface="Tahoma" panose="020B0604030504040204" pitchFamily="34" charset="0"/>
              </a:rPr>
              <a:t>Resources (1 May 2015 to 30 April 2016)</a:t>
            </a:r>
            <a:r>
              <a:rPr lang="en-GB" dirty="0">
                <a:solidFill>
                  <a:schemeClr val="accent2"/>
                </a:solidFill>
                <a:ea typeface="Tahoma" panose="020B0604030504040204" pitchFamily="34" charset="0"/>
                <a:cs typeface="Tahoma" panose="020B0604030504040204" pitchFamily="34" charset="0"/>
              </a:rPr>
              <a:t/>
            </a:r>
            <a:br>
              <a:rPr lang="en-GB" dirty="0">
                <a:solidFill>
                  <a:schemeClr val="accent2"/>
                </a:solidFill>
                <a:ea typeface="Tahoma" panose="020B0604030504040204" pitchFamily="34" charset="0"/>
                <a:cs typeface="Tahoma" panose="020B0604030504040204" pitchFamily="34" charset="0"/>
              </a:rPr>
            </a:br>
            <a:r>
              <a:rPr lang="en-GB" b="0" i="1" dirty="0" smtClean="0">
                <a:solidFill>
                  <a:schemeClr val="bg1"/>
                </a:solidFill>
                <a:ea typeface="Tahoma" panose="020B0604030504040204" pitchFamily="34" charset="0"/>
                <a:cs typeface="Tahoma" panose="020B0604030504040204" pitchFamily="34" charset="0"/>
              </a:rPr>
              <a:t>Manpower </a:t>
            </a:r>
            <a:r>
              <a:rPr lang="en-GB" b="0" i="1" dirty="0">
                <a:solidFill>
                  <a:schemeClr val="bg1"/>
                </a:solidFill>
                <a:ea typeface="Tahoma" panose="020B0604030504040204" pitchFamily="34" charset="0"/>
                <a:cs typeface="Tahoma" panose="020B0604030504040204" pitchFamily="34" charset="0"/>
              </a:rPr>
              <a:t>and partners </a:t>
            </a:r>
            <a:r>
              <a:rPr lang="en-GB" i="1" dirty="0">
                <a:solidFill>
                  <a:schemeClr val="bg1"/>
                </a:solidFill>
                <a:ea typeface="Tahoma" panose="020B0604030504040204" pitchFamily="34" charset="0"/>
                <a:cs typeface="Tahoma" panose="020B0604030504040204" pitchFamily="34" charset="0"/>
              </a:rPr>
              <a:t/>
            </a:r>
            <a:br>
              <a:rPr lang="en-GB" i="1" dirty="0">
                <a:solidFill>
                  <a:schemeClr val="bg1"/>
                </a:solidFill>
                <a:ea typeface="Tahoma" panose="020B0604030504040204" pitchFamily="34" charset="0"/>
                <a:cs typeface="Tahoma" panose="020B0604030504040204" pitchFamily="34" charset="0"/>
              </a:rPr>
            </a:br>
            <a:endParaRPr lang="en-GB" dirty="0"/>
          </a:p>
        </p:txBody>
      </p:sp>
      <p:sp>
        <p:nvSpPr>
          <p:cNvPr id="9" name="Slide Number Placeholder 8"/>
          <p:cNvSpPr>
            <a:spLocks noGrp="1"/>
          </p:cNvSpPr>
          <p:nvPr>
            <p:ph type="sldNum" sz="quarter" idx="10"/>
          </p:nvPr>
        </p:nvSpPr>
        <p:spPr/>
        <p:txBody>
          <a:bodyPr/>
          <a:lstStyle/>
          <a:p>
            <a:pPr defTabSz="914377"/>
            <a:fld id="{99DB5B91-B4E4-4EE4-BE5C-3E09032CE5EC}" type="slidenum">
              <a:rPr lang="en-GB" smtClean="0"/>
              <a:pPr defTabSz="914377"/>
              <a:t>4</a:t>
            </a:fld>
            <a:endParaRPr lang="en-GB" dirty="0"/>
          </a:p>
        </p:txBody>
      </p:sp>
      <p:sp>
        <p:nvSpPr>
          <p:cNvPr id="28" name="Freeform 27"/>
          <p:cNvSpPr/>
          <p:nvPr/>
        </p:nvSpPr>
        <p:spPr>
          <a:xfrm>
            <a:off x="9640507" y="1527097"/>
            <a:ext cx="2191237" cy="2035747"/>
          </a:xfrm>
          <a:custGeom>
            <a:avLst/>
            <a:gdLst>
              <a:gd name="connsiteX0" fmla="*/ 0 w 3599545"/>
              <a:gd name="connsiteY0" fmla="*/ 0 h 1124857"/>
              <a:gd name="connsiteX1" fmla="*/ 3599545 w 3599545"/>
              <a:gd name="connsiteY1" fmla="*/ 0 h 1124857"/>
              <a:gd name="connsiteX2" fmla="*/ 3599545 w 3599545"/>
              <a:gd name="connsiteY2" fmla="*/ 1124857 h 1124857"/>
              <a:gd name="connsiteX3" fmla="*/ 0 w 3599545"/>
              <a:gd name="connsiteY3" fmla="*/ 1124857 h 1124857"/>
              <a:gd name="connsiteX4" fmla="*/ 0 w 3599545"/>
              <a:gd name="connsiteY4" fmla="*/ 0 h 11248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99545" h="1124857">
                <a:moveTo>
                  <a:pt x="0" y="0"/>
                </a:moveTo>
                <a:lnTo>
                  <a:pt x="3599545" y="0"/>
                </a:lnTo>
                <a:lnTo>
                  <a:pt x="3599545" y="1124857"/>
                </a:lnTo>
                <a:lnTo>
                  <a:pt x="0" y="1124857"/>
                </a:lnTo>
                <a:lnTo>
                  <a:pt x="0" y="0"/>
                </a:lnTo>
                <a:close/>
              </a:path>
            </a:pathLst>
          </a:custGeom>
          <a:gradFill>
            <a:gsLst>
              <a:gs pos="100000">
                <a:schemeClr val="bg1"/>
              </a:gs>
              <a:gs pos="0">
                <a:schemeClr val="accent1"/>
              </a:gs>
            </a:gsLst>
            <a:lin ang="5400000" scaled="1"/>
          </a:gradFill>
          <a:ln w="28575" cmpd="sng">
            <a:noFill/>
          </a:ln>
          <a:effectLst/>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761904" tIns="64770" rIns="64770" bIns="64770" numCol="1" spcCol="1270" anchor="t" anchorCtr="0">
            <a:noAutofit/>
          </a:bodyPr>
          <a:lstStyle/>
          <a:p>
            <a:pPr lvl="0" algn="l" defTabSz="755650" rtl="0">
              <a:lnSpc>
                <a:spcPct val="90000"/>
              </a:lnSpc>
              <a:spcBef>
                <a:spcPct val="0"/>
              </a:spcBef>
              <a:spcAft>
                <a:spcPct val="35000"/>
              </a:spcAft>
            </a:pPr>
            <a:endParaRPr lang="en-GB" sz="1000" kern="1200" dirty="0">
              <a:solidFill>
                <a:srgbClr val="FFFFFF"/>
              </a:solidFill>
              <a:latin typeface="Gill Sans"/>
              <a:cs typeface="Gill Sans Light"/>
            </a:endParaRPr>
          </a:p>
        </p:txBody>
      </p:sp>
      <p:sp>
        <p:nvSpPr>
          <p:cNvPr id="29" name="TextBox 28"/>
          <p:cNvSpPr txBox="1"/>
          <p:nvPr/>
        </p:nvSpPr>
        <p:spPr>
          <a:xfrm>
            <a:off x="9544269" y="2241525"/>
            <a:ext cx="2401594" cy="1477328"/>
          </a:xfrm>
          <a:prstGeom prst="rect">
            <a:avLst/>
          </a:prstGeom>
          <a:noFill/>
        </p:spPr>
        <p:txBody>
          <a:bodyPr wrap="square" rtlCol="0">
            <a:spAutoFit/>
          </a:bodyPr>
          <a:lstStyle/>
          <a:p>
            <a:pPr algn="ctr"/>
            <a:r>
              <a:rPr lang="en-GB" dirty="0" smtClean="0">
                <a:solidFill>
                  <a:srgbClr val="002060"/>
                </a:solidFill>
              </a:rPr>
              <a:t>Task Forces and Special Interest Groups</a:t>
            </a:r>
            <a:endParaRPr lang="en-GB" dirty="0">
              <a:solidFill>
                <a:srgbClr val="002060"/>
              </a:solidFill>
              <a:latin typeface="+mn-lt"/>
            </a:endParaRPr>
          </a:p>
          <a:p>
            <a:pPr algn="ctr"/>
            <a:r>
              <a:rPr lang="en-GB" b="1" dirty="0" smtClean="0">
                <a:solidFill>
                  <a:srgbClr val="002060"/>
                </a:solidFill>
              </a:rPr>
              <a:t>Valentino Cavalli</a:t>
            </a:r>
            <a:r>
              <a:rPr lang="en-GB" dirty="0" smtClean="0">
                <a:solidFill>
                  <a:srgbClr val="002060"/>
                </a:solidFill>
                <a:latin typeface="+mn-lt"/>
              </a:rPr>
              <a:t/>
            </a:r>
            <a:br>
              <a:rPr lang="en-GB" dirty="0" smtClean="0">
                <a:solidFill>
                  <a:srgbClr val="002060"/>
                </a:solidFill>
                <a:latin typeface="+mn-lt"/>
              </a:rPr>
            </a:br>
            <a:r>
              <a:rPr lang="en-GB" dirty="0" smtClean="0">
                <a:solidFill>
                  <a:srgbClr val="002060"/>
                </a:solidFill>
              </a:rPr>
              <a:t>23.33 MM/</a:t>
            </a:r>
            <a:br>
              <a:rPr lang="en-GB" dirty="0" smtClean="0">
                <a:solidFill>
                  <a:srgbClr val="002060"/>
                </a:solidFill>
              </a:rPr>
            </a:br>
            <a:r>
              <a:rPr lang="en-GB" dirty="0" smtClean="0">
                <a:solidFill>
                  <a:srgbClr val="002060"/>
                </a:solidFill>
              </a:rPr>
              <a:t>22.50</a:t>
            </a:r>
            <a:r>
              <a:rPr lang="en-GB" dirty="0" smtClean="0">
                <a:solidFill>
                  <a:srgbClr val="002060"/>
                </a:solidFill>
                <a:latin typeface="+mn-lt"/>
              </a:rPr>
              <a:t> MM/ (104%)</a:t>
            </a:r>
            <a:endParaRPr lang="en-US" dirty="0">
              <a:solidFill>
                <a:srgbClr val="002060"/>
              </a:solidFill>
              <a:latin typeface="+mn-lt"/>
            </a:endParaRPr>
          </a:p>
        </p:txBody>
      </p:sp>
      <p:grpSp>
        <p:nvGrpSpPr>
          <p:cNvPr id="30" name="Group 29"/>
          <p:cNvGrpSpPr/>
          <p:nvPr/>
        </p:nvGrpSpPr>
        <p:grpSpPr>
          <a:xfrm>
            <a:off x="10558639" y="1649014"/>
            <a:ext cx="506205" cy="506205"/>
            <a:chOff x="3495675" y="1617870"/>
            <a:chExt cx="506205" cy="506205"/>
          </a:xfrm>
        </p:grpSpPr>
        <p:sp>
          <p:nvSpPr>
            <p:cNvPr id="31" name="Oval 30"/>
            <p:cNvSpPr/>
            <p:nvPr/>
          </p:nvSpPr>
          <p:spPr>
            <a:xfrm>
              <a:off x="3495675" y="1617870"/>
              <a:ext cx="506205" cy="506205"/>
            </a:xfrm>
            <a:prstGeom prst="ellipse">
              <a:avLst/>
            </a:prstGeom>
            <a:solidFill>
              <a:srgbClr val="0A59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2" name="TextBox 31"/>
            <p:cNvSpPr txBox="1"/>
            <p:nvPr/>
          </p:nvSpPr>
          <p:spPr>
            <a:xfrm>
              <a:off x="3516981" y="1705390"/>
              <a:ext cx="463591" cy="369332"/>
            </a:xfrm>
            <a:prstGeom prst="rect">
              <a:avLst/>
            </a:prstGeom>
            <a:noFill/>
          </p:spPr>
          <p:txBody>
            <a:bodyPr wrap="square" rtlCol="0">
              <a:spAutoFit/>
            </a:bodyPr>
            <a:lstStyle/>
            <a:p>
              <a:pPr algn="ctr"/>
              <a:r>
                <a:rPr lang="en-GB" sz="1800" b="1" dirty="0" smtClean="0">
                  <a:solidFill>
                    <a:srgbClr val="FFC000"/>
                  </a:solidFill>
                  <a:latin typeface="+mn-lt"/>
                </a:rPr>
                <a:t>T4</a:t>
              </a:r>
              <a:endParaRPr lang="en-US" sz="1800" b="1" dirty="0">
                <a:solidFill>
                  <a:srgbClr val="FFC000"/>
                </a:solidFill>
                <a:latin typeface="+mn-lt"/>
              </a:endParaRPr>
            </a:p>
          </p:txBody>
        </p:sp>
      </p:grpSp>
    </p:spTree>
    <p:extLst>
      <p:ext uri="{BB962C8B-B14F-4D97-AF65-F5344CB8AC3E}">
        <p14:creationId xmlns:p14="http://schemas.microsoft.com/office/powerpoint/2010/main" val="177090513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 name="Picture 3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5117" y="220264"/>
            <a:ext cx="1566983" cy="891472"/>
          </a:xfrm>
          <a:prstGeom prst="rect">
            <a:avLst/>
          </a:prstGeom>
        </p:spPr>
      </p:pic>
      <p:grpSp>
        <p:nvGrpSpPr>
          <p:cNvPr id="5" name="Group 4"/>
          <p:cNvGrpSpPr/>
          <p:nvPr/>
        </p:nvGrpSpPr>
        <p:grpSpPr>
          <a:xfrm>
            <a:off x="580381" y="1285815"/>
            <a:ext cx="10372590" cy="1015663"/>
            <a:chOff x="580381" y="1542990"/>
            <a:chExt cx="10372590" cy="1015663"/>
          </a:xfrm>
        </p:grpSpPr>
        <p:sp>
          <p:nvSpPr>
            <p:cNvPr id="6" name="Rectangle 5"/>
            <p:cNvSpPr/>
            <p:nvPr/>
          </p:nvSpPr>
          <p:spPr>
            <a:xfrm>
              <a:off x="580381" y="1696878"/>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p:cNvSpPr txBox="1"/>
            <p:nvPr/>
          </p:nvSpPr>
          <p:spPr>
            <a:xfrm>
              <a:off x="1390829" y="1666101"/>
              <a:ext cx="9562142" cy="769441"/>
            </a:xfrm>
            <a:prstGeom prst="rect">
              <a:avLst/>
            </a:prstGeom>
            <a:noFill/>
          </p:spPr>
          <p:txBody>
            <a:bodyPr wrap="square" rtlCol="0">
              <a:spAutoFit/>
            </a:bodyPr>
            <a:lstStyle/>
            <a:p>
              <a:r>
                <a:rPr lang="en-GB" sz="2200" dirty="0" smtClean="0">
                  <a:solidFill>
                    <a:srgbClr val="004359"/>
                  </a:solidFill>
                </a:rPr>
                <a:t>Provide </a:t>
              </a:r>
              <a:r>
                <a:rPr lang="en-GB" sz="2200" b="1" dirty="0" smtClean="0">
                  <a:solidFill>
                    <a:schemeClr val="accent2"/>
                  </a:solidFill>
                </a:rPr>
                <a:t>expertise</a:t>
              </a:r>
              <a:r>
                <a:rPr lang="en-GB" sz="2200" dirty="0" smtClean="0">
                  <a:solidFill>
                    <a:srgbClr val="004359"/>
                  </a:solidFill>
                </a:rPr>
                <a:t> and </a:t>
              </a:r>
              <a:r>
                <a:rPr lang="en-GB" sz="2200" b="1" dirty="0" smtClean="0">
                  <a:solidFill>
                    <a:schemeClr val="accent2"/>
                  </a:solidFill>
                </a:rPr>
                <a:t>intelligence</a:t>
              </a:r>
              <a:r>
                <a:rPr lang="en-GB" sz="2200" dirty="0" smtClean="0">
                  <a:solidFill>
                    <a:srgbClr val="004359"/>
                  </a:solidFill>
                </a:rPr>
                <a:t> to inform GN4-1 participants, NRENs and the R&amp;E community</a:t>
              </a:r>
              <a:endParaRPr lang="en-GB" sz="2200" dirty="0">
                <a:solidFill>
                  <a:srgbClr val="004359"/>
                </a:solidFill>
              </a:endParaRPr>
            </a:p>
          </p:txBody>
        </p:sp>
        <p:sp>
          <p:nvSpPr>
            <p:cNvPr id="3" name="TextBox 2"/>
            <p:cNvSpPr txBox="1"/>
            <p:nvPr/>
          </p:nvSpPr>
          <p:spPr>
            <a:xfrm>
              <a:off x="580381" y="1542990"/>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grpSp>
      <p:sp>
        <p:nvSpPr>
          <p:cNvPr id="22" name="Rectangle 21"/>
          <p:cNvSpPr/>
          <p:nvPr/>
        </p:nvSpPr>
        <p:spPr>
          <a:xfrm>
            <a:off x="580381" y="2398554"/>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TextBox 22"/>
          <p:cNvSpPr txBox="1"/>
          <p:nvPr/>
        </p:nvSpPr>
        <p:spPr>
          <a:xfrm>
            <a:off x="1390828" y="2427737"/>
            <a:ext cx="10478104" cy="430887"/>
          </a:xfrm>
          <a:prstGeom prst="rect">
            <a:avLst/>
          </a:prstGeom>
          <a:noFill/>
        </p:spPr>
        <p:txBody>
          <a:bodyPr wrap="square" rtlCol="0">
            <a:spAutoFit/>
          </a:bodyPr>
          <a:lstStyle/>
          <a:p>
            <a:pPr>
              <a:defRPr/>
            </a:pPr>
            <a:r>
              <a:rPr lang="en-GB" sz="2200" b="1" dirty="0" smtClean="0">
                <a:solidFill>
                  <a:schemeClr val="accent2"/>
                </a:solidFill>
              </a:rPr>
              <a:t>Engage</a:t>
            </a:r>
            <a:r>
              <a:rPr lang="en-GB" sz="2200" dirty="0" smtClean="0">
                <a:solidFill>
                  <a:srgbClr val="004359"/>
                </a:solidFill>
              </a:rPr>
              <a:t> local expertise, driving forward GÉANT service innovation</a:t>
            </a:r>
            <a:endParaRPr lang="en-GB" sz="2200" dirty="0">
              <a:solidFill>
                <a:srgbClr val="004359"/>
              </a:solidFill>
            </a:endParaRPr>
          </a:p>
        </p:txBody>
      </p:sp>
      <p:sp>
        <p:nvSpPr>
          <p:cNvPr id="28" name="TextBox 27"/>
          <p:cNvSpPr txBox="1"/>
          <p:nvPr/>
        </p:nvSpPr>
        <p:spPr>
          <a:xfrm>
            <a:off x="580381" y="2244666"/>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grpSp>
        <p:nvGrpSpPr>
          <p:cNvPr id="11" name="Group 10"/>
          <p:cNvGrpSpPr/>
          <p:nvPr/>
        </p:nvGrpSpPr>
        <p:grpSpPr>
          <a:xfrm>
            <a:off x="580381" y="4254701"/>
            <a:ext cx="10859146" cy="1015663"/>
            <a:chOff x="580381" y="4547284"/>
            <a:chExt cx="10859146" cy="1015663"/>
          </a:xfrm>
        </p:grpSpPr>
        <p:sp>
          <p:nvSpPr>
            <p:cNvPr id="38" name="Rectangle 37"/>
            <p:cNvSpPr/>
            <p:nvPr/>
          </p:nvSpPr>
          <p:spPr>
            <a:xfrm>
              <a:off x="580381" y="4701172"/>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9" name="TextBox 38"/>
            <p:cNvSpPr txBox="1"/>
            <p:nvPr/>
          </p:nvSpPr>
          <p:spPr>
            <a:xfrm>
              <a:off x="1390829" y="4670395"/>
              <a:ext cx="10048698" cy="769441"/>
            </a:xfrm>
            <a:prstGeom prst="rect">
              <a:avLst/>
            </a:prstGeom>
            <a:noFill/>
          </p:spPr>
          <p:txBody>
            <a:bodyPr wrap="square" rtlCol="0">
              <a:spAutoFit/>
            </a:bodyPr>
            <a:lstStyle/>
            <a:p>
              <a:pPr>
                <a:defRPr/>
              </a:pPr>
              <a:r>
                <a:rPr lang="en-GB" sz="2200" dirty="0" smtClean="0">
                  <a:solidFill>
                    <a:srgbClr val="004359"/>
                  </a:solidFill>
                </a:rPr>
                <a:t>To ensure that GÉANT and its connected NRENs and institutions develop and </a:t>
              </a:r>
              <a:r>
                <a:rPr lang="en-GB" sz="2200" b="1" dirty="0" smtClean="0">
                  <a:solidFill>
                    <a:schemeClr val="accent2"/>
                  </a:solidFill>
                </a:rPr>
                <a:t>follow</a:t>
              </a:r>
              <a:r>
                <a:rPr lang="en-GB" sz="2200" dirty="0" smtClean="0">
                  <a:solidFill>
                    <a:schemeClr val="accent2"/>
                  </a:solidFill>
                </a:rPr>
                <a:t> </a:t>
              </a:r>
              <a:r>
                <a:rPr lang="en-GB" sz="2200" b="1" dirty="0" smtClean="0">
                  <a:solidFill>
                    <a:schemeClr val="accent2"/>
                  </a:solidFill>
                </a:rPr>
                <a:t>best practice</a:t>
              </a:r>
              <a:r>
                <a:rPr lang="en-GB" sz="2200" b="1" dirty="0" smtClean="0">
                  <a:solidFill>
                    <a:srgbClr val="004359"/>
                  </a:solidFill>
                </a:rPr>
                <a:t> </a:t>
              </a:r>
              <a:r>
                <a:rPr lang="en-GB" sz="2200" dirty="0" smtClean="0">
                  <a:solidFill>
                    <a:srgbClr val="004359"/>
                  </a:solidFill>
                </a:rPr>
                <a:t>in delivering products and services and engaging through to campus level</a:t>
              </a:r>
              <a:endParaRPr lang="en-GB" sz="2200" dirty="0">
                <a:solidFill>
                  <a:srgbClr val="004359"/>
                </a:solidFill>
              </a:endParaRPr>
            </a:p>
          </p:txBody>
        </p:sp>
        <p:sp>
          <p:nvSpPr>
            <p:cNvPr id="40" name="TextBox 39"/>
            <p:cNvSpPr txBox="1"/>
            <p:nvPr/>
          </p:nvSpPr>
          <p:spPr>
            <a:xfrm>
              <a:off x="580381" y="4547284"/>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grpSp>
      <p:sp>
        <p:nvSpPr>
          <p:cNvPr id="41" name="Rectangle 40"/>
          <p:cNvSpPr/>
          <p:nvPr/>
        </p:nvSpPr>
        <p:spPr>
          <a:xfrm>
            <a:off x="580381" y="5413607"/>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2" name="TextBox 41"/>
          <p:cNvSpPr txBox="1"/>
          <p:nvPr/>
        </p:nvSpPr>
        <p:spPr>
          <a:xfrm>
            <a:off x="1390829" y="5213552"/>
            <a:ext cx="10618298" cy="1107996"/>
          </a:xfrm>
          <a:prstGeom prst="rect">
            <a:avLst/>
          </a:prstGeom>
          <a:noFill/>
        </p:spPr>
        <p:txBody>
          <a:bodyPr wrap="square" rtlCol="0">
            <a:spAutoFit/>
          </a:bodyPr>
          <a:lstStyle/>
          <a:p>
            <a:pPr>
              <a:defRPr/>
            </a:pPr>
            <a:r>
              <a:rPr lang="en-GB" sz="2200" b="1" dirty="0" smtClean="0">
                <a:solidFill>
                  <a:schemeClr val="accent2"/>
                </a:solidFill>
              </a:rPr>
              <a:t>Innovate</a:t>
            </a:r>
            <a:r>
              <a:rPr lang="en-GB" sz="2200" dirty="0" smtClean="0">
                <a:solidFill>
                  <a:srgbClr val="004359"/>
                </a:solidFill>
              </a:rPr>
              <a:t> best practice for the achievement of the highest possible levels of energy efficiency and reduction of GHG emissions across the GÉANT supply chain, </a:t>
            </a:r>
            <a:r>
              <a:rPr lang="en-GB" sz="2200" b="1" dirty="0" smtClean="0">
                <a:solidFill>
                  <a:schemeClr val="accent2"/>
                </a:solidFill>
              </a:rPr>
              <a:t>NRENs and connected institutions</a:t>
            </a:r>
            <a:endParaRPr lang="en-GB" sz="2200" b="1" dirty="0">
              <a:solidFill>
                <a:schemeClr val="accent2"/>
              </a:solidFill>
            </a:endParaRPr>
          </a:p>
        </p:txBody>
      </p:sp>
      <p:sp>
        <p:nvSpPr>
          <p:cNvPr id="43" name="TextBox 42"/>
          <p:cNvSpPr txBox="1"/>
          <p:nvPr/>
        </p:nvSpPr>
        <p:spPr>
          <a:xfrm>
            <a:off x="580381" y="5259719"/>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sp>
        <p:nvSpPr>
          <p:cNvPr id="32" name="Rectangle 31"/>
          <p:cNvSpPr/>
          <p:nvPr/>
        </p:nvSpPr>
        <p:spPr>
          <a:xfrm>
            <a:off x="580381" y="3403572"/>
            <a:ext cx="766904" cy="707886"/>
          </a:xfrm>
          <a:prstGeom prst="rect">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3" name="TextBox 32"/>
          <p:cNvSpPr txBox="1"/>
          <p:nvPr/>
        </p:nvSpPr>
        <p:spPr>
          <a:xfrm>
            <a:off x="1390828" y="3394017"/>
            <a:ext cx="10478103" cy="769441"/>
          </a:xfrm>
          <a:prstGeom prst="rect">
            <a:avLst/>
          </a:prstGeom>
          <a:noFill/>
        </p:spPr>
        <p:txBody>
          <a:bodyPr wrap="square" rtlCol="0">
            <a:spAutoFit/>
          </a:bodyPr>
          <a:lstStyle/>
          <a:p>
            <a:pPr>
              <a:defRPr/>
            </a:pPr>
            <a:r>
              <a:rPr lang="en-GB" sz="2200" dirty="0" smtClean="0">
                <a:solidFill>
                  <a:srgbClr val="004359"/>
                </a:solidFill>
              </a:rPr>
              <a:t>Identify global status and trends of current and emerging network techniques and interpreting / </a:t>
            </a:r>
            <a:r>
              <a:rPr lang="en-GB" sz="2200" b="1" dirty="0" smtClean="0">
                <a:solidFill>
                  <a:schemeClr val="accent2"/>
                </a:solidFill>
              </a:rPr>
              <a:t>disseminating</a:t>
            </a:r>
            <a:r>
              <a:rPr lang="en-GB" sz="2200" dirty="0" smtClean="0">
                <a:solidFill>
                  <a:schemeClr val="accent2"/>
                </a:solidFill>
              </a:rPr>
              <a:t> </a:t>
            </a:r>
            <a:r>
              <a:rPr lang="en-GB" sz="2200" dirty="0" smtClean="0">
                <a:solidFill>
                  <a:srgbClr val="004361"/>
                </a:solidFill>
              </a:rPr>
              <a:t>findings and recommendations </a:t>
            </a:r>
            <a:r>
              <a:rPr lang="en-GB" sz="2200" dirty="0" smtClean="0">
                <a:solidFill>
                  <a:srgbClr val="004359"/>
                </a:solidFill>
              </a:rPr>
              <a:t>across the GÉANT community</a:t>
            </a:r>
            <a:endParaRPr lang="en-GB" sz="2200" dirty="0">
              <a:solidFill>
                <a:srgbClr val="004359"/>
              </a:solidFill>
            </a:endParaRPr>
          </a:p>
        </p:txBody>
      </p:sp>
      <p:sp>
        <p:nvSpPr>
          <p:cNvPr id="27" name="TextBox 26"/>
          <p:cNvSpPr txBox="1"/>
          <p:nvPr/>
        </p:nvSpPr>
        <p:spPr>
          <a:xfrm>
            <a:off x="599431" y="3249684"/>
            <a:ext cx="638845" cy="1015663"/>
          </a:xfrm>
          <a:prstGeom prst="rect">
            <a:avLst/>
          </a:prstGeom>
          <a:noFill/>
        </p:spPr>
        <p:txBody>
          <a:bodyPr wrap="square" rtlCol="0">
            <a:spAutoFit/>
          </a:bodyPr>
          <a:lstStyle/>
          <a:p>
            <a:r>
              <a:rPr lang="en-GB" sz="6000" dirty="0" smtClean="0">
                <a:solidFill>
                  <a:schemeClr val="bg1"/>
                </a:solidFill>
                <a:latin typeface="Wingdings" panose="05000000000000000000" pitchFamily="2" charset="2"/>
                <a:sym typeface="Wingdings" panose="05000000000000000000" pitchFamily="2" charset="2"/>
              </a:rPr>
              <a:t></a:t>
            </a:r>
            <a:endParaRPr lang="en-GB" sz="6000" dirty="0">
              <a:solidFill>
                <a:schemeClr val="bg1"/>
              </a:solidFill>
              <a:latin typeface="Wingdings" panose="05000000000000000000" pitchFamily="2" charset="2"/>
            </a:endParaRPr>
          </a:p>
        </p:txBody>
      </p:sp>
      <p:sp>
        <p:nvSpPr>
          <p:cNvPr id="8" name="Title 7"/>
          <p:cNvSpPr>
            <a:spLocks noGrp="1"/>
          </p:cNvSpPr>
          <p:nvPr>
            <p:ph type="title"/>
          </p:nvPr>
        </p:nvSpPr>
        <p:spPr/>
        <p:txBody>
          <a:bodyPr/>
          <a:lstStyle/>
          <a:p>
            <a:r>
              <a:rPr lang="en-GB" dirty="0" smtClean="0">
                <a:ea typeface="Tahoma" panose="020B0604030504040204" pitchFamily="34" charset="0"/>
                <a:cs typeface="Tahoma" panose="020B0604030504040204" pitchFamily="34" charset="0"/>
              </a:rPr>
              <a:t>Activity Objectives and Accomplishments</a:t>
            </a:r>
            <a:br>
              <a:rPr lang="en-GB" dirty="0" smtClean="0">
                <a:ea typeface="Tahoma" panose="020B0604030504040204" pitchFamily="34" charset="0"/>
                <a:cs typeface="Tahoma" panose="020B0604030504040204" pitchFamily="34" charset="0"/>
              </a:rPr>
            </a:br>
            <a:r>
              <a:rPr lang="en-GB" b="0" i="1" dirty="0" smtClean="0">
                <a:solidFill>
                  <a:schemeClr val="bg1"/>
                </a:solidFill>
                <a:ea typeface="Tahoma" panose="020B0604030504040204" pitchFamily="34" charset="0"/>
                <a:cs typeface="Tahoma" panose="020B0604030504040204" pitchFamily="34" charset="0"/>
              </a:rPr>
              <a:t>Objectives</a:t>
            </a:r>
            <a:endParaRPr lang="en-GB" b="0" i="1" dirty="0">
              <a:solidFill>
                <a:schemeClr val="bg1"/>
              </a:solidFill>
            </a:endParaRPr>
          </a:p>
        </p:txBody>
      </p:sp>
      <p:sp>
        <p:nvSpPr>
          <p:cNvPr id="10" name="Slide Number Placeholder 9"/>
          <p:cNvSpPr>
            <a:spLocks noGrp="1"/>
          </p:cNvSpPr>
          <p:nvPr>
            <p:ph type="sldNum" sz="quarter" idx="10"/>
          </p:nvPr>
        </p:nvSpPr>
        <p:spPr/>
        <p:txBody>
          <a:bodyPr/>
          <a:lstStyle/>
          <a:p>
            <a:pPr defTabSz="914377"/>
            <a:fld id="{99DB5B91-B4E4-4EE4-BE5C-3E09032CE5EC}" type="slidenum">
              <a:rPr lang="en-GB" smtClean="0"/>
              <a:pPr defTabSz="914377"/>
              <a:t>5</a:t>
            </a:fld>
            <a:endParaRPr lang="en-GB" dirty="0"/>
          </a:p>
        </p:txBody>
      </p:sp>
    </p:spTree>
    <p:extLst>
      <p:ext uri="{BB962C8B-B14F-4D97-AF65-F5344CB8AC3E}">
        <p14:creationId xmlns:p14="http://schemas.microsoft.com/office/powerpoint/2010/main" val="1432252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defTabSz="914377"/>
            <a:fld id="{99DB5B91-B4E4-4EE4-BE5C-3E09032CE5EC}" type="slidenum">
              <a:rPr lang="en-GB" smtClean="0"/>
              <a:pPr defTabSz="914377"/>
              <a:t>6</a:t>
            </a:fld>
            <a:endParaRPr lang="en-GB" dirty="0"/>
          </a:p>
        </p:txBody>
      </p:sp>
      <p:sp>
        <p:nvSpPr>
          <p:cNvPr id="5" name="Content Placeholder 4"/>
          <p:cNvSpPr>
            <a:spLocks noGrp="1"/>
          </p:cNvSpPr>
          <p:nvPr>
            <p:ph idx="1"/>
          </p:nvPr>
        </p:nvSpPr>
        <p:spPr>
          <a:xfrm>
            <a:off x="802496" y="2962057"/>
            <a:ext cx="10551478" cy="535531"/>
          </a:xfrm>
          <a:prstGeom prst="rect">
            <a:avLst/>
          </a:prstGeom>
        </p:spPr>
        <p:txBody>
          <a:bodyPr wrap="none">
            <a:spAutoFit/>
          </a:bodyPr>
          <a:lstStyle/>
          <a:p>
            <a:pPr marL="0" indent="0">
              <a:buNone/>
            </a:pPr>
            <a:r>
              <a:rPr lang="en-GB" sz="3200" b="1" dirty="0">
                <a:solidFill>
                  <a:schemeClr val="tx1"/>
                </a:solidFill>
                <a:ea typeface="Tahoma" panose="020B0604030504040204" pitchFamily="34" charset="0"/>
                <a:cs typeface="Tahoma" panose="020B0604030504040204" pitchFamily="34" charset="0"/>
              </a:rPr>
              <a:t>Working </a:t>
            </a:r>
            <a:r>
              <a:rPr lang="en-GB" sz="3200" b="1" dirty="0" smtClean="0">
                <a:solidFill>
                  <a:schemeClr val="tx1"/>
                </a:solidFill>
                <a:ea typeface="Tahoma" panose="020B0604030504040204" pitchFamily="34" charset="0"/>
                <a:cs typeface="Tahoma" panose="020B0604030504040204" pitchFamily="34" charset="0"/>
              </a:rPr>
              <a:t>and </a:t>
            </a:r>
            <a:r>
              <a:rPr lang="en-GB" sz="3200" b="1" dirty="0">
                <a:solidFill>
                  <a:schemeClr val="tx1"/>
                </a:solidFill>
                <a:ea typeface="Tahoma" panose="020B0604030504040204" pitchFamily="34" charset="0"/>
                <a:cs typeface="Tahoma" panose="020B0604030504040204" pitchFamily="34" charset="0"/>
              </a:rPr>
              <a:t>Learning Together </a:t>
            </a:r>
            <a:r>
              <a:rPr lang="en-GB" sz="3200" b="1" dirty="0" smtClean="0">
                <a:solidFill>
                  <a:schemeClr val="tx1"/>
                </a:solidFill>
                <a:ea typeface="Tahoma" panose="020B0604030504040204" pitchFamily="34" charset="0"/>
                <a:cs typeface="Tahoma" panose="020B0604030504040204" pitchFamily="34" charset="0"/>
              </a:rPr>
              <a:t>to </a:t>
            </a:r>
            <a:r>
              <a:rPr lang="en-GB" sz="3200" b="1" dirty="0">
                <a:solidFill>
                  <a:srgbClr val="ED7D31"/>
                </a:solidFill>
                <a:ea typeface="Tahoma" panose="020B0604030504040204" pitchFamily="34" charset="0"/>
                <a:cs typeface="Tahoma" panose="020B0604030504040204" pitchFamily="34" charset="0"/>
              </a:rPr>
              <a:t>Build Strong Communities</a:t>
            </a:r>
          </a:p>
        </p:txBody>
      </p:sp>
    </p:spTree>
    <p:extLst>
      <p:ext uri="{BB962C8B-B14F-4D97-AF65-F5344CB8AC3E}">
        <p14:creationId xmlns:p14="http://schemas.microsoft.com/office/powerpoint/2010/main" val="11444741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defTabSz="914377"/>
            <a:fld id="{99DB5B91-B4E4-4EE4-BE5C-3E09032CE5EC}" type="slidenum">
              <a:rPr lang="en-GB" smtClean="0"/>
              <a:pPr defTabSz="914377"/>
              <a:t>7</a:t>
            </a:fld>
            <a:endParaRPr lang="en-GB" dirty="0"/>
          </a:p>
        </p:txBody>
      </p:sp>
      <p:sp>
        <p:nvSpPr>
          <p:cNvPr id="2" name="TextBox 1"/>
          <p:cNvSpPr txBox="1"/>
          <p:nvPr/>
        </p:nvSpPr>
        <p:spPr>
          <a:xfrm>
            <a:off x="454525" y="1630254"/>
            <a:ext cx="10167628" cy="4893647"/>
          </a:xfrm>
          <a:prstGeom prst="rect">
            <a:avLst/>
          </a:prstGeom>
          <a:noFill/>
        </p:spPr>
        <p:txBody>
          <a:bodyPr wrap="square" rtlCol="0">
            <a:spAutoFit/>
          </a:bodyPr>
          <a:lstStyle/>
          <a:p>
            <a:pPr marL="285750" indent="-285750">
              <a:buFont typeface="Arial" charset="0"/>
              <a:buChar char="•"/>
            </a:pPr>
            <a:endParaRPr lang="en-US" sz="2400" dirty="0" smtClean="0"/>
          </a:p>
          <a:p>
            <a:pPr marL="285750" indent="-285750">
              <a:buFont typeface="Arial" charset="0"/>
              <a:buChar char="•"/>
            </a:pPr>
            <a:r>
              <a:rPr lang="en-US" sz="2400" dirty="0" smtClean="0"/>
              <a:t>Produced a collective 40 campus (26) and Green ICT(14)</a:t>
            </a:r>
            <a:r>
              <a:rPr lang="en-US" sz="2400" dirty="0" smtClean="0">
                <a:solidFill>
                  <a:srgbClr val="FF0000"/>
                </a:solidFill>
              </a:rPr>
              <a:t> </a:t>
            </a:r>
            <a:r>
              <a:rPr lang="en-US" sz="2400" dirty="0" smtClean="0"/>
              <a:t>best </a:t>
            </a:r>
            <a:r>
              <a:rPr lang="en-US" sz="2400" dirty="0"/>
              <a:t>practice documents </a:t>
            </a:r>
            <a:r>
              <a:rPr lang="en-US" sz="2400" dirty="0" smtClean="0"/>
              <a:t>for </a:t>
            </a:r>
            <a:r>
              <a:rPr lang="en-US" sz="2400" dirty="0"/>
              <a:t>the benefit of NREN staff and IT professionals in </a:t>
            </a:r>
            <a:r>
              <a:rPr lang="en-US" sz="2400" dirty="0" smtClean="0"/>
              <a:t>campus and other institutes across </a:t>
            </a:r>
            <a:r>
              <a:rPr lang="en-US" sz="2400" dirty="0"/>
              <a:t>Europe and </a:t>
            </a:r>
            <a:r>
              <a:rPr lang="en-US" sz="2400" dirty="0" smtClean="0"/>
              <a:t>beyond</a:t>
            </a:r>
          </a:p>
          <a:p>
            <a:pPr marL="285750" indent="-285750">
              <a:buFont typeface="Arial" charset="0"/>
              <a:buChar char="•"/>
            </a:pPr>
            <a:endParaRPr lang="en-US" sz="2400" dirty="0" smtClean="0"/>
          </a:p>
          <a:p>
            <a:pPr marL="285750" indent="-285750">
              <a:buFont typeface="Arial" charset="0"/>
              <a:buChar char="•"/>
            </a:pPr>
            <a:r>
              <a:rPr lang="en-US" sz="2400" dirty="0"/>
              <a:t>Reached over a collective 5000 R&amp;E professionals in Europe at workshops, conferences and meetings  </a:t>
            </a:r>
            <a:endParaRPr lang="en-US" sz="2400" dirty="0" smtClean="0"/>
          </a:p>
          <a:p>
            <a:pPr marL="285750" indent="-285750">
              <a:buFont typeface="Arial" charset="0"/>
              <a:buChar char="•"/>
            </a:pPr>
            <a:endParaRPr lang="en-US" sz="2400" dirty="0" smtClean="0"/>
          </a:p>
          <a:p>
            <a:pPr marL="285750" indent="-285750">
              <a:buFont typeface="Arial" charset="0"/>
              <a:buChar char="•"/>
            </a:pPr>
            <a:r>
              <a:rPr lang="en-US" sz="2400" dirty="0"/>
              <a:t>Captured data of 55 NRENs in Compendium of NRENs to share intelligence and learn from each other</a:t>
            </a:r>
          </a:p>
          <a:p>
            <a:pPr marL="285750" indent="-285750">
              <a:buFont typeface="Arial" charset="0"/>
              <a:buChar char="•"/>
            </a:pPr>
            <a:endParaRPr lang="en-US" sz="2400" dirty="0"/>
          </a:p>
          <a:p>
            <a:pPr marL="285750" indent="-285750">
              <a:buFont typeface="Arial" charset="0"/>
              <a:buChar char="•"/>
            </a:pPr>
            <a:endParaRPr lang="en-US" sz="2400" dirty="0"/>
          </a:p>
          <a:p>
            <a:pPr marL="285750" indent="-285750">
              <a:buFont typeface="Arial" charset="0"/>
              <a:buChar char="•"/>
            </a:pPr>
            <a:endParaRPr lang="en-US" sz="2400" dirty="0"/>
          </a:p>
        </p:txBody>
      </p:sp>
      <p:sp>
        <p:nvSpPr>
          <p:cNvPr id="13" name="Title 12"/>
          <p:cNvSpPr>
            <a:spLocks noGrp="1"/>
          </p:cNvSpPr>
          <p:nvPr>
            <p:ph type="title"/>
          </p:nvPr>
        </p:nvSpPr>
        <p:spPr/>
        <p:txBody>
          <a:bodyPr/>
          <a:lstStyle/>
          <a:p>
            <a:r>
              <a:rPr lang="en-GB" dirty="0" smtClean="0">
                <a:ea typeface="Tahoma" panose="020B0604030504040204" pitchFamily="34" charset="0"/>
                <a:cs typeface="Tahoma" panose="020B0604030504040204" pitchFamily="34" charset="0"/>
              </a:rPr>
              <a:t>Activity Objectives and Accomplishments</a:t>
            </a:r>
            <a:br>
              <a:rPr lang="en-GB" dirty="0" smtClean="0">
                <a:ea typeface="Tahoma" panose="020B0604030504040204" pitchFamily="34" charset="0"/>
                <a:cs typeface="Tahoma" panose="020B0604030504040204" pitchFamily="34" charset="0"/>
              </a:rPr>
            </a:br>
            <a:r>
              <a:rPr lang="en-US" b="0" i="1" dirty="0" smtClean="0">
                <a:solidFill>
                  <a:schemeClr val="bg1"/>
                </a:solidFill>
              </a:rPr>
              <a:t>Accomplishments</a:t>
            </a:r>
            <a:endParaRPr lang="en-US" dirty="0"/>
          </a:p>
        </p:txBody>
      </p:sp>
    </p:spTree>
    <p:extLst>
      <p:ext uri="{BB962C8B-B14F-4D97-AF65-F5344CB8AC3E}">
        <p14:creationId xmlns:p14="http://schemas.microsoft.com/office/powerpoint/2010/main" val="9383536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91" y="0"/>
            <a:ext cx="12196191" cy="6855643"/>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79292" y="287691"/>
            <a:ext cx="1674488" cy="952633"/>
          </a:xfrm>
          <a:prstGeom prst="rect">
            <a:avLst/>
          </a:prstGeom>
        </p:spPr>
      </p:pic>
      <p:sp>
        <p:nvSpPr>
          <p:cNvPr id="13" name="Rectangle 12"/>
          <p:cNvSpPr/>
          <p:nvPr/>
        </p:nvSpPr>
        <p:spPr>
          <a:xfrm>
            <a:off x="702630" y="648345"/>
            <a:ext cx="5898195" cy="591979"/>
          </a:xfrm>
          <a:prstGeom prst="rect">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TextBox 11"/>
          <p:cNvSpPr txBox="1"/>
          <p:nvPr/>
        </p:nvSpPr>
        <p:spPr>
          <a:xfrm>
            <a:off x="877760" y="683680"/>
            <a:ext cx="3198939" cy="523220"/>
          </a:xfrm>
          <a:prstGeom prst="rect">
            <a:avLst/>
          </a:prstGeom>
          <a:noFill/>
        </p:spPr>
        <p:txBody>
          <a:bodyPr wrap="square" rtlCol="0">
            <a:spAutoFit/>
          </a:bodyPr>
          <a:lstStyle/>
          <a:p>
            <a:r>
              <a:rPr lang="en-GB" sz="2800" b="1" dirty="0" smtClean="0">
                <a:solidFill>
                  <a:srgbClr val="004360"/>
                </a:solidFill>
              </a:rPr>
              <a:t>Agenda</a:t>
            </a:r>
            <a:endParaRPr lang="en-GB" sz="2800" dirty="0">
              <a:solidFill>
                <a:srgbClr val="004360"/>
              </a:solidFill>
            </a:endParaRPr>
          </a:p>
        </p:txBody>
      </p:sp>
      <p:sp>
        <p:nvSpPr>
          <p:cNvPr id="9" name="Rectangle 8"/>
          <p:cNvSpPr/>
          <p:nvPr/>
        </p:nvSpPr>
        <p:spPr>
          <a:xfrm>
            <a:off x="735796" y="3985052"/>
            <a:ext cx="5898197" cy="395171"/>
          </a:xfrm>
          <a:prstGeom prst="rect">
            <a:avLst/>
          </a:prstGeom>
          <a:solidFill>
            <a:schemeClr val="bg1">
              <a:lumMod val="9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solidFill>
                <a:schemeClr val="accent2"/>
              </a:solidFill>
            </a:endParaRPr>
          </a:p>
        </p:txBody>
      </p:sp>
      <p:sp>
        <p:nvSpPr>
          <p:cNvPr id="15" name="TextBox 14"/>
          <p:cNvSpPr txBox="1"/>
          <p:nvPr/>
        </p:nvSpPr>
        <p:spPr>
          <a:xfrm>
            <a:off x="702630" y="1240324"/>
            <a:ext cx="4907756" cy="4924425"/>
          </a:xfrm>
          <a:prstGeom prst="rect">
            <a:avLst/>
          </a:prstGeom>
          <a:noFill/>
        </p:spPr>
        <p:txBody>
          <a:bodyPr wrap="square" rtlCol="0">
            <a:spAutoFit/>
          </a:bodyPr>
          <a:lstStyle/>
          <a:p>
            <a:pPr>
              <a:spcBef>
                <a:spcPts val="2000"/>
              </a:spcBef>
              <a:spcAft>
                <a:spcPts val="600"/>
              </a:spcAft>
              <a:buClr>
                <a:srgbClr val="002060"/>
              </a:buClr>
            </a:pPr>
            <a:r>
              <a:rPr lang="en-GB" sz="2200" b="1" dirty="0" smtClean="0">
                <a:solidFill>
                  <a:schemeClr val="bg1"/>
                </a:solidFill>
              </a:rPr>
              <a:t>NA3: Status and Trends</a:t>
            </a:r>
            <a:endParaRPr lang="en-GB" sz="2200" b="1" dirty="0">
              <a:solidFill>
                <a:schemeClr val="bg1"/>
              </a:solidFill>
            </a:endParaRPr>
          </a:p>
          <a:p>
            <a:pPr marL="0" indent="0">
              <a:lnSpc>
                <a:spcPct val="150000"/>
              </a:lnSpc>
              <a:spcBef>
                <a:spcPts val="0"/>
              </a:spcBef>
              <a:spcAft>
                <a:spcPts val="600"/>
              </a:spcAft>
              <a:buClr>
                <a:srgbClr val="002060"/>
              </a:buClr>
              <a:buNone/>
            </a:pPr>
            <a:r>
              <a:rPr lang="en-GB" sz="2200" b="1" dirty="0" smtClean="0">
                <a:solidFill>
                  <a:schemeClr val="bg1"/>
                </a:solidFill>
              </a:rPr>
              <a:t>Organisation &amp; Structure</a:t>
            </a:r>
          </a:p>
          <a:p>
            <a:pPr lvl="1">
              <a:spcBef>
                <a:spcPts val="0"/>
              </a:spcBef>
              <a:spcAft>
                <a:spcPts val="600"/>
              </a:spcAft>
              <a:buClr>
                <a:srgbClr val="002060"/>
              </a:buClr>
            </a:pPr>
            <a:r>
              <a:rPr lang="en-GB" sz="2200" dirty="0" smtClean="0">
                <a:solidFill>
                  <a:schemeClr val="bg1"/>
                </a:solidFill>
              </a:rPr>
              <a:t>Organisation </a:t>
            </a:r>
            <a:r>
              <a:rPr lang="en-GB" sz="2200" dirty="0">
                <a:solidFill>
                  <a:schemeClr val="bg1"/>
                </a:solidFill>
              </a:rPr>
              <a:t>(</a:t>
            </a:r>
            <a:r>
              <a:rPr lang="en-GB" sz="2200" dirty="0" smtClean="0">
                <a:solidFill>
                  <a:schemeClr val="bg1"/>
                </a:solidFill>
              </a:rPr>
              <a:t>Team &amp; Tasks) </a:t>
            </a:r>
            <a:endParaRPr lang="en-GB" sz="2200" dirty="0">
              <a:solidFill>
                <a:schemeClr val="bg1"/>
              </a:solidFill>
            </a:endParaRPr>
          </a:p>
          <a:p>
            <a:pPr lvl="1">
              <a:spcBef>
                <a:spcPts val="0"/>
              </a:spcBef>
              <a:spcAft>
                <a:spcPts val="600"/>
              </a:spcAft>
              <a:buClr>
                <a:srgbClr val="002060"/>
              </a:buClr>
            </a:pPr>
            <a:r>
              <a:rPr lang="en-GB" sz="2200" dirty="0">
                <a:solidFill>
                  <a:schemeClr val="bg1"/>
                </a:solidFill>
              </a:rPr>
              <a:t>Resources </a:t>
            </a:r>
            <a:r>
              <a:rPr lang="en-GB" sz="2200" dirty="0" smtClean="0">
                <a:solidFill>
                  <a:schemeClr val="bg1"/>
                </a:solidFill>
              </a:rPr>
              <a:t>(Manpower and Partners)</a:t>
            </a:r>
          </a:p>
          <a:p>
            <a:pPr lvl="1">
              <a:spcAft>
                <a:spcPts val="600"/>
              </a:spcAft>
              <a:buClr>
                <a:srgbClr val="002060"/>
              </a:buClr>
            </a:pPr>
            <a:r>
              <a:rPr lang="en-GB" sz="2200" dirty="0" smtClean="0">
                <a:solidFill>
                  <a:schemeClr val="bg1"/>
                </a:solidFill>
              </a:rPr>
              <a:t>NA3 Activity Objectives</a:t>
            </a:r>
          </a:p>
          <a:p>
            <a:pPr lvl="1">
              <a:spcAft>
                <a:spcPts val="600"/>
              </a:spcAft>
              <a:buClr>
                <a:srgbClr val="002060"/>
              </a:buClr>
            </a:pPr>
            <a:r>
              <a:rPr lang="en-GB" sz="2200" dirty="0" smtClean="0">
                <a:solidFill>
                  <a:schemeClr val="bg1"/>
                </a:solidFill>
              </a:rPr>
              <a:t>and Accomplishments</a:t>
            </a:r>
            <a:r>
              <a:rPr lang="en-GB" sz="2200" dirty="0">
                <a:solidFill>
                  <a:schemeClr val="bg1"/>
                </a:solidFill>
              </a:rPr>
              <a:t> </a:t>
            </a:r>
            <a:endParaRPr lang="en-GB" sz="2200" b="1" dirty="0" smtClean="0">
              <a:solidFill>
                <a:schemeClr val="bg1"/>
              </a:solidFill>
              <a:latin typeface="+mn-lt"/>
            </a:endParaRPr>
          </a:p>
          <a:p>
            <a:pPr>
              <a:lnSpc>
                <a:spcPct val="150000"/>
              </a:lnSpc>
              <a:spcAft>
                <a:spcPts val="600"/>
              </a:spcAft>
              <a:buClr>
                <a:srgbClr val="002060"/>
              </a:buClr>
            </a:pPr>
            <a:r>
              <a:rPr lang="en-GB" sz="2200" b="1" dirty="0" smtClean="0">
                <a:solidFill>
                  <a:srgbClr val="004361"/>
                </a:solidFill>
              </a:rPr>
              <a:t>Results of the Tasks</a:t>
            </a:r>
            <a:endParaRPr lang="en-GB" sz="2200" b="1" dirty="0">
              <a:solidFill>
                <a:srgbClr val="004361"/>
              </a:solidFill>
            </a:endParaRPr>
          </a:p>
          <a:p>
            <a:pPr lvl="1">
              <a:spcAft>
                <a:spcPts val="600"/>
              </a:spcAft>
              <a:buClr>
                <a:srgbClr val="002060"/>
              </a:buClr>
            </a:pPr>
            <a:r>
              <a:rPr lang="en-GB" sz="2200" dirty="0">
                <a:solidFill>
                  <a:schemeClr val="bg1"/>
                </a:solidFill>
              </a:rPr>
              <a:t>Achievements</a:t>
            </a:r>
            <a:endParaRPr lang="en-GB" sz="2200" dirty="0" smtClean="0">
              <a:solidFill>
                <a:schemeClr val="bg1"/>
              </a:solidFill>
            </a:endParaRPr>
          </a:p>
          <a:p>
            <a:pPr lvl="1">
              <a:spcAft>
                <a:spcPts val="600"/>
              </a:spcAft>
              <a:buClr>
                <a:srgbClr val="002060"/>
              </a:buClr>
            </a:pPr>
            <a:r>
              <a:rPr lang="en-GB" sz="2200" dirty="0" smtClean="0">
                <a:solidFill>
                  <a:schemeClr val="bg1"/>
                </a:solidFill>
              </a:rPr>
              <a:t>Task Objectives and Results </a:t>
            </a:r>
            <a:r>
              <a:rPr lang="en-GB" sz="2200" dirty="0">
                <a:solidFill>
                  <a:schemeClr val="bg1"/>
                </a:solidFill>
              </a:rPr>
              <a:t> </a:t>
            </a:r>
            <a:r>
              <a:rPr lang="en-GB" sz="2200" b="1" dirty="0" smtClean="0">
                <a:solidFill>
                  <a:schemeClr val="bg1"/>
                </a:solidFill>
              </a:rPr>
              <a:t>	</a:t>
            </a:r>
          </a:p>
          <a:p>
            <a:pPr>
              <a:spcBef>
                <a:spcPts val="0"/>
              </a:spcBef>
              <a:spcAft>
                <a:spcPts val="600"/>
              </a:spcAft>
              <a:buClr>
                <a:srgbClr val="002060"/>
              </a:buClr>
            </a:pPr>
            <a:r>
              <a:rPr lang="en-GB" sz="2200" b="1" dirty="0" smtClean="0">
                <a:solidFill>
                  <a:schemeClr val="bg1"/>
                </a:solidFill>
              </a:rPr>
              <a:t>Activity Challenges</a:t>
            </a:r>
          </a:p>
          <a:p>
            <a:pPr>
              <a:spcBef>
                <a:spcPts val="0"/>
              </a:spcBef>
              <a:spcAft>
                <a:spcPts val="600"/>
              </a:spcAft>
              <a:buClr>
                <a:srgbClr val="002060"/>
              </a:buClr>
            </a:pPr>
            <a:r>
              <a:rPr lang="en-GB" sz="2200" b="1" dirty="0" smtClean="0">
                <a:solidFill>
                  <a:schemeClr val="bg1"/>
                </a:solidFill>
              </a:rPr>
              <a:t>Conclusions</a:t>
            </a:r>
          </a:p>
        </p:txBody>
      </p:sp>
    </p:spTree>
    <p:extLst>
      <p:ext uri="{BB962C8B-B14F-4D97-AF65-F5344CB8AC3E}">
        <p14:creationId xmlns:p14="http://schemas.microsoft.com/office/powerpoint/2010/main" val="34790006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267" y="-324234"/>
            <a:ext cx="12241267" cy="6880981"/>
          </a:xfrm>
          <a:prstGeom prst="rect">
            <a:avLst/>
          </a:prstGeom>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979292" y="287691"/>
            <a:ext cx="1674488" cy="952633"/>
          </a:xfrm>
          <a:prstGeom prst="rect">
            <a:avLst/>
          </a:prstGeom>
        </p:spPr>
      </p:pic>
      <p:sp>
        <p:nvSpPr>
          <p:cNvPr id="12" name="TextBox 11"/>
          <p:cNvSpPr txBox="1"/>
          <p:nvPr/>
        </p:nvSpPr>
        <p:spPr>
          <a:xfrm>
            <a:off x="877760" y="683680"/>
            <a:ext cx="3198939" cy="523220"/>
          </a:xfrm>
          <a:prstGeom prst="rect">
            <a:avLst/>
          </a:prstGeom>
          <a:noFill/>
        </p:spPr>
        <p:txBody>
          <a:bodyPr wrap="square" rtlCol="0">
            <a:spAutoFit/>
          </a:bodyPr>
          <a:lstStyle/>
          <a:p>
            <a:r>
              <a:rPr lang="en-GB" sz="2800" b="1" dirty="0" smtClean="0">
                <a:solidFill>
                  <a:srgbClr val="004360"/>
                </a:solidFill>
              </a:rPr>
              <a:t>Agenda</a:t>
            </a:r>
            <a:endParaRPr lang="en-GB" sz="2800" dirty="0">
              <a:solidFill>
                <a:srgbClr val="004360"/>
              </a:solidFill>
            </a:endParaRPr>
          </a:p>
        </p:txBody>
      </p:sp>
      <p:sp>
        <p:nvSpPr>
          <p:cNvPr id="3" name="TextBox 2"/>
          <p:cNvSpPr txBox="1"/>
          <p:nvPr/>
        </p:nvSpPr>
        <p:spPr>
          <a:xfrm>
            <a:off x="612839" y="3938768"/>
            <a:ext cx="6679501" cy="954107"/>
          </a:xfrm>
          <a:prstGeom prst="rect">
            <a:avLst/>
          </a:prstGeom>
          <a:noFill/>
        </p:spPr>
        <p:txBody>
          <a:bodyPr wrap="square" rtlCol="0">
            <a:spAutoFit/>
          </a:bodyPr>
          <a:lstStyle/>
          <a:p>
            <a:r>
              <a:rPr lang="en-US" sz="2800" b="1" dirty="0" smtClean="0">
                <a:solidFill>
                  <a:schemeClr val="accent4"/>
                </a:solidFill>
              </a:rPr>
              <a:t>TASK 1: Compendium</a:t>
            </a:r>
          </a:p>
          <a:p>
            <a:endParaRPr lang="en-US" sz="2800" dirty="0">
              <a:solidFill>
                <a:srgbClr val="ED7D31"/>
              </a:solidFill>
            </a:endParaRPr>
          </a:p>
        </p:txBody>
      </p:sp>
      <p:sp>
        <p:nvSpPr>
          <p:cNvPr id="7" name="Rectangle 6"/>
          <p:cNvSpPr/>
          <p:nvPr/>
        </p:nvSpPr>
        <p:spPr>
          <a:xfrm>
            <a:off x="612839" y="683680"/>
            <a:ext cx="3463860" cy="2104166"/>
          </a:xfrm>
          <a:prstGeom prst="rect">
            <a:avLst/>
          </a:prstGeom>
        </p:spPr>
        <p:txBody>
          <a:bodyPr wrap="square">
            <a:spAutoFit/>
          </a:bodyPr>
          <a:lstStyle/>
          <a:p>
            <a:pPr>
              <a:lnSpc>
                <a:spcPct val="90000"/>
              </a:lnSpc>
              <a:spcBef>
                <a:spcPts val="1000"/>
              </a:spcBef>
            </a:pPr>
            <a:r>
              <a:rPr lang="en-US" sz="2800" dirty="0">
                <a:solidFill>
                  <a:schemeClr val="bg1">
                    <a:lumMod val="85000"/>
                  </a:schemeClr>
                </a:solidFill>
              </a:rPr>
              <a:t>WORKING AND LEARNING TOGETHER TO BUILD STRONG  COMMUNITIES</a:t>
            </a:r>
          </a:p>
          <a:p>
            <a:pPr lvl="0">
              <a:lnSpc>
                <a:spcPct val="90000"/>
              </a:lnSpc>
              <a:spcBef>
                <a:spcPts val="1000"/>
              </a:spcBef>
            </a:pPr>
            <a:endParaRPr lang="en-US" sz="2400" dirty="0">
              <a:solidFill>
                <a:schemeClr val="bg2">
                  <a:lumMod val="90000"/>
                </a:schemeClr>
              </a:solidFill>
            </a:endParaRPr>
          </a:p>
        </p:txBody>
      </p:sp>
    </p:spTree>
    <p:extLst>
      <p:ext uri="{BB962C8B-B14F-4D97-AF65-F5344CB8AC3E}">
        <p14:creationId xmlns:p14="http://schemas.microsoft.com/office/powerpoint/2010/main" val="2037280504"/>
      </p:ext>
    </p:extLst>
  </p:cSld>
  <p:clrMapOvr>
    <a:masterClrMapping/>
  </p:clrMapOvr>
  <p:timing>
    <p:tnLst>
      <p:par>
        <p:cTn id="1" dur="indefinite" restart="never" nodeType="tmRoot"/>
      </p:par>
    </p:tnLst>
  </p:timing>
</p:sld>
</file>

<file path=ppt/theme/theme1.xml><?xml version="1.0" encoding="utf-8"?>
<a:theme xmlns:a="http://schemas.openxmlformats.org/drawingml/2006/main" name="GEANT EC Review">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N4-1_EC_Review_Template._few-images.potx" id="{5A2ED900-D399-42CC-A598-4756DDFEE472}" vid="{09C7A0FC-7865-4ECF-A16F-BFAFC166202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PublishingStartDate xmlns="http://schemas.microsoft.com/sharepoint/v3" xsi:nil="true"/>
    <PublishingExpirationDate xmlns="http://schemas.microsoft.com/sharepoint/v3" xsi:nil="true"/>
    <_dlc_DocId xmlns="e2e8627e-9120-4592-bf70-1c86d23ddb27">N7PTXPAKPZVS-511-223</_dlc_DocId>
    <Document_x0020_ID xmlns="33c70a20-266a-45ad-bf4a-dd457e1766dc" xsi:nil="true"/>
    <_dlc_DocIdUrl xmlns="e2e8627e-9120-4592-bf70-1c86d23ddb27">
      <Url>https://intranet.geant.org/gn4/1/Management/pmt/GN4-1ECReview/_layouts/15/DocIdRedir.aspx?ID=N7PTXPAKPZVS-511-223</Url>
      <Description>N7PTXPAKPZVS-511-223</Description>
    </_dlc_DocIdUrl>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65519F8D811D04CA3DCC8D1BAB7A630" ma:contentTypeVersion="1" ma:contentTypeDescription="Create a new document." ma:contentTypeScope="" ma:versionID="7b01e4a74c5c210c6a8093be93fa2e4b">
  <xsd:schema xmlns:xsd="http://www.w3.org/2001/XMLSchema" xmlns:xs="http://www.w3.org/2001/XMLSchema" xmlns:p="http://schemas.microsoft.com/office/2006/metadata/properties" xmlns:ns1="http://schemas.microsoft.com/sharepoint/v3" xmlns:ns2="e2e8627e-9120-4592-bf70-1c86d23ddb27" xmlns:ns3="33c70a20-266a-45ad-bf4a-dd457e1766dc" targetNamespace="http://schemas.microsoft.com/office/2006/metadata/properties" ma:root="true" ma:fieldsID="e1a02ba93cf82f7fdc7a65e9f5d656dc" ns1:_="" ns2:_="" ns3:_="">
    <xsd:import namespace="http://schemas.microsoft.com/sharepoint/v3"/>
    <xsd:import namespace="e2e8627e-9120-4592-bf70-1c86d23ddb27"/>
    <xsd:import namespace="33c70a20-266a-45ad-bf4a-dd457e1766dc"/>
    <xsd:element name="properties">
      <xsd:complexType>
        <xsd:sequence>
          <xsd:element name="documentManagement">
            <xsd:complexType>
              <xsd:all>
                <xsd:element ref="ns2:_dlc_DocId" minOccurs="0"/>
                <xsd:element ref="ns2:_dlc_DocIdUrl" minOccurs="0"/>
                <xsd:element ref="ns2:_dlc_DocIdPersistId" minOccurs="0"/>
                <xsd:element ref="ns3:Document_x0020_ID" minOccurs="0"/>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12" nillable="true" ma:displayName="Scheduling Start Date" ma:description="Scheduling Start Date is a site column created by the Publishing feature. It is used to specify the date and time on which this page will first appear to site visitors." ma:internalName="PublishingStartDate">
      <xsd:simpleType>
        <xsd:restriction base="dms:Unknown"/>
      </xsd:simpleType>
    </xsd:element>
    <xsd:element name="PublishingExpirationDate" ma:index="13" nillable="true" ma:displayName="Scheduling End Date" ma:description="Scheduling End Date is a site column created by the Publishing feature. It is used to specify the date and time on which this page will no longer appear to site visitors."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2e8627e-9120-4592-bf70-1c86d23ddb2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33c70a20-266a-45ad-bf4a-dd457e1766dc" elementFormDefault="qualified">
    <xsd:import namespace="http://schemas.microsoft.com/office/2006/documentManagement/types"/>
    <xsd:import namespace="http://schemas.microsoft.com/office/infopath/2007/PartnerControls"/>
    <xsd:element name="Document_x0020_ID" ma:index="11" nillable="true" ma:displayName="Document ID" ma:internalName="Document_x0020_ID">
      <xsd:simpleType>
        <xsd:restriction base="dms:Text">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Version=15.0.0.0,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Version=15.0.0.0,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FD943FB-BE63-4EA3-9350-2005CF76D58D}"/>
</file>

<file path=customXml/itemProps2.xml><?xml version="1.0" encoding="utf-8"?>
<ds:datastoreItem xmlns:ds="http://schemas.openxmlformats.org/officeDocument/2006/customXml" ds:itemID="{B82A8CAC-EDA0-4A53-A175-8C5016D198EC}"/>
</file>

<file path=customXml/itemProps3.xml><?xml version="1.0" encoding="utf-8"?>
<ds:datastoreItem xmlns:ds="http://schemas.openxmlformats.org/officeDocument/2006/customXml" ds:itemID="{D5FDE185-CAA1-433B-A977-AE9D6C1FFB42}"/>
</file>

<file path=customXml/itemProps4.xml><?xml version="1.0" encoding="utf-8"?>
<ds:datastoreItem xmlns:ds="http://schemas.openxmlformats.org/officeDocument/2006/customXml" ds:itemID="{7FB8DE6F-4723-47CC-BC82-1B35FF707730}"/>
</file>

<file path=docProps/app.xml><?xml version="1.0" encoding="utf-8"?>
<Properties xmlns="http://schemas.openxmlformats.org/officeDocument/2006/extended-properties" xmlns:vt="http://schemas.openxmlformats.org/officeDocument/2006/docPropsVTypes">
  <Template>GN4-1_EC_Review_Template._few-images</Template>
  <TotalTime>13074</TotalTime>
  <Words>3293</Words>
  <Application>Microsoft Office PowerPoint</Application>
  <PresentationFormat>Widescreen</PresentationFormat>
  <Paragraphs>649</Paragraphs>
  <Slides>34</Slides>
  <Notes>29</Notes>
  <HiddenSlides>1</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34</vt:i4>
      </vt:variant>
    </vt:vector>
  </HeadingPairs>
  <TitlesOfParts>
    <vt:vector size="47" baseType="lpstr">
      <vt:lpstr>(Body)</vt:lpstr>
      <vt:lpstr>Arial</vt:lpstr>
      <vt:lpstr>Arial (body)</vt:lpstr>
      <vt:lpstr>Calibri</vt:lpstr>
      <vt:lpstr>Calibri Light</vt:lpstr>
      <vt:lpstr>Gill Sans</vt:lpstr>
      <vt:lpstr>Gill Sans Light</vt:lpstr>
      <vt:lpstr>Latha</vt:lpstr>
      <vt:lpstr>Tahoma</vt:lpstr>
      <vt:lpstr>Times</vt:lpstr>
      <vt:lpstr>Verdana</vt:lpstr>
      <vt:lpstr>Wingdings</vt:lpstr>
      <vt:lpstr>GEANT EC Review</vt:lpstr>
      <vt:lpstr>PowerPoint Presentation</vt:lpstr>
      <vt:lpstr>PowerPoint Presentation</vt:lpstr>
      <vt:lpstr>PowerPoint Presentation</vt:lpstr>
      <vt:lpstr>Resources (1 May 2015 to 30 April 2016) Manpower and partners  </vt:lpstr>
      <vt:lpstr>Activity Objectives and Accomplishments Objectives</vt:lpstr>
      <vt:lpstr>PowerPoint Presentation</vt:lpstr>
      <vt:lpstr>Activity Objectives and Accomplishments Accomplishments</vt:lpstr>
      <vt:lpstr>PowerPoint Presentation</vt:lpstr>
      <vt:lpstr>PowerPoint Presentation</vt:lpstr>
      <vt:lpstr>Compendium  Strengthening the NREN community</vt:lpstr>
      <vt:lpstr>Compendium Growing in step with expanding NREN base</vt:lpstr>
      <vt:lpstr>PowerPoint Presentation</vt:lpstr>
      <vt:lpstr>Compendium Other uses of Compendium data </vt:lpstr>
      <vt:lpstr>Compendium  A valuable reference tool for NRENs</vt:lpstr>
      <vt:lpstr>PowerPoint Presentation</vt:lpstr>
      <vt:lpstr>PowerPoint Presentation</vt:lpstr>
      <vt:lpstr>Campus Best Practice Success Story: Campus Best Practice on digital assessment in Norway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DANTE 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Best practice for GN4-1 EC Review slides GN4-1 period: 1 May 2015 to 30 April 2016 (with four-month extension to 31 August 2016 for  5/SA1 network costs)</dc:title>
  <dc:creator>Bridget Hannigan</dc:creator>
  <cp:lastModifiedBy>Bridget Hannigan</cp:lastModifiedBy>
  <cp:revision>502</cp:revision>
  <cp:lastPrinted>2016-11-07T15:05:46Z</cp:lastPrinted>
  <dcterms:created xsi:type="dcterms:W3CDTF">2016-08-23T10:33:25Z</dcterms:created>
  <dcterms:modified xsi:type="dcterms:W3CDTF">2016-11-24T13:09:26Z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dlc_DocIdItemGuid">
    <vt:lpwstr>d9213384-1afc-49ad-9d74-ea54c70e2161</vt:lpwstr>
  </property>
  <property fmtid="{D5CDD505-2E9C-101B-9397-08002B2CF9AE}" pid="3" name="ContentTypeId">
    <vt:lpwstr>0x010100F65519F8D811D04CA3DCC8D1BAB7A630</vt:lpwstr>
  </property>
</Properties>
</file>