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22"/>
  </p:notesMasterIdLst>
  <p:sldIdLst>
    <p:sldId id="256" r:id="rId4"/>
    <p:sldId id="257" r:id="rId5"/>
    <p:sldId id="294" r:id="rId6"/>
    <p:sldId id="304" r:id="rId7"/>
    <p:sldId id="305" r:id="rId8"/>
    <p:sldId id="306" r:id="rId9"/>
    <p:sldId id="295" r:id="rId10"/>
    <p:sldId id="307" r:id="rId11"/>
    <p:sldId id="297" r:id="rId12"/>
    <p:sldId id="309" r:id="rId13"/>
    <p:sldId id="298" r:id="rId14"/>
    <p:sldId id="301" r:id="rId15"/>
    <p:sldId id="302" r:id="rId16"/>
    <p:sldId id="303" r:id="rId17"/>
    <p:sldId id="308" r:id="rId18"/>
    <p:sldId id="296" r:id="rId19"/>
    <p:sldId id="310" r:id="rId20"/>
    <p:sldId id="292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03" autoAdjust="0"/>
    <p:restoredTop sz="86458" autoAdjust="0"/>
  </p:normalViewPr>
  <p:slideViewPr>
    <p:cSldViewPr snapToGrid="0">
      <p:cViewPr varScale="1">
        <p:scale>
          <a:sx n="75" d="100"/>
          <a:sy n="75" d="100"/>
        </p:scale>
        <p:origin x="509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2504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0389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828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56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561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6357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39319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99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76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6946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661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07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8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26035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74977" y="1219292"/>
            <a:ext cx="7195835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Monitoring End-User Wi-Fi Experience with WiFiMon: Capabilities &amp; Results</a:t>
            </a:r>
            <a:endParaRPr sz="32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74977" y="2799526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NTUA/GRNET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11577" y="4738148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Workshop on Network Management &amp; Monitoring Tools (NEMMO)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March 2021, Virtual Event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hyperlink" Target="https://wiki.geant.org/display/WIF/WiFiMon+Publications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hyperlink" Target="https://www.youtube.com/watch?v=VXQV2zWRKgo" TargetMode="External"/><Relationship Id="rId5" Type="http://schemas.openxmlformats.org/officeDocument/2006/relationships/image" Target="../media/image20.png"/><Relationship Id="rId4" Type="http://schemas.openxmlformats.org/officeDocument/2006/relationships/hyperlink" Target="https://www.youtube.com/watch?v=9LuGlF6JSnA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hyperlink" Target="https://github.com/librespeed/speedtest" TargetMode="External"/><Relationship Id="rId5" Type="http://schemas.openxmlformats.org/officeDocument/2006/relationships/hyperlink" Target="https://github.com/akamai/boomerang" TargetMode="External"/><Relationship Id="rId4" Type="http://schemas.openxmlformats.org/officeDocument/2006/relationships/hyperlink" Target="https://code.google.com/archive/p/nettes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Installing </a:t>
            </a:r>
            <a:r>
              <a:rPr lang="en-US" sz="3600" i="1" dirty="0"/>
              <a:t>WiFiMon</a:t>
            </a:r>
            <a:endParaRPr sz="3600" i="1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Interested institutions install all the components </a:t>
            </a:r>
            <a:r>
              <a:rPr lang="en-US" sz="2400" b="1" dirty="0">
                <a:solidFill>
                  <a:srgbClr val="FF0000"/>
                </a:solidFill>
              </a:rPr>
              <a:t>on their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Download and installation by institutions.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All data stay within the premises of the institution.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all components.</a:t>
            </a: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008CD703-81CC-43C1-9C81-1CC2AF4B6A06}"/>
              </a:ext>
            </a:extLst>
          </p:cNvPr>
          <p:cNvSpPr txBox="1">
            <a:spLocks/>
          </p:cNvSpPr>
          <p:nvPr/>
        </p:nvSpPr>
        <p:spPr>
          <a:xfrm>
            <a:off x="1611408" y="5634481"/>
            <a:ext cx="7849195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Recent addition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b="1" dirty="0"/>
              <a:t> </a:t>
            </a:r>
            <a:r>
              <a:rPr lang="en-US" b="1" i="1" dirty="0"/>
              <a:t>Ansible</a:t>
            </a:r>
            <a:r>
              <a:rPr lang="en-US" b="1" dirty="0"/>
              <a:t> script for automating  		                    </a:t>
            </a:r>
            <a:r>
              <a:rPr lang="en-US" b="1" i="1" dirty="0"/>
              <a:t>WAS</a:t>
            </a:r>
            <a:r>
              <a:rPr lang="en-US" b="1" dirty="0"/>
              <a:t> installation (1</a:t>
            </a:r>
            <a:r>
              <a:rPr lang="en-US" b="1" baseline="30000" dirty="0"/>
              <a:t>st</a:t>
            </a:r>
            <a:r>
              <a:rPr lang="en-US" b="1" dirty="0"/>
              <a:t> option)</a:t>
            </a: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EE3E0737-F825-4A0F-B7FF-212CB389A7B8}"/>
              </a:ext>
            </a:extLst>
          </p:cNvPr>
          <p:cNvSpPr txBox="1">
            <a:spLocks/>
          </p:cNvSpPr>
          <p:nvPr/>
        </p:nvSpPr>
        <p:spPr>
          <a:xfrm>
            <a:off x="160950" y="3020099"/>
            <a:ext cx="9321987" cy="1676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i="1" dirty="0" err="1">
                <a:solidFill>
                  <a:srgbClr val="FF0000"/>
                </a:solidFill>
              </a:rPr>
              <a:t>NMaaS</a:t>
            </a:r>
            <a:r>
              <a:rPr lang="en-US" sz="2400" dirty="0"/>
              <a:t> (more appropriate for testing/trying </a:t>
            </a:r>
            <a:r>
              <a:rPr lang="en-US" sz="2400" i="1" dirty="0"/>
              <a:t>WiFiMon</a:t>
            </a:r>
            <a:r>
              <a:rPr lang="en-US" sz="2400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WiFiMon</a:t>
            </a:r>
            <a:r>
              <a:rPr lang="en-US" sz="2400" dirty="0"/>
              <a:t> </a:t>
            </a:r>
            <a:r>
              <a:rPr lang="en-US" sz="2400" i="1" dirty="0"/>
              <a:t>WAS</a:t>
            </a:r>
            <a:r>
              <a:rPr lang="en-US" sz="2400" dirty="0"/>
              <a:t> instance per institution deployed on </a:t>
            </a:r>
            <a:r>
              <a:rPr lang="en-US" sz="2400" i="1" dirty="0" err="1"/>
              <a:t>NMaaS</a:t>
            </a:r>
            <a:r>
              <a:rPr lang="en-US" sz="2400" dirty="0"/>
              <a:t>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WTS</a:t>
            </a:r>
            <a:r>
              <a:rPr lang="en-US" sz="2400" dirty="0"/>
              <a:t> installation still required by institutions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   </a:t>
            </a:r>
            <a:r>
              <a:rPr lang="en-US" sz="2400" b="1" dirty="0"/>
              <a:t>(</a:t>
            </a:r>
            <a:r>
              <a:rPr lang="en-US" sz="2400" b="1" i="1" dirty="0"/>
              <a:t>should be close to the monitored network</a:t>
            </a:r>
            <a:r>
              <a:rPr lang="en-US" sz="2400" b="1" dirty="0"/>
              <a:t>).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in interfacing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i="1" dirty="0"/>
              <a:t>         WTS</a:t>
            </a:r>
            <a:r>
              <a:rPr lang="en-US" sz="2400" dirty="0"/>
              <a:t> and </a:t>
            </a:r>
            <a:r>
              <a:rPr lang="en-US" sz="2400" i="1" dirty="0" err="1"/>
              <a:t>Dockerized</a:t>
            </a:r>
            <a:r>
              <a:rPr lang="en-US" sz="2400" i="1" dirty="0"/>
              <a:t> WAS</a:t>
            </a:r>
            <a:r>
              <a:rPr lang="en-US" sz="2400" dirty="0"/>
              <a:t> on </a:t>
            </a:r>
            <a:r>
              <a:rPr lang="en-US" sz="2400" i="1" dirty="0" err="1"/>
              <a:t>NMaaS</a:t>
            </a:r>
            <a:endParaRPr lang="en-US" sz="2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C85F-25C4-49C2-A52F-4B28EE4E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25" y="2638734"/>
            <a:ext cx="2399547" cy="227870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9BFB531-19BE-4E35-A55E-CEA8B00EC51F}"/>
              </a:ext>
            </a:extLst>
          </p:cNvPr>
          <p:cNvSpPr/>
          <p:nvPr/>
        </p:nvSpPr>
        <p:spPr>
          <a:xfrm>
            <a:off x="1505948" y="5446629"/>
            <a:ext cx="8060116" cy="116811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oogle Shape;296;p42">
            <a:extLst>
              <a:ext uri="{FF2B5EF4-FFF2-40B4-BE49-F238E27FC236}">
                <a16:creationId xmlns:a16="http://schemas.microsoft.com/office/drawing/2014/main" id="{EE56ACB7-8398-4F02-91BF-ADBF190E711C}"/>
              </a:ext>
            </a:extLst>
          </p:cNvPr>
          <p:cNvSpPr txBox="1">
            <a:spLocks/>
          </p:cNvSpPr>
          <p:nvPr/>
        </p:nvSpPr>
        <p:spPr>
          <a:xfrm>
            <a:off x="8393593" y="2129228"/>
            <a:ext cx="2711210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 err="1">
                <a:solidFill>
                  <a:srgbClr val="FF0000"/>
                </a:solidFill>
              </a:rPr>
              <a:t>NMaaS</a:t>
            </a:r>
            <a:r>
              <a:rPr lang="en-US" b="1" i="1" dirty="0">
                <a:solidFill>
                  <a:srgbClr val="FF0000"/>
                </a:solidFill>
              </a:rPr>
              <a:t> Portfolio</a:t>
            </a:r>
            <a:endParaRPr lang="en-US" b="1" dirty="0"/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89915" y="642717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Options:</a:t>
            </a:r>
          </a:p>
        </p:txBody>
      </p:sp>
      <p:sp>
        <p:nvSpPr>
          <p:cNvPr id="18" name="Google Shape;296;p42">
            <a:extLst>
              <a:ext uri="{FF2B5EF4-FFF2-40B4-BE49-F238E27FC236}">
                <a16:creationId xmlns:a16="http://schemas.microsoft.com/office/drawing/2014/main" id="{1F4213AA-0D15-4D1F-AB4E-7EA0F19180C3}"/>
              </a:ext>
            </a:extLst>
          </p:cNvPr>
          <p:cNvSpPr txBox="1">
            <a:spLocks/>
          </p:cNvSpPr>
          <p:nvPr/>
        </p:nvSpPr>
        <p:spPr>
          <a:xfrm>
            <a:off x="4750907" y="213166"/>
            <a:ext cx="5095457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i="1" dirty="0">
                <a:solidFill>
                  <a:srgbClr val="FF0000"/>
                </a:solidFill>
              </a:rPr>
              <a:t>GÉANT Service </a:t>
            </a:r>
            <a:r>
              <a:rPr lang="en-US" b="1" i="1" dirty="0">
                <a:solidFill>
                  <a:schemeClr val="tx1"/>
                </a:solidFill>
              </a:rPr>
              <a:t>since</a:t>
            </a:r>
            <a:r>
              <a:rPr lang="en-US" b="1" i="1" dirty="0">
                <a:solidFill>
                  <a:srgbClr val="FF0000"/>
                </a:solidFill>
              </a:rPr>
              <a:t> 2020!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80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Evaluation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313149" y="583492"/>
            <a:ext cx="11163234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Based on pilots in 2 recent conference venues: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TNC19 Conference (Tallinn, 2019) 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olidFill>
                  <a:schemeClr val="tx1"/>
                </a:solidFill>
                <a:sym typeface="Wingdings" panose="05000000000000000000" pitchFamily="2" charset="2"/>
              </a:rPr>
              <a:t>Skipped in this presentation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n-US" sz="2400" b="1" u="sng" dirty="0">
                <a:solidFill>
                  <a:srgbClr val="FF0000"/>
                </a:solidFill>
                <a:sym typeface="Wingdings" panose="05000000000000000000" pitchFamily="2" charset="2"/>
              </a:rPr>
              <a:t>see older ones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!)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GÉANT Symposium 2020 (Ljubljana, 2020)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99C71EE9-2618-43F4-8F87-B8ABC12D75D7}"/>
              </a:ext>
            </a:extLst>
          </p:cNvPr>
          <p:cNvSpPr txBox="1">
            <a:spLocks/>
          </p:cNvSpPr>
          <p:nvPr/>
        </p:nvSpPr>
        <p:spPr>
          <a:xfrm>
            <a:off x="313148" y="2253898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 dirty="0"/>
              <a:t>GÉANT Symposium 2020 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Around 250 participants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Monitored </a:t>
            </a:r>
            <a:r>
              <a:rPr lang="en-US" sz="2400" b="1" i="1" dirty="0" err="1">
                <a:solidFill>
                  <a:srgbClr val="FF0000"/>
                </a:solidFill>
              </a:rPr>
              <a:t>eduroam</a:t>
            </a:r>
            <a:r>
              <a:rPr lang="en-US" sz="2400" b="1" dirty="0"/>
              <a:t> </a:t>
            </a:r>
            <a:r>
              <a:rPr lang="en-US" sz="2400" i="1" dirty="0"/>
              <a:t>ESSID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i="1" dirty="0"/>
              <a:t>WHP</a:t>
            </a:r>
            <a:r>
              <a:rPr lang="en-US" sz="2400" b="1" dirty="0"/>
              <a:t>s</a:t>
            </a:r>
            <a:r>
              <a:rPr lang="en-US" sz="2400" dirty="0"/>
              <a:t>: Seven </a:t>
            </a:r>
            <a:r>
              <a:rPr lang="en-US" sz="2400" i="1" dirty="0"/>
              <a:t>Raspberry Pi </a:t>
            </a:r>
            <a:r>
              <a:rPr lang="en-US" sz="2400" dirty="0"/>
              <a:t>3 model B devices (Interval: 5 minutes)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i="1" dirty="0"/>
              <a:t>WSP</a:t>
            </a:r>
            <a:r>
              <a:rPr lang="en-US" sz="2400" b="1" dirty="0"/>
              <a:t>s</a:t>
            </a:r>
            <a:r>
              <a:rPr lang="en-US" sz="2400" dirty="0"/>
              <a:t>: </a:t>
            </a:r>
            <a:r>
              <a:rPr lang="en-US" sz="2400" i="1" dirty="0"/>
              <a:t>HTML</a:t>
            </a:r>
            <a:r>
              <a:rPr lang="en-US" sz="2400" dirty="0"/>
              <a:t> lines in the </a:t>
            </a:r>
            <a:r>
              <a:rPr lang="en-US" sz="2400" b="1" dirty="0">
                <a:solidFill>
                  <a:srgbClr val="FF0000"/>
                </a:solidFill>
              </a:rPr>
              <a:t>conference agenda </a:t>
            </a:r>
            <a:r>
              <a:rPr lang="en-US" sz="2400" dirty="0"/>
              <a:t>after receiving consent during the online registration process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i="1" dirty="0"/>
              <a:t>WTS</a:t>
            </a:r>
            <a:r>
              <a:rPr lang="en-US" sz="2400" dirty="0"/>
              <a:t>: in </a:t>
            </a:r>
            <a:r>
              <a:rPr lang="en-US" sz="2400" i="1" dirty="0"/>
              <a:t>ARNES</a:t>
            </a:r>
            <a:r>
              <a:rPr lang="en-US" sz="2400" dirty="0"/>
              <a:t>, the Slovenian </a:t>
            </a:r>
            <a:r>
              <a:rPr lang="en-US" sz="2400" i="1" dirty="0"/>
              <a:t>NREN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close to the Symposium venue</a:t>
            </a:r>
            <a:r>
              <a:rPr lang="en-US" sz="2400" b="1" dirty="0">
                <a:solidFill>
                  <a:srgbClr val="FF0000"/>
                </a:solidFill>
              </a:rPr>
              <a:t>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855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408" y="1117609"/>
            <a:ext cx="5858116" cy="365210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6365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(1)</a:t>
            </a:r>
            <a:endParaRPr sz="36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469FB5AB-A6D0-4F93-9287-CF3B2E21CFDE}"/>
              </a:ext>
            </a:extLst>
          </p:cNvPr>
          <p:cNvSpPr txBox="1">
            <a:spLocks/>
          </p:cNvSpPr>
          <p:nvPr/>
        </p:nvSpPr>
        <p:spPr>
          <a:xfrm>
            <a:off x="220301" y="475920"/>
            <a:ext cx="983525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u="sng" dirty="0">
                <a:solidFill>
                  <a:srgbClr val="FF0000"/>
                </a:solidFill>
              </a:rPr>
              <a:t>crowdsourced</a:t>
            </a:r>
            <a:r>
              <a:rPr lang="en-US" sz="2400" b="1" dirty="0"/>
              <a:t> measurements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 between 10:00 and 17:00):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9E921FF-5307-4782-B76E-D90BE9B90937}"/>
              </a:ext>
            </a:extLst>
          </p:cNvPr>
          <p:cNvSpPr txBox="1">
            <a:spLocks/>
          </p:cNvSpPr>
          <p:nvPr/>
        </p:nvSpPr>
        <p:spPr>
          <a:xfrm>
            <a:off x="83221" y="4676926"/>
            <a:ext cx="10092100" cy="206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Major drops: </a:t>
            </a:r>
            <a:r>
              <a:rPr lang="en-US" sz="2400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Notable drop: </a:t>
            </a:r>
            <a:r>
              <a:rPr lang="en-US" sz="2400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during and after lunch time when most participants gathered in less space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sym typeface="Wingdings" panose="05000000000000000000" pitchFamily="2" charset="2"/>
              </a:rPr>
              <a:t>Higher levels: </a:t>
            </a:r>
            <a:r>
              <a:rPr lang="en-US" sz="2400" dirty="0">
                <a:sym typeface="Wingdings" panose="05000000000000000000" pitchFamily="2" charset="2"/>
              </a:rPr>
              <a:t>around 12:20 and 15:20  participants distributed across many different sessions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A4B524-DD4C-493B-9D49-9787FF1D9817}"/>
              </a:ext>
            </a:extLst>
          </p:cNvPr>
          <p:cNvSpPr/>
          <p:nvPr/>
        </p:nvSpPr>
        <p:spPr>
          <a:xfrm>
            <a:off x="6389204" y="469273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CE2B74-5A26-463C-A15D-F66F44F2AEA7}"/>
              </a:ext>
            </a:extLst>
          </p:cNvPr>
          <p:cNvSpPr/>
          <p:nvPr/>
        </p:nvSpPr>
        <p:spPr>
          <a:xfrm>
            <a:off x="7335080" y="3643325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097FF0-E2D7-4A12-97FB-5C395394EE79}"/>
              </a:ext>
            </a:extLst>
          </p:cNvPr>
          <p:cNvSpPr/>
          <p:nvPr/>
        </p:nvSpPr>
        <p:spPr>
          <a:xfrm>
            <a:off x="4545495" y="3643324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3301D4-BCD2-4457-8E87-FC0EDBD2A6F6}"/>
              </a:ext>
            </a:extLst>
          </p:cNvPr>
          <p:cNvSpPr/>
          <p:nvPr/>
        </p:nvSpPr>
        <p:spPr>
          <a:xfrm>
            <a:off x="4325774" y="5399845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078B1F-73AF-4F60-A52C-1183B005FAA9}"/>
              </a:ext>
            </a:extLst>
          </p:cNvPr>
          <p:cNvSpPr/>
          <p:nvPr/>
        </p:nvSpPr>
        <p:spPr>
          <a:xfrm>
            <a:off x="5910469" y="3243469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775B4-14CE-4234-9577-132340E2F66A}"/>
              </a:ext>
            </a:extLst>
          </p:cNvPr>
          <p:cNvSpPr/>
          <p:nvPr/>
        </p:nvSpPr>
        <p:spPr>
          <a:xfrm>
            <a:off x="3633535" y="6468576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E8688F-FC7B-4538-9499-E93F24C3A7B1}"/>
              </a:ext>
            </a:extLst>
          </p:cNvPr>
          <p:cNvSpPr/>
          <p:nvPr/>
        </p:nvSpPr>
        <p:spPr>
          <a:xfrm>
            <a:off x="6612834" y="1227477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86401E-BD78-4A68-A5D3-92359965AD54}"/>
              </a:ext>
            </a:extLst>
          </p:cNvPr>
          <p:cNvSpPr/>
          <p:nvPr/>
        </p:nvSpPr>
        <p:spPr>
          <a:xfrm>
            <a:off x="4766865" y="1310120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7484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(2)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01061-E265-400B-A302-E80DE2C17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120" y="1132145"/>
            <a:ext cx="6167120" cy="409322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C3C54D1-BF11-4526-9C06-FA662A4784BF}"/>
              </a:ext>
            </a:extLst>
          </p:cNvPr>
          <p:cNvSpPr txBox="1">
            <a:spLocks/>
          </p:cNvSpPr>
          <p:nvPr/>
        </p:nvSpPr>
        <p:spPr>
          <a:xfrm>
            <a:off x="220300" y="701345"/>
            <a:ext cx="1065790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i="1" dirty="0"/>
              <a:t>WHP</a:t>
            </a:r>
            <a:r>
              <a:rPr lang="en-US" sz="2400" b="1" dirty="0"/>
              <a:t>s #2 and #5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E189DF9-0378-4C4E-8A64-532BA3360674}"/>
              </a:ext>
            </a:extLst>
          </p:cNvPr>
          <p:cNvSpPr txBox="1">
            <a:spLocks/>
          </p:cNvSpPr>
          <p:nvPr/>
        </p:nvSpPr>
        <p:spPr>
          <a:xfrm>
            <a:off x="0" y="5118252"/>
            <a:ext cx="10380197" cy="163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follow similar trends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conceive the throughput drops reported by </a:t>
            </a:r>
            <a:r>
              <a:rPr lang="en-US" sz="2400" i="1" dirty="0"/>
              <a:t>WSP</a:t>
            </a:r>
            <a:r>
              <a:rPr lang="en-US" sz="2400" dirty="0"/>
              <a:t>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WHP</a:t>
            </a:r>
            <a:r>
              <a:rPr lang="en-US" sz="2400" dirty="0"/>
              <a:t>s reported less throughput as they were placed near the available power plugs, typically farther from </a:t>
            </a:r>
            <a:r>
              <a:rPr lang="en-US" sz="2400" i="1" dirty="0"/>
              <a:t>Access Points </a:t>
            </a:r>
            <a:r>
              <a:rPr lang="en-US" sz="2400" dirty="0"/>
              <a:t>than the audience (e.g. on the floor)</a:t>
            </a:r>
          </a:p>
        </p:txBody>
      </p:sp>
    </p:spTree>
    <p:extLst>
      <p:ext uri="{BB962C8B-B14F-4D97-AF65-F5344CB8AC3E}">
        <p14:creationId xmlns:p14="http://schemas.microsoft.com/office/powerpoint/2010/main" val="22758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(3)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21" y="1022742"/>
            <a:ext cx="10421481" cy="2220971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3C1F681-F019-41E0-AFBA-1038AA03D75B}"/>
              </a:ext>
            </a:extLst>
          </p:cNvPr>
          <p:cNvSpPr txBox="1">
            <a:spLocks/>
          </p:cNvSpPr>
          <p:nvPr/>
        </p:nvSpPr>
        <p:spPr>
          <a:xfrm>
            <a:off x="160950" y="625653"/>
            <a:ext cx="11543458" cy="79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sz="2400" b="1" dirty="0"/>
              <a:t>Wireless network metrics and performance measurements for the 1st Symposium day: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9D9C19BC-9B53-424B-94F6-A23B5299CE8D}"/>
              </a:ext>
            </a:extLst>
          </p:cNvPr>
          <p:cNvSpPr txBox="1">
            <a:spLocks/>
          </p:cNvSpPr>
          <p:nvPr/>
        </p:nvSpPr>
        <p:spPr>
          <a:xfrm>
            <a:off x="0" y="3334627"/>
            <a:ext cx="10380197" cy="17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Observation: </a:t>
            </a:r>
            <a:r>
              <a:rPr lang="en-US" sz="2400" dirty="0"/>
              <a:t>The trends of wireless network metrics do not necessarily follow those of the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#1: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worse</a:t>
            </a:r>
            <a:r>
              <a:rPr lang="en-US" sz="2400" dirty="0"/>
              <a:t> 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#5: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throughput results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6A10E4D-9AA1-4E99-9F57-A5ECC5B17AD8}"/>
              </a:ext>
            </a:extLst>
          </p:cNvPr>
          <p:cNvSpPr txBox="1">
            <a:spLocks/>
          </p:cNvSpPr>
          <p:nvPr/>
        </p:nvSpPr>
        <p:spPr>
          <a:xfrm>
            <a:off x="0" y="5290154"/>
            <a:ext cx="10380197" cy="13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Conclusion:</a:t>
            </a:r>
            <a:r>
              <a:rPr lang="en-US" sz="2400" b="1" dirty="0"/>
              <a:t> </a:t>
            </a:r>
            <a:r>
              <a:rPr lang="en-US" sz="2400" dirty="0"/>
              <a:t>Multiple sources of performance information, i.e. crowdsourced and probe measurements, are vital for the proper evaluation of Wi-Fi performance</a:t>
            </a:r>
          </a:p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High values of signal strength and link quality do not necessarily guarantee high Wi-Fi throughputs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63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Results from a Home Network</a:t>
            </a:r>
            <a:endParaRPr sz="3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6E451-E000-4435-B291-780AAD6EEF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8" t="16395" r="16691" b="2916"/>
          <a:stretch/>
        </p:blipFill>
        <p:spPr>
          <a:xfrm>
            <a:off x="760396" y="970131"/>
            <a:ext cx="5827777" cy="25891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5A4097-4441-44C5-B3CA-8DC273AFA9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24" t="7938" r="16784" b="2745"/>
          <a:stretch/>
        </p:blipFill>
        <p:spPr>
          <a:xfrm>
            <a:off x="760396" y="3859612"/>
            <a:ext cx="5582652" cy="27593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C0A3B9-DDDB-47E9-A78F-B5FAE691C83D}"/>
              </a:ext>
            </a:extLst>
          </p:cNvPr>
          <p:cNvSpPr txBox="1"/>
          <p:nvPr/>
        </p:nvSpPr>
        <p:spPr>
          <a:xfrm>
            <a:off x="6959065" y="646965"/>
            <a:ext cx="3936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</a:rPr>
              <a:t>Depicting Average Download Throughput reported by a </a:t>
            </a:r>
            <a:r>
              <a:rPr lang="en-US" sz="1800" b="1" i="1" dirty="0">
                <a:solidFill>
                  <a:srgbClr val="FF0000"/>
                </a:solidFill>
              </a:rPr>
              <a:t>WHP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0773A5-74FF-4E5A-B92C-CF536FC64E2A}"/>
              </a:ext>
            </a:extLst>
          </p:cNvPr>
          <p:cNvSpPr txBox="1"/>
          <p:nvPr/>
        </p:nvSpPr>
        <p:spPr>
          <a:xfrm>
            <a:off x="7405873" y="3397947"/>
            <a:ext cx="3936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Two notable drops, while downloading a big file from another PC within the network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2C7E5C-A46E-41A3-B21F-575F4D3ED70F}"/>
              </a:ext>
            </a:extLst>
          </p:cNvPr>
          <p:cNvSpPr/>
          <p:nvPr/>
        </p:nvSpPr>
        <p:spPr>
          <a:xfrm>
            <a:off x="4745255" y="2358189"/>
            <a:ext cx="1511166" cy="80852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D19F43-9AF7-4A22-816E-D0BEF224BD8A}"/>
              </a:ext>
            </a:extLst>
          </p:cNvPr>
          <p:cNvCxnSpPr>
            <a:cxnSpLocks/>
          </p:cNvCxnSpPr>
          <p:nvPr/>
        </p:nvCxnSpPr>
        <p:spPr>
          <a:xfrm>
            <a:off x="6256421" y="2762450"/>
            <a:ext cx="1017215" cy="6665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DBE119C-7516-4459-A9B5-15017F65D7D3}"/>
              </a:ext>
            </a:extLst>
          </p:cNvPr>
          <p:cNvSpPr txBox="1"/>
          <p:nvPr/>
        </p:nvSpPr>
        <p:spPr>
          <a:xfrm>
            <a:off x="6959065" y="1512891"/>
            <a:ext cx="393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</a:rPr>
              <a:t>Two different days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015D51-7344-4FC2-B3FA-EA898E61FD7F}"/>
              </a:ext>
            </a:extLst>
          </p:cNvPr>
          <p:cNvSpPr txBox="1"/>
          <p:nvPr/>
        </p:nvSpPr>
        <p:spPr>
          <a:xfrm rot="16200000">
            <a:off x="-2115622" y="3197892"/>
            <a:ext cx="493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Average Download Throughput (</a:t>
            </a:r>
            <a:r>
              <a:rPr lang="en-US" sz="2000" dirty="0" err="1">
                <a:solidFill>
                  <a:schemeClr val="tx1"/>
                </a:solidFill>
              </a:rPr>
              <a:t>KBps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50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2494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Future Steps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15403" y="1532039"/>
            <a:ext cx="10597019" cy="4575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dirty="0"/>
              <a:t>Enrich </a:t>
            </a:r>
            <a:r>
              <a:rPr lang="en-US" sz="2400" i="1" dirty="0"/>
              <a:t>WiFiMon</a:t>
            </a:r>
            <a:r>
              <a:rPr lang="en-US" sz="2400" dirty="0"/>
              <a:t> toolset with additional Wi-Fi performance monitoring options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Contacting interested </a:t>
            </a:r>
            <a:r>
              <a:rPr lang="en-US" sz="2400" i="1" dirty="0"/>
              <a:t>NREN</a:t>
            </a:r>
            <a:r>
              <a:rPr lang="en-US" sz="2400" dirty="0"/>
              <a:t>s and assisting them in installing </a:t>
            </a:r>
            <a:r>
              <a:rPr lang="en-US" sz="2400" i="1" dirty="0"/>
              <a:t>WiFiMon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i="1" dirty="0"/>
              <a:t>      </a:t>
            </a:r>
            <a:r>
              <a:rPr lang="en-US" sz="2400" b="1" i="1" dirty="0">
                <a:solidFill>
                  <a:srgbClr val="FF0000"/>
                </a:solidFill>
              </a:rPr>
              <a:t>- Most recent setup in RENU</a:t>
            </a:r>
          </a:p>
          <a:p>
            <a:pPr algn="just">
              <a:spcBef>
                <a:spcPts val="0"/>
              </a:spcBef>
            </a:pPr>
            <a:endParaRPr lang="en-US" sz="2400" b="1" dirty="0">
              <a:solidFill>
                <a:srgbClr val="FF0000"/>
              </a:solidFill>
            </a:endParaRP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i="1" dirty="0"/>
              <a:t>WiFiMon</a:t>
            </a:r>
            <a:r>
              <a:rPr lang="en-US" sz="2400" dirty="0"/>
              <a:t> setups in home/enterprise networks of </a:t>
            </a:r>
            <a:r>
              <a:rPr lang="en-US" sz="2400" i="1" dirty="0"/>
              <a:t>WiFiMon</a:t>
            </a:r>
            <a:r>
              <a:rPr lang="en-US" sz="2400" dirty="0"/>
              <a:t> team members for long term analysis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Version tracking for </a:t>
            </a:r>
            <a:r>
              <a:rPr lang="en-US" sz="2400" i="1" dirty="0"/>
              <a:t>WiFiMon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44002" y="50550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dirty="0">
                <a:solidFill>
                  <a:srgbClr val="FF0000"/>
                </a:solidFill>
              </a:rPr>
              <a:t>Check out the </a:t>
            </a:r>
            <a:r>
              <a:rPr lang="en-US" sz="4400" i="1" dirty="0">
                <a:solidFill>
                  <a:srgbClr val="FF0000"/>
                </a:solidFill>
              </a:rPr>
              <a:t>WiFiMon</a:t>
            </a:r>
            <a:r>
              <a:rPr lang="en-US" sz="4400" dirty="0">
                <a:solidFill>
                  <a:srgbClr val="FF0000"/>
                </a:solidFill>
              </a:rPr>
              <a:t> video!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099FE-2E23-4242-BAC5-4616E39353A7}"/>
              </a:ext>
            </a:extLst>
          </p:cNvPr>
          <p:cNvSpPr txBox="1"/>
          <p:nvPr/>
        </p:nvSpPr>
        <p:spPr>
          <a:xfrm>
            <a:off x="1098574" y="1383566"/>
            <a:ext cx="5307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hlinkClick r:id="rId4"/>
              </a:rPr>
              <a:t>https://www.youtube.com/watch?v=9LuGlF6JSnA</a:t>
            </a:r>
            <a:r>
              <a:rPr lang="en-US" sz="1800" i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F86EF2-7159-4D51-BC70-65ABDB528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399" y="5268194"/>
            <a:ext cx="6268092" cy="1494325"/>
          </a:xfrm>
          <a:prstGeom prst="rect">
            <a:avLst/>
          </a:prstGeom>
        </p:spPr>
      </p:pic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C6E0DC8-374B-4490-8340-BC0DDA947556}"/>
              </a:ext>
            </a:extLst>
          </p:cNvPr>
          <p:cNvSpPr txBox="1">
            <a:spLocks/>
          </p:cNvSpPr>
          <p:nvPr/>
        </p:nvSpPr>
        <p:spPr>
          <a:xfrm>
            <a:off x="344002" y="2126938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</a:t>
            </a:r>
            <a:r>
              <a:rPr lang="en-US" sz="4000" i="1" dirty="0">
                <a:solidFill>
                  <a:srgbClr val="FF0000"/>
                </a:solidFill>
              </a:rPr>
              <a:t>WiFiMon Infoshare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0EE9D-C298-45EB-886B-52826E1579EB}"/>
              </a:ext>
            </a:extLst>
          </p:cNvPr>
          <p:cNvSpPr txBox="1"/>
          <p:nvPr/>
        </p:nvSpPr>
        <p:spPr>
          <a:xfrm>
            <a:off x="976745" y="2905509"/>
            <a:ext cx="555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hlinkClick r:id="rId6"/>
              </a:rPr>
              <a:t>https://www.youtube.com/watch?v=VXQV2zWRKgo</a:t>
            </a:r>
            <a:r>
              <a:rPr lang="en-US" sz="1800" i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9457B-337E-4087-A888-1B0DD71E2AE2}"/>
              </a:ext>
            </a:extLst>
          </p:cNvPr>
          <p:cNvSpPr txBox="1"/>
          <p:nvPr/>
        </p:nvSpPr>
        <p:spPr>
          <a:xfrm>
            <a:off x="976745" y="4439346"/>
            <a:ext cx="598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hlinkClick r:id="rId7"/>
              </a:rPr>
              <a:t>https://wiki.geant.org/display/WIF/WiFiMon+Publications</a:t>
            </a:r>
            <a:r>
              <a:rPr lang="en-US" sz="1800" i="1" dirty="0"/>
              <a:t> </a:t>
            </a:r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E3678EA6-456A-4AF8-AC0F-3DA8C18D5615}"/>
              </a:ext>
            </a:extLst>
          </p:cNvPr>
          <p:cNvSpPr txBox="1">
            <a:spLocks/>
          </p:cNvSpPr>
          <p:nvPr/>
        </p:nvSpPr>
        <p:spPr>
          <a:xfrm>
            <a:off x="344002" y="3672889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earlier presentations</a:t>
            </a:r>
            <a:endParaRPr lang="en-US" sz="4000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832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" grpId="0"/>
      <p:bldP spid="2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183990" y="3159760"/>
            <a:ext cx="10755291" cy="123577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23030" y="483734"/>
            <a:ext cx="10511567" cy="2422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Monitors the performance of Wi-Fi networks as experienced by their end users using an objective </a:t>
            </a:r>
            <a:r>
              <a:rPr lang="en-US" sz="2400" i="1" dirty="0"/>
              <a:t>Quality of Experience </a:t>
            </a:r>
            <a:r>
              <a:rPr lang="en-US" sz="2400" dirty="0"/>
              <a:t>(</a:t>
            </a:r>
            <a:r>
              <a:rPr lang="en-US" sz="2400" i="1" dirty="0" err="1"/>
              <a:t>QoE</a:t>
            </a:r>
            <a:r>
              <a:rPr lang="en-US" sz="2400" dirty="0"/>
              <a:t>) approach.</a:t>
            </a:r>
          </a:p>
          <a:p>
            <a:pPr indent="-457200"/>
            <a:r>
              <a:rPr lang="en-US" sz="2400" dirty="0"/>
              <a:t>Combines crowdsourced and hardware probe measurements to provide complete insight into Wi-Fi network performance.</a:t>
            </a:r>
          </a:p>
          <a:p>
            <a:pPr indent="-457200"/>
            <a:r>
              <a:rPr lang="en-US" sz="2400" dirty="0"/>
              <a:t>In IEEE 802.1X networks, e.g. </a:t>
            </a:r>
            <a:r>
              <a:rPr lang="en-US" sz="2400" b="1" i="1" dirty="0" err="1"/>
              <a:t>eduroam</a:t>
            </a:r>
            <a:r>
              <a:rPr lang="en-US" sz="2400" dirty="0"/>
              <a:t>, data from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may be used to provide additional analysis options, e.g. per </a:t>
            </a:r>
            <a:r>
              <a:rPr lang="en-US" sz="2400" i="1" dirty="0"/>
              <a:t>Access Point </a:t>
            </a:r>
            <a:r>
              <a:rPr lang="en-US" sz="2400" dirty="0"/>
              <a:t>(</a:t>
            </a:r>
            <a:r>
              <a:rPr lang="en-US" sz="2400" i="1" dirty="0"/>
              <a:t>AP</a:t>
            </a:r>
            <a:r>
              <a:rPr lang="en-US" sz="2400" dirty="0"/>
              <a:t>).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214470" y="3019381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dirty="0"/>
              <a:t>Contribution: </a:t>
            </a:r>
            <a:r>
              <a:rPr lang="en-US" dirty="0"/>
              <a:t>Supporting administrators to detect Wi-Fi throughput degradation, hence allowing them to determine underperforming areas in a network and enhance Wi-Fi performance, e.g. by installing more </a:t>
            </a:r>
            <a:r>
              <a:rPr lang="en-US" i="1" dirty="0"/>
              <a:t>AP</a:t>
            </a:r>
            <a:r>
              <a:rPr lang="en-US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23030" y="4474953"/>
            <a:ext cx="10370321" cy="2571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i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other monitoring solutions:</a:t>
            </a:r>
          </a:p>
          <a:p>
            <a:pPr indent="-457200"/>
            <a:r>
              <a:rPr lang="en-US" sz="2400" i="1" dirty="0"/>
              <a:t>WiFiMon</a:t>
            </a:r>
            <a:r>
              <a:rPr lang="en-US" sz="2400" dirty="0"/>
              <a:t> monitors from the end user perspective (</a:t>
            </a:r>
            <a:r>
              <a:rPr lang="en-US" sz="2400" b="1" i="1" dirty="0"/>
              <a:t>end user experience</a:t>
            </a:r>
            <a:r>
              <a:rPr lang="en-US" sz="2400" dirty="0"/>
              <a:t>).</a:t>
            </a:r>
          </a:p>
          <a:p>
            <a:pPr indent="-457200"/>
            <a:r>
              <a:rPr lang="en-US" sz="2400" i="1" dirty="0"/>
              <a:t>WiFiMon</a:t>
            </a:r>
            <a:r>
              <a:rPr lang="en-US" sz="2400" dirty="0"/>
              <a:t> does not require end user intervention or installation of an app.</a:t>
            </a:r>
          </a:p>
          <a:p>
            <a:pPr indent="-457200"/>
            <a:r>
              <a:rPr lang="en-US" sz="2400" i="1" dirty="0"/>
              <a:t>WiFiMon</a:t>
            </a:r>
            <a:r>
              <a:rPr lang="en-US" sz="2400" dirty="0"/>
              <a:t> provides a centralized view of Wi-Fi performance and informs the Wi-Fi administrator of the performance results.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6" grpId="0" uiExpand="1" build="p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83294" y="138719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 Operation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685038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>
                <a:solidFill>
                  <a:srgbClr val="FF0000"/>
                </a:solidFill>
              </a:rPr>
              <a:t>WiFiMon</a:t>
            </a:r>
            <a:r>
              <a:rPr lang="en-US" b="1" dirty="0">
                <a:solidFill>
                  <a:srgbClr val="FF0000"/>
                </a:solidFill>
              </a:rPr>
              <a:t> Components: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Software Probes</a:t>
            </a:r>
            <a:r>
              <a:rPr lang="en-US" sz="2400" dirty="0"/>
              <a:t> (</a:t>
            </a:r>
            <a:r>
              <a:rPr lang="en-US" sz="2400" i="1" dirty="0"/>
              <a:t>WSP</a:t>
            </a:r>
            <a:r>
              <a:rPr lang="en-US" sz="2400" dirty="0"/>
              <a:t>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Hardware Probes </a:t>
            </a:r>
            <a:r>
              <a:rPr lang="en-US" sz="2400" dirty="0"/>
              <a:t>(</a:t>
            </a:r>
            <a:r>
              <a:rPr lang="en-US" sz="2400" i="1" dirty="0"/>
              <a:t>WHP</a:t>
            </a:r>
            <a:r>
              <a:rPr lang="en-US" sz="2400" dirty="0"/>
              <a:t>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092183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i="1" dirty="0"/>
              <a:t>WiFiMon Test Server </a:t>
            </a:r>
            <a:r>
              <a:rPr lang="en-US" sz="2400" dirty="0"/>
              <a:t>(</a:t>
            </a:r>
            <a:r>
              <a:rPr lang="en-US" sz="2400" i="1" dirty="0"/>
              <a:t>WTS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Analysis Server </a:t>
            </a:r>
            <a:r>
              <a:rPr lang="en-US" sz="2400" dirty="0"/>
              <a:t>(</a:t>
            </a:r>
            <a:r>
              <a:rPr lang="en-US" sz="2400" i="1" dirty="0"/>
              <a:t>WAS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Test Server</a:t>
            </a:r>
            <a:r>
              <a:rPr lang="en-US" sz="3600" dirty="0"/>
              <a:t> (</a:t>
            </a:r>
            <a:r>
              <a:rPr lang="en-US" sz="3600" i="1" dirty="0"/>
              <a:t>WTS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83A47E1-058A-4292-B432-60E66ED100FE}"/>
              </a:ext>
            </a:extLst>
          </p:cNvPr>
          <p:cNvSpPr txBox="1">
            <a:spLocks/>
          </p:cNvSpPr>
          <p:nvPr/>
        </p:nvSpPr>
        <p:spPr>
          <a:xfrm>
            <a:off x="81280" y="627735"/>
            <a:ext cx="11694160" cy="2003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Purpose: </a:t>
            </a:r>
            <a:r>
              <a:rPr lang="en-US" sz="2400" dirty="0"/>
              <a:t>Holds the code and test data required for performance measurements.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Based on </a:t>
            </a:r>
            <a:r>
              <a:rPr lang="en-US" sz="2400" i="1" dirty="0"/>
              <a:t>JavaScript</a:t>
            </a:r>
            <a:r>
              <a:rPr lang="en-US" sz="2400" dirty="0"/>
              <a:t> technology.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US" sz="2400" i="1" dirty="0"/>
              <a:t>HTML</a:t>
            </a:r>
            <a:r>
              <a:rPr lang="en-US" sz="2400" dirty="0"/>
              <a:t> lines pointing to </a:t>
            </a:r>
            <a:r>
              <a:rPr lang="en-US" sz="2400" i="1" dirty="0"/>
              <a:t>WTS</a:t>
            </a:r>
            <a:r>
              <a:rPr lang="en-US" sz="2400" dirty="0"/>
              <a:t> </a:t>
            </a:r>
            <a:r>
              <a:rPr lang="en-US" sz="2400" i="1" dirty="0"/>
              <a:t>JavaScript</a:t>
            </a:r>
            <a:r>
              <a:rPr lang="en-US" sz="2400" dirty="0"/>
              <a:t>-based test tools </a:t>
            </a:r>
            <a:br>
              <a:rPr lang="en-US" sz="2400" dirty="0"/>
            </a:br>
            <a:r>
              <a:rPr lang="en-US" sz="2400" dirty="0"/>
              <a:t>are embedded to a frequently visited site.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US" sz="2400" dirty="0"/>
              <a:t>Measurements of the </a:t>
            </a:r>
            <a:r>
              <a:rPr lang="en-US" sz="2400" i="1" dirty="0"/>
              <a:t>HTTP</a:t>
            </a:r>
            <a:r>
              <a:rPr lang="en-US" sz="2400" dirty="0"/>
              <a:t> service (major part of the Internet traffic).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endParaRPr lang="en-US" sz="24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D87EF306-C056-4D35-A78C-BA230DFC3847}"/>
              </a:ext>
            </a:extLst>
          </p:cNvPr>
          <p:cNvSpPr txBox="1">
            <a:spLocks/>
          </p:cNvSpPr>
          <p:nvPr/>
        </p:nvSpPr>
        <p:spPr>
          <a:xfrm>
            <a:off x="91440" y="4887313"/>
            <a:ext cx="10122964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i="1" dirty="0"/>
              <a:t>WTS</a:t>
            </a:r>
            <a:r>
              <a:rPr lang="en-US" sz="2400" b="1" dirty="0"/>
              <a:t> Placement: </a:t>
            </a:r>
            <a:r>
              <a:rPr lang="en-US" sz="2400" dirty="0"/>
              <a:t>Should be as close as possible to the monitored networks so that the distance between the end devices and the </a:t>
            </a:r>
            <a:r>
              <a:rPr lang="en-US" sz="2400" i="1" dirty="0"/>
              <a:t>WTS</a:t>
            </a:r>
            <a:r>
              <a:rPr lang="en-US" sz="2400" dirty="0"/>
              <a:t> is minimized, thus minimizing accuracy loss.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Even if </a:t>
            </a:r>
            <a:r>
              <a:rPr lang="en-US" sz="2400" i="1" dirty="0">
                <a:sym typeface="Wingdings" panose="05000000000000000000" pitchFamily="2" charset="2"/>
              </a:rPr>
              <a:t>WTS</a:t>
            </a:r>
            <a:r>
              <a:rPr lang="en-US" sz="2400" dirty="0">
                <a:sym typeface="Wingdings" panose="05000000000000000000" pitchFamily="2" charset="2"/>
              </a:rPr>
              <a:t> placement close to the monitored network is not possible, </a:t>
            </a:r>
            <a:r>
              <a:rPr lang="en-US" sz="2400" i="1" dirty="0">
                <a:sym typeface="Wingdings" panose="05000000000000000000" pitchFamily="2" charset="2"/>
              </a:rPr>
              <a:t>WiFiMon</a:t>
            </a:r>
            <a:r>
              <a:rPr lang="en-US" sz="2400" dirty="0">
                <a:sym typeface="Wingdings" panose="05000000000000000000" pitchFamily="2" charset="2"/>
              </a:rPr>
              <a:t> can capture the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relative changes </a:t>
            </a:r>
            <a:r>
              <a:rPr lang="en-US" sz="2400" dirty="0">
                <a:sym typeface="Wingdings" panose="05000000000000000000" pitchFamily="2" charset="2"/>
              </a:rPr>
              <a:t>among received measurements</a:t>
            </a: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294D94A-E0FF-463C-B23A-6E3CF4E4743C}"/>
              </a:ext>
            </a:extLst>
          </p:cNvPr>
          <p:cNvSpPr txBox="1">
            <a:spLocks/>
          </p:cNvSpPr>
          <p:nvPr/>
        </p:nvSpPr>
        <p:spPr>
          <a:xfrm>
            <a:off x="91439" y="3002840"/>
            <a:ext cx="10351971" cy="151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Three available test tools: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NetTest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4"/>
              </a:rPr>
              <a:t>https://code.google.com/archive/p/nettest/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2000" i="1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>
                <a:sym typeface="Wingdings" panose="05000000000000000000" pitchFamily="2" charset="2"/>
              </a:rPr>
              <a:t>Akamai Boomerang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i="1" dirty="0">
                <a:sym typeface="Wingdings" panose="05000000000000000000" pitchFamily="2" charset="2"/>
                <a:hlinkClick r:id="rId5"/>
              </a:rPr>
              <a:t>https://github.com/akamai/boomerang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LibreSpeed</a:t>
            </a:r>
            <a:r>
              <a:rPr lang="en-US" sz="2400" b="1" i="1" dirty="0">
                <a:sym typeface="Wingdings" panose="05000000000000000000" pitchFamily="2" charset="2"/>
              </a:rPr>
              <a:t> </a:t>
            </a:r>
            <a:r>
              <a:rPr lang="en-US" sz="2400" b="1" i="1" dirty="0" err="1">
                <a:sym typeface="Wingdings" panose="05000000000000000000" pitchFamily="2" charset="2"/>
              </a:rPr>
              <a:t>Speedtest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6"/>
              </a:rPr>
              <a:t>https://github.com/librespeed/speedtest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1800" i="1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68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Software Probes </a:t>
            </a:r>
            <a:r>
              <a:rPr lang="en-US" sz="3600" dirty="0"/>
              <a:t>(</a:t>
            </a:r>
            <a:r>
              <a:rPr lang="en-US" sz="3600" i="1" dirty="0"/>
              <a:t>WSP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02D72B32-D633-4A52-8542-F8B48943E65D}"/>
              </a:ext>
            </a:extLst>
          </p:cNvPr>
          <p:cNvSpPr txBox="1">
            <a:spLocks/>
          </p:cNvSpPr>
          <p:nvPr/>
        </p:nvSpPr>
        <p:spPr>
          <a:xfrm>
            <a:off x="0" y="663118"/>
            <a:ext cx="10825716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b="1" dirty="0">
                <a:solidFill>
                  <a:srgbClr val="FF0000"/>
                </a:solidFill>
              </a:rPr>
              <a:t>User devices</a:t>
            </a:r>
            <a:r>
              <a:rPr lang="en-US" sz="2200" dirty="0"/>
              <a:t>, e.g. laptops, smartphones, etc.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Crowdsourced measurements are triggered against the </a:t>
            </a:r>
            <a:r>
              <a:rPr lang="en-US" sz="2200" i="1" dirty="0"/>
              <a:t>WTS</a:t>
            </a:r>
            <a:r>
              <a:rPr lang="en-US" sz="2200" dirty="0"/>
              <a:t> when users visit a </a:t>
            </a:r>
            <a:r>
              <a:rPr lang="en-US" sz="2200" i="1" dirty="0"/>
              <a:t>WiFiMon</a:t>
            </a:r>
            <a:r>
              <a:rPr lang="en-US" sz="2200" dirty="0"/>
              <a:t>-enabled site (</a:t>
            </a:r>
            <a:r>
              <a:rPr lang="en-US" sz="2200" b="1" dirty="0">
                <a:solidFill>
                  <a:srgbClr val="FF0000"/>
                </a:solidFill>
              </a:rPr>
              <a:t>not triggered by end users themselves</a:t>
            </a:r>
            <a:r>
              <a:rPr lang="en-US" sz="2200" dirty="0"/>
              <a:t>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i="1" dirty="0"/>
              <a:t>WiFiMon</a:t>
            </a:r>
            <a:r>
              <a:rPr lang="en-US" sz="2200" dirty="0"/>
              <a:t> does not require additional software to be installed on user devices.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i="1" dirty="0"/>
              <a:t>WiFiMon</a:t>
            </a:r>
            <a:r>
              <a:rPr lang="en-US" sz="2200" dirty="0"/>
              <a:t> regulates repetitive measurements through a cookie parameter in order not to overload </a:t>
            </a:r>
            <a:r>
              <a:rPr lang="en-US" sz="2200" i="1" dirty="0"/>
              <a:t>WAS</a:t>
            </a:r>
            <a:r>
              <a:rPr lang="en-US" sz="2200" dirty="0"/>
              <a:t> and </a:t>
            </a:r>
            <a:r>
              <a:rPr lang="en-US" sz="2200" i="1" dirty="0"/>
              <a:t>WTS</a:t>
            </a:r>
            <a:r>
              <a:rPr lang="en-US" sz="22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79BB80-A5C7-47CE-AE9B-CDF72F682F7B}"/>
              </a:ext>
            </a:extLst>
          </p:cNvPr>
          <p:cNvSpPr txBox="1"/>
          <p:nvPr/>
        </p:nvSpPr>
        <p:spPr>
          <a:xfrm>
            <a:off x="1948232" y="5840939"/>
            <a:ext cx="7961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solidFill>
                  <a:srgbClr val="FF0000"/>
                </a:solidFill>
              </a:rPr>
              <a:t>Example</a:t>
            </a:r>
            <a:r>
              <a:rPr lang="en-US" sz="2000" b="1" i="1" dirty="0">
                <a:solidFill>
                  <a:srgbClr val="FF0000"/>
                </a:solidFill>
              </a:rPr>
              <a:t>: </a:t>
            </a:r>
            <a:r>
              <a:rPr lang="en-US" sz="2000" b="1" i="1" dirty="0">
                <a:solidFill>
                  <a:schemeClr val="tx1"/>
                </a:solidFill>
              </a:rPr>
              <a:t>HTML </a:t>
            </a:r>
            <a:r>
              <a:rPr lang="en-US" sz="2000" b="1" dirty="0">
                <a:solidFill>
                  <a:schemeClr val="tx1"/>
                </a:solidFill>
              </a:rPr>
              <a:t>lines required for </a:t>
            </a:r>
            <a:r>
              <a:rPr lang="en-US" sz="2000" b="1" i="1" dirty="0">
                <a:solidFill>
                  <a:schemeClr val="tx1"/>
                </a:solidFill>
              </a:rPr>
              <a:t>Akamai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i="1" dirty="0">
                <a:solidFill>
                  <a:schemeClr val="tx1"/>
                </a:solidFill>
              </a:rPr>
              <a:t>Boomerang</a:t>
            </a:r>
            <a:r>
              <a:rPr lang="en-US" sz="2000" b="1" dirty="0">
                <a:solidFill>
                  <a:schemeClr val="tx1"/>
                </a:solidFill>
              </a:rPr>
              <a:t> test tool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                 (</a:t>
            </a:r>
            <a:r>
              <a:rPr lang="en-US" sz="2000" b="1" i="1" dirty="0">
                <a:solidFill>
                  <a:schemeClr val="tx1"/>
                </a:solidFill>
              </a:rPr>
              <a:t>injected in the frequently visited web site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6BC287-BCB0-4723-877C-EC1A5C1FB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6"/>
          <a:stretch/>
        </p:blipFill>
        <p:spPr>
          <a:xfrm>
            <a:off x="68632" y="2920060"/>
            <a:ext cx="10693667" cy="28597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0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Hardware Probes</a:t>
            </a:r>
            <a:r>
              <a:rPr lang="en-US" sz="3600" dirty="0"/>
              <a:t> (</a:t>
            </a:r>
            <a:r>
              <a:rPr lang="en-US" sz="3600" i="1" dirty="0"/>
              <a:t>WHP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44379" y="710467"/>
            <a:ext cx="11064240" cy="3082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measure Wi-Fi performance from </a:t>
            </a:r>
            <a:r>
              <a:rPr lang="en-US" sz="2200" b="1" dirty="0">
                <a:solidFill>
                  <a:srgbClr val="FF0000"/>
                </a:solidFill>
              </a:rPr>
              <a:t>fixed points </a:t>
            </a:r>
            <a:r>
              <a:rPr lang="en-US" sz="2200" dirty="0"/>
              <a:t>within the network 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/>
              <a:t>       (distance between </a:t>
            </a:r>
            <a:r>
              <a:rPr lang="en-US" sz="2200" i="1" dirty="0"/>
              <a:t>WHP</a:t>
            </a:r>
            <a:r>
              <a:rPr lang="en-US" sz="2200" dirty="0"/>
              <a:t>s and </a:t>
            </a:r>
            <a:r>
              <a:rPr lang="en-US" sz="2200" i="1" dirty="0"/>
              <a:t>Access Points </a:t>
            </a:r>
            <a:r>
              <a:rPr lang="en-US" sz="2200" dirty="0"/>
              <a:t>remains relatively constant).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complement crowdsourced measurements by providing a baseline throughput.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ym typeface="Wingdings" panose="05000000000000000000" pitchFamily="2" charset="2"/>
              </a:rPr>
              <a:t>Performance measurements similar to </a:t>
            </a:r>
            <a:r>
              <a:rPr lang="en-US" sz="2200" i="1" dirty="0">
                <a:sym typeface="Wingdings" panose="05000000000000000000" pitchFamily="2" charset="2"/>
              </a:rPr>
              <a:t>WSP</a:t>
            </a:r>
            <a:r>
              <a:rPr lang="en-US" sz="2200" dirty="0">
                <a:sym typeface="Wingdings" panose="05000000000000000000" pitchFamily="2" charset="2"/>
              </a:rPr>
              <a:t>s (based on predefined period)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ym typeface="Wingdings" panose="05000000000000000000" pitchFamily="2" charset="2"/>
              </a:rPr>
              <a:t>They collect data about monitored </a:t>
            </a:r>
            <a:r>
              <a:rPr lang="en-US" sz="2200" i="1" dirty="0">
                <a:sym typeface="Wingdings" panose="05000000000000000000" pitchFamily="2" charset="2"/>
              </a:rPr>
              <a:t>ESSID</a:t>
            </a:r>
            <a:r>
              <a:rPr lang="en-US" sz="2200" dirty="0">
                <a:sym typeface="Wingdings" panose="05000000000000000000" pitchFamily="2" charset="2"/>
              </a:rPr>
              <a:t> and nearby </a:t>
            </a:r>
            <a:r>
              <a:rPr lang="en-US" sz="2200" i="1" dirty="0">
                <a:sym typeface="Wingdings" panose="05000000000000000000" pitchFamily="2" charset="2"/>
              </a:rPr>
              <a:t>ESSID</a:t>
            </a:r>
            <a:r>
              <a:rPr lang="en-US" sz="2200" dirty="0">
                <a:sym typeface="Wingdings" panose="05000000000000000000" pitchFamily="2" charset="2"/>
              </a:rPr>
              <a:t>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ym typeface="Wingdings" panose="05000000000000000000" pitchFamily="2" charset="2"/>
              </a:rPr>
              <a:t>       (</a:t>
            </a:r>
            <a:r>
              <a:rPr lang="en-US" sz="2200" i="1" dirty="0">
                <a:sym typeface="Wingdings" panose="05000000000000000000" pitchFamily="2" charset="2"/>
              </a:rPr>
              <a:t>AP</a:t>
            </a:r>
            <a:r>
              <a:rPr lang="en-US" sz="2200" dirty="0">
                <a:sym typeface="Wingdings" panose="05000000000000000000" pitchFamily="2" charset="2"/>
              </a:rPr>
              <a:t>s, signal strength, link quality, bit rate, TX power) </a:t>
            </a: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B8E50-AEE5-4473-B7C6-234A7DE0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67" y="3357061"/>
            <a:ext cx="9635693" cy="11919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75A74A-3EFE-4663-89E6-6A006E167D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4" t="5716" r="1992" b="6358"/>
          <a:stretch/>
        </p:blipFill>
        <p:spPr>
          <a:xfrm>
            <a:off x="6373278" y="4575636"/>
            <a:ext cx="3841126" cy="22028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1EF21-E467-48A4-8FEB-4A9C31C1DA0B}"/>
              </a:ext>
            </a:extLst>
          </p:cNvPr>
          <p:cNvSpPr txBox="1"/>
          <p:nvPr/>
        </p:nvSpPr>
        <p:spPr>
          <a:xfrm>
            <a:off x="144379" y="2987729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Triggering measurements based on </a:t>
            </a:r>
            <a:r>
              <a:rPr lang="en-US" sz="1800" b="1" i="1" dirty="0">
                <a:solidFill>
                  <a:srgbClr val="FF0000"/>
                </a:solidFill>
              </a:rPr>
              <a:t>crontab</a:t>
            </a:r>
            <a:r>
              <a:rPr lang="en-US" sz="1800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6EB06-E965-4078-8916-06DB850E5E8E}"/>
              </a:ext>
            </a:extLst>
          </p:cNvPr>
          <p:cNvSpPr txBox="1"/>
          <p:nvPr/>
        </p:nvSpPr>
        <p:spPr>
          <a:xfrm>
            <a:off x="180474" y="5491913"/>
            <a:ext cx="6037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tx1"/>
                </a:solidFill>
              </a:rPr>
              <a:t>WiFiMon</a:t>
            </a:r>
            <a:r>
              <a:rPr lang="en-US" sz="2000" b="1" dirty="0">
                <a:solidFill>
                  <a:schemeClr val="tx1"/>
                </a:solidFill>
              </a:rPr>
              <a:t> currently uses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Raspberry Pi </a:t>
            </a:r>
            <a:r>
              <a:rPr lang="en-US" sz="2000" b="1" dirty="0">
                <a:solidFill>
                  <a:srgbClr val="FF0000"/>
                </a:solidFill>
              </a:rPr>
              <a:t>v3 </a:t>
            </a:r>
            <a:r>
              <a:rPr lang="en-US" sz="2000" b="1" dirty="0">
                <a:solidFill>
                  <a:schemeClr val="tx1"/>
                </a:solidFill>
              </a:rPr>
              <a:t>and</a:t>
            </a:r>
            <a:r>
              <a:rPr lang="en-US" sz="2000" b="1" dirty="0">
                <a:solidFill>
                  <a:srgbClr val="FF0000"/>
                </a:solidFill>
              </a:rPr>
              <a:t> v4,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but any small form factor device may be used.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48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C38AE4-B3AD-4070-8A59-78D260449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325" y="497347"/>
            <a:ext cx="7408387" cy="520351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Analysis Server </a:t>
            </a:r>
            <a:r>
              <a:rPr lang="en-US" sz="3600" dirty="0"/>
              <a:t>(</a:t>
            </a:r>
            <a:r>
              <a:rPr lang="en-US" sz="3600" i="1" dirty="0"/>
              <a:t>WAS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98B85139-580B-4875-A4A9-7FE2BFE7BC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137" y="5728068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/>
              <a:t>WAS</a:t>
            </a:r>
            <a:r>
              <a:rPr lang="en-US" b="1" dirty="0"/>
              <a:t> Modules: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Agent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collects and processes the received monitoring data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User Interface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UI</a:t>
            </a:r>
            <a:r>
              <a:rPr lang="en-US" sz="2400" b="1" dirty="0">
                <a:solidFill>
                  <a:srgbClr val="FF0000"/>
                </a:solidFill>
              </a:rPr>
              <a:t>):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depicts the results of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237054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</a:t>
            </a:r>
            <a:r>
              <a:rPr lang="en-US" sz="3600" i="1" dirty="0"/>
              <a:t>UI</a:t>
            </a:r>
            <a:r>
              <a:rPr lang="en-US" sz="3600" dirty="0"/>
              <a:t>)</a:t>
            </a:r>
            <a:endParaRPr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0C2B96-4DB2-4B21-A663-179720F41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77" y="790160"/>
            <a:ext cx="10469405" cy="5277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D77865-6A4E-47D5-851A-B2E932E56657}"/>
              </a:ext>
            </a:extLst>
          </p:cNvPr>
          <p:cNvSpPr txBox="1"/>
          <p:nvPr/>
        </p:nvSpPr>
        <p:spPr>
          <a:xfrm>
            <a:off x="1903792" y="6264400"/>
            <a:ext cx="7162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from 3 </a:t>
            </a:r>
            <a:r>
              <a:rPr lang="en-US" sz="2000" b="1" i="1" dirty="0">
                <a:solidFill>
                  <a:srgbClr val="FF0000"/>
                </a:solidFill>
              </a:rPr>
              <a:t>WiFiMon Hardware Probes </a:t>
            </a:r>
            <a:r>
              <a:rPr lang="en-US" sz="2000" b="1" dirty="0">
                <a:solidFill>
                  <a:srgbClr val="FF0000"/>
                </a:solidFill>
              </a:rPr>
              <a:t>during an hour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3F99A2-CF99-4319-A79C-5FF0FD62ADE7}"/>
              </a:ext>
            </a:extLst>
          </p:cNvPr>
          <p:cNvCxnSpPr/>
          <p:nvPr/>
        </p:nvCxnSpPr>
        <p:spPr>
          <a:xfrm flipV="1">
            <a:off x="1741963" y="1440244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220473E-130B-4107-87B5-747C2E4E58F8}"/>
              </a:ext>
            </a:extLst>
          </p:cNvPr>
          <p:cNvSpPr txBox="1"/>
          <p:nvPr/>
        </p:nvSpPr>
        <p:spPr>
          <a:xfrm>
            <a:off x="2429680" y="121241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per </a:t>
            </a:r>
            <a:r>
              <a:rPr lang="en-US" sz="2000" b="1" i="1" dirty="0">
                <a:solidFill>
                  <a:srgbClr val="FF0000"/>
                </a:solidFill>
              </a:rPr>
              <a:t>WHP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71648D-7459-4DC5-9CF9-0DC3458BCA85}"/>
              </a:ext>
            </a:extLst>
          </p:cNvPr>
          <p:cNvCxnSpPr/>
          <p:nvPr/>
        </p:nvCxnSpPr>
        <p:spPr>
          <a:xfrm flipV="1">
            <a:off x="6177872" y="1412467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6840481" y="1172656"/>
            <a:ext cx="2608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Aggregated Results</a:t>
            </a:r>
          </a:p>
        </p:txBody>
      </p:sp>
    </p:spTree>
    <p:extLst>
      <p:ext uri="{BB962C8B-B14F-4D97-AF65-F5344CB8AC3E}">
        <p14:creationId xmlns:p14="http://schemas.microsoft.com/office/powerpoint/2010/main" val="220976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75" y="4893255"/>
            <a:ext cx="10033348" cy="1779055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Correlation with </a:t>
            </a:r>
            <a:r>
              <a:rPr lang="en-US" sz="3600" i="1" dirty="0"/>
              <a:t>RADIUS</a:t>
            </a:r>
            <a:r>
              <a:rPr lang="en-US" sz="3600" dirty="0"/>
              <a:t>/</a:t>
            </a:r>
            <a:r>
              <a:rPr lang="en-US" sz="3600" i="1" dirty="0"/>
              <a:t>DHCP</a:t>
            </a:r>
            <a:r>
              <a:rPr lang="en-US" sz="3600" dirty="0"/>
              <a:t> Logs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60950" y="2282013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/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With end user IP address (relying solely on </a:t>
            </a:r>
            <a:r>
              <a:rPr lang="en-US" sz="2400" i="1" dirty="0"/>
              <a:t>RADIUS</a:t>
            </a:r>
            <a:r>
              <a:rPr lang="en-US" sz="2400" dirty="0"/>
              <a:t> logs)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With end user MAC address (using both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logs)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4C7FF15-30EE-446E-80DE-0ED1C47AFAFB}"/>
              </a:ext>
            </a:extLst>
          </p:cNvPr>
          <p:cNvSpPr txBox="1">
            <a:spLocks/>
          </p:cNvSpPr>
          <p:nvPr/>
        </p:nvSpPr>
        <p:spPr>
          <a:xfrm>
            <a:off x="160949" y="3620156"/>
            <a:ext cx="10612153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b="1" i="1" dirty="0"/>
              <a:t>Personally Identifiable Information </a:t>
            </a:r>
            <a:r>
              <a:rPr lang="en-US" sz="2400" b="1" dirty="0"/>
              <a:t>(</a:t>
            </a:r>
            <a:r>
              <a:rPr lang="en-US" sz="2400" b="1" i="1" dirty="0"/>
              <a:t>PII</a:t>
            </a:r>
            <a:r>
              <a:rPr lang="en-US" sz="2400" b="1" dirty="0"/>
              <a:t>): </a:t>
            </a:r>
            <a:r>
              <a:rPr lang="en-US" sz="2400" dirty="0"/>
              <a:t>IP and MAC addresses are secured in transit using a TLS-encrypted channel and stored hashed in </a:t>
            </a:r>
            <a:r>
              <a:rPr lang="en-US" sz="2400" i="1" dirty="0"/>
              <a:t>WAS</a:t>
            </a:r>
            <a:r>
              <a:rPr lang="en-US" sz="2400" dirty="0"/>
              <a:t> (based on </a:t>
            </a:r>
            <a:r>
              <a:rPr lang="en-US" sz="2400" i="1" dirty="0"/>
              <a:t>X-Pack</a:t>
            </a:r>
            <a:r>
              <a:rPr lang="en-US" sz="2400" dirty="0"/>
              <a:t>)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Logs are: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Extracted from </a:t>
            </a:r>
            <a:r>
              <a:rPr lang="en-US" sz="2400" i="1" dirty="0"/>
              <a:t>RADIUS</a:t>
            </a:r>
            <a:r>
              <a:rPr lang="en-US" sz="2400" dirty="0"/>
              <a:t>/</a:t>
            </a:r>
            <a:r>
              <a:rPr lang="en-US" sz="2400" i="1" dirty="0"/>
              <a:t>DHCP</a:t>
            </a:r>
            <a:r>
              <a:rPr lang="en-US" sz="2400" dirty="0"/>
              <a:t> servers using </a:t>
            </a:r>
            <a:r>
              <a:rPr lang="en-US" sz="2400" b="1" i="1" dirty="0" err="1">
                <a:solidFill>
                  <a:srgbClr val="FF0000"/>
                </a:solidFill>
              </a:rPr>
              <a:t>Filebeat</a:t>
            </a:r>
            <a:endParaRPr lang="en-US" sz="2400" b="1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/>
              <a:t>Processed and transformed by </a:t>
            </a:r>
            <a:r>
              <a:rPr lang="en-US" sz="2400" b="1" i="1" dirty="0">
                <a:solidFill>
                  <a:srgbClr val="FF0000"/>
                </a:solidFill>
              </a:rPr>
              <a:t>Logstash</a:t>
            </a:r>
            <a:r>
              <a:rPr lang="en-US" sz="2400" dirty="0"/>
              <a:t> in </a:t>
            </a:r>
            <a:r>
              <a:rPr lang="en-US" sz="2400" i="1" dirty="0"/>
              <a:t>WAS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Stored in </a:t>
            </a:r>
            <a:r>
              <a:rPr lang="en-US" sz="2400" b="1" i="1" dirty="0">
                <a:solidFill>
                  <a:srgbClr val="FF0000"/>
                </a:solidFill>
              </a:rPr>
              <a:t>Elasticsearch</a:t>
            </a:r>
            <a:r>
              <a:rPr lang="en-US" sz="2400" dirty="0"/>
              <a:t> of </a:t>
            </a:r>
            <a:r>
              <a:rPr lang="en-US" sz="2400" i="1" dirty="0"/>
              <a:t>WAS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48A8AC9-B7E2-4EDB-BD4A-930C8283C4B3}"/>
              </a:ext>
            </a:extLst>
          </p:cNvPr>
          <p:cNvSpPr txBox="1">
            <a:spLocks/>
          </p:cNvSpPr>
          <p:nvPr/>
        </p:nvSpPr>
        <p:spPr>
          <a:xfrm>
            <a:off x="160950" y="4383464"/>
            <a:ext cx="10385964" cy="42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dirty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67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 uiExpand="1" build="p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6.4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25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1307</Words>
  <Application>Microsoft Office PowerPoint</Application>
  <PresentationFormat>Widescreen</PresentationFormat>
  <Paragraphs>157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WiFiMon: Introduction</vt:lpstr>
      <vt:lpstr>WiFiMon Operation</vt:lpstr>
      <vt:lpstr>WiFiMon Test Server (WTS)</vt:lpstr>
      <vt:lpstr>WiFiMon Software Probes (WSPs)</vt:lpstr>
      <vt:lpstr>WiFiMon Hardware Probes (WHPs)</vt:lpstr>
      <vt:lpstr>WiFiMon Analysis Server (WAS)</vt:lpstr>
      <vt:lpstr>WiFiMon User Interface (UI)</vt:lpstr>
      <vt:lpstr>Correlation with RADIUS/DHCP Logs</vt:lpstr>
      <vt:lpstr>Installing WiFiMon</vt:lpstr>
      <vt:lpstr>Evaluation</vt:lpstr>
      <vt:lpstr>GÉANT Symposium 2020 Pilot (1)</vt:lpstr>
      <vt:lpstr>GÉANT Symposium 2020 Pilot (2)</vt:lpstr>
      <vt:lpstr>GÉANT Symposium 2020 Pilot (3)</vt:lpstr>
      <vt:lpstr>Results from a Home Network</vt:lpstr>
      <vt:lpstr>Future Steps</vt:lpstr>
      <vt:lpstr>Check out the WiFiMon video!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106</cp:revision>
  <dcterms:modified xsi:type="dcterms:W3CDTF">2021-03-23T11:33:57Z</dcterms:modified>
</cp:coreProperties>
</file>