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8.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9.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10.xml" ContentType="application/vnd.openxmlformats-officedocument.theme+xml"/>
  <Override PartName="/ppt/slideLayouts/slideLayout46.xml" ContentType="application/vnd.openxmlformats-officedocument.presentationml.slideLayout+xml"/>
  <Override PartName="/ppt/theme/theme11.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 id="2147483712" r:id="rId2"/>
    <p:sldMasterId id="2147483842" r:id="rId3"/>
    <p:sldMasterId id="2147483821" r:id="rId4"/>
    <p:sldMasterId id="2147483826" r:id="rId5"/>
    <p:sldMasterId id="2147483727" r:id="rId6"/>
    <p:sldMasterId id="2147483908" r:id="rId7"/>
    <p:sldMasterId id="2147483912" r:id="rId8"/>
    <p:sldMasterId id="2147483921" r:id="rId9"/>
    <p:sldMasterId id="2147483934" r:id="rId10"/>
    <p:sldMasterId id="2147483943" r:id="rId11"/>
    <p:sldMasterId id="2147483947" r:id="rId12"/>
  </p:sldMasterIdLst>
  <p:notesMasterIdLst>
    <p:notesMasterId r:id="rId87"/>
  </p:notesMasterIdLst>
  <p:handoutMasterIdLst>
    <p:handoutMasterId r:id="rId88"/>
  </p:handoutMasterIdLst>
  <p:sldIdLst>
    <p:sldId id="279" r:id="rId13"/>
    <p:sldId id="376" r:id="rId14"/>
    <p:sldId id="608" r:id="rId15"/>
    <p:sldId id="381" r:id="rId16"/>
    <p:sldId id="632" r:id="rId17"/>
    <p:sldId id="610" r:id="rId18"/>
    <p:sldId id="611" r:id="rId19"/>
    <p:sldId id="612" r:id="rId20"/>
    <p:sldId id="613" r:id="rId21"/>
    <p:sldId id="631" r:id="rId22"/>
    <p:sldId id="614" r:id="rId23"/>
    <p:sldId id="374" r:id="rId24"/>
    <p:sldId id="595" r:id="rId25"/>
    <p:sldId id="615" r:id="rId26"/>
    <p:sldId id="594" r:id="rId27"/>
    <p:sldId id="578" r:id="rId28"/>
    <p:sldId id="390" r:id="rId29"/>
    <p:sldId id="593" r:id="rId30"/>
    <p:sldId id="624" r:id="rId31"/>
    <p:sldId id="394" r:id="rId32"/>
    <p:sldId id="395" r:id="rId33"/>
    <p:sldId id="581" r:id="rId34"/>
    <p:sldId id="579" r:id="rId35"/>
    <p:sldId id="602" r:id="rId36"/>
    <p:sldId id="597" r:id="rId37"/>
    <p:sldId id="583" r:id="rId38"/>
    <p:sldId id="398" r:id="rId39"/>
    <p:sldId id="307" r:id="rId40"/>
    <p:sldId id="601" r:id="rId41"/>
    <p:sldId id="402" r:id="rId42"/>
    <p:sldId id="596" r:id="rId43"/>
    <p:sldId id="494" r:id="rId44"/>
    <p:sldId id="490" r:id="rId45"/>
    <p:sldId id="404" r:id="rId46"/>
    <p:sldId id="463" r:id="rId47"/>
    <p:sldId id="406" r:id="rId48"/>
    <p:sldId id="572" r:id="rId49"/>
    <p:sldId id="603" r:id="rId50"/>
    <p:sldId id="620" r:id="rId51"/>
    <p:sldId id="621" r:id="rId52"/>
    <p:sldId id="623" r:id="rId53"/>
    <p:sldId id="532" r:id="rId54"/>
    <p:sldId id="521" r:id="rId55"/>
    <p:sldId id="522" r:id="rId56"/>
    <p:sldId id="548" r:id="rId57"/>
    <p:sldId id="551" r:id="rId58"/>
    <p:sldId id="528" r:id="rId59"/>
    <p:sldId id="448" r:id="rId60"/>
    <p:sldId id="509" r:id="rId61"/>
    <p:sldId id="504" r:id="rId62"/>
    <p:sldId id="569" r:id="rId63"/>
    <p:sldId id="511" r:id="rId64"/>
    <p:sldId id="512" r:id="rId65"/>
    <p:sldId id="570" r:id="rId66"/>
    <p:sldId id="442" r:id="rId67"/>
    <p:sldId id="605" r:id="rId68"/>
    <p:sldId id="606" r:id="rId69"/>
    <p:sldId id="628" r:id="rId70"/>
    <p:sldId id="460" r:id="rId71"/>
    <p:sldId id="455" r:id="rId72"/>
    <p:sldId id="633" r:id="rId73"/>
    <p:sldId id="634" r:id="rId74"/>
    <p:sldId id="635" r:id="rId75"/>
    <p:sldId id="636" r:id="rId76"/>
    <p:sldId id="637" r:id="rId77"/>
    <p:sldId id="638" r:id="rId78"/>
    <p:sldId id="529" r:id="rId79"/>
    <p:sldId id="538" r:id="rId80"/>
    <p:sldId id="539" r:id="rId81"/>
    <p:sldId id="530" r:id="rId82"/>
    <p:sldId id="531" r:id="rId83"/>
    <p:sldId id="540" r:id="rId84"/>
    <p:sldId id="541" r:id="rId85"/>
    <p:sldId id="543" r:id="rId8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mv="urn:schemas-microsoft-com:mac:vml" xmlns:mc="http://schemas.openxmlformats.org/markup-compatibility/2006"/>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wner" initials="o" lastIdx="187" clrIdx="0"/>
  <p:cmAuthor id="7" name="User" initials="U" lastIdx="49" clrIdx="7"/>
  <p:cmAuthor id="1" name="atreo-design" initials="a" lastIdx="22" clrIdx="1"/>
  <p:cmAuthor id="8" name="Shpon" initials="S" lastIdx="3" clrIdx="8"/>
  <p:cmAuthor id="2" name="Daniel Goldmeier" initials="DG" lastIdx="13" clrIdx="2"/>
  <p:cmAuthor id="3" name="carmel" initials="c" lastIdx="2" clrIdx="3"/>
  <p:cmAuthor id="4" name="Nir Sharon" initials="NS" lastIdx="80" clrIdx="4"/>
  <p:cmAuthor id="5" name="atreodesign3" initials="a" lastIdx="24" clrIdx="5"/>
  <p:cmAuthor id="6" name="Shira Sagiv" initials="SS" lastIdx="37"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5C2C"/>
    <a:srgbClr val="F37543"/>
    <a:srgbClr val="D5FBFF"/>
    <a:srgbClr val="F3B91A"/>
    <a:srgbClr val="F39307"/>
    <a:srgbClr val="FF6F36"/>
    <a:srgbClr val="963E1B"/>
    <a:srgbClr val="800000"/>
    <a:srgbClr val="BA2025"/>
    <a:srgbClr val="0D95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00" autoAdjust="0"/>
    <p:restoredTop sz="96092" autoAdjust="0"/>
  </p:normalViewPr>
  <p:slideViewPr>
    <p:cSldViewPr snapToGrid="0">
      <p:cViewPr>
        <p:scale>
          <a:sx n="75" d="100"/>
          <a:sy n="75" d="100"/>
        </p:scale>
        <p:origin x="-360" y="-72"/>
      </p:cViewPr>
      <p:guideLst>
        <p:guide orient="horz" pos="1019"/>
        <p:guide orient="horz" pos="3708"/>
        <p:guide orient="horz" pos="3220"/>
        <p:guide orient="horz" pos="2186"/>
        <p:guide pos="6579"/>
        <p:guide pos="215"/>
        <p:guide pos="94"/>
        <p:guide pos="1842"/>
        <p:guide pos="817"/>
        <p:guide pos="4946"/>
        <p:guide pos="6786"/>
        <p:guide pos="7678"/>
        <p:guide pos="721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11730"/>
    </p:cViewPr>
  </p:sorterViewPr>
  <p:notesViewPr>
    <p:cSldViewPr snapToGrid="0">
      <p:cViewPr varScale="1">
        <p:scale>
          <a:sx n="79" d="100"/>
          <a:sy n="79" d="100"/>
        </p:scale>
        <p:origin x="-3972" y="-96"/>
      </p:cViewPr>
      <p:guideLst>
        <p:guide orient="horz" pos="3109"/>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84" Type="http://schemas.openxmlformats.org/officeDocument/2006/relationships/slide" Target="slides/slide72.xml"/><Relationship Id="rId89" Type="http://schemas.openxmlformats.org/officeDocument/2006/relationships/commentAuthors" Target="commentAuthors.xml"/><Relationship Id="rId16" Type="http://schemas.openxmlformats.org/officeDocument/2006/relationships/slide" Target="slides/slide4.xml"/><Relationship Id="rId11" Type="http://schemas.openxmlformats.org/officeDocument/2006/relationships/slideMaster" Target="slideMasters/slideMaster11.xml"/><Relationship Id="rId32" Type="http://schemas.openxmlformats.org/officeDocument/2006/relationships/slide" Target="slides/slide20.xml"/><Relationship Id="rId37" Type="http://schemas.openxmlformats.org/officeDocument/2006/relationships/slide" Target="slides/slide25.xml"/><Relationship Id="rId53" Type="http://schemas.openxmlformats.org/officeDocument/2006/relationships/slide" Target="slides/slide41.xml"/><Relationship Id="rId58" Type="http://schemas.openxmlformats.org/officeDocument/2006/relationships/slide" Target="slides/slide46.xml"/><Relationship Id="rId74" Type="http://schemas.openxmlformats.org/officeDocument/2006/relationships/slide" Target="slides/slide62.xml"/><Relationship Id="rId79" Type="http://schemas.openxmlformats.org/officeDocument/2006/relationships/slide" Target="slides/slide67.xml"/><Relationship Id="rId5" Type="http://schemas.openxmlformats.org/officeDocument/2006/relationships/slideMaster" Target="slideMasters/slideMaster5.xml"/><Relationship Id="rId90" Type="http://schemas.openxmlformats.org/officeDocument/2006/relationships/presProps" Target="presProps.xml"/><Relationship Id="rId22" Type="http://schemas.openxmlformats.org/officeDocument/2006/relationships/slide" Target="slides/slide10.xml"/><Relationship Id="rId27" Type="http://schemas.openxmlformats.org/officeDocument/2006/relationships/slide" Target="slides/slide15.xml"/><Relationship Id="rId43" Type="http://schemas.openxmlformats.org/officeDocument/2006/relationships/slide" Target="slides/slide31.xml"/><Relationship Id="rId48" Type="http://schemas.openxmlformats.org/officeDocument/2006/relationships/slide" Target="slides/slide36.xml"/><Relationship Id="rId64" Type="http://schemas.openxmlformats.org/officeDocument/2006/relationships/slide" Target="slides/slide52.xml"/><Relationship Id="rId69" Type="http://schemas.openxmlformats.org/officeDocument/2006/relationships/slide" Target="slides/slide57.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slide" Target="slides/slide73.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slide" Target="slides/slide64.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17.xml"/><Relationship Id="rId24" Type="http://schemas.openxmlformats.org/officeDocument/2006/relationships/slide" Target="slides/slide12.xml"/><Relationship Id="rId40" Type="http://schemas.openxmlformats.org/officeDocument/2006/relationships/slide" Target="slides/slide28.xml"/><Relationship Id="rId45" Type="http://schemas.openxmlformats.org/officeDocument/2006/relationships/slide" Target="slides/slide33.xml"/><Relationship Id="rId66" Type="http://schemas.openxmlformats.org/officeDocument/2006/relationships/slide" Target="slides/slide54.xml"/><Relationship Id="rId87" Type="http://schemas.openxmlformats.org/officeDocument/2006/relationships/notesMaster" Target="notesMasters/notesMaster1.xml"/><Relationship Id="rId61" Type="http://schemas.openxmlformats.org/officeDocument/2006/relationships/slide" Target="slides/slide49.xml"/><Relationship Id="rId82" Type="http://schemas.openxmlformats.org/officeDocument/2006/relationships/slide" Target="slides/slide70.xml"/><Relationship Id="rId19" Type="http://schemas.openxmlformats.org/officeDocument/2006/relationships/slide" Target="slides/slide7.xml"/><Relationship Id="rId14" Type="http://schemas.openxmlformats.org/officeDocument/2006/relationships/slide" Target="slides/slide2.xml"/><Relationship Id="rId30" Type="http://schemas.openxmlformats.org/officeDocument/2006/relationships/slide" Target="slides/slide18.xml"/><Relationship Id="rId35" Type="http://schemas.openxmlformats.org/officeDocument/2006/relationships/slide" Target="slides/slide23.xml"/><Relationship Id="rId56" Type="http://schemas.openxmlformats.org/officeDocument/2006/relationships/slide" Target="slides/slide44.xml"/><Relationship Id="rId77" Type="http://schemas.openxmlformats.org/officeDocument/2006/relationships/slide" Target="slides/slide6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492400395719028E-2"/>
          <c:y val="4.9750837528116293E-2"/>
          <c:w val="0.71107196257583927"/>
          <c:h val="0.55196558681548369"/>
        </c:manualLayout>
      </c:layout>
      <c:barChart>
        <c:barDir val="col"/>
        <c:grouping val="clustered"/>
        <c:varyColors val="0"/>
        <c:ser>
          <c:idx val="0"/>
          <c:order val="0"/>
          <c:tx>
            <c:strRef>
              <c:f>Sheet1!$B$1</c:f>
              <c:strCache>
                <c:ptCount val="1"/>
                <c:pt idx="0">
                  <c:v>2014</c:v>
                </c:pt>
              </c:strCache>
            </c:strRef>
          </c:tx>
          <c:spPr>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6200000" scaled="1"/>
              <a:tileRect/>
            </a:gradFill>
            <a:effectLst>
              <a:outerShdw blurRad="50800" dist="38100" algn="l" rotWithShape="0">
                <a:prstClr val="black">
                  <a:alpha val="20000"/>
                </a:prstClr>
              </a:outerShdw>
            </a:effectLst>
          </c:spPr>
          <c:invertIfNegative val="0"/>
          <c:dLbls>
            <c:dLbl>
              <c:idx val="7"/>
              <c:tx>
                <c:rich>
                  <a:bodyPr/>
                  <a:lstStyle/>
                  <a:p>
                    <a:r>
                      <a:rPr lang="en-US" sz="1200" b="1" dirty="0" smtClean="0">
                        <a:solidFill>
                          <a:schemeClr val="bg1"/>
                        </a:solidFill>
                      </a:rPr>
                      <a:t>36.0-36.5(*)</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Political/Hacktivism</c:v>
                </c:pt>
                <c:pt idx="1">
                  <c:v>Competition</c:v>
                </c:pt>
                <c:pt idx="2">
                  <c:v>Ransom</c:v>
                </c:pt>
                <c:pt idx="3">
                  <c:v>Angry users</c:v>
                </c:pt>
                <c:pt idx="4">
                  <c:v>Unknown</c:v>
                </c:pt>
              </c:strCache>
            </c:strRef>
          </c:cat>
          <c:val>
            <c:numRef>
              <c:f>Sheet1!$B$2:$B$6</c:f>
              <c:numCache>
                <c:formatCode>0%</c:formatCode>
                <c:ptCount val="5"/>
                <c:pt idx="0">
                  <c:v>0.34</c:v>
                </c:pt>
                <c:pt idx="1">
                  <c:v>0.27</c:v>
                </c:pt>
                <c:pt idx="2">
                  <c:v>0.16</c:v>
                </c:pt>
                <c:pt idx="3">
                  <c:v>0.22</c:v>
                </c:pt>
                <c:pt idx="4">
                  <c:v>0.69</c:v>
                </c:pt>
              </c:numCache>
            </c:numRef>
          </c:val>
        </c:ser>
        <c:ser>
          <c:idx val="1"/>
          <c:order val="1"/>
          <c:tx>
            <c:strRef>
              <c:f>Sheet1!$C$1</c:f>
              <c:strCache>
                <c:ptCount val="1"/>
                <c:pt idx="0">
                  <c:v>2015</c:v>
                </c:pt>
              </c:strCache>
            </c:strRef>
          </c:tx>
          <c:spPr>
            <a:gradFill flip="none" rotWithShape="1">
              <a:gsLst>
                <a:gs pos="0">
                  <a:schemeClr val="accent5"/>
                </a:gs>
                <a:gs pos="50000">
                  <a:schemeClr val="accent5">
                    <a:shade val="67500"/>
                    <a:satMod val="115000"/>
                  </a:schemeClr>
                </a:gs>
                <a:gs pos="100000">
                  <a:schemeClr val="accent5">
                    <a:shade val="100000"/>
                    <a:satMod val="115000"/>
                  </a:schemeClr>
                </a:gs>
              </a:gsLst>
              <a:lin ang="16200000" scaled="1"/>
              <a:tileRect/>
            </a:gradFill>
          </c:spPr>
          <c:invertIfNegative val="0"/>
          <c:dLbls>
            <c:txPr>
              <a:bodyPr/>
              <a:lstStyle/>
              <a:p>
                <a:pPr>
                  <a:defRPr sz="1200" b="1">
                    <a:solidFill>
                      <a:schemeClr val="bg1"/>
                    </a:solidFill>
                  </a:defRPr>
                </a:pPr>
                <a:endParaRPr lang="en-US"/>
              </a:p>
            </c:txPr>
            <c:dLblPos val="inEnd"/>
            <c:showLegendKey val="0"/>
            <c:showVal val="1"/>
            <c:showCatName val="0"/>
            <c:showSerName val="0"/>
            <c:showPercent val="0"/>
            <c:showBubbleSize val="0"/>
            <c:showLeaderLines val="0"/>
          </c:dLbls>
          <c:cat>
            <c:strRef>
              <c:f>Sheet1!$A$2:$A$6</c:f>
              <c:strCache>
                <c:ptCount val="5"/>
                <c:pt idx="0">
                  <c:v>Political/Hacktivism</c:v>
                </c:pt>
                <c:pt idx="1">
                  <c:v>Competition</c:v>
                </c:pt>
                <c:pt idx="2">
                  <c:v>Ransom</c:v>
                </c:pt>
                <c:pt idx="3">
                  <c:v>Angry users</c:v>
                </c:pt>
                <c:pt idx="4">
                  <c:v>Unknown</c:v>
                </c:pt>
              </c:strCache>
            </c:strRef>
          </c:cat>
          <c:val>
            <c:numRef>
              <c:f>Sheet1!$C$2:$C$6</c:f>
              <c:numCache>
                <c:formatCode>0%</c:formatCode>
                <c:ptCount val="5"/>
                <c:pt idx="0">
                  <c:v>0.34</c:v>
                </c:pt>
                <c:pt idx="1">
                  <c:v>0.27</c:v>
                </c:pt>
                <c:pt idx="2">
                  <c:v>0.25</c:v>
                </c:pt>
                <c:pt idx="3">
                  <c:v>0.25</c:v>
                </c:pt>
                <c:pt idx="4">
                  <c:v>0.66</c:v>
                </c:pt>
              </c:numCache>
            </c:numRef>
          </c:val>
        </c:ser>
        <c:dLbls>
          <c:dLblPos val="outEnd"/>
          <c:showLegendKey val="0"/>
          <c:showVal val="1"/>
          <c:showCatName val="0"/>
          <c:showSerName val="0"/>
          <c:showPercent val="0"/>
          <c:showBubbleSize val="0"/>
        </c:dLbls>
        <c:gapWidth val="54"/>
        <c:overlap val="-32"/>
        <c:axId val="167637504"/>
        <c:axId val="92369408"/>
      </c:barChart>
      <c:catAx>
        <c:axId val="167637504"/>
        <c:scaling>
          <c:orientation val="minMax"/>
        </c:scaling>
        <c:delete val="0"/>
        <c:axPos val="b"/>
        <c:numFmt formatCode="General" sourceLinked="0"/>
        <c:majorTickMark val="out"/>
        <c:minorTickMark val="none"/>
        <c:tickLblPos val="nextTo"/>
        <c:txPr>
          <a:bodyPr/>
          <a:lstStyle/>
          <a:p>
            <a:pPr>
              <a:defRPr sz="1400" b="1"/>
            </a:pPr>
            <a:endParaRPr lang="en-US"/>
          </a:p>
        </c:txPr>
        <c:crossAx val="92369408"/>
        <c:crosses val="autoZero"/>
        <c:auto val="1"/>
        <c:lblAlgn val="ctr"/>
        <c:lblOffset val="100"/>
        <c:noMultiLvlLbl val="0"/>
      </c:catAx>
      <c:valAx>
        <c:axId val="92369408"/>
        <c:scaling>
          <c:orientation val="minMax"/>
          <c:max val="0.70000000000000007"/>
        </c:scaling>
        <c:delete val="0"/>
        <c:axPos val="l"/>
        <c:majorGridlines/>
        <c:numFmt formatCode="0%" sourceLinked="1"/>
        <c:majorTickMark val="out"/>
        <c:minorTickMark val="none"/>
        <c:tickLblPos val="nextTo"/>
        <c:txPr>
          <a:bodyPr/>
          <a:lstStyle/>
          <a:p>
            <a:pPr>
              <a:defRPr sz="1200"/>
            </a:pPr>
            <a:endParaRPr lang="en-US"/>
          </a:p>
        </c:txPr>
        <c:crossAx val="167637504"/>
        <c:crosses val="autoZero"/>
        <c:crossBetween val="between"/>
        <c:majorUnit val="0.1"/>
        <c:minorUnit val="0.1"/>
      </c:valAx>
    </c:plotArea>
    <c:legend>
      <c:legendPos val="r"/>
      <c:layout>
        <c:manualLayout>
          <c:xMode val="edge"/>
          <c:yMode val="edge"/>
          <c:x val="0.84917735029133301"/>
          <c:y val="4.9736812496863847E-2"/>
          <c:w val="0.12464476329105149"/>
          <c:h val="0.21894261399627279"/>
        </c:manualLayout>
      </c:layout>
      <c:overlay val="0"/>
      <c:txPr>
        <a:bodyPr/>
        <a:lstStyle/>
        <a:p>
          <a:pPr>
            <a:defRPr sz="1400"/>
          </a:pPr>
          <a:endParaRPr lang="en-US"/>
        </a:p>
      </c:txPr>
    </c:legend>
    <c:plotVisOnly val="1"/>
    <c:dispBlanksAs val="gap"/>
    <c:showDLblsOverMax val="0"/>
  </c:chart>
  <c:txPr>
    <a:bodyPr/>
    <a:lstStyle/>
    <a:p>
      <a:pPr rtl="0">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70341782403305E-2"/>
          <c:y val="0.17657142457325306"/>
          <c:w val="0.89417318386264233"/>
          <c:h val="0.5733070059029729"/>
        </c:manualLayout>
      </c:layout>
      <c:barChart>
        <c:barDir val="col"/>
        <c:grouping val="clustered"/>
        <c:varyColors val="0"/>
        <c:ser>
          <c:idx val="0"/>
          <c:order val="0"/>
          <c:tx>
            <c:strRef>
              <c:f>Sheet1!$B$1</c:f>
              <c:strCache>
                <c:ptCount val="1"/>
                <c:pt idx="0">
                  <c:v>2011</c:v>
                </c:pt>
              </c:strCache>
            </c:strRef>
          </c:tx>
          <c:spP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5400000" scaled="1"/>
              <a:tileRect/>
            </a:gradFill>
            <a:effectLst>
              <a:outerShdw blurRad="50800" dist="38100" algn="l" rotWithShape="0">
                <a:prstClr val="black">
                  <a:alpha val="20000"/>
                </a:prstClr>
              </a:outerShdw>
            </a:effectLst>
          </c:spPr>
          <c:invertIfNegative val="0"/>
          <c:cat>
            <c:strRef>
              <c:f>Sheet1!$A$2:$A$6</c:f>
              <c:strCache>
                <c:ptCount val="5"/>
                <c:pt idx="0">
                  <c:v>1 hour or less</c:v>
                </c:pt>
                <c:pt idx="1">
                  <c:v>1 hour to 1 day</c:v>
                </c:pt>
                <c:pt idx="2">
                  <c:v>1 day to 1 week</c:v>
                </c:pt>
                <c:pt idx="3">
                  <c:v>Over a week</c:v>
                </c:pt>
                <c:pt idx="4">
                  <c:v>Constantly</c:v>
                </c:pt>
              </c:strCache>
            </c:strRef>
          </c:cat>
          <c:val>
            <c:numRef>
              <c:f>Sheet1!$B$2:$B$6</c:f>
              <c:numCache>
                <c:formatCode>0%</c:formatCode>
                <c:ptCount val="5"/>
                <c:pt idx="0">
                  <c:v>0.33</c:v>
                </c:pt>
                <c:pt idx="1">
                  <c:v>0.36</c:v>
                </c:pt>
                <c:pt idx="2">
                  <c:v>0.15</c:v>
                </c:pt>
                <c:pt idx="3">
                  <c:v>0.12</c:v>
                </c:pt>
                <c:pt idx="4">
                  <c:v>0.04</c:v>
                </c:pt>
              </c:numCache>
            </c:numRef>
          </c:val>
        </c:ser>
        <c:ser>
          <c:idx val="1"/>
          <c:order val="1"/>
          <c:tx>
            <c:strRef>
              <c:f>Sheet1!$C$1</c:f>
              <c:strCache>
                <c:ptCount val="1"/>
                <c:pt idx="0">
                  <c:v>2012</c:v>
                </c:pt>
              </c:strCache>
            </c:strRef>
          </c:tx>
          <c:spPr>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5400000" scaled="1"/>
              <a:tileRect/>
            </a:gradFill>
          </c:spPr>
          <c:invertIfNegative val="0"/>
          <c:cat>
            <c:strRef>
              <c:f>Sheet1!$A$2:$A$6</c:f>
              <c:strCache>
                <c:ptCount val="5"/>
                <c:pt idx="0">
                  <c:v>1 hour or less</c:v>
                </c:pt>
                <c:pt idx="1">
                  <c:v>1 hour to 1 day</c:v>
                </c:pt>
                <c:pt idx="2">
                  <c:v>1 day to 1 week</c:v>
                </c:pt>
                <c:pt idx="3">
                  <c:v>Over a week</c:v>
                </c:pt>
                <c:pt idx="4">
                  <c:v>Constantly</c:v>
                </c:pt>
              </c:strCache>
            </c:strRef>
          </c:cat>
          <c:val>
            <c:numRef>
              <c:f>Sheet1!$C$2:$C$6</c:f>
              <c:numCache>
                <c:formatCode>0%</c:formatCode>
                <c:ptCount val="5"/>
                <c:pt idx="0">
                  <c:v>0.35</c:v>
                </c:pt>
                <c:pt idx="1">
                  <c:v>0.38</c:v>
                </c:pt>
                <c:pt idx="2">
                  <c:v>0.14000000000000001</c:v>
                </c:pt>
                <c:pt idx="3">
                  <c:v>0.09</c:v>
                </c:pt>
                <c:pt idx="4">
                  <c:v>0.04</c:v>
                </c:pt>
              </c:numCache>
            </c:numRef>
          </c:val>
        </c:ser>
        <c:ser>
          <c:idx val="2"/>
          <c:order val="2"/>
          <c:tx>
            <c:strRef>
              <c:f>Sheet1!$D$1</c:f>
              <c:strCache>
                <c:ptCount val="1"/>
                <c:pt idx="0">
                  <c:v>2013</c:v>
                </c:pt>
              </c:strCache>
            </c:strRef>
          </c:tx>
          <c:sp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ln>
              <a:noFill/>
            </a:ln>
          </c:spPr>
          <c:invertIfNegative val="0"/>
          <c:cat>
            <c:strRef>
              <c:f>Sheet1!$A$2:$A$6</c:f>
              <c:strCache>
                <c:ptCount val="5"/>
                <c:pt idx="0">
                  <c:v>1 hour or less</c:v>
                </c:pt>
                <c:pt idx="1">
                  <c:v>1 hour to 1 day</c:v>
                </c:pt>
                <c:pt idx="2">
                  <c:v>1 day to 1 week</c:v>
                </c:pt>
                <c:pt idx="3">
                  <c:v>Over a week</c:v>
                </c:pt>
                <c:pt idx="4">
                  <c:v>Constantly</c:v>
                </c:pt>
              </c:strCache>
            </c:strRef>
          </c:cat>
          <c:val>
            <c:numRef>
              <c:f>Sheet1!$D$2:$D$6</c:f>
              <c:numCache>
                <c:formatCode>0%</c:formatCode>
                <c:ptCount val="5"/>
                <c:pt idx="0">
                  <c:v>0.3</c:v>
                </c:pt>
                <c:pt idx="1">
                  <c:v>0.35</c:v>
                </c:pt>
                <c:pt idx="2">
                  <c:v>0.16</c:v>
                </c:pt>
                <c:pt idx="3">
                  <c:v>0.13</c:v>
                </c:pt>
                <c:pt idx="4">
                  <c:v>0.06</c:v>
                </c:pt>
              </c:numCache>
            </c:numRef>
          </c:val>
        </c:ser>
        <c:ser>
          <c:idx val="3"/>
          <c:order val="3"/>
          <c:tx>
            <c:strRef>
              <c:f>Sheet1!$E$1</c:f>
              <c:strCache>
                <c:ptCount val="1"/>
                <c:pt idx="0">
                  <c:v>2014</c:v>
                </c:pt>
              </c:strCache>
            </c:strRef>
          </c:tx>
          <c:spPr>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5400000" scaled="1"/>
              <a:tileRect/>
            </a:gradFill>
          </c:spPr>
          <c:invertIfNegative val="0"/>
          <c:cat>
            <c:strRef>
              <c:f>Sheet1!$A$2:$A$6</c:f>
              <c:strCache>
                <c:ptCount val="5"/>
                <c:pt idx="0">
                  <c:v>1 hour or less</c:v>
                </c:pt>
                <c:pt idx="1">
                  <c:v>1 hour to 1 day</c:v>
                </c:pt>
                <c:pt idx="2">
                  <c:v>1 day to 1 week</c:v>
                </c:pt>
                <c:pt idx="3">
                  <c:v>Over a week</c:v>
                </c:pt>
                <c:pt idx="4">
                  <c:v>Constantly</c:v>
                </c:pt>
              </c:strCache>
            </c:strRef>
          </c:cat>
          <c:val>
            <c:numRef>
              <c:f>Sheet1!$E$2:$E$6</c:f>
              <c:numCache>
                <c:formatCode>0%</c:formatCode>
                <c:ptCount val="5"/>
                <c:pt idx="0">
                  <c:v>0.27</c:v>
                </c:pt>
                <c:pt idx="1">
                  <c:v>0.26</c:v>
                </c:pt>
                <c:pt idx="2">
                  <c:v>0.15</c:v>
                </c:pt>
                <c:pt idx="3">
                  <c:v>0.14000000000000001</c:v>
                </c:pt>
                <c:pt idx="4">
                  <c:v>0.19</c:v>
                </c:pt>
              </c:numCache>
            </c:numRef>
          </c:val>
        </c:ser>
        <c:ser>
          <c:idx val="4"/>
          <c:order val="4"/>
          <c:tx>
            <c:strRef>
              <c:f>Sheet1!$F$1</c:f>
              <c:strCache>
                <c:ptCount val="1"/>
                <c:pt idx="0">
                  <c:v>2015</c:v>
                </c:pt>
              </c:strCache>
            </c:strRef>
          </c:tx>
          <c:spPr>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16200000" scaled="1"/>
              <a:tileRect/>
            </a:gradFill>
          </c:spPr>
          <c:invertIfNegative val="0"/>
          <c:dLbls>
            <c:txPr>
              <a:bodyPr/>
              <a:lstStyle/>
              <a:p>
                <a:pPr>
                  <a:defRPr sz="1100" b="1">
                    <a:solidFill>
                      <a:schemeClr val="tx1"/>
                    </a:solidFill>
                  </a:defRPr>
                </a:pPr>
                <a:endParaRPr lang="en-US"/>
              </a:p>
            </c:txPr>
            <c:dLblPos val="outEnd"/>
            <c:showLegendKey val="0"/>
            <c:showVal val="1"/>
            <c:showCatName val="0"/>
            <c:showSerName val="0"/>
            <c:showPercent val="0"/>
            <c:showBubbleSize val="0"/>
            <c:showLeaderLines val="0"/>
          </c:dLbls>
          <c:cat>
            <c:strRef>
              <c:f>Sheet1!$A$2:$A$6</c:f>
              <c:strCache>
                <c:ptCount val="5"/>
                <c:pt idx="0">
                  <c:v>1 hour or less</c:v>
                </c:pt>
                <c:pt idx="1">
                  <c:v>1 hour to 1 day</c:v>
                </c:pt>
                <c:pt idx="2">
                  <c:v>1 day to 1 week</c:v>
                </c:pt>
                <c:pt idx="3">
                  <c:v>Over a week</c:v>
                </c:pt>
                <c:pt idx="4">
                  <c:v>Constantly</c:v>
                </c:pt>
              </c:strCache>
            </c:strRef>
          </c:cat>
          <c:val>
            <c:numRef>
              <c:f>Sheet1!$F$2:$F$6</c:f>
              <c:numCache>
                <c:formatCode>0%</c:formatCode>
                <c:ptCount val="5"/>
                <c:pt idx="0">
                  <c:v>0.56999999999999995</c:v>
                </c:pt>
                <c:pt idx="1">
                  <c:v>0.36</c:v>
                </c:pt>
                <c:pt idx="2">
                  <c:v>0.04</c:v>
                </c:pt>
                <c:pt idx="3">
                  <c:v>0.02</c:v>
                </c:pt>
                <c:pt idx="4">
                  <c:v>0.01</c:v>
                </c:pt>
              </c:numCache>
            </c:numRef>
          </c:val>
        </c:ser>
        <c:dLbls>
          <c:showLegendKey val="0"/>
          <c:showVal val="0"/>
          <c:showCatName val="0"/>
          <c:showSerName val="0"/>
          <c:showPercent val="0"/>
          <c:showBubbleSize val="0"/>
        </c:dLbls>
        <c:gapWidth val="75"/>
        <c:overlap val="-25"/>
        <c:axId val="167842816"/>
        <c:axId val="89530944"/>
      </c:barChart>
      <c:catAx>
        <c:axId val="167842816"/>
        <c:scaling>
          <c:orientation val="minMax"/>
        </c:scaling>
        <c:delete val="0"/>
        <c:axPos val="b"/>
        <c:numFmt formatCode="General" sourceLinked="0"/>
        <c:majorTickMark val="none"/>
        <c:minorTickMark val="none"/>
        <c:tickLblPos val="nextTo"/>
        <c:txPr>
          <a:bodyPr/>
          <a:lstStyle/>
          <a:p>
            <a:pPr>
              <a:defRPr sz="1100" b="1"/>
            </a:pPr>
            <a:endParaRPr lang="en-US"/>
          </a:p>
        </c:txPr>
        <c:crossAx val="89530944"/>
        <c:crosses val="autoZero"/>
        <c:auto val="1"/>
        <c:lblAlgn val="ctr"/>
        <c:lblOffset val="100"/>
        <c:noMultiLvlLbl val="0"/>
      </c:catAx>
      <c:valAx>
        <c:axId val="89530944"/>
        <c:scaling>
          <c:orientation val="minMax"/>
          <c:max val="0.60000000000000009"/>
        </c:scaling>
        <c:delete val="0"/>
        <c:axPos val="l"/>
        <c:majorGridlines/>
        <c:numFmt formatCode="0%" sourceLinked="1"/>
        <c:majorTickMark val="none"/>
        <c:minorTickMark val="none"/>
        <c:tickLblPos val="nextTo"/>
        <c:spPr>
          <a:ln w="9525">
            <a:noFill/>
          </a:ln>
        </c:spPr>
        <c:txPr>
          <a:bodyPr/>
          <a:lstStyle/>
          <a:p>
            <a:pPr>
              <a:defRPr sz="1200"/>
            </a:pPr>
            <a:endParaRPr lang="en-US"/>
          </a:p>
        </c:txPr>
        <c:crossAx val="167842816"/>
        <c:crosses val="autoZero"/>
        <c:crossBetween val="between"/>
        <c:majorUnit val="0.2"/>
      </c:valAx>
    </c:plotArea>
    <c:legend>
      <c:legendPos val="b"/>
      <c:layout/>
      <c:overlay val="0"/>
      <c:txPr>
        <a:bodyPr/>
        <a:lstStyle/>
        <a:p>
          <a:pPr>
            <a:defRPr sz="1400" b="0"/>
          </a:pPr>
          <a:endParaRPr lang="en-US"/>
        </a:p>
      </c:txPr>
    </c:legend>
    <c:plotVisOnly val="1"/>
    <c:dispBlanksAs val="gap"/>
    <c:showDLblsOverMax val="0"/>
  </c:chart>
  <c:txPr>
    <a:bodyPr/>
    <a:lstStyle/>
    <a:p>
      <a:pPr rtl="0">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Don't know</c:v>
                </c:pt>
              </c:strCache>
            </c:strRef>
          </c:tx>
          <c:spPr>
            <a:solidFill>
              <a:schemeClr val="bg1">
                <a:lumMod val="65000"/>
              </a:schemeClr>
            </a:solidFill>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9"/>
            <c:invertIfNegative val="0"/>
            <c:bubble3D val="0"/>
          </c:dPt>
          <c:dLbls>
            <c:dLbl>
              <c:idx val="7"/>
              <c:layout/>
              <c:tx>
                <c:rich>
                  <a:bodyPr/>
                  <a:lstStyle/>
                  <a:p>
                    <a:pPr algn="ctr" rtl="0">
                      <a:defRPr lang="en-US" sz="1050" b="0" i="0" u="none" strike="noStrike" kern="1200" baseline="0" dirty="0">
                        <a:solidFill>
                          <a:schemeClr val="bg1">
                            <a:lumMod val="95000"/>
                          </a:schemeClr>
                        </a:solidFill>
                        <a:latin typeface="+mn-lt"/>
                        <a:ea typeface="+mn-ea"/>
                        <a:cs typeface="+mn-cs"/>
                      </a:defRPr>
                    </a:pPr>
                    <a:r>
                      <a:rPr lang="en-US" sz="1050" b="0" i="0" u="none" strike="noStrike" kern="1200" baseline="0" dirty="0" smtClean="0">
                        <a:solidFill>
                          <a:schemeClr val="bg1">
                            <a:lumMod val="95000"/>
                          </a:schemeClr>
                        </a:solidFill>
                        <a:latin typeface="+mn-lt"/>
                        <a:ea typeface="+mn-ea"/>
                        <a:cs typeface="+mn-cs"/>
                      </a:rPr>
                      <a:t>23%</a:t>
                    </a:r>
                    <a:endParaRPr lang="en-US" sz="1050" b="0" i="0" u="none" strike="noStrike" kern="1200" baseline="0" dirty="0">
                      <a:solidFill>
                        <a:prstClr val="black"/>
                      </a:solidFill>
                      <a:latin typeface="+mn-lt"/>
                      <a:ea typeface="+mn-ea"/>
                      <a:cs typeface="+mn-cs"/>
                    </a:endParaRPr>
                  </a:p>
                </c:rich>
              </c:tx>
              <c:spPr>
                <a:noFill/>
                <a:ln>
                  <a:noFill/>
                </a:ln>
                <a:effectLst/>
              </c:spPr>
              <c:showLegendKey val="0"/>
              <c:showVal val="1"/>
              <c:showCatName val="0"/>
              <c:showSerName val="0"/>
              <c:showPercent val="0"/>
              <c:showBubbleSize val="0"/>
            </c:dLbl>
            <c:spPr>
              <a:noFill/>
              <a:ln>
                <a:noFill/>
              </a:ln>
              <a:effectLst/>
            </c:spPr>
            <c:txPr>
              <a:bodyPr/>
              <a:lstStyle/>
              <a:p>
                <a:pPr>
                  <a:defRPr>
                    <a:solidFill>
                      <a:schemeClr val="bg1">
                        <a:lumMod val="95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Sheet1!$A$2:$A$12</c:f>
              <c:strCache>
                <c:ptCount val="11"/>
                <c:pt idx="0">
                  <c:v>TCP-SYN Flood</c:v>
                </c:pt>
                <c:pt idx="1">
                  <c:v>UDP-Flood</c:v>
                </c:pt>
                <c:pt idx="2">
                  <c:v>ICMP</c:v>
                </c:pt>
                <c:pt idx="3">
                  <c:v>IPv6</c:v>
                </c:pt>
                <c:pt idx="4">
                  <c:v>TCP-Other</c:v>
                </c:pt>
                <c:pt idx="5">
                  <c:v>HTTPS</c:v>
                </c:pt>
                <c:pt idx="6">
                  <c:v>DNS</c:v>
                </c:pt>
                <c:pt idx="7">
                  <c:v>SMTP</c:v>
                </c:pt>
                <c:pt idx="8">
                  <c:v>Login Page</c:v>
                </c:pt>
                <c:pt idx="9">
                  <c:v>Malware, Phishing</c:v>
                </c:pt>
                <c:pt idx="10">
                  <c:v>SQL Injection, XSS, CSRF</c:v>
                </c:pt>
              </c:strCache>
            </c:strRef>
          </c:cat>
          <c:val>
            <c:numRef>
              <c:f>Sheet1!$B$2:$B$12</c:f>
              <c:numCache>
                <c:formatCode>0%</c:formatCode>
                <c:ptCount val="11"/>
                <c:pt idx="0">
                  <c:v>0.21</c:v>
                </c:pt>
                <c:pt idx="1">
                  <c:v>0.22</c:v>
                </c:pt>
                <c:pt idx="2">
                  <c:v>0.24</c:v>
                </c:pt>
                <c:pt idx="3">
                  <c:v>0.35</c:v>
                </c:pt>
                <c:pt idx="4">
                  <c:v>0.23</c:v>
                </c:pt>
                <c:pt idx="5">
                  <c:v>0.25</c:v>
                </c:pt>
                <c:pt idx="6">
                  <c:v>0.23</c:v>
                </c:pt>
                <c:pt idx="7">
                  <c:v>0.23</c:v>
                </c:pt>
                <c:pt idx="8">
                  <c:v>0.25</c:v>
                </c:pt>
                <c:pt idx="9">
                  <c:v>0.15</c:v>
                </c:pt>
                <c:pt idx="10">
                  <c:v>0.24</c:v>
                </c:pt>
              </c:numCache>
            </c:numRef>
          </c:val>
        </c:ser>
        <c:ser>
          <c:idx val="1"/>
          <c:order val="1"/>
          <c:tx>
            <c:strRef>
              <c:f>Sheet1!$C$1</c:f>
              <c:strCache>
                <c:ptCount val="1"/>
                <c:pt idx="0">
                  <c:v>Daily / Weekly / Monthly</c:v>
                </c:pt>
              </c:strCache>
            </c:strRef>
          </c:tx>
          <c:spPr>
            <a:gradFill>
              <a:gsLst>
                <a:gs pos="48718">
                  <a:srgbClr val="CD5800"/>
                </a:gs>
                <a:gs pos="100000">
                  <a:srgbClr val="F46A00"/>
                </a:gs>
                <a:gs pos="1000">
                  <a:srgbClr val="8E3B00"/>
                </a:gs>
              </a:gsLst>
              <a:lin ang="5400000" scaled="1"/>
            </a:gradFill>
          </c:spPr>
          <c:invertIfNegative val="0"/>
          <c:dPt>
            <c:idx val="3"/>
            <c:invertIfNegative val="0"/>
            <c:bubble3D val="0"/>
            <c:spPr>
              <a:solidFill>
                <a:schemeClr val="bg1">
                  <a:lumMod val="75000"/>
                </a:schemeClr>
              </a:solidFill>
            </c:spPr>
          </c:dPt>
          <c:dPt>
            <c:idx val="5"/>
            <c:invertIfNegative val="0"/>
            <c:bubble3D val="0"/>
            <c:spPr>
              <a:gradFill>
                <a:gsLst>
                  <a:gs pos="48718">
                    <a:srgbClr val="DB7D00"/>
                  </a:gs>
                  <a:gs pos="100000">
                    <a:srgbClr val="FF9600"/>
                  </a:gs>
                  <a:gs pos="1000">
                    <a:srgbClr val="985500"/>
                  </a:gs>
                </a:gsLst>
                <a:lin ang="5400000" scaled="1"/>
              </a:gradFill>
            </c:spPr>
          </c:dPt>
          <c:dPt>
            <c:idx val="6"/>
            <c:invertIfNegative val="0"/>
            <c:bubble3D val="0"/>
            <c:spPr>
              <a:gradFill>
                <a:gsLst>
                  <a:gs pos="48718">
                    <a:srgbClr val="DB7D00"/>
                  </a:gs>
                  <a:gs pos="100000">
                    <a:srgbClr val="FF9600"/>
                  </a:gs>
                  <a:gs pos="1000">
                    <a:srgbClr val="985500"/>
                  </a:gs>
                </a:gsLst>
                <a:lin ang="5400000" scaled="1"/>
              </a:gradFill>
            </c:spPr>
          </c:dPt>
          <c:dPt>
            <c:idx val="7"/>
            <c:invertIfNegative val="0"/>
            <c:bubble3D val="0"/>
            <c:spPr>
              <a:gradFill>
                <a:gsLst>
                  <a:gs pos="48718">
                    <a:srgbClr val="DB7D00"/>
                  </a:gs>
                  <a:gs pos="100000">
                    <a:srgbClr val="FF9600"/>
                  </a:gs>
                  <a:gs pos="1000">
                    <a:srgbClr val="985500"/>
                  </a:gs>
                </a:gsLst>
                <a:lin ang="5400000" scaled="1"/>
              </a:gradFill>
            </c:spPr>
          </c:dPt>
          <c:dPt>
            <c:idx val="8"/>
            <c:invertIfNegative val="0"/>
            <c:bubble3D val="0"/>
            <c:spPr>
              <a:gradFill>
                <a:gsLst>
                  <a:gs pos="48718">
                    <a:srgbClr val="DB7D00"/>
                  </a:gs>
                  <a:gs pos="100000">
                    <a:srgbClr val="FF9600"/>
                  </a:gs>
                  <a:gs pos="1000">
                    <a:srgbClr val="985500"/>
                  </a:gs>
                </a:gsLst>
                <a:lin ang="5400000" scaled="1"/>
              </a:gradFill>
            </c:spPr>
          </c:dPt>
          <c:dPt>
            <c:idx val="9"/>
            <c:invertIfNegative val="0"/>
            <c:bubble3D val="0"/>
            <c:spPr>
              <a:gradFill>
                <a:gsLst>
                  <a:gs pos="48718">
                    <a:srgbClr val="DB7D00"/>
                  </a:gs>
                  <a:gs pos="100000">
                    <a:srgbClr val="FF9600"/>
                  </a:gs>
                  <a:gs pos="1000">
                    <a:srgbClr val="985500"/>
                  </a:gs>
                </a:gsLst>
                <a:lin ang="5400000" scaled="1"/>
              </a:gradFill>
            </c:spPr>
          </c:dPt>
          <c:dPt>
            <c:idx val="10"/>
            <c:invertIfNegative val="0"/>
            <c:bubble3D val="0"/>
            <c:spPr>
              <a:gradFill>
                <a:gsLst>
                  <a:gs pos="48718">
                    <a:srgbClr val="DB7D00"/>
                  </a:gs>
                  <a:gs pos="100000">
                    <a:srgbClr val="FF9600"/>
                  </a:gs>
                  <a:gs pos="1000">
                    <a:srgbClr val="985500"/>
                  </a:gs>
                </a:gsLst>
                <a:lin ang="5400000" scaled="1"/>
              </a:gradFill>
            </c:spPr>
          </c:dPt>
          <c:dLbls>
            <c:dLbl>
              <c:idx val="3"/>
              <c:layout>
                <c:manualLayout>
                  <c:x val="3.3122676536507939E-3"/>
                  <c:y val="0"/>
                </c:manualLayout>
              </c:layout>
              <c:showLegendKey val="0"/>
              <c:showVal val="1"/>
              <c:showCatName val="0"/>
              <c:showSerName val="0"/>
              <c:showPercent val="0"/>
              <c:showBubbleSize val="0"/>
            </c:dLbl>
            <c:spPr>
              <a:noFill/>
              <a:ln>
                <a:noFill/>
              </a:ln>
              <a:effectLst/>
            </c:spPr>
            <c:txPr>
              <a:bodyPr/>
              <a:lstStyle/>
              <a:p>
                <a:pPr>
                  <a:defRPr>
                    <a:solidFill>
                      <a:schemeClr val="bg1">
                        <a:lumMod val="95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Sheet1!$A$2:$A$12</c:f>
              <c:strCache>
                <c:ptCount val="11"/>
                <c:pt idx="0">
                  <c:v>TCP-SYN Flood</c:v>
                </c:pt>
                <c:pt idx="1">
                  <c:v>UDP-Flood</c:v>
                </c:pt>
                <c:pt idx="2">
                  <c:v>ICMP</c:v>
                </c:pt>
                <c:pt idx="3">
                  <c:v>IPv6</c:v>
                </c:pt>
                <c:pt idx="4">
                  <c:v>TCP-Other</c:v>
                </c:pt>
                <c:pt idx="5">
                  <c:v>HTTPS</c:v>
                </c:pt>
                <c:pt idx="6">
                  <c:v>DNS</c:v>
                </c:pt>
                <c:pt idx="7">
                  <c:v>SMTP</c:v>
                </c:pt>
                <c:pt idx="8">
                  <c:v>Login Page</c:v>
                </c:pt>
                <c:pt idx="9">
                  <c:v>Malware, Phishing</c:v>
                </c:pt>
                <c:pt idx="10">
                  <c:v>SQL Injection, XSS, CSRF</c:v>
                </c:pt>
              </c:strCache>
            </c:strRef>
          </c:cat>
          <c:val>
            <c:numRef>
              <c:f>Sheet1!$C$2:$C$12</c:f>
              <c:numCache>
                <c:formatCode>0%</c:formatCode>
                <c:ptCount val="11"/>
                <c:pt idx="0">
                  <c:v>0.42000000000000004</c:v>
                </c:pt>
                <c:pt idx="1">
                  <c:v>0.37</c:v>
                </c:pt>
                <c:pt idx="2">
                  <c:v>0.38</c:v>
                </c:pt>
                <c:pt idx="3">
                  <c:v>0.11</c:v>
                </c:pt>
                <c:pt idx="4">
                  <c:v>0.41000000000000003</c:v>
                </c:pt>
                <c:pt idx="5">
                  <c:v>0.38</c:v>
                </c:pt>
                <c:pt idx="6">
                  <c:v>0.38</c:v>
                </c:pt>
                <c:pt idx="7">
                  <c:v>0.38</c:v>
                </c:pt>
                <c:pt idx="8">
                  <c:v>0.33999999999999997</c:v>
                </c:pt>
                <c:pt idx="9">
                  <c:v>0.52</c:v>
                </c:pt>
                <c:pt idx="10">
                  <c:v>0.41000000000000003</c:v>
                </c:pt>
              </c:numCache>
            </c:numRef>
          </c:val>
        </c:ser>
        <c:ser>
          <c:idx val="2"/>
          <c:order val="2"/>
          <c:tx>
            <c:strRef>
              <c:f>Sheet1!$D$1</c:f>
              <c:strCache>
                <c:ptCount val="1"/>
                <c:pt idx="0">
                  <c:v>Rarely-Never</c:v>
                </c:pt>
              </c:strCache>
            </c:strRef>
          </c:tx>
          <c:spPr>
            <a:solidFill>
              <a:schemeClr val="bg1">
                <a:lumMod val="85000"/>
              </a:schemeClr>
            </a:solidFill>
            <a:ln>
              <a:noFill/>
            </a:ln>
          </c:spPr>
          <c:invertIfNegative val="0"/>
          <c:dPt>
            <c:idx val="3"/>
            <c:invertIfNegative val="0"/>
            <c:bubble3D val="0"/>
          </c:dPt>
          <c:dPt>
            <c:idx val="9"/>
            <c:invertIfNegative val="0"/>
            <c:bubble3D val="0"/>
          </c:dPt>
          <c:dLbls>
            <c:spPr>
              <a:noFill/>
              <a:ln>
                <a:noFill/>
              </a:ln>
              <a:effectLst/>
            </c:spPr>
            <c:txPr>
              <a:bodyPr/>
              <a:lstStyle/>
              <a:p>
                <a:pPr>
                  <a:defRPr>
                    <a:solidFill>
                      <a:schemeClr val="bg1">
                        <a:lumMod val="95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Sheet1!$A$2:$A$12</c:f>
              <c:strCache>
                <c:ptCount val="11"/>
                <c:pt idx="0">
                  <c:v>TCP-SYN Flood</c:v>
                </c:pt>
                <c:pt idx="1">
                  <c:v>UDP-Flood</c:v>
                </c:pt>
                <c:pt idx="2">
                  <c:v>ICMP</c:v>
                </c:pt>
                <c:pt idx="3">
                  <c:v>IPv6</c:v>
                </c:pt>
                <c:pt idx="4">
                  <c:v>TCP-Other</c:v>
                </c:pt>
                <c:pt idx="5">
                  <c:v>HTTPS</c:v>
                </c:pt>
                <c:pt idx="6">
                  <c:v>DNS</c:v>
                </c:pt>
                <c:pt idx="7">
                  <c:v>SMTP</c:v>
                </c:pt>
                <c:pt idx="8">
                  <c:v>Login Page</c:v>
                </c:pt>
                <c:pt idx="9">
                  <c:v>Malware, Phishing</c:v>
                </c:pt>
                <c:pt idx="10">
                  <c:v>SQL Injection, XSS, CSRF</c:v>
                </c:pt>
              </c:strCache>
            </c:strRef>
          </c:cat>
          <c:val>
            <c:numRef>
              <c:f>Sheet1!$D$2:$D$12</c:f>
              <c:numCache>
                <c:formatCode>0%</c:formatCode>
                <c:ptCount val="11"/>
                <c:pt idx="0">
                  <c:v>0.19</c:v>
                </c:pt>
                <c:pt idx="1">
                  <c:v>0.22000000000000003</c:v>
                </c:pt>
                <c:pt idx="2">
                  <c:v>0.22</c:v>
                </c:pt>
                <c:pt idx="3">
                  <c:v>0.43</c:v>
                </c:pt>
                <c:pt idx="4">
                  <c:v>0.16999999999999998</c:v>
                </c:pt>
                <c:pt idx="5">
                  <c:v>0.2</c:v>
                </c:pt>
                <c:pt idx="6">
                  <c:v>0.22000000000000003</c:v>
                </c:pt>
                <c:pt idx="7">
                  <c:v>0.23</c:v>
                </c:pt>
                <c:pt idx="8">
                  <c:v>0.25</c:v>
                </c:pt>
                <c:pt idx="9">
                  <c:v>0.17</c:v>
                </c:pt>
                <c:pt idx="10">
                  <c:v>0.2</c:v>
                </c:pt>
              </c:numCache>
            </c:numRef>
          </c:val>
        </c:ser>
        <c:dLbls>
          <c:showLegendKey val="0"/>
          <c:showVal val="1"/>
          <c:showCatName val="0"/>
          <c:showSerName val="0"/>
          <c:showPercent val="0"/>
          <c:showBubbleSize val="0"/>
        </c:dLbls>
        <c:gapWidth val="54"/>
        <c:overlap val="100"/>
        <c:axId val="176068608"/>
        <c:axId val="89532672"/>
      </c:barChart>
      <c:catAx>
        <c:axId val="176068608"/>
        <c:scaling>
          <c:orientation val="minMax"/>
        </c:scaling>
        <c:delete val="0"/>
        <c:axPos val="b"/>
        <c:numFmt formatCode="General" sourceLinked="0"/>
        <c:majorTickMark val="out"/>
        <c:minorTickMark val="none"/>
        <c:tickLblPos val="nextTo"/>
        <c:txPr>
          <a:bodyPr/>
          <a:lstStyle/>
          <a:p>
            <a:pPr>
              <a:defRPr sz="1200" b="1"/>
            </a:pPr>
            <a:endParaRPr lang="en-US"/>
          </a:p>
        </c:txPr>
        <c:crossAx val="89532672"/>
        <c:crosses val="autoZero"/>
        <c:auto val="1"/>
        <c:lblAlgn val="ctr"/>
        <c:lblOffset val="100"/>
        <c:noMultiLvlLbl val="0"/>
      </c:catAx>
      <c:valAx>
        <c:axId val="89532672"/>
        <c:scaling>
          <c:orientation val="minMax"/>
          <c:max val="1"/>
        </c:scaling>
        <c:delete val="0"/>
        <c:axPos val="l"/>
        <c:numFmt formatCode="0%" sourceLinked="1"/>
        <c:majorTickMark val="out"/>
        <c:minorTickMark val="none"/>
        <c:tickLblPos val="nextTo"/>
        <c:crossAx val="176068608"/>
        <c:crosses val="autoZero"/>
        <c:crossBetween val="between"/>
        <c:majorUnit val="0.2"/>
      </c:valAx>
    </c:plotArea>
    <c:legend>
      <c:legendPos val="r"/>
      <c:layout>
        <c:manualLayout>
          <c:xMode val="edge"/>
          <c:yMode val="edge"/>
          <c:x val="0.78788784625948538"/>
          <c:y val="0.20777346603894178"/>
          <c:w val="0.19644852880809804"/>
          <c:h val="0.28166318738056018"/>
        </c:manualLayout>
      </c:layout>
      <c:overlay val="0"/>
      <c:txPr>
        <a:bodyPr/>
        <a:lstStyle/>
        <a:p>
          <a:pPr>
            <a:defRPr sz="1100"/>
          </a:pPr>
          <a:endParaRPr lang="en-US"/>
        </a:p>
      </c:txPr>
    </c:legend>
    <c:plotVisOnly val="1"/>
    <c:dispBlanksAs val="gap"/>
    <c:showDLblsOverMax val="0"/>
  </c:chart>
  <c:txPr>
    <a:bodyPr/>
    <a:lstStyle/>
    <a:p>
      <a:pPr rtl="0">
        <a:defRPr sz="105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TCP Flag Distribution Analysis</a:t>
            </a:r>
          </a:p>
        </c:rich>
      </c:tx>
      <c:overlay val="0"/>
    </c:title>
    <c:autoTitleDeleted val="0"/>
    <c:plotArea>
      <c:layout/>
      <c:barChart>
        <c:barDir val="col"/>
        <c:grouping val="clustered"/>
        <c:varyColors val="0"/>
        <c:ser>
          <c:idx val="1"/>
          <c:order val="0"/>
          <c:tx>
            <c:strRef>
              <c:f>Sheet1!$C$1</c:f>
              <c:strCache>
                <c:ptCount val="1"/>
                <c:pt idx="0">
                  <c:v>RST Attack</c:v>
                </c:pt>
              </c:strCache>
            </c:strRef>
          </c:tx>
          <c:spPr>
            <a:solidFill>
              <a:srgbClr val="FF3300"/>
            </a:solidFill>
          </c:spPr>
          <c:invertIfNegative val="0"/>
          <c:cat>
            <c:strRef>
              <c:f>Sheet1!$A$2:$A$7</c:f>
              <c:strCache>
                <c:ptCount val="6"/>
                <c:pt idx="0">
                  <c:v>SYN</c:v>
                </c:pt>
                <c:pt idx="1">
                  <c:v>SYN-ACK</c:v>
                </c:pt>
                <c:pt idx="2">
                  <c:v>ACK</c:v>
                </c:pt>
                <c:pt idx="3">
                  <c:v>Data</c:v>
                </c:pt>
                <c:pt idx="4">
                  <c:v>RST</c:v>
                </c:pt>
                <c:pt idx="5">
                  <c:v>FIN-ACK</c:v>
                </c:pt>
              </c:strCache>
            </c:strRef>
          </c:cat>
          <c:val>
            <c:numRef>
              <c:f>Sheet1!$C$2:$C$7</c:f>
              <c:numCache>
                <c:formatCode>0.0%</c:formatCode>
                <c:ptCount val="6"/>
                <c:pt idx="0">
                  <c:v>0.01</c:v>
                </c:pt>
                <c:pt idx="1">
                  <c:v>0.01</c:v>
                </c:pt>
                <c:pt idx="2">
                  <c:v>0.1</c:v>
                </c:pt>
                <c:pt idx="3">
                  <c:v>0.1</c:v>
                </c:pt>
                <c:pt idx="4">
                  <c:v>0.77</c:v>
                </c:pt>
                <c:pt idx="5">
                  <c:v>0.01</c:v>
                </c:pt>
              </c:numCache>
            </c:numRef>
          </c:val>
        </c:ser>
        <c:dLbls>
          <c:showLegendKey val="0"/>
          <c:showVal val="0"/>
          <c:showCatName val="0"/>
          <c:showSerName val="0"/>
          <c:showPercent val="0"/>
          <c:showBubbleSize val="0"/>
        </c:dLbls>
        <c:gapWidth val="150"/>
        <c:axId val="202231296"/>
        <c:axId val="93047040"/>
      </c:barChart>
      <c:catAx>
        <c:axId val="202231296"/>
        <c:scaling>
          <c:orientation val="minMax"/>
        </c:scaling>
        <c:delete val="0"/>
        <c:axPos val="b"/>
        <c:majorTickMark val="out"/>
        <c:minorTickMark val="none"/>
        <c:tickLblPos val="nextTo"/>
        <c:txPr>
          <a:bodyPr/>
          <a:lstStyle/>
          <a:p>
            <a:pPr>
              <a:defRPr sz="1050" b="1">
                <a:solidFill>
                  <a:schemeClr val="tx1">
                    <a:lumMod val="65000"/>
                    <a:lumOff val="35000"/>
                  </a:schemeClr>
                </a:solidFill>
              </a:defRPr>
            </a:pPr>
            <a:endParaRPr lang="en-US"/>
          </a:p>
        </c:txPr>
        <c:crossAx val="93047040"/>
        <c:crosses val="autoZero"/>
        <c:auto val="1"/>
        <c:lblAlgn val="ctr"/>
        <c:lblOffset val="100"/>
        <c:noMultiLvlLbl val="0"/>
      </c:catAx>
      <c:valAx>
        <c:axId val="93047040"/>
        <c:scaling>
          <c:orientation val="minMax"/>
        </c:scaling>
        <c:delete val="0"/>
        <c:axPos val="l"/>
        <c:majorGridlines/>
        <c:numFmt formatCode="0.0%" sourceLinked="1"/>
        <c:majorTickMark val="out"/>
        <c:minorTickMark val="none"/>
        <c:tickLblPos val="nextTo"/>
        <c:txPr>
          <a:bodyPr/>
          <a:lstStyle/>
          <a:p>
            <a:pPr>
              <a:defRPr sz="1100" b="0">
                <a:solidFill>
                  <a:schemeClr val="tx1">
                    <a:lumMod val="65000"/>
                    <a:lumOff val="35000"/>
                  </a:schemeClr>
                </a:solidFill>
              </a:defRPr>
            </a:pPr>
            <a:endParaRPr lang="en-US"/>
          </a:p>
        </c:txPr>
        <c:crossAx val="202231296"/>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TCP Flag Distribution Analysis</a:t>
            </a:r>
          </a:p>
        </c:rich>
      </c:tx>
      <c:layout>
        <c:manualLayout>
          <c:xMode val="edge"/>
          <c:yMode val="edge"/>
          <c:x val="0.23429143421849596"/>
          <c:y val="0"/>
        </c:manualLayout>
      </c:layout>
      <c:overlay val="0"/>
    </c:title>
    <c:autoTitleDeleted val="0"/>
    <c:plotArea>
      <c:layout>
        <c:manualLayout>
          <c:layoutTarget val="inner"/>
          <c:xMode val="edge"/>
          <c:yMode val="edge"/>
          <c:x val="0.17348465045108227"/>
          <c:y val="0.18342885145750926"/>
          <c:w val="0.7908878191845452"/>
          <c:h val="0.53604729536667295"/>
        </c:manualLayout>
      </c:layout>
      <c:barChart>
        <c:barDir val="col"/>
        <c:grouping val="clustered"/>
        <c:varyColors val="0"/>
        <c:ser>
          <c:idx val="0"/>
          <c:order val="0"/>
          <c:tx>
            <c:strRef>
              <c:f>Sheet1!$B$1</c:f>
              <c:strCache>
                <c:ptCount val="1"/>
                <c:pt idx="0">
                  <c:v>Flash Crowd</c:v>
                </c:pt>
              </c:strCache>
            </c:strRef>
          </c:tx>
          <c:spPr>
            <a:solidFill>
              <a:srgbClr val="0D9547"/>
            </a:solidFill>
          </c:spPr>
          <c:invertIfNegative val="0"/>
          <c:cat>
            <c:strRef>
              <c:f>Sheet1!$A$2:$A$7</c:f>
              <c:strCache>
                <c:ptCount val="6"/>
                <c:pt idx="0">
                  <c:v>SYN</c:v>
                </c:pt>
                <c:pt idx="1">
                  <c:v>SYN-ACK</c:v>
                </c:pt>
                <c:pt idx="2">
                  <c:v>ACK</c:v>
                </c:pt>
                <c:pt idx="3">
                  <c:v>Data</c:v>
                </c:pt>
                <c:pt idx="4">
                  <c:v>RST</c:v>
                </c:pt>
                <c:pt idx="5">
                  <c:v>FIN-ACK</c:v>
                </c:pt>
              </c:strCache>
            </c:strRef>
          </c:cat>
          <c:val>
            <c:numRef>
              <c:f>Sheet1!$B$2:$B$7</c:f>
              <c:numCache>
                <c:formatCode>0.0%</c:formatCode>
                <c:ptCount val="6"/>
                <c:pt idx="0">
                  <c:v>0.08</c:v>
                </c:pt>
                <c:pt idx="1">
                  <c:v>7.0000000000000007E-2</c:v>
                </c:pt>
                <c:pt idx="2">
                  <c:v>0.45</c:v>
                </c:pt>
                <c:pt idx="3">
                  <c:v>0.3</c:v>
                </c:pt>
                <c:pt idx="4">
                  <c:v>0.03</c:v>
                </c:pt>
                <c:pt idx="5">
                  <c:v>7.0000000000000007E-2</c:v>
                </c:pt>
              </c:numCache>
            </c:numRef>
          </c:val>
        </c:ser>
        <c:dLbls>
          <c:showLegendKey val="0"/>
          <c:showVal val="0"/>
          <c:showCatName val="0"/>
          <c:showSerName val="0"/>
          <c:showPercent val="0"/>
          <c:showBubbleSize val="0"/>
        </c:dLbls>
        <c:gapWidth val="150"/>
        <c:axId val="202382336"/>
        <c:axId val="93052224"/>
      </c:barChart>
      <c:catAx>
        <c:axId val="202382336"/>
        <c:scaling>
          <c:orientation val="minMax"/>
        </c:scaling>
        <c:delete val="0"/>
        <c:axPos val="b"/>
        <c:majorTickMark val="out"/>
        <c:minorTickMark val="none"/>
        <c:tickLblPos val="nextTo"/>
        <c:txPr>
          <a:bodyPr/>
          <a:lstStyle/>
          <a:p>
            <a:pPr>
              <a:defRPr sz="1050" b="1">
                <a:solidFill>
                  <a:schemeClr val="tx1">
                    <a:lumMod val="65000"/>
                    <a:lumOff val="35000"/>
                  </a:schemeClr>
                </a:solidFill>
              </a:defRPr>
            </a:pPr>
            <a:endParaRPr lang="en-US"/>
          </a:p>
        </c:txPr>
        <c:crossAx val="93052224"/>
        <c:crosses val="autoZero"/>
        <c:auto val="1"/>
        <c:lblAlgn val="ctr"/>
        <c:lblOffset val="100"/>
        <c:noMultiLvlLbl val="0"/>
      </c:catAx>
      <c:valAx>
        <c:axId val="93052224"/>
        <c:scaling>
          <c:orientation val="minMax"/>
          <c:max val="1"/>
          <c:min val="0"/>
        </c:scaling>
        <c:delete val="0"/>
        <c:axPos val="l"/>
        <c:majorGridlines/>
        <c:numFmt formatCode="0.0%" sourceLinked="1"/>
        <c:majorTickMark val="out"/>
        <c:minorTickMark val="none"/>
        <c:tickLblPos val="nextTo"/>
        <c:txPr>
          <a:bodyPr/>
          <a:lstStyle/>
          <a:p>
            <a:pPr>
              <a:defRPr sz="1100">
                <a:solidFill>
                  <a:schemeClr val="tx1">
                    <a:lumMod val="65000"/>
                    <a:lumOff val="35000"/>
                  </a:schemeClr>
                </a:solidFill>
              </a:defRPr>
            </a:pPr>
            <a:endParaRPr lang="en-US"/>
          </a:p>
        </c:txPr>
        <c:crossAx val="202382336"/>
        <c:crosses val="autoZero"/>
        <c:crossBetween val="between"/>
        <c:majorUnit val="0.5"/>
      </c:valAx>
    </c:plotArea>
    <c:plotVisOnly val="1"/>
    <c:dispBlanksAs val="gap"/>
    <c:showDLblsOverMax val="0"/>
  </c:chart>
  <c:txPr>
    <a:bodyPr/>
    <a:lstStyle/>
    <a:p>
      <a:pPr>
        <a:defRPr sz="12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6DF52559-2FBF-4ECD-B483-F1A50CF53CFD}" type="datetimeFigureOut">
              <a:rPr lang="en-US" smtClean="0"/>
              <a:t>3/23/2016</a:t>
            </a:fld>
            <a:endParaRPr lang="en-US"/>
          </a:p>
        </p:txBody>
      </p:sp>
      <p:sp>
        <p:nvSpPr>
          <p:cNvPr id="4" name="Footer Placeholder 3"/>
          <p:cNvSpPr>
            <a:spLocks noGrp="1"/>
          </p:cNvSpPr>
          <p:nvPr>
            <p:ph type="ftr" sz="quarter" idx="2"/>
          </p:nvPr>
        </p:nvSpPr>
        <p:spPr>
          <a:xfrm>
            <a:off x="0" y="9377363"/>
            <a:ext cx="2946400"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3712"/>
          </a:xfrm>
          <a:prstGeom prst="rect">
            <a:avLst/>
          </a:prstGeom>
        </p:spPr>
        <p:txBody>
          <a:bodyPr vert="horz" lIns="91440" tIns="45720" rIns="91440" bIns="45720" rtlCol="0" anchor="b"/>
          <a:lstStyle>
            <a:lvl1pPr algn="r">
              <a:defRPr sz="1200"/>
            </a:lvl1pPr>
          </a:lstStyle>
          <a:p>
            <a:fld id="{F3D620D2-5F4C-403C-B7E1-911F81A45BBE}" type="slidenum">
              <a:rPr lang="en-US" smtClean="0"/>
              <a:t>‹#›</a:t>
            </a:fld>
            <a:endParaRPr lang="en-US"/>
          </a:p>
        </p:txBody>
      </p:sp>
    </p:spTree>
    <p:extLst>
      <p:ext uri="{BB962C8B-B14F-4D97-AF65-F5344CB8AC3E}">
        <p14:creationId xmlns:p14="http://schemas.microsoft.com/office/powerpoint/2010/main" val="4153670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2B986D0A-C313-4B5F-8A15-4D5302F4A50A}" type="datetimeFigureOut">
              <a:rPr lang="en-US" smtClean="0"/>
              <a:pPr/>
              <a:t>3/23/2016</a:t>
            </a:fld>
            <a:endParaRPr lang="en-US" dirty="0"/>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44BEDE84-CF29-4DC8-9002-322B2BCCF24B}" type="slidenum">
              <a:rPr lang="en-US" smtClean="0"/>
              <a:pPr/>
              <a:t>‹#›</a:t>
            </a:fld>
            <a:endParaRPr lang="en-US" dirty="0"/>
          </a:p>
        </p:txBody>
      </p:sp>
    </p:spTree>
    <p:extLst>
      <p:ext uri="{BB962C8B-B14F-4D97-AF65-F5344CB8AC3E}">
        <p14:creationId xmlns:p14="http://schemas.microsoft.com/office/powerpoint/2010/main" val="2560031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softlayer.com/data-centers"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Trusted by organizations worldwide</a:t>
            </a:r>
          </a:p>
          <a:p>
            <a:pPr marL="171450" indent="-171450">
              <a:buFont typeface="Arial" panose="020B0604020202020204" pitchFamily="34" charset="0"/>
              <a:buChar char="•"/>
            </a:pPr>
            <a:r>
              <a:rPr lang="en-US" dirty="0" smtClean="0"/>
              <a:t>Solution</a:t>
            </a:r>
            <a:r>
              <a:rPr lang="en-US" baseline="0" dirty="0" smtClean="0"/>
              <a:t> adopted by organizations around the world, across verticals</a:t>
            </a:r>
          </a:p>
          <a:p>
            <a:pPr marL="171450" indent="-171450">
              <a:buFont typeface="Arial" panose="020B0604020202020204" pitchFamily="34" charset="0"/>
              <a:buChar char="•"/>
            </a:pPr>
            <a:r>
              <a:rPr lang="en-US" baseline="0" dirty="0" smtClean="0"/>
              <a:t>Services adopted and used by top organizations including UPS, Harvard, etc.</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756764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Radware is the only vendor to offer the full set of technologies</a:t>
            </a:r>
            <a:r>
              <a:rPr lang="en-US" sz="1100" baseline="0" dirty="0" smtClean="0"/>
              <a:t> you need to get maximum protection from multi vector attacks.  Other solutions are lacking in one area or another.  And as we’ve seen in the previous slide, you need to have a multi-tiered solution to get full protection.</a:t>
            </a:r>
            <a:endParaRPr lang="en-US" sz="1100"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396408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This is another unique capability</a:t>
            </a:r>
            <a:r>
              <a:rPr lang="en-US" sz="1200" baseline="0" dirty="0" smtClean="0"/>
              <a:t> in Radware’s solution.  We are able to detect attacks more accurately, with lower false positives, by using patent protected behavioral analysis algorithm.  Using this, we can accurately differentiate between a spike of traffic that is legitimate (for example – a marketing campaign or promotion) and a spike of traffic that is illegitimate – an attack.  </a:t>
            </a:r>
          </a:p>
          <a:p>
            <a:r>
              <a:rPr lang="en-US" sz="1200" baseline="0" dirty="0" smtClean="0"/>
              <a:t>Compare to a rate-based technology that simply blocks traffic above a certain rate and, in this way, blocks legitimate traffic as well, we will not block your legitimate traffic and allow users to access your applications during peak traffic times as they should.</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15</a:t>
            </a:fld>
            <a:endParaRPr lang="en-US" dirty="0"/>
          </a:p>
        </p:txBody>
      </p:sp>
    </p:spTree>
    <p:extLst>
      <p:ext uri="{BB962C8B-B14F-4D97-AF65-F5344CB8AC3E}">
        <p14:creationId xmlns:p14="http://schemas.microsoft.com/office/powerpoint/2010/main" val="3501974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491321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Supporting the world’s only single vendor Hybrid Solution in the industry, Radware’s global network of mitigation devices totals over 1Tbps of mitigation capacity.  This capability is spread strategically across scrubbing centers around the world for when volumetric attacks threaten to saturate customers’ link capacity. Radware scrubbing centers are designed to serve major markets with minimal latency, and are constantly being expanded and upgraded based on the growth of the customer base and changes in DDoS attack trends.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addition, for its always-on security</a:t>
            </a:r>
            <a:r>
              <a:rPr lang="en-US" sz="1200" kern="1200" baseline="0" dirty="0" smtClean="0">
                <a:solidFill>
                  <a:schemeClr val="tx1"/>
                </a:solidFill>
                <a:effectLst/>
                <a:latin typeface="+mn-lt"/>
                <a:ea typeface="+mn-ea"/>
                <a:cs typeface="+mn-cs"/>
              </a:rPr>
              <a:t> cloud services (Hybrid Cloud WAF)</a:t>
            </a:r>
            <a:r>
              <a:rPr lang="en-US" sz="1200" kern="1200" dirty="0" smtClean="0">
                <a:solidFill>
                  <a:schemeClr val="tx1"/>
                </a:solidFill>
                <a:effectLst/>
                <a:latin typeface="+mn-lt"/>
                <a:ea typeface="+mn-ea"/>
                <a:cs typeface="+mn-cs"/>
              </a:rPr>
              <a:t>, Radware has security cloud POPs already available in the US (Chicago and Virginia areas) and UK.  In addition, we have a new partnership with IBM </a:t>
            </a:r>
            <a:r>
              <a:rPr lang="en-US" sz="1200" kern="1200" dirty="0" err="1" smtClean="0">
                <a:solidFill>
                  <a:schemeClr val="tx1"/>
                </a:solidFill>
                <a:effectLst/>
                <a:latin typeface="+mn-lt"/>
                <a:ea typeface="+mn-ea"/>
                <a:cs typeface="+mn-cs"/>
              </a:rPr>
              <a:t>Softlayer</a:t>
            </a:r>
            <a:r>
              <a:rPr lang="en-US" sz="1200" kern="1200" dirty="0" smtClean="0">
                <a:solidFill>
                  <a:schemeClr val="tx1"/>
                </a:solidFill>
                <a:effectLst/>
                <a:latin typeface="+mn-lt"/>
                <a:ea typeface="+mn-ea"/>
                <a:cs typeface="+mn-cs"/>
              </a:rPr>
              <a:t> where we can quickly build new </a:t>
            </a:r>
            <a:r>
              <a:rPr lang="en-US" sz="1200" kern="1200" dirty="0" err="1" smtClean="0">
                <a:solidFill>
                  <a:schemeClr val="tx1"/>
                </a:solidFill>
                <a:effectLst/>
                <a:latin typeface="+mn-lt"/>
                <a:ea typeface="+mn-ea"/>
                <a:cs typeface="+mn-cs"/>
              </a:rPr>
              <a:t>PoPs</a:t>
            </a:r>
            <a:r>
              <a:rPr lang="en-US" sz="1200" kern="1200" dirty="0" smtClean="0">
                <a:solidFill>
                  <a:schemeClr val="tx1"/>
                </a:solidFill>
                <a:effectLst/>
                <a:latin typeface="+mn-lt"/>
                <a:ea typeface="+mn-ea"/>
                <a:cs typeface="+mn-cs"/>
              </a:rPr>
              <a:t> in any of IBM </a:t>
            </a:r>
            <a:r>
              <a:rPr lang="en-US" sz="1200" kern="1200" dirty="0" err="1" smtClean="0">
                <a:solidFill>
                  <a:schemeClr val="tx1"/>
                </a:solidFill>
                <a:effectLst/>
                <a:latin typeface="+mn-lt"/>
                <a:ea typeface="+mn-ea"/>
                <a:cs typeface="+mn-cs"/>
              </a:rPr>
              <a:t>Softlayer's</a:t>
            </a:r>
            <a:r>
              <a:rPr lang="en-US" sz="1200" kern="1200" dirty="0" smtClean="0">
                <a:solidFill>
                  <a:schemeClr val="tx1"/>
                </a:solidFill>
                <a:effectLst/>
                <a:latin typeface="+mn-lt"/>
                <a:ea typeface="+mn-ea"/>
                <a:cs typeface="+mn-cs"/>
              </a:rPr>
              <a:t> data centers (</a:t>
            </a:r>
            <a:r>
              <a:rPr lang="en-US" sz="1200" u="sng" kern="1200" dirty="0" smtClean="0">
                <a:solidFill>
                  <a:schemeClr val="tx1"/>
                </a:solidFill>
                <a:effectLst/>
                <a:latin typeface="+mn-lt"/>
                <a:ea typeface="+mn-ea"/>
                <a:cs typeface="+mn-cs"/>
                <a:hlinkClick r:id="rId3"/>
              </a:rPr>
              <a:t>www.softlayer.com/data-centers</a:t>
            </a:r>
            <a:r>
              <a:rPr lang="en-US" sz="1200" kern="1200" dirty="0" smtClean="0">
                <a:solidFill>
                  <a:schemeClr val="tx1"/>
                </a:solidFill>
                <a:effectLst/>
                <a:latin typeface="+mn-lt"/>
                <a:ea typeface="+mn-ea"/>
                <a:cs typeface="+mn-cs"/>
              </a:rPr>
              <a:t>). </a:t>
            </a:r>
          </a:p>
          <a:p>
            <a:endParaRPr lang="en-US" alt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68108AAC-9E7F-4A11-8556-D10F435D3D1F}" type="slidenum">
              <a:rPr lang="en-US" smtClean="0">
                <a:solidFill>
                  <a:prstClr val="black"/>
                </a:solidFill>
              </a:rPr>
              <a:pPr>
                <a:defRPr/>
              </a:pPr>
              <a:t>19</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sz="1200" kern="1200" dirty="0" smtClean="0">
                <a:solidFill>
                  <a:schemeClr val="tx1"/>
                </a:solidFill>
                <a:effectLst/>
                <a:latin typeface="+mn-lt"/>
                <a:ea typeface="+mn-ea"/>
                <a:cs typeface="+mn-cs"/>
              </a:rPr>
              <a:t>The Network Behavioral Analysis (NBA) module employs patented behavioral-based real-time signature technology. It creates baselines of normal network, application and user behavior. When anomalous behavior is detected as an attack the NBA module creates a real-time signature on- the-fly that uses the attack characteristics and starts blocking the attack immediately. In the case of DDoS attacks it injects the real-time signature into the DME hardware offloading the main CPUs from the excessive unwanted traffic.</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Automatic Real-Time Signature Generation Module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cases where the attack is unknown (zero-minute threat), it is a challenge to block the attack without simultaneously blocking legitimate traffic.</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Radware utilizes probability analysis and closed-feedback loop technology in order to create an attack signature that characterizes the ongoing anomaly without the need for a human research vulnerability group.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Advanced Action Escalation Technology</a:t>
            </a:r>
          </a:p>
          <a:p>
            <a:r>
              <a:rPr lang="en-US" sz="1200" kern="1200" dirty="0" smtClean="0">
                <a:solidFill>
                  <a:schemeClr val="tx1"/>
                </a:solidFill>
                <a:effectLst/>
                <a:latin typeface="+mn-lt"/>
                <a:ea typeface="+mn-ea"/>
                <a:cs typeface="+mn-cs"/>
              </a:rPr>
              <a:t>The main idea behind this escalation approach is to first detect suspicious users (through the real time signature generation module) and second, to start and activate a set of actions beginning with the most “gentle” one that will have negligible, if any, impact on the legitimate user.  Based on a closed-feedback loop, the system will decide if escalating to a more aggressive action is required.</a:t>
            </a:r>
          </a:p>
          <a:p>
            <a:r>
              <a:rPr lang="en-US" sz="1200" kern="1200" dirty="0" smtClean="0">
                <a:solidFill>
                  <a:schemeClr val="tx1"/>
                </a:solidFill>
                <a:effectLst/>
                <a:latin typeface="+mn-lt"/>
                <a:ea typeface="+mn-ea"/>
                <a:cs typeface="+mn-cs"/>
              </a:rPr>
              <a:t>The approach aims to minimize the impact on the human user experience while presenting a more accurate and adaptive response to the artificial users (for example,  a bot).</a:t>
            </a:r>
          </a:p>
          <a:p>
            <a:endParaRPr lang="en-US" dirty="0" smtClean="0"/>
          </a:p>
          <a:p>
            <a:r>
              <a:rPr lang="en-US" sz="1200" b="1" kern="1200" dirty="0" smtClean="0">
                <a:solidFill>
                  <a:schemeClr val="tx1"/>
                </a:solidFill>
                <a:effectLst/>
                <a:latin typeface="+mn-lt"/>
                <a:ea typeface="+mn-ea"/>
                <a:cs typeface="+mn-cs"/>
              </a:rPr>
              <a:t>A Truly Integrated System – Defense Messaging</a:t>
            </a:r>
          </a:p>
          <a:p>
            <a:r>
              <a:rPr lang="en-US" sz="1200" kern="1200" dirty="0" smtClean="0">
                <a:solidFill>
                  <a:schemeClr val="tx1"/>
                </a:solidFill>
                <a:effectLst/>
                <a:latin typeface="+mn-lt"/>
                <a:ea typeface="+mn-ea"/>
                <a:cs typeface="+mn-cs"/>
              </a:rPr>
              <a:t>Defense Messaging is a communications method developed by Radware which enables the different elements in Radware's attack mitigation solution to operate as a single system. This capability allows Radware's solution to apply the optimal detection technology deployment and maintain the ability to mitigate attackers at high performance and push them to the perimeter of the network. </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562087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baseline="0" dirty="0" smtClean="0"/>
              <a:t>Radware’s solution is supported on dedicated hardware designed to fight multiple attack vectors in parallel and limit impact on legitimate traffic</a:t>
            </a:r>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122985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Traditional systems look at source IPs</a:t>
            </a:r>
            <a:r>
              <a:rPr lang="en-US" baseline="0" dirty="0" smtClean="0"/>
              <a:t> and create access lists to block.</a:t>
            </a:r>
          </a:p>
          <a:p>
            <a:endParaRPr lang="en-US" baseline="0" dirty="0" smtClean="0"/>
          </a:p>
          <a:p>
            <a:r>
              <a:rPr lang="en-US" baseline="0" dirty="0" smtClean="0"/>
              <a:t>Radware’s attack mitigation solution elements can look beyond source IP and block the attack based on attack characteristics.  This is important when you have attacks with changing source </a:t>
            </a:r>
            <a:r>
              <a:rPr lang="en-US" baseline="0" dirty="0" err="1" smtClean="0"/>
              <a:t>Ips</a:t>
            </a:r>
            <a:r>
              <a:rPr lang="en-US" baseline="0" dirty="0" smtClean="0"/>
              <a:t> (dynamic IP attacks) or when the source IP does not identify the attacker itself (for example, attacks from behind the CDN).</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25</a:t>
            </a:fld>
            <a:endParaRPr lang="en-US" dirty="0"/>
          </a:p>
        </p:txBody>
      </p:sp>
    </p:spTree>
    <p:extLst>
      <p:ext uri="{BB962C8B-B14F-4D97-AF65-F5344CB8AC3E}">
        <p14:creationId xmlns:p14="http://schemas.microsoft.com/office/powerpoint/2010/main" val="3765661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Systems will learn a certain rate and during an</a:t>
            </a:r>
            <a:r>
              <a:rPr lang="en-US" baseline="0" dirty="0" smtClean="0"/>
              <a:t> attack, block traffic beyond that rate.</a:t>
            </a:r>
          </a:p>
          <a:p>
            <a:r>
              <a:rPr lang="en-US" baseline="0" dirty="0" smtClean="0"/>
              <a:t>Rates are not consistent.</a:t>
            </a:r>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29</a:t>
            </a:fld>
            <a:endParaRPr lang="en-US" dirty="0"/>
          </a:p>
        </p:txBody>
      </p:sp>
    </p:spTree>
    <p:extLst>
      <p:ext uri="{BB962C8B-B14F-4D97-AF65-F5344CB8AC3E}">
        <p14:creationId xmlns:p14="http://schemas.microsoft.com/office/powerpoint/2010/main" val="3051717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3569" rtl="0" eaLnBrk="1" fontAlgn="auto" latinLnBrk="0" hangingPunct="1">
              <a:lnSpc>
                <a:spcPct val="100000"/>
              </a:lnSpc>
              <a:spcBef>
                <a:spcPts val="600"/>
              </a:spcBef>
              <a:spcAft>
                <a:spcPts val="600"/>
              </a:spcAft>
              <a:buClrTx/>
              <a:buSzTx/>
              <a:buFontTx/>
              <a:buNone/>
              <a:tabLst/>
              <a:defRPr/>
            </a:pPr>
            <a:r>
              <a:rPr lang="en-US" sz="1800" b="1" dirty="0" smtClean="0">
                <a:cs typeface="Arial" panose="020B0604020202020204" pitchFamily="34" charset="0"/>
              </a:rPr>
              <a:t>About 15% of </a:t>
            </a:r>
            <a:r>
              <a:rPr lang="en-US" sz="1800" b="1" dirty="0" err="1" smtClean="0">
                <a:cs typeface="Arial" panose="020B0604020202020204" pitchFamily="34" charset="0"/>
              </a:rPr>
              <a:t>DDoS</a:t>
            </a:r>
            <a:r>
              <a:rPr lang="en-US" sz="1800" b="1" dirty="0" smtClean="0">
                <a:cs typeface="Arial" panose="020B0604020202020204" pitchFamily="34" charset="0"/>
              </a:rPr>
              <a:t> attacks handled by </a:t>
            </a:r>
            <a:r>
              <a:rPr lang="en-US" sz="1800" b="1" dirty="0" err="1" smtClean="0">
                <a:cs typeface="Arial" panose="020B0604020202020204" pitchFamily="34" charset="0"/>
              </a:rPr>
              <a:t>Radware’s</a:t>
            </a:r>
            <a:r>
              <a:rPr lang="en-US" sz="1800" b="1" dirty="0" smtClean="0">
                <a:cs typeface="Arial" panose="020B0604020202020204" pitchFamily="34" charset="0"/>
              </a:rPr>
              <a:t> ERT in 2014 were </a:t>
            </a:r>
            <a:r>
              <a:rPr lang="en-US" sz="1800" b="1" dirty="0" smtClean="0">
                <a:solidFill>
                  <a:srgbClr val="F37543"/>
                </a:solidFill>
                <a:cs typeface="Arial" panose="020B0604020202020204" pitchFamily="34" charset="0"/>
              </a:rPr>
              <a:t>saturating the Internet pipe</a:t>
            </a:r>
          </a:p>
          <a:p>
            <a:pPr marL="0" lvl="1" indent="0" defTabSz="913569">
              <a:spcBef>
                <a:spcPts val="600"/>
              </a:spcBef>
              <a:spcAft>
                <a:spcPts val="600"/>
              </a:spcAft>
              <a:buNone/>
            </a:pPr>
            <a:endParaRPr lang="en-US" sz="1800" dirty="0" smtClean="0">
              <a:solidFill>
                <a:prstClr val="black"/>
              </a:solidFill>
            </a:endParaRPr>
          </a:p>
          <a:p>
            <a:pPr marL="0" lvl="1" indent="0" defTabSz="913569">
              <a:spcBef>
                <a:spcPts val="600"/>
              </a:spcBef>
              <a:spcAft>
                <a:spcPts val="600"/>
              </a:spcAft>
              <a:buNone/>
            </a:pPr>
            <a:r>
              <a:rPr lang="en-US" sz="1800" dirty="0" err="1" smtClean="0">
                <a:solidFill>
                  <a:prstClr val="black"/>
                </a:solidFill>
              </a:rPr>
              <a:t>Radware’s</a:t>
            </a:r>
            <a:r>
              <a:rPr lang="en-US" sz="1800" dirty="0" smtClean="0">
                <a:solidFill>
                  <a:prstClr val="black"/>
                </a:solidFill>
              </a:rPr>
              <a:t> Cloud Scrubbing Service – </a:t>
            </a:r>
            <a:r>
              <a:rPr lang="en-US" sz="1800" dirty="0" err="1" smtClean="0">
                <a:solidFill>
                  <a:prstClr val="black"/>
                </a:solidFill>
              </a:rPr>
              <a:t>DefensePipe</a:t>
            </a:r>
            <a:r>
              <a:rPr lang="en-US" sz="1800" baseline="0" dirty="0" smtClean="0">
                <a:solidFill>
                  <a:prstClr val="black"/>
                </a:solidFill>
              </a:rPr>
              <a:t> - </a:t>
            </a:r>
            <a:endParaRPr lang="en-US" sz="1800" dirty="0" smtClean="0">
              <a:solidFill>
                <a:prstClr val="black"/>
              </a:solidFill>
            </a:endParaRPr>
          </a:p>
          <a:p>
            <a:pPr marL="342599" lvl="1" indent="-342599" defTabSz="913569">
              <a:spcBef>
                <a:spcPts val="600"/>
              </a:spcBef>
              <a:spcAft>
                <a:spcPts val="600"/>
              </a:spcAft>
              <a:buBlip>
                <a:blip r:embed="rId3"/>
              </a:buBlip>
            </a:pPr>
            <a:r>
              <a:rPr lang="en-US" sz="1800" dirty="0" smtClean="0">
                <a:solidFill>
                  <a:prstClr val="black"/>
                </a:solidFill>
              </a:rPr>
              <a:t>A Cloud based service protecting against Internet pipe saturation</a:t>
            </a:r>
          </a:p>
          <a:p>
            <a:pPr marL="342599" lvl="1" indent="-342599" defTabSz="913569">
              <a:spcBef>
                <a:spcPts val="600"/>
              </a:spcBef>
              <a:spcAft>
                <a:spcPts val="600"/>
              </a:spcAft>
              <a:buBlip>
                <a:blip r:embed="rId3"/>
              </a:buBlip>
            </a:pPr>
            <a:r>
              <a:rPr lang="en-US" sz="1800" dirty="0" smtClean="0">
                <a:solidFill>
                  <a:prstClr val="black"/>
                </a:solidFill>
              </a:rPr>
              <a:t>Complementing the on-premise attack mitigation capabilities</a:t>
            </a:r>
          </a:p>
          <a:p>
            <a:pPr marL="342599" lvl="1" indent="-342599" defTabSz="913569">
              <a:spcBef>
                <a:spcPts val="600"/>
              </a:spcBef>
              <a:spcAft>
                <a:spcPts val="600"/>
              </a:spcAft>
              <a:buBlip>
                <a:blip r:embed="rId3"/>
              </a:buBlip>
            </a:pPr>
            <a:r>
              <a:rPr lang="en-US" sz="1800" dirty="0" smtClean="0">
                <a:solidFill>
                  <a:prstClr val="black"/>
                </a:solidFill>
              </a:rPr>
              <a:t>Traffic is diverted only when attack threatens to saturate the pipe</a:t>
            </a:r>
          </a:p>
          <a:p>
            <a:pPr marL="342599" lvl="1" indent="-342599" defTabSz="913569">
              <a:spcBef>
                <a:spcPts val="600"/>
              </a:spcBef>
              <a:spcAft>
                <a:spcPts val="600"/>
              </a:spcAft>
              <a:buBlip>
                <a:blip r:embed="rId3"/>
              </a:buBlip>
            </a:pPr>
            <a:r>
              <a:rPr lang="en-US" sz="1800" dirty="0" smtClean="0">
                <a:solidFill>
                  <a:prstClr val="black"/>
                </a:solidFill>
              </a:rPr>
              <a:t>Global coverage using multiple scrubbing centers in the cloud</a:t>
            </a:r>
          </a:p>
          <a:p>
            <a:pPr marL="342599" lvl="1" indent="-342599" defTabSz="913569">
              <a:spcBef>
                <a:spcPts val="600"/>
              </a:spcBef>
              <a:spcAft>
                <a:spcPts val="600"/>
              </a:spcAft>
              <a:buBlip>
                <a:blip r:embed="rId3"/>
              </a:buBlip>
            </a:pPr>
            <a:r>
              <a:rPr lang="en-US" sz="1800" dirty="0" smtClean="0">
                <a:solidFill>
                  <a:prstClr val="black"/>
                </a:solidFill>
              </a:rPr>
              <a:t>Single point of contact for emergency response</a:t>
            </a:r>
          </a:p>
          <a:p>
            <a:pPr marL="342599" lvl="1" indent="-342599" defTabSz="913569">
              <a:spcBef>
                <a:spcPts val="600"/>
              </a:spcBef>
              <a:spcAft>
                <a:spcPts val="600"/>
              </a:spcAft>
              <a:buBlip>
                <a:blip r:embed="rId3"/>
              </a:buBlip>
            </a:pPr>
            <a:r>
              <a:rPr lang="en-US" sz="1800" dirty="0" smtClean="0">
                <a:solidFill>
                  <a:prstClr val="black"/>
                </a:solidFill>
              </a:rPr>
              <a:t>Post attack full report and analysis</a:t>
            </a:r>
          </a:p>
          <a:p>
            <a:r>
              <a:rPr lang="en-US" dirty="0" smtClean="0"/>
              <a:t> 	</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170637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defTabSz="913569">
              <a:spcBef>
                <a:spcPts val="1404"/>
              </a:spcBef>
              <a:buNone/>
            </a:pPr>
            <a:r>
              <a:rPr lang="en-US" sz="1800" b="1" dirty="0" smtClean="0">
                <a:solidFill>
                  <a:prstClr val="black"/>
                </a:solidFill>
              </a:rPr>
              <a:t>When an Attack Starts</a:t>
            </a:r>
          </a:p>
          <a:p>
            <a:pPr marL="0" indent="0">
              <a:spcBef>
                <a:spcPts val="0"/>
              </a:spcBef>
              <a:buNone/>
            </a:pPr>
            <a:r>
              <a:rPr lang="en-US" sz="1800" dirty="0" smtClean="0">
                <a:solidFill>
                  <a:prstClr val="black"/>
                </a:solidFill>
              </a:rPr>
              <a:t>On-premise attack mitigation device (DefensePro) mitigates attacks in real-time without ERT involvement </a:t>
            </a:r>
          </a:p>
          <a:p>
            <a:pPr marL="0" indent="0">
              <a:spcBef>
                <a:spcPts val="1200"/>
              </a:spcBef>
              <a:spcAft>
                <a:spcPts val="600"/>
              </a:spcAft>
              <a:buNone/>
            </a:pPr>
            <a:r>
              <a:rPr lang="en-US" sz="1800" b="1" dirty="0" smtClean="0">
                <a:solidFill>
                  <a:prstClr val="black"/>
                </a:solidFill>
              </a:rPr>
              <a:t>Defense Messaging</a:t>
            </a:r>
          </a:p>
          <a:p>
            <a:pPr marL="342599" lvl="1" indent="-342599" defTabSz="913569">
              <a:spcBef>
                <a:spcPts val="600"/>
              </a:spcBef>
              <a:spcAft>
                <a:spcPts val="600"/>
              </a:spcAft>
              <a:buBlip>
                <a:blip r:embed="rId3"/>
              </a:buBlip>
            </a:pPr>
            <a:r>
              <a:rPr lang="en-US" sz="1800" dirty="0" smtClean="0">
                <a:solidFill>
                  <a:prstClr val="black"/>
                </a:solidFill>
              </a:rPr>
              <a:t>DefensePro sends ‘pipe utilization’ messages to DefensePipe </a:t>
            </a:r>
          </a:p>
          <a:p>
            <a:pPr marL="342599" lvl="1" indent="-342599" defTabSz="913569">
              <a:spcBef>
                <a:spcPts val="1404"/>
              </a:spcBef>
              <a:spcAft>
                <a:spcPts val="600"/>
              </a:spcAft>
              <a:buBlip>
                <a:blip r:embed="rId3"/>
              </a:buBlip>
            </a:pPr>
            <a:r>
              <a:rPr lang="en-US" sz="1800" dirty="0" smtClean="0">
                <a:solidFill>
                  <a:prstClr val="black"/>
                </a:solidFill>
              </a:rPr>
              <a:t>Defense Messages include also baselines and attack footprint so once diverted, the attack is immediately mitigated accurately – no learning curve</a:t>
            </a:r>
          </a:p>
          <a:p>
            <a:pPr marL="0" indent="0">
              <a:spcBef>
                <a:spcPts val="1200"/>
              </a:spcBef>
              <a:spcAft>
                <a:spcPts val="600"/>
              </a:spcAft>
              <a:buNone/>
            </a:pPr>
            <a:r>
              <a:rPr lang="en-US" sz="1800" b="1" dirty="0" smtClean="0">
                <a:solidFill>
                  <a:prstClr val="black"/>
                </a:solidFill>
              </a:rPr>
              <a:t>Single Point of Contact</a:t>
            </a:r>
          </a:p>
          <a:p>
            <a:pPr marL="342599" lvl="1" indent="-342599" defTabSz="913569">
              <a:spcBef>
                <a:spcPts val="600"/>
              </a:spcBef>
              <a:spcAft>
                <a:spcPts val="600"/>
              </a:spcAft>
              <a:buBlip>
                <a:blip r:embed="rId3"/>
              </a:buBlip>
            </a:pPr>
            <a:r>
              <a:rPr lang="en-US" sz="1800" dirty="0" smtClean="0">
                <a:solidFill>
                  <a:prstClr val="black"/>
                </a:solidFill>
              </a:rPr>
              <a:t>Once a pre-defined threshold is reached, the ERT asks for the customer approval to divert the traffic to the cloud</a:t>
            </a:r>
          </a:p>
          <a:p>
            <a:pPr marL="342599" lvl="1" indent="-342599" defTabSz="913569">
              <a:spcBef>
                <a:spcPts val="1404"/>
              </a:spcBef>
              <a:spcAft>
                <a:spcPts val="600"/>
              </a:spcAft>
              <a:buBlip>
                <a:blip r:embed="rId3"/>
              </a:buBlip>
            </a:pPr>
            <a:r>
              <a:rPr lang="en-US" sz="1800" dirty="0" smtClean="0">
                <a:solidFill>
                  <a:prstClr val="black"/>
                </a:solidFill>
              </a:rPr>
              <a:t>Attack is handled with the customer from inception at the customer’s premise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312259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As in previous years, the majority of respondents (50% in 2015) claim to not know the motivation behind cyber-attacks. Thus, the data again suggests that most organizations are essentially in the dark when it comes to “why” of any attacks they have experienced. When motivations are unknown, it hinders an organization’s ability to optimize preparation for future attacks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This year’s survey results underscore a significant growth in ransom as motivation for attackers, which increased from 16% in 2014 to 25% in 2015.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Consider the highly publicized attacks on Swiss-based encrypted email provider, </a:t>
            </a:r>
            <a:r>
              <a:rPr lang="en-US" sz="1200" b="0" i="0" u="none" strike="noStrike" kern="1200" baseline="0" dirty="0" err="1" smtClean="0">
                <a:solidFill>
                  <a:schemeClr val="tx1"/>
                </a:solidFill>
                <a:latin typeface="+mn-lt"/>
                <a:ea typeface="+mn-ea"/>
                <a:cs typeface="+mn-cs"/>
              </a:rPr>
              <a:t>ProtonMail</a:t>
            </a:r>
            <a:r>
              <a:rPr lang="en-US" sz="1200" b="0" i="0" u="none" strike="noStrike" kern="1200" baseline="0" dirty="0" smtClean="0">
                <a:solidFill>
                  <a:schemeClr val="tx1"/>
                </a:solidFill>
                <a:latin typeface="+mn-lt"/>
                <a:ea typeface="+mn-ea"/>
                <a:cs typeface="+mn-cs"/>
              </a:rPr>
              <a:t>. In November</a:t>
            </a:r>
          </a:p>
          <a:p>
            <a:r>
              <a:rPr lang="en-US" sz="1200" b="0" i="0" u="none" strike="noStrike" kern="1200" baseline="0" dirty="0" smtClean="0">
                <a:solidFill>
                  <a:schemeClr val="tx1"/>
                </a:solidFill>
                <a:latin typeface="+mn-lt"/>
                <a:ea typeface="+mn-ea"/>
                <a:cs typeface="+mn-cs"/>
              </a:rPr>
              <a:t>2015, the company experienced consecutive attacks initiated with a ransom request by a new hacker</a:t>
            </a:r>
          </a:p>
          <a:p>
            <a:r>
              <a:rPr lang="en-US" sz="1200" b="0" i="0" u="none" strike="noStrike" kern="1200" baseline="0" dirty="0" smtClean="0">
                <a:solidFill>
                  <a:schemeClr val="tx1"/>
                </a:solidFill>
                <a:latin typeface="+mn-lt"/>
                <a:ea typeface="+mn-ea"/>
                <a:cs typeface="+mn-cs"/>
              </a:rPr>
              <a:t>group, The Armada Collective. Hoping to stop the attacks, </a:t>
            </a:r>
            <a:r>
              <a:rPr lang="en-US" sz="1200" b="0" i="0" u="none" strike="noStrike" kern="1200" baseline="0" dirty="0" err="1" smtClean="0">
                <a:solidFill>
                  <a:schemeClr val="tx1"/>
                </a:solidFill>
                <a:latin typeface="+mn-lt"/>
                <a:ea typeface="+mn-ea"/>
                <a:cs typeface="+mn-cs"/>
              </a:rPr>
              <a:t>ProtonMail</a:t>
            </a:r>
            <a:r>
              <a:rPr lang="en-US" sz="1200" b="0" i="0" u="none" strike="noStrike" kern="1200" baseline="0" dirty="0" smtClean="0">
                <a:solidFill>
                  <a:schemeClr val="tx1"/>
                </a:solidFill>
                <a:latin typeface="+mn-lt"/>
                <a:ea typeface="+mn-ea"/>
                <a:cs typeface="+mn-cs"/>
              </a:rPr>
              <a:t> paid a ransom, only to see the</a:t>
            </a:r>
          </a:p>
          <a:p>
            <a:r>
              <a:rPr lang="en-US" sz="1200" b="0" i="0" u="none" strike="noStrike" kern="1200" baseline="0" dirty="0" smtClean="0">
                <a:solidFill>
                  <a:schemeClr val="tx1"/>
                </a:solidFill>
                <a:latin typeface="+mn-lt"/>
                <a:ea typeface="+mn-ea"/>
                <a:cs typeface="+mn-cs"/>
              </a:rPr>
              <a:t>attacks continue with volumetric and burst attacks combining application and network vectors.</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5</a:t>
            </a:fld>
            <a:endParaRPr lang="en-US" dirty="0"/>
          </a:p>
        </p:txBody>
      </p:sp>
    </p:spTree>
    <p:extLst>
      <p:ext uri="{BB962C8B-B14F-4D97-AF65-F5344CB8AC3E}">
        <p14:creationId xmlns:p14="http://schemas.microsoft.com/office/powerpoint/2010/main" val="1168694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defTabSz="913569">
              <a:spcBef>
                <a:spcPts val="1404"/>
              </a:spcBef>
              <a:buNone/>
            </a:pPr>
            <a:r>
              <a:rPr lang="en-US" sz="1800" b="1" dirty="0" smtClean="0">
                <a:solidFill>
                  <a:prstClr val="black"/>
                </a:solidFill>
              </a:rPr>
              <a:t>When an Attack Starts</a:t>
            </a:r>
          </a:p>
          <a:p>
            <a:pPr marL="0" indent="0">
              <a:spcBef>
                <a:spcPts val="0"/>
              </a:spcBef>
              <a:buNone/>
            </a:pPr>
            <a:r>
              <a:rPr lang="en-US" sz="1800" dirty="0" smtClean="0">
                <a:solidFill>
                  <a:prstClr val="black"/>
                </a:solidFill>
              </a:rPr>
              <a:t>On-premise attack mitigation device (DefensePro) mitigates attacks in real-time without ERT involvement </a:t>
            </a:r>
          </a:p>
          <a:p>
            <a:pPr marL="0" indent="0">
              <a:spcBef>
                <a:spcPts val="1200"/>
              </a:spcBef>
              <a:spcAft>
                <a:spcPts val="600"/>
              </a:spcAft>
              <a:buNone/>
            </a:pPr>
            <a:r>
              <a:rPr lang="en-US" sz="1800" b="1" dirty="0" smtClean="0">
                <a:solidFill>
                  <a:prstClr val="black"/>
                </a:solidFill>
              </a:rPr>
              <a:t>Defense Messaging</a:t>
            </a:r>
          </a:p>
          <a:p>
            <a:pPr marL="342599" lvl="1" indent="-342599" defTabSz="913569">
              <a:spcBef>
                <a:spcPts val="600"/>
              </a:spcBef>
              <a:spcAft>
                <a:spcPts val="600"/>
              </a:spcAft>
              <a:buBlip>
                <a:blip r:embed="rId3"/>
              </a:buBlip>
            </a:pPr>
            <a:r>
              <a:rPr lang="en-US" sz="1800" dirty="0" smtClean="0">
                <a:solidFill>
                  <a:prstClr val="black"/>
                </a:solidFill>
              </a:rPr>
              <a:t>DefensePro sends ‘pipe utilization’ messages to DefensePipe </a:t>
            </a:r>
          </a:p>
          <a:p>
            <a:pPr marL="342599" lvl="1" indent="-342599" defTabSz="913569">
              <a:spcBef>
                <a:spcPts val="1404"/>
              </a:spcBef>
              <a:spcAft>
                <a:spcPts val="600"/>
              </a:spcAft>
              <a:buBlip>
                <a:blip r:embed="rId3"/>
              </a:buBlip>
            </a:pPr>
            <a:r>
              <a:rPr lang="en-US" sz="1800" dirty="0" smtClean="0">
                <a:solidFill>
                  <a:prstClr val="black"/>
                </a:solidFill>
              </a:rPr>
              <a:t>Defense Messages include also baselines and attack footprint so once diverted, the attack is immediately mitigated accurately – no learning curve</a:t>
            </a:r>
          </a:p>
          <a:p>
            <a:pPr marL="0" indent="0">
              <a:spcBef>
                <a:spcPts val="1200"/>
              </a:spcBef>
              <a:spcAft>
                <a:spcPts val="600"/>
              </a:spcAft>
              <a:buNone/>
            </a:pPr>
            <a:r>
              <a:rPr lang="en-US" sz="1800" b="1" dirty="0" smtClean="0">
                <a:solidFill>
                  <a:prstClr val="black"/>
                </a:solidFill>
              </a:rPr>
              <a:t>Single Point of Contact</a:t>
            </a:r>
          </a:p>
          <a:p>
            <a:pPr marL="342599" lvl="1" indent="-342599" defTabSz="913569">
              <a:spcBef>
                <a:spcPts val="600"/>
              </a:spcBef>
              <a:spcAft>
                <a:spcPts val="600"/>
              </a:spcAft>
              <a:buBlip>
                <a:blip r:embed="rId3"/>
              </a:buBlip>
            </a:pPr>
            <a:r>
              <a:rPr lang="en-US" sz="1800" dirty="0" smtClean="0">
                <a:solidFill>
                  <a:prstClr val="black"/>
                </a:solidFill>
              </a:rPr>
              <a:t>Once a pre-defined threshold is reached, the ERT asks for the customer approval to divert the traffic to the cloud</a:t>
            </a:r>
          </a:p>
          <a:p>
            <a:pPr marL="342599" lvl="1" indent="-342599" defTabSz="913569">
              <a:spcBef>
                <a:spcPts val="1404"/>
              </a:spcBef>
              <a:spcAft>
                <a:spcPts val="600"/>
              </a:spcAft>
              <a:buBlip>
                <a:blip r:embed="rId3"/>
              </a:buBlip>
            </a:pPr>
            <a:r>
              <a:rPr lang="en-US" sz="1800" dirty="0" smtClean="0">
                <a:solidFill>
                  <a:prstClr val="black"/>
                </a:solidFill>
              </a:rPr>
              <a:t>Attack is handled with the customer from inception at the customer’s premise</a:t>
            </a:r>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40</a:t>
            </a:fld>
            <a:endParaRPr lang="en-US" dirty="0"/>
          </a:p>
        </p:txBody>
      </p:sp>
    </p:spTree>
    <p:extLst>
      <p:ext uri="{BB962C8B-B14F-4D97-AF65-F5344CB8AC3E}">
        <p14:creationId xmlns:p14="http://schemas.microsoft.com/office/powerpoint/2010/main" val="706941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1" dirty="0" smtClean="0"/>
              <a:t>24/7 Monitoring &amp; Blocking of DDoS Attacks - </a:t>
            </a:r>
            <a:r>
              <a:rPr lang="en-US" sz="1100" dirty="0" smtClean="0">
                <a:solidFill>
                  <a:prstClr val="black"/>
                </a:solidFill>
              </a:rPr>
              <a:t>Direct “Hot-Line” access - ‘Time to Security Expert’ SLA = 10 </a:t>
            </a:r>
            <a:r>
              <a:rPr lang="en-US" sz="1100" dirty="0" err="1" smtClean="0">
                <a:solidFill>
                  <a:prstClr val="black"/>
                </a:solidFill>
              </a:rPr>
              <a:t>mins</a:t>
            </a:r>
            <a:endParaRPr lang="en-US" sz="1100" dirty="0" smtClean="0">
              <a:solidFill>
                <a:prstClr val="black"/>
              </a:solidFill>
            </a:endParaRPr>
          </a:p>
          <a:p>
            <a:pPr marL="0" marR="0" lvl="1" indent="0" algn="l" defTabSz="914400" rtl="0" eaLnBrk="1" fontAlgn="auto" latinLnBrk="0" hangingPunct="1">
              <a:lnSpc>
                <a:spcPct val="110000"/>
              </a:lnSpc>
              <a:spcBef>
                <a:spcPts val="0"/>
              </a:spcBef>
              <a:spcAft>
                <a:spcPts val="300"/>
              </a:spcAft>
              <a:buClrTx/>
              <a:buSzTx/>
              <a:buFontTx/>
              <a:buNone/>
              <a:tabLst/>
              <a:defRPr/>
            </a:pPr>
            <a:r>
              <a:rPr lang="en-US" sz="1100" b="1" dirty="0" smtClean="0">
                <a:solidFill>
                  <a:srgbClr val="F37543"/>
                </a:solidFill>
              </a:rPr>
              <a:t>On-Premise Device Management - </a:t>
            </a:r>
            <a:r>
              <a:rPr lang="en-US" sz="1100" dirty="0" smtClean="0">
                <a:solidFill>
                  <a:prstClr val="black"/>
                </a:solidFill>
              </a:rPr>
              <a:t>Configuration of on-premise attack mitigation device </a:t>
            </a:r>
          </a:p>
          <a:p>
            <a:pPr algn="l" rtl="0"/>
            <a:r>
              <a:rPr lang="en-US" sz="1100" b="1" dirty="0" smtClean="0">
                <a:solidFill>
                  <a:schemeClr val="tx1"/>
                </a:solidFill>
              </a:rPr>
              <a:t>Online Portal &amp; Reporting -</a:t>
            </a:r>
            <a:r>
              <a:rPr lang="en-US" sz="1100" b="1" baseline="0" dirty="0" smtClean="0">
                <a:solidFill>
                  <a:schemeClr val="tx1"/>
                </a:solidFill>
              </a:rPr>
              <a:t> </a:t>
            </a:r>
            <a:r>
              <a:rPr lang="en-US" sz="1100" dirty="0" smtClean="0">
                <a:solidFill>
                  <a:prstClr val="black"/>
                </a:solidFill>
              </a:rPr>
              <a:t>network statistics,</a:t>
            </a:r>
            <a:r>
              <a:rPr lang="en-US" sz="1100" baseline="0" dirty="0" smtClean="0">
                <a:solidFill>
                  <a:prstClr val="black"/>
                </a:solidFill>
              </a:rPr>
              <a:t> </a:t>
            </a:r>
            <a:r>
              <a:rPr lang="en-US" sz="1100" dirty="0" smtClean="0">
                <a:solidFill>
                  <a:prstClr val="black"/>
                </a:solidFill>
              </a:rPr>
              <a:t>attacks’ situational awareness, historical</a:t>
            </a:r>
            <a:r>
              <a:rPr lang="en-US" sz="1100" baseline="0" dirty="0" smtClean="0">
                <a:solidFill>
                  <a:prstClr val="black"/>
                </a:solidFill>
              </a:rPr>
              <a:t> reports, post-attack forensic analysis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prstClr val="black"/>
                </a:solidFill>
              </a:rPr>
              <a:t>Periodic Security</a:t>
            </a:r>
            <a:r>
              <a:rPr lang="en-US" sz="1100" b="1" baseline="0" dirty="0" smtClean="0">
                <a:solidFill>
                  <a:prstClr val="black"/>
                </a:solidFill>
              </a:rPr>
              <a:t> Consulting - </a:t>
            </a:r>
            <a:r>
              <a:rPr lang="en-US" sz="1100" dirty="0" smtClean="0">
                <a:solidFill>
                  <a:prstClr val="black"/>
                </a:solidFill>
              </a:rPr>
              <a:t>Periodic network security design &amp; security configuration review</a:t>
            </a:r>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29213179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endParaRPr lang="en-US" altLang="en-US" dirty="0" smtClean="0"/>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5F40B7-A1A3-4331-B6E8-89737B1C23F5}" type="slidenum">
              <a:rPr lang="en-US" altLang="en-US" smtClean="0"/>
              <a:pPr fontAlgn="base">
                <a:spcBef>
                  <a:spcPct val="0"/>
                </a:spcBef>
                <a:spcAft>
                  <a:spcPct val="0"/>
                </a:spcAft>
                <a:defRPr/>
              </a:pPr>
              <a:t>58</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Arial" panose="020B0604020202020204" pitchFamily="34" charset="0"/>
                <a:cs typeface="Arial" pitchFamily="34" charset="0"/>
              </a:rPr>
              <a:t>Single Vendor Comprehensive Protection </a:t>
            </a:r>
            <a:r>
              <a:rPr lang="en-US" dirty="0" smtClean="0">
                <a:latin typeface="Arial" panose="020B0604020202020204" pitchFamily="34" charset="0"/>
                <a:cs typeface="Arial" pitchFamily="34" charset="0"/>
              </a:rPr>
              <a:t>Integrated solution with all security technologies</a:t>
            </a:r>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62</a:t>
            </a:fld>
            <a:endParaRPr lang="en-US" dirty="0">
              <a:solidFill>
                <a:prstClr val="black"/>
              </a:solidFill>
            </a:endParaRPr>
          </a:p>
        </p:txBody>
      </p:sp>
    </p:spTree>
    <p:extLst>
      <p:ext uri="{BB962C8B-B14F-4D97-AF65-F5344CB8AC3E}">
        <p14:creationId xmlns:p14="http://schemas.microsoft.com/office/powerpoint/2010/main" val="2362037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When a suspected attack is identified by DefensePro, a Network Challenge Response is activated to protect the environment from network floods. And the user is authenticated for Layer 4.  </a:t>
            </a:r>
          </a:p>
          <a:p>
            <a:pPr marL="171450" indent="-171450">
              <a:buFont typeface="Arial" panose="020B0604020202020204" pitchFamily="34" charset="0"/>
              <a:buChar char="•"/>
            </a:pPr>
            <a:r>
              <a:rPr lang="en-US" dirty="0" smtClean="0"/>
              <a:t>At this point an SSL Session is created by Alteon and SSL filters are applied to SSL traffic by DefensePro to protect from SSL layer threats.  </a:t>
            </a:r>
          </a:p>
          <a:p>
            <a:pPr marL="171450" indent="-171450">
              <a:buFont typeface="Arial" panose="020B0604020202020204" pitchFamily="34" charset="0"/>
              <a:buChar char="•"/>
            </a:pPr>
            <a:r>
              <a:rPr lang="en-US" dirty="0" smtClean="0"/>
              <a:t>The first HTTP request is decrypted and sent to DefensePro, which runs HTTP filter and sends an HTTP application Challenge to the user. If passed, the user is authenticated for Layer 7.</a:t>
            </a:r>
          </a:p>
          <a:p>
            <a:pPr marL="171450" indent="-171450">
              <a:buFont typeface="Arial" panose="020B0604020202020204" pitchFamily="34" charset="0"/>
              <a:buChar char="•"/>
            </a:pPr>
            <a:r>
              <a:rPr lang="en-US" dirty="0" smtClean="0"/>
              <a:t>DefensePro then sends a redirect command which causes the user to generate a new session. The new session, of an authenticated user, is allowed to reach the origin server directly.  </a:t>
            </a:r>
          </a:p>
          <a:p>
            <a:endParaRPr lang="en-US" smtClean="0"/>
          </a:p>
          <a:p>
            <a:r>
              <a:rPr lang="en-US" smtClean="0"/>
              <a:t>This </a:t>
            </a:r>
            <a:r>
              <a:rPr lang="en-US" dirty="0" smtClean="0"/>
              <a:t>unique deployment model enables a solution which introduces zero latency in peace time and minimal latency under attack – only on the first session per each client. </a:t>
            </a:r>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65</a:t>
            </a:fld>
            <a:endParaRPr lang="en-US" dirty="0">
              <a:solidFill>
                <a:prstClr val="black"/>
              </a:solidFill>
            </a:endParaRPr>
          </a:p>
        </p:txBody>
      </p:sp>
    </p:spTree>
    <p:extLst>
      <p:ext uri="{BB962C8B-B14F-4D97-AF65-F5344CB8AC3E}">
        <p14:creationId xmlns:p14="http://schemas.microsoft.com/office/powerpoint/2010/main" val="39873217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Radware’s SSL mitigation</a:t>
            </a:r>
            <a:r>
              <a:rPr lang="en-US" baseline="0" dirty="0" smtClean="0"/>
              <a:t> solution in unique in the industry.</a:t>
            </a:r>
          </a:p>
          <a:p>
            <a:r>
              <a:rPr lang="en-US" baseline="0" dirty="0" smtClean="0"/>
              <a:t>It mitigates SSL encrypted flood attacks at the network perimeter. In addition to Radware’s WAF (Web Application Firewall) which mitigates encrypted web application attacks carried over HTTPS.</a:t>
            </a:r>
          </a:p>
          <a:p>
            <a:pPr marL="87313" indent="-87313">
              <a:spcBef>
                <a:spcPts val="300"/>
              </a:spcBef>
              <a:spcAft>
                <a:spcPts val="300"/>
              </a:spcAft>
              <a:buFont typeface="Arial" pitchFamily="34" charset="0"/>
              <a:buNone/>
            </a:pPr>
            <a:r>
              <a:rPr lang="en-US" baseline="0" dirty="0" smtClean="0"/>
              <a:t>Radware’s SSL solution features unique capabilities, as it mitigates SSL based attacks by authenticating suspicious sources prior to establishing a direct connection with the designated Web server. The result is lowest latency solution in the industry, it is n</a:t>
            </a:r>
            <a:r>
              <a:rPr lang="en-US" sz="1200" dirty="0" smtClean="0">
                <a:solidFill>
                  <a:schemeClr val="tx1"/>
                </a:solidFill>
                <a:cs typeface="Arial"/>
              </a:rPr>
              <a:t>on-vulnerable to attacks that target the SSL decryption layer, FIPS compliant &amp; Common Criteria certified solution and provide by a single vendor with an integrated management</a:t>
            </a:r>
          </a:p>
          <a:p>
            <a:endParaRPr lang="en-US" dirty="0" smtClean="0"/>
          </a:p>
          <a:p>
            <a:pPr marL="0" marR="0" lvl="1" indent="0" algn="l" defTabSz="914400" rtl="0" eaLnBrk="1" fontAlgn="auto" latinLnBrk="0" hangingPunct="1">
              <a:lnSpc>
                <a:spcPct val="100000"/>
              </a:lnSpc>
              <a:spcBef>
                <a:spcPts val="600"/>
              </a:spcBef>
              <a:spcAft>
                <a:spcPts val="600"/>
              </a:spcAft>
              <a:buClrTx/>
              <a:buSzTx/>
              <a:buFontTx/>
              <a:buNone/>
              <a:tabLst/>
              <a:defRPr/>
            </a:pPr>
            <a:r>
              <a:rPr lang="en-US" sz="1500" dirty="0" smtClean="0">
                <a:solidFill>
                  <a:prstClr val="black"/>
                </a:solidFill>
              </a:rPr>
              <a:t>Offering the widest security coverage for availability threats over HTTPS</a:t>
            </a:r>
          </a:p>
          <a:p>
            <a:pPr>
              <a:lnSpc>
                <a:spcPct val="100000"/>
              </a:lnSpc>
              <a:spcBef>
                <a:spcPts val="600"/>
              </a:spcBef>
              <a:spcAft>
                <a:spcPts val="600"/>
              </a:spcAft>
            </a:pPr>
            <a:r>
              <a:rPr lang="en-US" dirty="0" smtClean="0"/>
              <a:t>Full coverage - Detects all types of SSL encrypted attacks</a:t>
            </a:r>
          </a:p>
          <a:p>
            <a:pPr lvl="1">
              <a:spcBef>
                <a:spcPts val="600"/>
              </a:spcBef>
              <a:spcAft>
                <a:spcPts val="600"/>
              </a:spcAft>
            </a:pPr>
            <a:r>
              <a:rPr lang="en-US" sz="2000" dirty="0" smtClean="0"/>
              <a:t>SSL Negotiation Floods</a:t>
            </a:r>
          </a:p>
          <a:p>
            <a:pPr lvl="1">
              <a:spcBef>
                <a:spcPts val="600"/>
              </a:spcBef>
              <a:spcAft>
                <a:spcPts val="600"/>
              </a:spcAft>
            </a:pPr>
            <a:r>
              <a:rPr lang="en-US" sz="2000" dirty="0" smtClean="0"/>
              <a:t>HTTPS Floods</a:t>
            </a:r>
          </a:p>
          <a:p>
            <a:pPr lvl="1">
              <a:spcBef>
                <a:spcPts val="600"/>
              </a:spcBef>
              <a:spcAft>
                <a:spcPts val="600"/>
              </a:spcAft>
            </a:pPr>
            <a:r>
              <a:rPr lang="en-US" sz="2000" dirty="0" smtClean="0"/>
              <a:t>Encrypted Web Attacks</a:t>
            </a:r>
          </a:p>
          <a:p>
            <a:pPr>
              <a:lnSpc>
                <a:spcPct val="100000"/>
              </a:lnSpc>
              <a:spcBef>
                <a:spcPts val="600"/>
              </a:spcBef>
              <a:spcAft>
                <a:spcPts val="600"/>
              </a:spcAft>
            </a:pPr>
            <a:r>
              <a:rPr lang="en-US" dirty="0" smtClean="0"/>
              <a:t>Stateless solution - Non-vulnerable mitigation architecture</a:t>
            </a:r>
          </a:p>
          <a:p>
            <a:pPr>
              <a:lnSpc>
                <a:spcPct val="100000"/>
              </a:lnSpc>
              <a:spcBef>
                <a:spcPts val="600"/>
              </a:spcBef>
              <a:spcAft>
                <a:spcPts val="600"/>
              </a:spcAft>
            </a:pPr>
            <a:r>
              <a:rPr lang="en-US" dirty="0" smtClean="0"/>
              <a:t>Lowest latency approach - Legitimate transactions go through without decryption</a:t>
            </a:r>
          </a:p>
          <a:p>
            <a:pPr>
              <a:lnSpc>
                <a:spcPct val="100000"/>
              </a:lnSpc>
              <a:spcBef>
                <a:spcPts val="600"/>
              </a:spcBef>
              <a:spcAft>
                <a:spcPts val="600"/>
              </a:spcAft>
            </a:pPr>
            <a:r>
              <a:rPr lang="en-US" dirty="0" smtClean="0"/>
              <a:t>FIPS compliant &amp; common criteria certified solution</a:t>
            </a:r>
          </a:p>
          <a:p>
            <a:pPr>
              <a:lnSpc>
                <a:spcPct val="100000"/>
              </a:lnSpc>
              <a:spcBef>
                <a:spcPts val="600"/>
              </a:spcBef>
              <a:spcAft>
                <a:spcPts val="600"/>
              </a:spcAft>
            </a:pPr>
            <a:r>
              <a:rPr lang="en-US" dirty="0" smtClean="0"/>
              <a:t>Single vendor, integrated management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66</a:t>
            </a:fld>
            <a:endParaRPr lang="en-US" dirty="0">
              <a:solidFill>
                <a:prstClr val="black"/>
              </a:solidFill>
            </a:endParaRPr>
          </a:p>
        </p:txBody>
      </p:sp>
    </p:spTree>
    <p:extLst>
      <p:ext uri="{BB962C8B-B14F-4D97-AF65-F5344CB8AC3E}">
        <p14:creationId xmlns:p14="http://schemas.microsoft.com/office/powerpoint/2010/main" val="110146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1233488"/>
            <a:ext cx="5921375" cy="3332162"/>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Cyber-Attack Ring of Fire maps vertical markets based on the likelihood that organizations in these sectors would experience attacks. In 2015, several verticals faced consistent levels of threat, while both Education and Hosting moved from “Medium” to “High” risk. This means that organizations in these verticals are more likely to experience DoS/DDoS and other cyber-attacks and to experience such attacks at a higher frequency than in the previous year.</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Hosting:</a:t>
            </a:r>
          </a:p>
          <a:p>
            <a:r>
              <a:rPr lang="en-US" sz="1200" b="0" i="0" u="none" strike="noStrike" kern="1200" baseline="0" dirty="0" smtClean="0">
                <a:solidFill>
                  <a:schemeClr val="tx1"/>
                </a:solidFill>
                <a:latin typeface="+mn-lt"/>
                <a:ea typeface="+mn-ea"/>
                <a:cs typeface="+mn-cs"/>
              </a:rPr>
              <a:t>This year brought an increase in attacks against large hosting companies, some targeting end customers (website owners) and some targeting the hosting companies themselves. Motivations for these attacks vary. As with ISPs, some</a:t>
            </a:r>
          </a:p>
          <a:p>
            <a:r>
              <a:rPr lang="en-US" sz="1200" b="0" i="0" u="none" strike="noStrike" kern="1200" baseline="0" dirty="0" smtClean="0">
                <a:solidFill>
                  <a:schemeClr val="tx1"/>
                </a:solidFill>
                <a:latin typeface="+mn-lt"/>
                <a:ea typeface="+mn-ea"/>
                <a:cs typeface="+mn-cs"/>
              </a:rPr>
              <a:t>companies are threatened with a DDoS attack unless a ransom is paid through Bitcoin. Some are attacked due to the impression of offensive nature of the site they are hosting. In other cases, it seems that the attackers’ objective is</a:t>
            </a:r>
          </a:p>
          <a:p>
            <a:r>
              <a:rPr lang="en-US" sz="1200" b="0" i="0" u="none" strike="noStrike" kern="1200" baseline="0" dirty="0" smtClean="0">
                <a:solidFill>
                  <a:schemeClr val="tx1"/>
                </a:solidFill>
                <a:latin typeface="+mn-lt"/>
                <a:ea typeface="+mn-ea"/>
                <a:cs typeface="+mn-cs"/>
              </a:rPr>
              <a:t>simply to cause damage to services that impact more than the company itself. For example, a DNS services attack on DNS hosting</a:t>
            </a:r>
          </a:p>
          <a:p>
            <a:endParaRPr lang="en-US" sz="1200" dirty="0" smtClean="0"/>
          </a:p>
          <a:p>
            <a:r>
              <a:rPr lang="en-US" sz="1200" dirty="0" smtClean="0"/>
              <a:t>Education</a:t>
            </a:r>
          </a:p>
          <a:p>
            <a:r>
              <a:rPr lang="en-US" sz="1200" b="0" i="0" u="none" strike="noStrike" kern="1200" baseline="0" dirty="0" smtClean="0">
                <a:solidFill>
                  <a:schemeClr val="tx1"/>
                </a:solidFill>
                <a:latin typeface="+mn-lt"/>
                <a:ea typeface="+mn-ea"/>
                <a:cs typeface="+mn-cs"/>
              </a:rPr>
              <a:t>Cyber-attacks on school and other educational websites increased, as those who execute attacks on educational sites can gain notoriety and fame.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Common attacks include hitting the mail server and targeting sites and services for submitting work and managing the admission process. Both are “business” critical to any school—with downtime leading to day-to-day chaos and potential damage to an institution’s reputation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 growing number of “Help me DDoS my school” requests are popping up in dark corners of the Internet, making it easy for non-hackers to attack and inflict damage on school resources</a:t>
            </a:r>
            <a:endParaRPr lang="en-US" sz="1200" dirty="0" smtClean="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706653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This report outlines the rise of advanced persistent denial-of-service (</a:t>
            </a:r>
            <a:r>
              <a:rPr lang="en-US" sz="1200" b="0" i="0" u="none" strike="noStrike" kern="1200" baseline="0" dirty="0" err="1" smtClean="0">
                <a:solidFill>
                  <a:schemeClr val="tx1"/>
                </a:solidFill>
                <a:latin typeface="+mn-lt"/>
                <a:ea typeface="+mn-ea"/>
                <a:cs typeface="+mn-cs"/>
              </a:rPr>
              <a:t>APDoS</a:t>
            </a:r>
            <a:r>
              <a:rPr lang="en-US" sz="1200" b="0" i="0" u="none" strike="noStrike" kern="1200" baseline="0" dirty="0" smtClean="0">
                <a:solidFill>
                  <a:schemeClr val="tx1"/>
                </a:solidFill>
                <a:latin typeface="+mn-lt"/>
                <a:ea typeface="+mn-ea"/>
                <a:cs typeface="+mn-cs"/>
              </a:rPr>
              <a:t>) attacks. These attacks represent a clear and emerging threat demanding more advanced detection and mitigation and, more often than not, true partnership with DDoS mitigation service providers.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err="1" smtClean="0">
                <a:solidFill>
                  <a:schemeClr val="tx1"/>
                </a:solidFill>
                <a:latin typeface="+mn-lt"/>
                <a:ea typeface="+mn-ea"/>
                <a:cs typeface="+mn-cs"/>
              </a:rPr>
              <a:t>APDoS</a:t>
            </a:r>
            <a:r>
              <a:rPr lang="en-US" sz="1200" b="0" i="0" u="none" strike="noStrike" kern="1200" baseline="0" dirty="0" smtClean="0">
                <a:solidFill>
                  <a:schemeClr val="tx1"/>
                </a:solidFill>
                <a:latin typeface="+mn-lt"/>
                <a:ea typeface="+mn-ea"/>
                <a:cs typeface="+mn-cs"/>
              </a:rPr>
              <a:t> attacks involve massive network-layer DDoS attacks and focused application layer (HTTP) floods, followed by repeated SQLI and XSS attacks occurring at varying intervals.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Typically, perpetrators simultaneously use five to eight attack vectors involving up to tens of millions requests per second, often accompanied by large SYN floods that can not only attack the victim but also the service provider implementing any sort of managed DDoS mitigation capability</a:t>
            </a:r>
            <a:endParaRPr lang="en-US" dirty="0" smtClean="0"/>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More than half of the three biggest attacks experienced lasted one hour or less, a significant increase from the 27% that said the same in 2014.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It also indicates greater use of automated, bot-based attacks that generate large volumes of attack traffic in a short period of time, and maintain that as an attack campaign over a long period of time; essentially creating an </a:t>
            </a:r>
            <a:r>
              <a:rPr lang="en-US" sz="1200" b="0" i="0" u="none" strike="noStrike" kern="1200" baseline="0" dirty="0" err="1" smtClean="0">
                <a:solidFill>
                  <a:schemeClr val="tx1"/>
                </a:solidFill>
                <a:latin typeface="+mn-lt"/>
                <a:ea typeface="+mn-ea"/>
                <a:cs typeface="+mn-cs"/>
              </a:rPr>
              <a:t>APDoS</a:t>
            </a:r>
            <a:r>
              <a:rPr lang="en-US" sz="1200" b="0" i="0" u="none" strike="noStrike"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98964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BEDE84-CF29-4DC8-9002-322B2BCCF24B}" type="slidenum">
              <a:rPr lang="en-US" smtClean="0"/>
              <a:pPr/>
              <a:t>8</a:t>
            </a:fld>
            <a:endParaRPr lang="en-US" dirty="0"/>
          </a:p>
        </p:txBody>
      </p:sp>
    </p:spTree>
    <p:extLst>
      <p:ext uri="{BB962C8B-B14F-4D97-AF65-F5344CB8AC3E}">
        <p14:creationId xmlns:p14="http://schemas.microsoft.com/office/powerpoint/2010/main" val="611933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Now looking at the point of failures in DDoS attacks. Every year, the results have been largely consistent: Points of failure are divided among three main entities – the server that is under direct attack, the Internet pipe itself when it gets saturated, and the firewall which often fails even sooner than the server. </a:t>
            </a:r>
          </a:p>
          <a:p>
            <a:r>
              <a:rPr lang="en-US" sz="1200" kern="1200" dirty="0" smtClean="0">
                <a:solidFill>
                  <a:schemeClr val="tx1"/>
                </a:solidFill>
                <a:effectLst/>
                <a:latin typeface="+mn-lt"/>
                <a:ea typeface="+mn-ea"/>
                <a:cs typeface="+mn-cs"/>
              </a:rPr>
              <a:t>In 2014 the Internet pipe has increased as a point of failure. In fact, it has the dubious honor of being the number-one failure point—most likely because of the increase in User Datagram Protocol (UDP) reflected amplification attacks.</a:t>
            </a:r>
          </a:p>
          <a:p>
            <a:endParaRPr lang="en-US" dirty="0" smtClean="0"/>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940058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0" i="0" u="none" strike="noStrike" kern="1200" baseline="0" dirty="0" smtClean="0">
                <a:solidFill>
                  <a:schemeClr val="tx1"/>
                </a:solidFill>
                <a:latin typeface="+mn-lt"/>
                <a:ea typeface="+mn-ea"/>
                <a:cs typeface="+mn-cs"/>
              </a:rPr>
              <a:t>Attackers are deploying multi-vulnerability attack campaigns by increasing the number of attack </a:t>
            </a:r>
            <a:r>
              <a:rPr lang="en-US" sz="1100" b="1" i="0" u="none" strike="noStrike" kern="1200" baseline="0" dirty="0" smtClean="0">
                <a:solidFill>
                  <a:schemeClr val="tx1"/>
                </a:solidFill>
                <a:latin typeface="+mn-lt"/>
                <a:ea typeface="+mn-ea"/>
                <a:cs typeface="+mn-cs"/>
              </a:rPr>
              <a:t>VECTORS </a:t>
            </a:r>
            <a:r>
              <a:rPr lang="en-US" sz="1100" b="0" i="0" u="none" strike="noStrike" kern="1200" baseline="0" dirty="0" smtClean="0">
                <a:solidFill>
                  <a:schemeClr val="tx1"/>
                </a:solidFill>
                <a:latin typeface="+mn-lt"/>
                <a:ea typeface="+mn-ea"/>
                <a:cs typeface="+mn-cs"/>
              </a:rPr>
              <a:t>they launch in parallel. To target your blind spot, different attack vectors target different layers of the network and data center, for example </a:t>
            </a:r>
            <a:r>
              <a:rPr lang="en-US" sz="1100" b="1" i="0" u="none" strike="noStrike" kern="1200" baseline="0" dirty="0" smtClean="0">
                <a:solidFill>
                  <a:schemeClr val="tx1"/>
                </a:solidFill>
                <a:latin typeface="+mn-lt"/>
                <a:ea typeface="+mn-ea"/>
                <a:cs typeface="+mn-cs"/>
              </a:rPr>
              <a:t>Net DDoS, App DDoS, Low &amp; slow, SSL attacks and Web attacks</a:t>
            </a:r>
            <a:r>
              <a:rPr lang="en-US" sz="1100" b="0" i="0" u="none" strike="noStrike" kern="1200" baseline="0" dirty="0" smtClean="0">
                <a:solidFill>
                  <a:schemeClr val="tx1"/>
                </a:solidFill>
                <a:latin typeface="+mn-lt"/>
                <a:ea typeface="+mn-ea"/>
                <a:cs typeface="+mn-cs"/>
              </a:rPr>
              <a:t>. Even If only one vector will go undetected then the attack is successful and the result is highly destructive </a:t>
            </a:r>
            <a:endParaRPr lang="en-US" sz="1100" dirty="0" smtClean="0"/>
          </a:p>
          <a:p>
            <a:endParaRPr lang="en-US" sz="1100" b="0" i="0" u="none" strike="noStrike" kern="1200" baseline="0" dirty="0" smtClean="0">
              <a:solidFill>
                <a:schemeClr val="tx1"/>
              </a:solidFill>
              <a:latin typeface="+mn-lt"/>
              <a:ea typeface="+mn-ea"/>
              <a:cs typeface="+mn-cs"/>
            </a:endParaRPr>
          </a:p>
          <a:p>
            <a:r>
              <a:rPr lang="en-US" sz="1100" b="0" i="0" u="none" strike="noStrike" kern="1200" baseline="0" dirty="0" smtClean="0">
                <a:solidFill>
                  <a:schemeClr val="tx1"/>
                </a:solidFill>
                <a:latin typeface="+mn-lt"/>
                <a:ea typeface="+mn-ea"/>
                <a:cs typeface="+mn-cs"/>
              </a:rPr>
              <a:t>To effectively mitigate all type of DoS/DDoS attacks you need to use multiple protection tools, such as: </a:t>
            </a:r>
          </a:p>
          <a:p>
            <a:r>
              <a:rPr lang="en-US" sz="1100" b="0" i="0" u="none" strike="noStrike" kern="1200" baseline="0" dirty="0" smtClean="0">
                <a:solidFill>
                  <a:schemeClr val="tx1"/>
                </a:solidFill>
                <a:latin typeface="+mn-lt"/>
                <a:ea typeface="+mn-ea"/>
                <a:cs typeface="+mn-cs"/>
              </a:rPr>
              <a:t> </a:t>
            </a:r>
            <a:r>
              <a:rPr lang="en-US" sz="1100" b="1" i="0" u="none" strike="noStrike" kern="1200" baseline="0" dirty="0" smtClean="0">
                <a:solidFill>
                  <a:schemeClr val="tx1"/>
                </a:solidFill>
                <a:latin typeface="+mn-lt"/>
                <a:ea typeface="+mn-ea"/>
                <a:cs typeface="+mn-cs"/>
              </a:rPr>
              <a:t>DoS protection </a:t>
            </a:r>
            <a:r>
              <a:rPr lang="en-US" sz="1100" b="0" i="0" u="none" strike="noStrike" kern="1200" baseline="0" dirty="0" smtClean="0">
                <a:solidFill>
                  <a:schemeClr val="tx1"/>
                </a:solidFill>
                <a:latin typeface="+mn-lt"/>
                <a:ea typeface="+mn-ea"/>
                <a:cs typeface="+mn-cs"/>
              </a:rPr>
              <a:t>to detect and mitigate all type of network DDoS attacks </a:t>
            </a:r>
          </a:p>
          <a:p>
            <a:r>
              <a:rPr lang="en-US" sz="1100" b="0" i="0" u="none" strike="noStrike" kern="1200" baseline="0" dirty="0" smtClean="0">
                <a:solidFill>
                  <a:schemeClr val="tx1"/>
                </a:solidFill>
                <a:latin typeface="+mn-lt"/>
                <a:ea typeface="+mn-ea"/>
                <a:cs typeface="+mn-cs"/>
              </a:rPr>
              <a:t> </a:t>
            </a:r>
            <a:r>
              <a:rPr lang="en-US" sz="1100" b="1" i="0" u="none" strike="noStrike" kern="1200" baseline="0" dirty="0" smtClean="0">
                <a:solidFill>
                  <a:schemeClr val="tx1"/>
                </a:solidFill>
                <a:latin typeface="+mn-lt"/>
                <a:ea typeface="+mn-ea"/>
                <a:cs typeface="+mn-cs"/>
              </a:rPr>
              <a:t>Behavioral Analysis </a:t>
            </a:r>
            <a:r>
              <a:rPr lang="en-US" sz="1100" b="0" i="0" u="none" strike="noStrike" kern="1200" baseline="0" dirty="0" smtClean="0">
                <a:solidFill>
                  <a:schemeClr val="tx1"/>
                </a:solidFill>
                <a:latin typeface="+mn-lt"/>
                <a:ea typeface="+mn-ea"/>
                <a:cs typeface="+mn-cs"/>
              </a:rPr>
              <a:t>to protect against application DDoS and misuse attacks. Behavioral-based real-time signatures and challenge-response mechanism can block the attack traffic accurately without blocking legitimate user traffic. </a:t>
            </a:r>
          </a:p>
          <a:p>
            <a:r>
              <a:rPr lang="en-US" sz="1100" b="0" i="0" u="none" strike="noStrike" kern="1200" baseline="0" dirty="0" smtClean="0">
                <a:solidFill>
                  <a:schemeClr val="tx1"/>
                </a:solidFill>
                <a:latin typeface="+mn-lt"/>
                <a:ea typeface="+mn-ea"/>
                <a:cs typeface="+mn-cs"/>
              </a:rPr>
              <a:t> </a:t>
            </a:r>
            <a:r>
              <a:rPr lang="en-US" sz="1100" b="1" i="0" u="none" strike="noStrike" kern="1200" baseline="0" dirty="0" smtClean="0">
                <a:solidFill>
                  <a:schemeClr val="tx1"/>
                </a:solidFill>
                <a:latin typeface="+mn-lt"/>
                <a:ea typeface="+mn-ea"/>
                <a:cs typeface="+mn-cs"/>
              </a:rPr>
              <a:t>IPS </a:t>
            </a:r>
            <a:r>
              <a:rPr lang="en-US" sz="1100" b="0" i="0" u="none" strike="noStrike" kern="1200" baseline="0" dirty="0" smtClean="0">
                <a:solidFill>
                  <a:schemeClr val="tx1"/>
                </a:solidFill>
                <a:latin typeface="+mn-lt"/>
                <a:ea typeface="+mn-ea"/>
                <a:cs typeface="+mn-cs"/>
              </a:rPr>
              <a:t>to block known attack tools and the low and slow attacks </a:t>
            </a:r>
          </a:p>
          <a:p>
            <a:r>
              <a:rPr lang="en-US" sz="1100" b="0" i="0" u="none" strike="noStrike" kern="1200" baseline="0" dirty="0" smtClean="0">
                <a:solidFill>
                  <a:schemeClr val="tx1"/>
                </a:solidFill>
                <a:latin typeface="+mn-lt"/>
                <a:ea typeface="+mn-ea"/>
                <a:cs typeface="+mn-cs"/>
              </a:rPr>
              <a:t> </a:t>
            </a:r>
            <a:r>
              <a:rPr lang="en-US" sz="1100" b="1" i="0" u="none" strike="noStrike" kern="1200" baseline="0" dirty="0" smtClean="0">
                <a:solidFill>
                  <a:schemeClr val="tx1"/>
                </a:solidFill>
                <a:latin typeface="+mn-lt"/>
                <a:ea typeface="+mn-ea"/>
                <a:cs typeface="+mn-cs"/>
              </a:rPr>
              <a:t>SSL protection </a:t>
            </a:r>
            <a:r>
              <a:rPr lang="en-US" sz="1100" b="0" i="0" u="none" strike="noStrike" kern="1200" baseline="0" dirty="0" smtClean="0">
                <a:solidFill>
                  <a:schemeClr val="tx1"/>
                </a:solidFill>
                <a:latin typeface="+mn-lt"/>
                <a:ea typeface="+mn-ea"/>
                <a:cs typeface="+mn-cs"/>
              </a:rPr>
              <a:t>to protect against encrypted flood attacks </a:t>
            </a:r>
          </a:p>
          <a:p>
            <a:r>
              <a:rPr lang="en-US" sz="1100" b="0" i="0" u="none" strike="noStrike" kern="1200" baseline="0" dirty="0" smtClean="0">
                <a:solidFill>
                  <a:schemeClr val="tx1"/>
                </a:solidFill>
                <a:latin typeface="+mn-lt"/>
                <a:ea typeface="+mn-ea"/>
                <a:cs typeface="+mn-cs"/>
              </a:rPr>
              <a:t> </a:t>
            </a:r>
            <a:r>
              <a:rPr lang="en-US" sz="1100" b="1" i="0" u="none" strike="noStrike" kern="1200" baseline="0" dirty="0" smtClean="0">
                <a:solidFill>
                  <a:schemeClr val="tx1"/>
                </a:solidFill>
                <a:latin typeface="+mn-lt"/>
                <a:ea typeface="+mn-ea"/>
                <a:cs typeface="+mn-cs"/>
              </a:rPr>
              <a:t>WAF</a:t>
            </a:r>
            <a:r>
              <a:rPr lang="en-US" sz="1100" b="0" i="0" u="none" strike="noStrike" kern="1200" baseline="0" dirty="0" smtClean="0">
                <a:solidFill>
                  <a:schemeClr val="tx1"/>
                </a:solidFill>
                <a:latin typeface="+mn-lt"/>
                <a:ea typeface="+mn-ea"/>
                <a:cs typeface="+mn-cs"/>
              </a:rPr>
              <a:t>, web application firewall, to prevent web application vulnerability exploitations </a:t>
            </a:r>
          </a:p>
          <a:p>
            <a:endParaRPr lang="en-US" sz="1100" b="0" i="0" u="none" strike="noStrike" kern="1200" baseline="0" dirty="0" smtClean="0">
              <a:solidFill>
                <a:schemeClr val="tx1"/>
              </a:solidFill>
              <a:latin typeface="+mn-lt"/>
              <a:ea typeface="+mn-ea"/>
              <a:cs typeface="+mn-cs"/>
            </a:endParaRPr>
          </a:p>
          <a:p>
            <a:r>
              <a:rPr lang="en-US" sz="1100" b="0" i="0" u="none" strike="noStrike" kern="1200" baseline="0" dirty="0" smtClean="0">
                <a:solidFill>
                  <a:schemeClr val="tx1"/>
                </a:solidFill>
                <a:latin typeface="+mn-lt"/>
                <a:ea typeface="+mn-ea"/>
                <a:cs typeface="+mn-cs"/>
              </a:rPr>
              <a:t>All these protection tools are needed </a:t>
            </a:r>
            <a:r>
              <a:rPr lang="en-US" sz="1100" b="1" i="0" u="none" strike="noStrike" kern="1200" baseline="0" dirty="0" smtClean="0">
                <a:solidFill>
                  <a:schemeClr val="tx1"/>
                </a:solidFill>
                <a:latin typeface="+mn-lt"/>
                <a:ea typeface="+mn-ea"/>
                <a:cs typeface="+mn-cs"/>
              </a:rPr>
              <a:t>ON PREMISE </a:t>
            </a:r>
            <a:r>
              <a:rPr lang="en-US" sz="1100" b="0" i="0" u="none" strike="noStrike" kern="1200" baseline="0" dirty="0" smtClean="0">
                <a:solidFill>
                  <a:schemeClr val="tx1"/>
                </a:solidFill>
                <a:latin typeface="+mn-lt"/>
                <a:ea typeface="+mn-ea"/>
                <a:cs typeface="+mn-cs"/>
              </a:rPr>
              <a:t>to detect attacks in real-time and mitigate them immediately. But on premise protections tools are not enough. About 15% of all DDoS attacks are volumetric attacks that threaten to saturate the internet pipe. In these cases, you need to move mitigation to the </a:t>
            </a:r>
            <a:r>
              <a:rPr lang="en-US" sz="1100" b="1" i="0" u="none" strike="noStrike" kern="1200" baseline="0" dirty="0" smtClean="0">
                <a:solidFill>
                  <a:schemeClr val="tx1"/>
                </a:solidFill>
                <a:latin typeface="+mn-lt"/>
                <a:ea typeface="+mn-ea"/>
                <a:cs typeface="+mn-cs"/>
              </a:rPr>
              <a:t>CLOUD </a:t>
            </a:r>
            <a:r>
              <a:rPr lang="en-US" sz="1100" b="0" i="0" u="none" strike="noStrike" kern="1200" baseline="0" dirty="0" smtClean="0">
                <a:solidFill>
                  <a:schemeClr val="tx1"/>
                </a:solidFill>
                <a:latin typeface="+mn-lt"/>
                <a:ea typeface="+mn-ea"/>
                <a:cs typeface="+mn-cs"/>
              </a:rPr>
              <a:t>DDoS scrubbing. </a:t>
            </a:r>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734820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smtClean="0"/>
              <a:t>You need cloud DDoS protection to mitigation volumetric DDoS attacks.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smtClean="0"/>
              <a:t>But that alone is not enough.  You also need these other tools &amp; technologies to provide full protection from today’s complex, multi-vector threats – and you need them on premise.  To provide real-time detection and mitigation.</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0" dirty="0" smtClean="0"/>
              <a:t>Radware offers a complete, hybrid solution </a:t>
            </a:r>
            <a:r>
              <a:rPr lang="en-US" sz="1200" b="0" kern="1200" dirty="0" smtClean="0">
                <a:solidFill>
                  <a:schemeClr val="tx1"/>
                </a:solidFill>
                <a:effectLst/>
                <a:latin typeface="+mn-lt"/>
                <a:ea typeface="+mn-ea"/>
                <a:cs typeface="+mn-cs"/>
              </a:rPr>
              <a:t>integrating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on-premises detection &amp; mitigation that is always-on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cloud-based volumetric attack scrubbing on-demand when needed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aseline="0" dirty="0" smtClean="0"/>
              <a:t>Its a </a:t>
            </a:r>
            <a:r>
              <a:rPr lang="en-US" sz="1100" u="sng" baseline="0" dirty="0" smtClean="0"/>
              <a:t>single-vendor, real time solution that includes all the protection tools needed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273063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kern="1200" dirty="0" smtClean="0">
                <a:solidFill>
                  <a:schemeClr val="tx1"/>
                </a:solidFill>
                <a:effectLst/>
                <a:latin typeface="+mn-lt"/>
                <a:ea typeface="+mn-ea"/>
                <a:cs typeface="+mn-cs"/>
              </a:rPr>
              <a:t>At the core of Radware's single-vendor, hybrid attack mitigation solution is Defense Messaging - a unique messaging capability that synchronizes attack information and baselines across the various elements of the solution to create a truly integrated system.</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This capability allows Radware's solution to "detect where you can, and mitigate where you should" - applying the optimal detection deployment while maintaining the ability to mitigate attacks at high performance at the network perimeter</a:t>
            </a:r>
            <a:endParaRPr lang="en-US" sz="1100" dirty="0"/>
          </a:p>
        </p:txBody>
      </p:sp>
      <p:sp>
        <p:nvSpPr>
          <p:cNvPr id="4" name="Slide Number Placeholder 3"/>
          <p:cNvSpPr>
            <a:spLocks noGrp="1"/>
          </p:cNvSpPr>
          <p:nvPr>
            <p:ph type="sldNum" sz="quarter" idx="10"/>
          </p:nvPr>
        </p:nvSpPr>
        <p:spPr/>
        <p:txBody>
          <a:bodyPr/>
          <a:lstStyle/>
          <a:p>
            <a:fld id="{44BEDE84-CF29-4DC8-9002-322B2BCCF24B}"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481949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2.xml"/><Relationship Id="rId4"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 Placeholder 7"/>
          <p:cNvSpPr>
            <a:spLocks noGrp="1"/>
          </p:cNvSpPr>
          <p:nvPr>
            <p:ph type="body" sz="quarter" idx="12" hasCustomPrompt="1"/>
          </p:nvPr>
        </p:nvSpPr>
        <p:spPr>
          <a:xfrm>
            <a:off x="708499" y="3547158"/>
            <a:ext cx="4263551" cy="366968"/>
          </a:xfrm>
          <a:prstGeom prst="rect">
            <a:avLst/>
          </a:prstGeom>
        </p:spPr>
        <p:txBody>
          <a:bodyPr/>
          <a:lstStyle>
            <a:lvl1pPr marL="342900" indent="-342900" rtl="0">
              <a:buNone/>
              <a:defRPr lang="en-US" sz="1700" b="0" kern="1200" baseline="0" dirty="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marL="0" lvl="0" indent="0" algn="l" defTabSz="914400" rtl="0" eaLnBrk="1" latinLnBrk="0" hangingPunct="1">
              <a:spcBef>
                <a:spcPct val="20000"/>
              </a:spcBef>
            </a:pPr>
            <a:r>
              <a:rPr lang="en-US" dirty="0" smtClean="0"/>
              <a:t>Click to Add a Presenter Title</a:t>
            </a:r>
          </a:p>
        </p:txBody>
      </p:sp>
      <p:cxnSp>
        <p:nvCxnSpPr>
          <p:cNvPr id="5" name="Straight Connector 4"/>
          <p:cNvCxnSpPr/>
          <p:nvPr userDrawn="1"/>
        </p:nvCxnSpPr>
        <p:spPr>
          <a:xfrm>
            <a:off x="787789" y="3032488"/>
            <a:ext cx="643679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685800" y="2266425"/>
            <a:ext cx="7334250" cy="766064"/>
          </a:xfrm>
          <a:prstGeom prst="rect">
            <a:avLst/>
          </a:prstGeom>
        </p:spPr>
        <p:txBody>
          <a:bodyPr/>
          <a:lstStyle>
            <a:lvl1pPr marL="0" algn="l" defTabSz="914400" rtl="0" eaLnBrk="1" latinLnBrk="0" hangingPunct="1">
              <a:defRPr lang="en-US" sz="3400" b="1" kern="1200" dirty="0">
                <a:solidFill>
                  <a:prstClr val="white"/>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Presentation Title</a:t>
            </a:r>
            <a:endParaRPr lang="en-US" dirty="0"/>
          </a:p>
        </p:txBody>
      </p:sp>
      <p:sp>
        <p:nvSpPr>
          <p:cNvPr id="7" name="Text Placeholder 7"/>
          <p:cNvSpPr>
            <a:spLocks noGrp="1"/>
          </p:cNvSpPr>
          <p:nvPr>
            <p:ph type="body" sz="quarter" idx="13" hasCustomPrompt="1"/>
          </p:nvPr>
        </p:nvSpPr>
        <p:spPr>
          <a:xfrm>
            <a:off x="708499" y="3157952"/>
            <a:ext cx="4254026" cy="366968"/>
          </a:xfrm>
          <a:prstGeom prst="rect">
            <a:avLst/>
          </a:prstGeom>
        </p:spPr>
        <p:txBody>
          <a:bodyPr/>
          <a:lstStyle>
            <a:lvl1pPr marL="342900" indent="-342900">
              <a:buNone/>
              <a:defRPr lang="en-US" sz="2000" b="1" kern="1200" dirty="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marL="0" lvl="0" indent="0" algn="l" defTabSz="914400" rtl="0" eaLnBrk="1" latinLnBrk="0" hangingPunct="1">
              <a:spcBef>
                <a:spcPct val="20000"/>
              </a:spcBef>
            </a:pPr>
            <a:r>
              <a:rPr lang="en-US" dirty="0" smtClean="0"/>
              <a:t>Click to Add a Presenter name</a:t>
            </a:r>
          </a:p>
        </p:txBody>
      </p:sp>
      <p:sp>
        <p:nvSpPr>
          <p:cNvPr id="9" name="Text Placeholder 7"/>
          <p:cNvSpPr>
            <a:spLocks noGrp="1"/>
          </p:cNvSpPr>
          <p:nvPr>
            <p:ph type="body" sz="quarter" idx="14" hasCustomPrompt="1"/>
          </p:nvPr>
        </p:nvSpPr>
        <p:spPr>
          <a:xfrm>
            <a:off x="708500" y="3909467"/>
            <a:ext cx="4263551" cy="366968"/>
          </a:xfrm>
          <a:prstGeom prst="rect">
            <a:avLst/>
          </a:prstGeom>
        </p:spPr>
        <p:txBody>
          <a:bodyPr/>
          <a:lstStyle>
            <a:lvl1pPr marL="342900" indent="-342900" rtl="0">
              <a:buNone/>
              <a:defRPr lang="en-US" sz="1700" b="0" kern="1200" baseline="0" dirty="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marL="0" lvl="0" indent="0" algn="l" defTabSz="914400" rtl="0" eaLnBrk="1" latinLnBrk="0" hangingPunct="1">
              <a:spcBef>
                <a:spcPct val="20000"/>
              </a:spcBef>
            </a:pPr>
            <a:r>
              <a:rPr lang="en-US" dirty="0" smtClean="0"/>
              <a:t>Click to Add a Date</a:t>
            </a:r>
          </a:p>
        </p:txBody>
      </p:sp>
    </p:spTree>
    <p:extLst>
      <p:ext uri="{BB962C8B-B14F-4D97-AF65-F5344CB8AC3E}">
        <p14:creationId xmlns:p14="http://schemas.microsoft.com/office/powerpoint/2010/main" val="42827662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Bullets &amp; Callout Content Slid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6" name="Text Placeholder 2"/>
          <p:cNvSpPr>
            <a:spLocks noGrp="1"/>
          </p:cNvSpPr>
          <p:nvPr>
            <p:ph type="body" sz="quarter" idx="14"/>
          </p:nvPr>
        </p:nvSpPr>
        <p:spPr>
          <a:xfrm>
            <a:off x="1222375" y="4647655"/>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3" name="Text Placeholder 2"/>
          <p:cNvSpPr>
            <a:spLocks noGrp="1"/>
          </p:cNvSpPr>
          <p:nvPr>
            <p:ph type="body" sz="quarter" idx="16"/>
          </p:nvPr>
        </p:nvSpPr>
        <p:spPr>
          <a:xfrm>
            <a:off x="1211263" y="1317981"/>
            <a:ext cx="8095815" cy="387385"/>
          </a:xfrm>
          <a:prstGeom prst="rect">
            <a:avLst/>
          </a:prstGeom>
        </p:spPr>
        <p:txBody>
          <a:bodyPr/>
          <a:lstStyle>
            <a:lvl1pPr marL="0" indent="0">
              <a:buNone/>
              <a:defRPr sz="2500" b="1">
                <a:solidFill>
                  <a:srgbClr val="F37543"/>
                </a:solidFill>
              </a:defRPr>
            </a:lvl1pPr>
          </a:lstStyle>
          <a:p>
            <a:pPr lvl="0"/>
            <a:r>
              <a:rPr lang="en-US" dirty="0" smtClean="0"/>
              <a:t>Click to edit Master text styles</a:t>
            </a:r>
          </a:p>
        </p:txBody>
      </p:sp>
    </p:spTree>
    <p:extLst>
      <p:ext uri="{BB962C8B-B14F-4D97-AF65-F5344CB8AC3E}">
        <p14:creationId xmlns:p14="http://schemas.microsoft.com/office/powerpoint/2010/main" val="172235596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5"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3"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0"/>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3" y="2390625"/>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88"/>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4841166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llout Slide">
    <p:spTree>
      <p:nvGrpSpPr>
        <p:cNvPr id="1" name=""/>
        <p:cNvGrpSpPr/>
        <p:nvPr/>
      </p:nvGrpSpPr>
      <p:grpSpPr>
        <a:xfrm>
          <a:off x="0" y="0"/>
          <a:ext cx="0" cy="0"/>
          <a:chOff x="0" y="0"/>
          <a:chExt cx="0" cy="0"/>
        </a:xfrm>
      </p:grpSpPr>
      <p:sp>
        <p:nvSpPr>
          <p:cNvPr id="16" name="Content Placeholder 3"/>
          <p:cNvSpPr>
            <a:spLocks noGrp="1"/>
          </p:cNvSpPr>
          <p:nvPr>
            <p:ph sz="quarter" idx="12" hasCustomPrompt="1"/>
          </p:nvPr>
        </p:nvSpPr>
        <p:spPr>
          <a:xfrm>
            <a:off x="2917913" y="2487003"/>
            <a:ext cx="6356175" cy="1883994"/>
          </a:xfrm>
          <a:prstGeom prst="rect">
            <a:avLst/>
          </a:prstGeom>
          <a:solidFill>
            <a:schemeClr val="bg1"/>
          </a:solidFill>
        </p:spPr>
        <p:txBody>
          <a:bodyPr anchor="ctr"/>
          <a:lstStyle>
            <a:lvl1pPr marL="0" indent="0" algn="ctr" defTabSz="914400" rtl="0" eaLnBrk="1" latinLnBrk="0" hangingPunct="1">
              <a:lnSpc>
                <a:spcPts val="3000"/>
              </a:lnSpc>
              <a:spcBef>
                <a:spcPts val="0"/>
              </a:spcBef>
              <a:buClr>
                <a:srgbClr val="D2323C"/>
              </a:buClr>
              <a:buSzPct val="100000"/>
              <a:buFont typeface="Calibri" panose="020F0502020204030204" pitchFamily="34" charset="0"/>
              <a:buNone/>
              <a:defRPr lang="en-US" sz="2500" b="0" kern="1200" dirty="0" smtClean="0">
                <a:solidFill>
                  <a:prstClr val="black"/>
                </a:solidFill>
                <a:latin typeface="+mn-lt"/>
                <a:ea typeface="+mn-ea"/>
                <a:cs typeface="Arial" panose="020B0604020202020204" pitchFamily="34" charset="0"/>
              </a:defRPr>
            </a:lvl1pPr>
          </a:lstStyle>
          <a:p>
            <a:pPr lvl="0"/>
            <a:r>
              <a:rPr lang="en-US" dirty="0" smtClean="0"/>
              <a:t>Click to Add Callout Text</a:t>
            </a:r>
          </a:p>
        </p:txBody>
      </p:sp>
      <p:sp>
        <p:nvSpPr>
          <p:cNvPr id="4"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63834677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umbered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808381" y="1804988"/>
            <a:ext cx="9970754" cy="3675062"/>
          </a:xfrm>
          <a:prstGeom prst="rect">
            <a:avLst/>
          </a:prstGeom>
        </p:spPr>
        <p:txBody>
          <a:bodyPr/>
          <a:lstStyle>
            <a:lvl1pPr marL="0" indent="0">
              <a:spcBef>
                <a:spcPts val="1200"/>
              </a:spcBef>
              <a:buNone/>
              <a:defRPr sz="2400"/>
            </a:lvl1pPr>
            <a:lvl2pPr marL="441325" indent="-342900">
              <a:buClr>
                <a:schemeClr val="tx1">
                  <a:lumMod val="50000"/>
                  <a:lumOff val="50000"/>
                </a:schemeClr>
              </a:buClr>
              <a:buFont typeface="Arial" panose="020B0604020202020204" pitchFamily="34" charset="0"/>
              <a:buChar char="•"/>
              <a:defRPr sz="2000"/>
            </a:lvl2pPr>
            <a:lvl3pPr marL="914400" indent="0">
              <a:buNone/>
              <a:defRPr sz="1800"/>
            </a:lvl3pPr>
            <a:lvl4pPr marL="1371600" indent="0">
              <a:buNone/>
              <a:defRPr sz="1600"/>
            </a:lvl4pPr>
            <a:lvl5pPr marL="1828800" indent="0">
              <a:buNone/>
              <a:defRPr sz="1600"/>
            </a:lvl5pPr>
          </a:lstStyle>
          <a:p>
            <a:pPr lvl="0"/>
            <a:r>
              <a:rPr lang="en-US" dirty="0" smtClean="0"/>
              <a:t>Click to edit Master text styles</a:t>
            </a:r>
          </a:p>
          <a:p>
            <a:pPr lvl="1"/>
            <a:r>
              <a:rPr lang="en-US" dirty="0" smtClean="0"/>
              <a:t>Second level</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70511" y="1744011"/>
            <a:ext cx="586006" cy="586006"/>
          </a:xfrm>
          <a:prstGeom prst="rect">
            <a:avLst/>
          </a:prstGeom>
        </p:spPr>
      </p:pic>
    </p:spTree>
    <p:extLst>
      <p:ext uri="{BB962C8B-B14F-4D97-AF65-F5344CB8AC3E}">
        <p14:creationId xmlns:p14="http://schemas.microsoft.com/office/powerpoint/2010/main" val="81313872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ullets Content Slid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9"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31873982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olistic/Synergetic Deviders">
    <p:spTree>
      <p:nvGrpSpPr>
        <p:cNvPr id="1" name=""/>
        <p:cNvGrpSpPr/>
        <p:nvPr/>
      </p:nvGrpSpPr>
      <p:grpSpPr>
        <a:xfrm>
          <a:off x="0" y="0"/>
          <a:ext cx="0" cy="0"/>
          <a:chOff x="0" y="0"/>
          <a:chExt cx="0" cy="0"/>
        </a:xfrm>
      </p:grpSpPr>
    </p:spTree>
    <p:extLst>
      <p:ext uri="{BB962C8B-B14F-4D97-AF65-F5344CB8AC3E}">
        <p14:creationId xmlns:p14="http://schemas.microsoft.com/office/powerpoint/2010/main" val="760391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567" y="954072"/>
            <a:ext cx="8309840" cy="4071488"/>
          </a:xfrm>
          <a:prstGeom prst="rect">
            <a:avLst/>
          </a:prstGeom>
        </p:spPr>
      </p:pic>
    </p:spTree>
    <p:extLst>
      <p:ext uri="{BB962C8B-B14F-4D97-AF65-F5344CB8AC3E}">
        <p14:creationId xmlns:p14="http://schemas.microsoft.com/office/powerpoint/2010/main" val="25648004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spTree>
    <p:extLst>
      <p:ext uri="{BB962C8B-B14F-4D97-AF65-F5344CB8AC3E}">
        <p14:creationId xmlns:p14="http://schemas.microsoft.com/office/powerpoint/2010/main" val="15630838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mpty Content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18144719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ullets Content Slide">
    <p:spTree>
      <p:nvGrpSpPr>
        <p:cNvPr id="1" name=""/>
        <p:cNvGrpSpPr/>
        <p:nvPr/>
      </p:nvGrpSpPr>
      <p:grpSpPr>
        <a:xfrm>
          <a:off x="0" y="0"/>
          <a:ext cx="0" cy="0"/>
          <a:chOff x="0" y="0"/>
          <a:chExt cx="0" cy="0"/>
        </a:xfrm>
      </p:grpSpPr>
      <p:sp>
        <p:nvSpPr>
          <p:cNvPr id="6"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2"/>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9002990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 With Logo">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807587" y="1466083"/>
            <a:ext cx="7952694" cy="619780"/>
          </a:xfrm>
          <a:prstGeom prst="rect">
            <a:avLst/>
          </a:prstGeom>
        </p:spPr>
        <p:txBody>
          <a:bodyPr/>
          <a:lstStyle>
            <a:lvl1pPr marL="0" indent="0">
              <a:buNone/>
              <a:defRPr sz="32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Click to Add a Divider 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5071" y="-243839"/>
            <a:ext cx="4754881" cy="2329701"/>
          </a:xfrm>
          <a:prstGeom prst="rect">
            <a:avLst/>
          </a:prstGeom>
        </p:spPr>
      </p:pic>
    </p:spTree>
    <p:extLst>
      <p:ext uri="{BB962C8B-B14F-4D97-AF65-F5344CB8AC3E}">
        <p14:creationId xmlns:p14="http://schemas.microsoft.com/office/powerpoint/2010/main" val="70439175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mp; Bullets Content Slide">
    <p:spTree>
      <p:nvGrpSpPr>
        <p:cNvPr id="1" name=""/>
        <p:cNvGrpSpPr/>
        <p:nvPr/>
      </p:nvGrpSpPr>
      <p:grpSpPr>
        <a:xfrm>
          <a:off x="0" y="0"/>
          <a:ext cx="0" cy="0"/>
          <a:chOff x="0" y="0"/>
          <a:chExt cx="0" cy="0"/>
        </a:xfrm>
      </p:grpSpPr>
      <p:sp>
        <p:nvSpPr>
          <p:cNvPr id="8"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2"/>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11" name="Content Placeholder 3"/>
          <p:cNvSpPr>
            <a:spLocks noGrp="1"/>
          </p:cNvSpPr>
          <p:nvPr>
            <p:ph sz="quarter" idx="13" hasCustomPrompt="1"/>
          </p:nvPr>
        </p:nvSpPr>
        <p:spPr>
          <a:xfrm>
            <a:off x="1217613" y="1386003"/>
            <a:ext cx="878998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Tree>
    <p:extLst>
      <p:ext uri="{BB962C8B-B14F-4D97-AF65-F5344CB8AC3E}">
        <p14:creationId xmlns:p14="http://schemas.microsoft.com/office/powerpoint/2010/main" val="221808754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9" name="Content Placeholder 3"/>
          <p:cNvSpPr>
            <a:spLocks noGrp="1"/>
          </p:cNvSpPr>
          <p:nvPr>
            <p:ph sz="quarter" idx="11" hasCustomPrompt="1"/>
          </p:nvPr>
        </p:nvSpPr>
        <p:spPr>
          <a:xfrm>
            <a:off x="438945" y="2317300"/>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2" hasCustomPrompt="1"/>
          </p:nvPr>
        </p:nvSpPr>
        <p:spPr>
          <a:xfrm>
            <a:off x="438946" y="2742467"/>
            <a:ext cx="5253037" cy="2523544"/>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12" name="Content Placeholder 3"/>
          <p:cNvSpPr>
            <a:spLocks noGrp="1"/>
          </p:cNvSpPr>
          <p:nvPr>
            <p:ph sz="quarter" idx="13" hasCustomPrompt="1"/>
          </p:nvPr>
        </p:nvSpPr>
        <p:spPr>
          <a:xfrm>
            <a:off x="6551613" y="2309089"/>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3" name="Content Placeholder 3"/>
          <p:cNvSpPr>
            <a:spLocks noGrp="1"/>
          </p:cNvSpPr>
          <p:nvPr>
            <p:ph sz="quarter" idx="14" hasCustomPrompt="1"/>
          </p:nvPr>
        </p:nvSpPr>
        <p:spPr>
          <a:xfrm>
            <a:off x="6551613" y="2734256"/>
            <a:ext cx="5253037" cy="2523544"/>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395405392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llout Slide">
    <p:spTree>
      <p:nvGrpSpPr>
        <p:cNvPr id="1" name=""/>
        <p:cNvGrpSpPr/>
        <p:nvPr/>
      </p:nvGrpSpPr>
      <p:grpSpPr>
        <a:xfrm>
          <a:off x="0" y="0"/>
          <a:ext cx="0" cy="0"/>
          <a:chOff x="0" y="0"/>
          <a:chExt cx="0" cy="0"/>
        </a:xfrm>
      </p:grpSpPr>
      <p:sp>
        <p:nvSpPr>
          <p:cNvPr id="16" name="Content Placeholder 3"/>
          <p:cNvSpPr>
            <a:spLocks noGrp="1"/>
          </p:cNvSpPr>
          <p:nvPr>
            <p:ph sz="quarter" idx="12" hasCustomPrompt="1"/>
          </p:nvPr>
        </p:nvSpPr>
        <p:spPr>
          <a:xfrm>
            <a:off x="2917913" y="2487003"/>
            <a:ext cx="6356175" cy="1883994"/>
          </a:xfrm>
          <a:prstGeom prst="rect">
            <a:avLst/>
          </a:prstGeom>
          <a:solidFill>
            <a:schemeClr val="bg1"/>
          </a:solidFill>
        </p:spPr>
        <p:txBody>
          <a:bodyPr anchor="ctr"/>
          <a:lstStyle>
            <a:lvl1pPr marL="0" indent="0" algn="ctr" defTabSz="914400" rtl="0" eaLnBrk="1" latinLnBrk="0" hangingPunct="1">
              <a:lnSpc>
                <a:spcPts val="3000"/>
              </a:lnSpc>
              <a:spcBef>
                <a:spcPts val="0"/>
              </a:spcBef>
              <a:buClr>
                <a:srgbClr val="D2323C"/>
              </a:buClr>
              <a:buSzPct val="100000"/>
              <a:buFont typeface="Calibri" panose="020F0502020204030204" pitchFamily="34" charset="0"/>
              <a:buNone/>
              <a:defRPr lang="en-US" sz="2500" b="0" kern="1200" dirty="0" smtClean="0">
                <a:solidFill>
                  <a:prstClr val="black"/>
                </a:solidFill>
                <a:latin typeface="+mn-lt"/>
                <a:ea typeface="+mn-ea"/>
                <a:cs typeface="Arial" panose="020B0604020202020204" pitchFamily="34" charset="0"/>
              </a:defRPr>
            </a:lvl1pPr>
          </a:lstStyle>
          <a:p>
            <a:pPr lvl="0"/>
            <a:r>
              <a:rPr lang="en-US" dirty="0" smtClean="0"/>
              <a:t>Click to Add Callout Text</a:t>
            </a:r>
          </a:p>
        </p:txBody>
      </p:sp>
      <p:sp>
        <p:nvSpPr>
          <p:cNvPr id="4"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13559946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spTree>
    <p:extLst>
      <p:ext uri="{BB962C8B-B14F-4D97-AF65-F5344CB8AC3E}">
        <p14:creationId xmlns:p14="http://schemas.microsoft.com/office/powerpoint/2010/main" val="269354107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ullets Content Slid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9"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86253958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5"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3"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0"/>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3" y="2390625"/>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88"/>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4841166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mpty Content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424293860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ullets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77868765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Bullets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grpSp>
        <p:nvGrpSpPr>
          <p:cNvPr id="4" name="Group 3"/>
          <p:cNvGrpSpPr/>
          <p:nvPr userDrawn="1"/>
        </p:nvGrpSpPr>
        <p:grpSpPr>
          <a:xfrm>
            <a:off x="0" y="1415492"/>
            <a:ext cx="12192000" cy="4159808"/>
            <a:chOff x="0" y="1199592"/>
            <a:chExt cx="10717883" cy="4337608"/>
          </a:xfrm>
        </p:grpSpPr>
        <p:sp>
          <p:nvSpPr>
            <p:cNvPr id="6" name="Rectangle 5"/>
            <p:cNvSpPr/>
            <p:nvPr/>
          </p:nvSpPr>
          <p:spPr>
            <a:xfrm>
              <a:off x="0" y="1199592"/>
              <a:ext cx="3543299" cy="43376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8" name="Rectangle 7"/>
            <p:cNvSpPr/>
            <p:nvPr/>
          </p:nvSpPr>
          <p:spPr>
            <a:xfrm>
              <a:off x="3543299" y="1199592"/>
              <a:ext cx="3631285" cy="4337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 name="Rectangle 8"/>
            <p:cNvSpPr/>
            <p:nvPr userDrawn="1"/>
          </p:nvSpPr>
          <p:spPr>
            <a:xfrm>
              <a:off x="7174584" y="1199592"/>
              <a:ext cx="3543299" cy="43376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spTree>
    <p:extLst>
      <p:ext uri="{BB962C8B-B14F-4D97-AF65-F5344CB8AC3E}">
        <p14:creationId xmlns:p14="http://schemas.microsoft.com/office/powerpoint/2010/main" val="128599234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ullets &amp;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222375" y="4647655"/>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5353707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210469" y="1561088"/>
            <a:ext cx="9856787" cy="3464976"/>
          </a:xfrm>
          <a:prstGeom prst="rect">
            <a:avLst/>
          </a:prstGeom>
        </p:spPr>
        <p:txBody>
          <a:bodyPr/>
          <a:lstStyle>
            <a:lvl1pPr marL="0" indent="0">
              <a:buSzPct val="125000"/>
              <a:buFont typeface="Tahoma" panose="020B0604030504040204" pitchFamily="34" charset="0"/>
              <a:buNone/>
              <a:defRPr sz="2800" b="1">
                <a:solidFill>
                  <a:schemeClr val="bg1"/>
                </a:solidFill>
                <a:latin typeface="+mj-lt"/>
              </a:defRPr>
            </a:lvl1pPr>
          </a:lstStyle>
          <a:p>
            <a:pPr lvl="0"/>
            <a:r>
              <a:rPr lang="en-US" dirty="0" smtClean="0"/>
              <a:t>Click to edit Master text styles</a:t>
            </a:r>
          </a:p>
        </p:txBody>
      </p:sp>
    </p:spTree>
    <p:extLst>
      <p:ext uri="{BB962C8B-B14F-4D97-AF65-F5344CB8AC3E}">
        <p14:creationId xmlns:p14="http://schemas.microsoft.com/office/powerpoint/2010/main" val="238143672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ullets &amp; Arrow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556755" y="3884685"/>
            <a:ext cx="10031187" cy="1927870"/>
          </a:xfrm>
          <a:prstGeom prst="rect">
            <a:avLst/>
          </a:prstGeom>
        </p:spPr>
        <p:txBody>
          <a:bodyPr anchor="ctr" anchorCtr="0"/>
          <a:lstStyle>
            <a:lvl1pPr marL="0" indent="0" algn="l">
              <a:buSzPct val="125000"/>
              <a:buFont typeface="Arial" panose="020B0604020202020204" pitchFamily="34" charset="0"/>
              <a:buNone/>
              <a:defRPr lang="en-US" sz="2800" b="0" kern="1200" baseline="0" dirty="0" smtClean="0">
                <a:solidFill>
                  <a:schemeClr val="tx1"/>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6"/>
            <a:ext cx="9756775" cy="2055588"/>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1934645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ub-Title &amp; Bullets Content Slid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6"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 Placeholder 2"/>
          <p:cNvSpPr>
            <a:spLocks noGrp="1"/>
          </p:cNvSpPr>
          <p:nvPr>
            <p:ph type="body" sz="quarter" idx="16"/>
          </p:nvPr>
        </p:nvSpPr>
        <p:spPr>
          <a:xfrm>
            <a:off x="1211263" y="1317981"/>
            <a:ext cx="8095815" cy="387385"/>
          </a:xfrm>
          <a:prstGeom prst="rect">
            <a:avLst/>
          </a:prstGeom>
        </p:spPr>
        <p:txBody>
          <a:bodyPr/>
          <a:lstStyle>
            <a:lvl1pPr marL="0" indent="0">
              <a:buNone/>
              <a:defRPr sz="2500" b="1">
                <a:solidFill>
                  <a:srgbClr val="F37543"/>
                </a:solidFill>
              </a:defRPr>
            </a:lvl1pPr>
          </a:lstStyle>
          <a:p>
            <a:pPr lvl="0"/>
            <a:r>
              <a:rPr lang="en-US" dirty="0" smtClean="0"/>
              <a:t>Click to edit Master text styles</a:t>
            </a:r>
          </a:p>
        </p:txBody>
      </p:sp>
    </p:spTree>
    <p:extLst>
      <p:ext uri="{BB962C8B-B14F-4D97-AF65-F5344CB8AC3E}">
        <p14:creationId xmlns:p14="http://schemas.microsoft.com/office/powerpoint/2010/main" val="41362688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b-Title, Bullets &amp; Callout Content Slid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6" name="Text Placeholder 2"/>
          <p:cNvSpPr>
            <a:spLocks noGrp="1"/>
          </p:cNvSpPr>
          <p:nvPr>
            <p:ph type="body" sz="quarter" idx="14"/>
          </p:nvPr>
        </p:nvSpPr>
        <p:spPr>
          <a:xfrm>
            <a:off x="1222375" y="4647655"/>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3" name="Text Placeholder 2"/>
          <p:cNvSpPr>
            <a:spLocks noGrp="1"/>
          </p:cNvSpPr>
          <p:nvPr>
            <p:ph type="body" sz="quarter" idx="16"/>
          </p:nvPr>
        </p:nvSpPr>
        <p:spPr>
          <a:xfrm>
            <a:off x="1211263" y="1317981"/>
            <a:ext cx="8095815" cy="387385"/>
          </a:xfrm>
          <a:prstGeom prst="rect">
            <a:avLst/>
          </a:prstGeom>
        </p:spPr>
        <p:txBody>
          <a:bodyPr/>
          <a:lstStyle>
            <a:lvl1pPr marL="0" indent="0">
              <a:buNone/>
              <a:defRPr sz="2500" b="1">
                <a:solidFill>
                  <a:srgbClr val="F37543"/>
                </a:solidFill>
              </a:defRPr>
            </a:lvl1pPr>
          </a:lstStyle>
          <a:p>
            <a:pPr lvl="0"/>
            <a:r>
              <a:rPr lang="en-US" dirty="0" smtClean="0"/>
              <a:t>Click to edit Master text styles</a:t>
            </a:r>
          </a:p>
        </p:txBody>
      </p:sp>
    </p:spTree>
    <p:extLst>
      <p:ext uri="{BB962C8B-B14F-4D97-AF65-F5344CB8AC3E}">
        <p14:creationId xmlns:p14="http://schemas.microsoft.com/office/powerpoint/2010/main" val="42372102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5"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3"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0"/>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3" y="2390625"/>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88"/>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65327302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llout Slide">
    <p:spTree>
      <p:nvGrpSpPr>
        <p:cNvPr id="1" name=""/>
        <p:cNvGrpSpPr/>
        <p:nvPr/>
      </p:nvGrpSpPr>
      <p:grpSpPr>
        <a:xfrm>
          <a:off x="0" y="0"/>
          <a:ext cx="0" cy="0"/>
          <a:chOff x="0" y="0"/>
          <a:chExt cx="0" cy="0"/>
        </a:xfrm>
      </p:grpSpPr>
      <p:sp>
        <p:nvSpPr>
          <p:cNvPr id="16" name="Content Placeholder 3"/>
          <p:cNvSpPr>
            <a:spLocks noGrp="1"/>
          </p:cNvSpPr>
          <p:nvPr>
            <p:ph sz="quarter" idx="12" hasCustomPrompt="1"/>
          </p:nvPr>
        </p:nvSpPr>
        <p:spPr>
          <a:xfrm>
            <a:off x="2917913" y="2487003"/>
            <a:ext cx="6356175" cy="1883994"/>
          </a:xfrm>
          <a:prstGeom prst="rect">
            <a:avLst/>
          </a:prstGeom>
          <a:solidFill>
            <a:schemeClr val="bg1"/>
          </a:solidFill>
        </p:spPr>
        <p:txBody>
          <a:bodyPr anchor="ctr"/>
          <a:lstStyle>
            <a:lvl1pPr marL="0" indent="0" algn="ctr" defTabSz="914400" rtl="0" eaLnBrk="1" latinLnBrk="0" hangingPunct="1">
              <a:lnSpc>
                <a:spcPts val="3000"/>
              </a:lnSpc>
              <a:spcBef>
                <a:spcPts val="0"/>
              </a:spcBef>
              <a:buClr>
                <a:srgbClr val="D2323C"/>
              </a:buClr>
              <a:buSzPct val="100000"/>
              <a:buFont typeface="Calibri" panose="020F0502020204030204" pitchFamily="34" charset="0"/>
              <a:buNone/>
              <a:defRPr lang="en-US" sz="2500" b="0" kern="1200" dirty="0" smtClean="0">
                <a:solidFill>
                  <a:prstClr val="black"/>
                </a:solidFill>
                <a:latin typeface="+mn-lt"/>
                <a:ea typeface="+mn-ea"/>
                <a:cs typeface="Arial" panose="020B0604020202020204" pitchFamily="34" charset="0"/>
              </a:defRPr>
            </a:lvl1pPr>
          </a:lstStyle>
          <a:p>
            <a:pPr lvl="0"/>
            <a:r>
              <a:rPr lang="en-US" dirty="0" smtClean="0"/>
              <a:t>Click to Add Callout Text</a:t>
            </a:r>
          </a:p>
        </p:txBody>
      </p:sp>
      <p:sp>
        <p:nvSpPr>
          <p:cNvPr id="4"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655708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umbered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808381" y="1804988"/>
            <a:ext cx="9970754" cy="3675062"/>
          </a:xfrm>
          <a:prstGeom prst="rect">
            <a:avLst/>
          </a:prstGeom>
        </p:spPr>
        <p:txBody>
          <a:bodyPr/>
          <a:lstStyle>
            <a:lvl1pPr marL="0" indent="0">
              <a:spcBef>
                <a:spcPts val="1200"/>
              </a:spcBef>
              <a:buNone/>
              <a:defRPr sz="2400"/>
            </a:lvl1pPr>
            <a:lvl2pPr marL="441325" indent="-342900">
              <a:buClr>
                <a:schemeClr val="tx1">
                  <a:lumMod val="50000"/>
                  <a:lumOff val="50000"/>
                </a:schemeClr>
              </a:buClr>
              <a:buFont typeface="Arial" panose="020B0604020202020204" pitchFamily="34" charset="0"/>
              <a:buChar char="•"/>
              <a:defRPr sz="2000"/>
            </a:lvl2pPr>
            <a:lvl3pPr marL="914400" indent="0">
              <a:buNone/>
              <a:defRPr sz="1800"/>
            </a:lvl3pPr>
            <a:lvl4pPr marL="1371600" indent="0">
              <a:buNone/>
              <a:defRPr sz="1600"/>
            </a:lvl4pPr>
            <a:lvl5pPr marL="1828800" indent="0">
              <a:buNone/>
              <a:defRPr sz="1600"/>
            </a:lvl5pPr>
          </a:lstStyle>
          <a:p>
            <a:pPr lvl="0"/>
            <a:r>
              <a:rPr lang="en-US" dirty="0" smtClean="0"/>
              <a:t>Click to edit Master text styles</a:t>
            </a:r>
          </a:p>
          <a:p>
            <a:pPr lvl="1"/>
            <a:r>
              <a:rPr lang="en-US" dirty="0" smtClean="0"/>
              <a:t>Second level</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70511" y="1744011"/>
            <a:ext cx="586006" cy="586006"/>
          </a:xfrm>
          <a:prstGeom prst="rect">
            <a:avLst/>
          </a:prstGeom>
        </p:spPr>
      </p:pic>
    </p:spTree>
    <p:extLst>
      <p:ext uri="{BB962C8B-B14F-4D97-AF65-F5344CB8AC3E}">
        <p14:creationId xmlns:p14="http://schemas.microsoft.com/office/powerpoint/2010/main" val="39311031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40151" y="274639"/>
            <a:ext cx="8278283" cy="30797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340784" y="1093789"/>
            <a:ext cx="11478683" cy="50323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8807452" y="6505576"/>
            <a:ext cx="3280833" cy="365125"/>
          </a:xfrm>
          <a:prstGeom prst="rect">
            <a:avLst/>
          </a:prstGeom>
        </p:spPr>
        <p:txBody>
          <a:bodyPr/>
          <a:lstStyle>
            <a:lvl1pPr>
              <a:defRPr/>
            </a:lvl1pPr>
          </a:lstStyle>
          <a:p>
            <a:r>
              <a:rPr lang="en-US">
                <a:solidFill>
                  <a:prstClr val="black"/>
                </a:solidFill>
              </a:rPr>
              <a:t>Slide </a:t>
            </a:r>
            <a:fld id="{ABA9382C-7D44-4ADE-95A1-802045F2658D}"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075674314"/>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7" y="432714"/>
            <a:ext cx="7762875" cy="438151"/>
          </a:xfrm>
          <a:prstGeom prst="rect">
            <a:avLst/>
          </a:prstGeom>
        </p:spPr>
        <p:txBody>
          <a:bodyPr lIns="91430" tIns="45718" rIns="91430" bIns="45718"/>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spTree>
    <p:extLst>
      <p:ext uri="{BB962C8B-B14F-4D97-AF65-F5344CB8AC3E}">
        <p14:creationId xmlns:p14="http://schemas.microsoft.com/office/powerpoint/2010/main" val="179075838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spTree>
    <p:extLst>
      <p:ext uri="{BB962C8B-B14F-4D97-AF65-F5344CB8AC3E}">
        <p14:creationId xmlns:p14="http://schemas.microsoft.com/office/powerpoint/2010/main" val="30566776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45648" r="37841"/>
          <a:stretch/>
        </p:blipFill>
        <p:spPr>
          <a:xfrm>
            <a:off x="9650187" y="0"/>
            <a:ext cx="2541814" cy="2222556"/>
          </a:xfrm>
          <a:prstGeom prst="rect">
            <a:avLst/>
          </a:prstGeom>
        </p:spPr>
      </p:pic>
    </p:spTree>
    <p:extLst>
      <p:ext uri="{BB962C8B-B14F-4D97-AF65-F5344CB8AC3E}">
        <p14:creationId xmlns:p14="http://schemas.microsoft.com/office/powerpoint/2010/main" val="7763149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mpty Content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00754306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l="-1" t="46464" r="38482" b="-1"/>
          <a:stretch/>
        </p:blipFill>
        <p:spPr>
          <a:xfrm>
            <a:off x="9533270" y="0"/>
            <a:ext cx="2668255" cy="2322094"/>
          </a:xfrm>
          <a:prstGeom prst="rect">
            <a:avLst/>
          </a:prstGeom>
        </p:spPr>
      </p:pic>
    </p:spTree>
    <p:extLst>
      <p:ext uri="{BB962C8B-B14F-4D97-AF65-F5344CB8AC3E}">
        <p14:creationId xmlns:p14="http://schemas.microsoft.com/office/powerpoint/2010/main" val="94974747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45648" r="37841"/>
          <a:stretch/>
        </p:blipFill>
        <p:spPr>
          <a:xfrm>
            <a:off x="9650187" y="0"/>
            <a:ext cx="2541814" cy="2222556"/>
          </a:xfrm>
          <a:prstGeom prst="rect">
            <a:avLst/>
          </a:prstGeom>
        </p:spPr>
      </p:pic>
    </p:spTree>
    <p:extLst>
      <p:ext uri="{BB962C8B-B14F-4D97-AF65-F5344CB8AC3E}">
        <p14:creationId xmlns:p14="http://schemas.microsoft.com/office/powerpoint/2010/main" val="380422359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420586"/>
            <a:ext cx="12253863" cy="4560912"/>
          </a:xfrm>
          <a:prstGeom prst="rect">
            <a:avLst/>
          </a:prstGeom>
        </p:spPr>
      </p:pic>
    </p:spTree>
    <p:extLst>
      <p:ext uri="{BB962C8B-B14F-4D97-AF65-F5344CB8AC3E}">
        <p14:creationId xmlns:p14="http://schemas.microsoft.com/office/powerpoint/2010/main" val="325296308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Empty Content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26705299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Bullets Content Slid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9"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87315645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Sub-Title &amp; Bullets Content Slid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6"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 Placeholder 2"/>
          <p:cNvSpPr>
            <a:spLocks noGrp="1"/>
          </p:cNvSpPr>
          <p:nvPr>
            <p:ph type="body" sz="quarter" idx="16"/>
          </p:nvPr>
        </p:nvSpPr>
        <p:spPr>
          <a:xfrm>
            <a:off x="1211263" y="1317981"/>
            <a:ext cx="8095815" cy="387385"/>
          </a:xfrm>
          <a:prstGeom prst="rect">
            <a:avLst/>
          </a:prstGeom>
        </p:spPr>
        <p:txBody>
          <a:bodyPr/>
          <a:lstStyle>
            <a:lvl1pPr marL="0" indent="0">
              <a:buNone/>
              <a:defRPr sz="2500" b="1">
                <a:solidFill>
                  <a:srgbClr val="F37543"/>
                </a:solidFill>
              </a:defRPr>
            </a:lvl1pPr>
          </a:lstStyle>
          <a:p>
            <a:pPr lvl="0"/>
            <a:r>
              <a:rPr lang="en-US" dirty="0" smtClean="0"/>
              <a:t>Click to edit Master text styles</a:t>
            </a:r>
          </a:p>
        </p:txBody>
      </p:sp>
    </p:spTree>
    <p:extLst>
      <p:ext uri="{BB962C8B-B14F-4D97-AF65-F5344CB8AC3E}">
        <p14:creationId xmlns:p14="http://schemas.microsoft.com/office/powerpoint/2010/main" val="322231579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806848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1209674" y="432708"/>
            <a:ext cx="7762875" cy="438150"/>
          </a:xfrm>
          <a:prstGeom prst="rect">
            <a:avLst/>
          </a:prstGeo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header</a:t>
            </a:r>
          </a:p>
        </p:txBody>
      </p:sp>
    </p:spTree>
    <p:extLst>
      <p:ext uri="{BB962C8B-B14F-4D97-AF65-F5344CB8AC3E}">
        <p14:creationId xmlns:p14="http://schemas.microsoft.com/office/powerpoint/2010/main" val="796849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Divider Slide - Without Logo">
    <p:spTree>
      <p:nvGrpSpPr>
        <p:cNvPr id="1" name=""/>
        <p:cNvGrpSpPr/>
        <p:nvPr/>
      </p:nvGrpSpPr>
      <p:grpSpPr>
        <a:xfrm>
          <a:off x="0" y="0"/>
          <a:ext cx="0" cy="0"/>
          <a:chOff x="0" y="0"/>
          <a:chExt cx="0" cy="0"/>
        </a:xfrm>
      </p:grpSpPr>
      <p:sp>
        <p:nvSpPr>
          <p:cNvPr id="4" name="Text Placeholder 7"/>
          <p:cNvSpPr>
            <a:spLocks noGrp="1"/>
          </p:cNvSpPr>
          <p:nvPr>
            <p:ph type="body" sz="quarter" idx="10" hasCustomPrompt="1"/>
          </p:nvPr>
        </p:nvSpPr>
        <p:spPr>
          <a:xfrm>
            <a:off x="2119653" y="2942458"/>
            <a:ext cx="7952694" cy="619780"/>
          </a:xfrm>
          <a:prstGeom prst="rect">
            <a:avLst/>
          </a:prstGeom>
        </p:spPr>
        <p:txBody>
          <a:bodyPr/>
          <a:lstStyle>
            <a:lvl1pPr marL="0" indent="0" algn="ctr">
              <a:buNone/>
              <a:defRPr sz="32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Click to Add a Divider Title</a:t>
            </a:r>
          </a:p>
        </p:txBody>
      </p:sp>
    </p:spTree>
    <p:extLst>
      <p:ext uri="{BB962C8B-B14F-4D97-AF65-F5344CB8AC3E}">
        <p14:creationId xmlns:p14="http://schemas.microsoft.com/office/powerpoint/2010/main" val="290111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Bullets Content Slid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Content Placeholder 3"/>
          <p:cNvSpPr>
            <a:spLocks noGrp="1"/>
          </p:cNvSpPr>
          <p:nvPr>
            <p:ph sz="quarter" idx="12" hasCustomPrompt="1"/>
          </p:nvPr>
        </p:nvSpPr>
        <p:spPr>
          <a:xfrm>
            <a:off x="1217613" y="1811170"/>
            <a:ext cx="9756775" cy="3662530"/>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9"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6080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5066186"/>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Empty Content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125875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Divider Slide - With Logo">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5071" y="-243839"/>
            <a:ext cx="4754881" cy="2329701"/>
          </a:xfrm>
          <a:prstGeom prst="rect">
            <a:avLst/>
          </a:prstGeom>
        </p:spPr>
      </p:pic>
      <p:sp>
        <p:nvSpPr>
          <p:cNvPr id="4" name="Text Placeholder 7"/>
          <p:cNvSpPr>
            <a:spLocks noGrp="1"/>
          </p:cNvSpPr>
          <p:nvPr>
            <p:ph type="body" sz="quarter" idx="10" hasCustomPrompt="1"/>
          </p:nvPr>
        </p:nvSpPr>
        <p:spPr>
          <a:xfrm>
            <a:off x="2119653" y="2942458"/>
            <a:ext cx="7952694" cy="619780"/>
          </a:xfrm>
          <a:prstGeom prst="rect">
            <a:avLst/>
          </a:prstGeom>
        </p:spPr>
        <p:txBody>
          <a:bodyPr/>
          <a:lstStyle>
            <a:lvl1pPr marL="0" indent="0" algn="ctr">
              <a:buNone/>
              <a:defRPr sz="32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Click to Add a Divider Title</a:t>
            </a:r>
          </a:p>
        </p:txBody>
      </p:sp>
    </p:spTree>
    <p:extLst>
      <p:ext uri="{BB962C8B-B14F-4D97-AF65-F5344CB8AC3E}">
        <p14:creationId xmlns:p14="http://schemas.microsoft.com/office/powerpoint/2010/main" val="2518203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9" y="432709"/>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6"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4"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2"/>
            <a:ext cx="5258903"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4" y="2390626"/>
            <a:ext cx="5258903"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90"/>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604082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9" name="Content Placeholder 3"/>
          <p:cNvSpPr>
            <a:spLocks noGrp="1"/>
          </p:cNvSpPr>
          <p:nvPr>
            <p:ph sz="quarter" idx="11" hasCustomPrompt="1"/>
          </p:nvPr>
        </p:nvSpPr>
        <p:spPr>
          <a:xfrm>
            <a:off x="438945" y="2317300"/>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2" hasCustomPrompt="1"/>
          </p:nvPr>
        </p:nvSpPr>
        <p:spPr>
          <a:xfrm>
            <a:off x="438946" y="2742467"/>
            <a:ext cx="5253037" cy="2523544"/>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12" name="Content Placeholder 3"/>
          <p:cNvSpPr>
            <a:spLocks noGrp="1"/>
          </p:cNvSpPr>
          <p:nvPr>
            <p:ph sz="quarter" idx="13" hasCustomPrompt="1"/>
          </p:nvPr>
        </p:nvSpPr>
        <p:spPr>
          <a:xfrm>
            <a:off x="6551613" y="2309089"/>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3" name="Content Placeholder 3"/>
          <p:cNvSpPr>
            <a:spLocks noGrp="1"/>
          </p:cNvSpPr>
          <p:nvPr>
            <p:ph sz="quarter" idx="14" hasCustomPrompt="1"/>
          </p:nvPr>
        </p:nvSpPr>
        <p:spPr>
          <a:xfrm>
            <a:off x="6551613" y="2734256"/>
            <a:ext cx="5253037" cy="2523544"/>
          </a:xfrm>
          <a:prstGeom prst="rect">
            <a:avLst/>
          </a:prstGeom>
        </p:spPr>
        <p:txBody>
          <a:bodyPr/>
          <a:lstStyle>
            <a:lvl1pPr marL="342900" indent="-342900" algn="l" defTabSz="914400" rtl="0" eaLnBrk="1" latinLnBrk="0" hangingPunct="1">
              <a:lnSpc>
                <a:spcPts val="3000"/>
              </a:lnSpc>
              <a:spcBef>
                <a:spcPts val="0"/>
              </a:spcBef>
              <a:buClr>
                <a:srgbClr val="D2323C"/>
              </a:buClr>
              <a:buSzPct val="100000"/>
              <a:buFont typeface="Calibri" panose="020F0502020204030204" pitchFamily="34" charset="0"/>
              <a:buBlip>
                <a:blip r:embed="rId3"/>
              </a:buBlip>
              <a:defRPr lang="en-US" sz="2200" b="0" kern="1200" dirty="0" smtClean="0">
                <a:solidFill>
                  <a:prstClr val="black"/>
                </a:solidFill>
                <a:latin typeface="+mn-lt"/>
                <a:ea typeface="+mn-ea"/>
                <a:cs typeface="Arial" panose="020B0604020202020204" pitchFamily="34" charset="0"/>
              </a:defRPr>
            </a:lvl1pPr>
          </a:lstStyle>
          <a:p>
            <a:pPr lvl="0"/>
            <a:r>
              <a:rPr lang="en-US" dirty="0" smtClean="0"/>
              <a:t>Click to Add Bullets</a:t>
            </a:r>
          </a:p>
        </p:txBody>
      </p:sp>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Tree>
    <p:extLst>
      <p:ext uri="{BB962C8B-B14F-4D97-AF65-F5344CB8AC3E}">
        <p14:creationId xmlns:p14="http://schemas.microsoft.com/office/powerpoint/2010/main" val="317176810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9628" y="274681"/>
            <a:ext cx="8277893" cy="307427"/>
          </a:xfrm>
          <a:prstGeom prst="rect">
            <a:avLst/>
          </a:prstGeom>
        </p:spPr>
        <p:txBody>
          <a:bodyPr lIns="117226" tIns="58613" rIns="117226" bIns="58613"/>
          <a:lstStyle/>
          <a:p>
            <a:r>
              <a:rPr lang="en-US" smtClean="0"/>
              <a:t>Click to edit Master title style</a:t>
            </a:r>
            <a:endParaRPr lang="en-US"/>
          </a:p>
        </p:txBody>
      </p:sp>
      <p:sp>
        <p:nvSpPr>
          <p:cNvPr id="5" name="Slide Number Placeholder 4"/>
          <p:cNvSpPr>
            <a:spLocks noGrp="1"/>
          </p:cNvSpPr>
          <p:nvPr>
            <p:ph type="sldNum" sz="quarter" idx="12"/>
          </p:nvPr>
        </p:nvSpPr>
        <p:spPr>
          <a:xfrm>
            <a:off x="8808160" y="6506316"/>
            <a:ext cx="3279920" cy="365125"/>
          </a:xfrm>
          <a:prstGeom prst="rect">
            <a:avLst/>
          </a:prstGeom>
        </p:spPr>
        <p:txBody>
          <a:bodyPr lIns="117226" tIns="58613" rIns="117226" bIns="58613"/>
          <a:lstStyle/>
          <a:p>
            <a:r>
              <a:rPr lang="en-US" dirty="0" smtClean="0">
                <a:solidFill>
                  <a:srgbClr val="FFFFFF"/>
                </a:solidFill>
              </a:rPr>
              <a:t>Slide </a:t>
            </a:r>
            <a:fld id="{48B95708-110C-5840-A855-6BCA844353D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11295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Holistic/Synergetic Deviders">
    <p:spTree>
      <p:nvGrpSpPr>
        <p:cNvPr id="1" name=""/>
        <p:cNvGrpSpPr/>
        <p:nvPr/>
      </p:nvGrpSpPr>
      <p:grpSpPr>
        <a:xfrm>
          <a:off x="0" y="0"/>
          <a:ext cx="0" cy="0"/>
          <a:chOff x="0" y="0"/>
          <a:chExt cx="0" cy="0"/>
        </a:xfrm>
      </p:grpSpPr>
      <p:sp>
        <p:nvSpPr>
          <p:cNvPr id="2" name="Text Placeholder 7"/>
          <p:cNvSpPr>
            <a:spLocks noGrp="1"/>
          </p:cNvSpPr>
          <p:nvPr>
            <p:ph type="body" sz="quarter" idx="10" hasCustomPrompt="1"/>
          </p:nvPr>
        </p:nvSpPr>
        <p:spPr>
          <a:xfrm>
            <a:off x="2119653" y="1875658"/>
            <a:ext cx="7952694" cy="619780"/>
          </a:xfrm>
          <a:prstGeom prst="rect">
            <a:avLst/>
          </a:prstGeom>
        </p:spPr>
        <p:txBody>
          <a:bodyPr/>
          <a:lstStyle>
            <a:lvl1pPr marL="0" indent="0" algn="ctr">
              <a:buNone/>
              <a:defRPr sz="32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smtClean="0"/>
              <a:t>Click to Add a Divider Title</a:t>
            </a:r>
          </a:p>
        </p:txBody>
      </p:sp>
    </p:spTree>
    <p:extLst>
      <p:ext uri="{BB962C8B-B14F-4D97-AF65-F5344CB8AC3E}">
        <p14:creationId xmlns:p14="http://schemas.microsoft.com/office/powerpoint/2010/main" val="15905788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_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5"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3"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0"/>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3" y="2390625"/>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88"/>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78403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3_2 Sided Bullets + Sub-Titl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 y="1420587"/>
            <a:ext cx="12253863" cy="4560912"/>
          </a:xfrm>
          <a:prstGeom prst="rect">
            <a:avLst/>
          </a:prstGeom>
        </p:spPr>
      </p:pic>
      <p:sp>
        <p:nvSpPr>
          <p:cNvPr id="8"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9" name="Content Placeholder 3"/>
          <p:cNvSpPr>
            <a:spLocks noGrp="1"/>
          </p:cNvSpPr>
          <p:nvPr>
            <p:ph sz="quarter" idx="11" hasCustomPrompt="1"/>
          </p:nvPr>
        </p:nvSpPr>
        <p:spPr>
          <a:xfrm>
            <a:off x="438945" y="1868398"/>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0" name="Content Placeholder 3"/>
          <p:cNvSpPr>
            <a:spLocks noGrp="1"/>
          </p:cNvSpPr>
          <p:nvPr>
            <p:ph sz="quarter" idx="13" hasCustomPrompt="1"/>
          </p:nvPr>
        </p:nvSpPr>
        <p:spPr>
          <a:xfrm>
            <a:off x="6551613" y="1860187"/>
            <a:ext cx="5253037" cy="378724"/>
          </a:xfrm>
          <a:prstGeom prst="rect">
            <a:avLst/>
          </a:prstGeom>
        </p:spPr>
        <p:txBody>
          <a:bodyPr/>
          <a:lstStyle>
            <a:lvl1pPr marL="0" indent="0" algn="l" defTabSz="914400" rtl="0" eaLnBrk="1" latinLnBrk="0" hangingPunct="1">
              <a:lnSpc>
                <a:spcPts val="2400"/>
              </a:lnSpc>
              <a:spcBef>
                <a:spcPts val="0"/>
              </a:spcBef>
              <a:buClr>
                <a:srgbClr val="D2323C"/>
              </a:buClr>
              <a:buSzPct val="100000"/>
              <a:buFont typeface="Calibri" panose="020F0502020204030204" pitchFamily="34" charset="0"/>
              <a:buNone/>
              <a:defRPr lang="en-US" sz="2500" b="1" kern="1200" dirty="0" smtClean="0">
                <a:solidFill>
                  <a:srgbClr val="F37543"/>
                </a:solidFill>
                <a:latin typeface="+mn-lt"/>
                <a:ea typeface="+mn-ea"/>
                <a:cs typeface="Arial" panose="020B0604020202020204" pitchFamily="34" charset="0"/>
              </a:defRPr>
            </a:lvl1pPr>
          </a:lstStyle>
          <a:p>
            <a:pPr lvl="0"/>
            <a:r>
              <a:rPr lang="en-US" dirty="0" smtClean="0"/>
              <a:t>Click to Add a Sub-Title</a:t>
            </a:r>
          </a:p>
        </p:txBody>
      </p:sp>
      <p:sp>
        <p:nvSpPr>
          <p:cNvPr id="11" name="Content Placeholder 2"/>
          <p:cNvSpPr>
            <a:spLocks noGrp="1"/>
          </p:cNvSpPr>
          <p:nvPr>
            <p:ph sz="quarter" idx="17"/>
          </p:nvPr>
        </p:nvSpPr>
        <p:spPr>
          <a:xfrm>
            <a:off x="437170" y="2383830"/>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Content Placeholder 2"/>
          <p:cNvSpPr>
            <a:spLocks noGrp="1"/>
          </p:cNvSpPr>
          <p:nvPr>
            <p:ph sz="quarter" idx="18"/>
          </p:nvPr>
        </p:nvSpPr>
        <p:spPr>
          <a:xfrm>
            <a:off x="6551613" y="2390625"/>
            <a:ext cx="5258902" cy="2411413"/>
          </a:xfrm>
          <a:prstGeom prst="rect">
            <a:avLst/>
          </a:prstGeom>
        </p:spPr>
        <p:txBody>
          <a:bodyPr/>
          <a:lstStyle>
            <a:lvl1pPr marL="342900" indent="-342900">
              <a:buFontTx/>
              <a:buBlip>
                <a:blip r:embed="rId3"/>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2"/>
          <p:cNvSpPr>
            <a:spLocks noGrp="1"/>
          </p:cNvSpPr>
          <p:nvPr>
            <p:ph type="body" sz="quarter" idx="14"/>
          </p:nvPr>
        </p:nvSpPr>
        <p:spPr>
          <a:xfrm>
            <a:off x="1222375" y="4988488"/>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85218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ullets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grpSp>
        <p:nvGrpSpPr>
          <p:cNvPr id="4" name="Group 3"/>
          <p:cNvGrpSpPr/>
          <p:nvPr userDrawn="1"/>
        </p:nvGrpSpPr>
        <p:grpSpPr>
          <a:xfrm>
            <a:off x="0" y="1415492"/>
            <a:ext cx="12192000" cy="4159808"/>
            <a:chOff x="0" y="1199592"/>
            <a:chExt cx="10717883" cy="4337608"/>
          </a:xfrm>
        </p:grpSpPr>
        <p:sp>
          <p:nvSpPr>
            <p:cNvPr id="6" name="Rectangle 5"/>
            <p:cNvSpPr/>
            <p:nvPr/>
          </p:nvSpPr>
          <p:spPr>
            <a:xfrm>
              <a:off x="0" y="1199592"/>
              <a:ext cx="3543299" cy="43376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8" name="Rectangle 7"/>
            <p:cNvSpPr/>
            <p:nvPr/>
          </p:nvSpPr>
          <p:spPr>
            <a:xfrm>
              <a:off x="3543299" y="1199592"/>
              <a:ext cx="3631285" cy="4337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 name="Rectangle 8"/>
            <p:cNvSpPr/>
            <p:nvPr userDrawn="1"/>
          </p:nvSpPr>
          <p:spPr>
            <a:xfrm>
              <a:off x="7174584" y="1199592"/>
              <a:ext cx="3543299" cy="43376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spTree>
    <p:extLst>
      <p:ext uri="{BB962C8B-B14F-4D97-AF65-F5344CB8AC3E}">
        <p14:creationId xmlns:p14="http://schemas.microsoft.com/office/powerpoint/2010/main" val="140756189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s &amp;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222375" y="4647655"/>
            <a:ext cx="9791700" cy="925513"/>
          </a:xfrm>
          <a:prstGeom prst="rect">
            <a:avLst/>
          </a:prstGeom>
        </p:spPr>
        <p:txBody>
          <a:bodyPr anchor="ctr" anchorCtr="0"/>
          <a:lstStyle>
            <a:lvl1pPr marL="0" indent="0" algn="ctr">
              <a:buNone/>
              <a:defRPr lang="en-US" sz="2800" b="1" kern="1200" dirty="0" smtClean="0">
                <a:solidFill>
                  <a:srgbClr val="F37543"/>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8570298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s &amp; Arrow Callout Content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3" name="Text Placeholder 2"/>
          <p:cNvSpPr>
            <a:spLocks noGrp="1"/>
          </p:cNvSpPr>
          <p:nvPr>
            <p:ph type="body" sz="quarter" idx="13"/>
          </p:nvPr>
        </p:nvSpPr>
        <p:spPr>
          <a:xfrm>
            <a:off x="1556755" y="3884685"/>
            <a:ext cx="10031187" cy="1927870"/>
          </a:xfrm>
          <a:prstGeom prst="rect">
            <a:avLst/>
          </a:prstGeom>
        </p:spPr>
        <p:txBody>
          <a:bodyPr anchor="ctr" anchorCtr="0"/>
          <a:lstStyle>
            <a:lvl1pPr marL="0" indent="0" algn="l">
              <a:buSzPct val="125000"/>
              <a:buFont typeface="Arial" panose="020B0604020202020204" pitchFamily="34" charset="0"/>
              <a:buNone/>
              <a:defRPr lang="en-US" sz="2800" b="0" kern="1200" baseline="0" dirty="0" smtClean="0">
                <a:solidFill>
                  <a:schemeClr val="tx1"/>
                </a:solidFill>
                <a:latin typeface="+mn-lt"/>
                <a:ea typeface="+mn-ea"/>
                <a:cs typeface="Arial" panose="020B0604020202020204" pitchFamily="34" charset="0"/>
              </a:defRPr>
            </a:lvl1pPr>
          </a:lstStyle>
          <a:p>
            <a:pPr lvl="0"/>
            <a:r>
              <a:rPr lang="en-US" dirty="0" smtClean="0"/>
              <a:t>Click to edit Master text styles</a:t>
            </a:r>
          </a:p>
        </p:txBody>
      </p:sp>
      <p:sp>
        <p:nvSpPr>
          <p:cNvPr id="8" name="Content Placeholder 2"/>
          <p:cNvSpPr>
            <a:spLocks noGrp="1"/>
          </p:cNvSpPr>
          <p:nvPr>
            <p:ph sz="quarter" idx="15"/>
          </p:nvPr>
        </p:nvSpPr>
        <p:spPr>
          <a:xfrm>
            <a:off x="1217613" y="1828516"/>
            <a:ext cx="9756775" cy="2055588"/>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474309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mp; Bullets Content Slide">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1200148" y="432707"/>
            <a:ext cx="8401051" cy="583293"/>
          </a:xfrm>
          <a:prstGeom prst="rect">
            <a:avLst/>
          </a:prstGeom>
        </p:spPr>
        <p:txBody>
          <a:bodyPr/>
          <a:lstStyle>
            <a:lvl1pPr marL="0" algn="l" defTabSz="914400" rtl="0" eaLnBrk="1" latinLnBrk="0" hangingPunct="1">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Add a Title</a:t>
            </a:r>
          </a:p>
        </p:txBody>
      </p:sp>
      <p:sp>
        <p:nvSpPr>
          <p:cNvPr id="6" name="Content Placeholder 2"/>
          <p:cNvSpPr>
            <a:spLocks noGrp="1"/>
          </p:cNvSpPr>
          <p:nvPr>
            <p:ph sz="quarter" idx="15"/>
          </p:nvPr>
        </p:nvSpPr>
        <p:spPr>
          <a:xfrm>
            <a:off x="1217613" y="1828515"/>
            <a:ext cx="9756775" cy="2411413"/>
          </a:xfrm>
          <a:prstGeom prst="rect">
            <a:avLst/>
          </a:prstGeom>
        </p:spPr>
        <p:txBody>
          <a:bodyPr/>
          <a:lstStyle>
            <a:lvl1pPr marL="342900" indent="-342900">
              <a:buFontTx/>
              <a:buBlip>
                <a:blip r:embed="rId2"/>
              </a:buBlip>
              <a:defRPr sz="2200"/>
            </a:lvl1pPr>
            <a:lvl2pPr marL="742950" indent="-285750">
              <a:buClr>
                <a:schemeClr val="tx1">
                  <a:lumMod val="50000"/>
                  <a:lumOff val="50000"/>
                </a:schemeClr>
              </a:buClr>
              <a:buFont typeface="Arial" panose="020B0604020202020204" pitchFamily="34" charset="0"/>
              <a:buChar char="-"/>
              <a:defRPr sz="2000"/>
            </a:lvl2pPr>
            <a:lvl3pPr>
              <a:buClr>
                <a:schemeClr val="tx1">
                  <a:lumMod val="50000"/>
                  <a:lumOff val="50000"/>
                </a:schemeClr>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 Placeholder 2"/>
          <p:cNvSpPr>
            <a:spLocks noGrp="1"/>
          </p:cNvSpPr>
          <p:nvPr>
            <p:ph type="body" sz="quarter" idx="16"/>
          </p:nvPr>
        </p:nvSpPr>
        <p:spPr>
          <a:xfrm>
            <a:off x="1211263" y="1317981"/>
            <a:ext cx="8095815" cy="387385"/>
          </a:xfrm>
          <a:prstGeom prst="rect">
            <a:avLst/>
          </a:prstGeom>
        </p:spPr>
        <p:txBody>
          <a:bodyPr/>
          <a:lstStyle>
            <a:lvl1pPr marL="0" indent="0">
              <a:buNone/>
              <a:defRPr sz="2500" b="1">
                <a:solidFill>
                  <a:srgbClr val="F37543"/>
                </a:solidFill>
              </a:defRPr>
            </a:lvl1pPr>
          </a:lstStyle>
          <a:p>
            <a:pPr lvl="0"/>
            <a:r>
              <a:rPr lang="en-US" dirty="0" smtClean="0"/>
              <a:t>Click to edit Master text styles</a:t>
            </a:r>
          </a:p>
        </p:txBody>
      </p:sp>
    </p:spTree>
    <p:extLst>
      <p:ext uri="{BB962C8B-B14F-4D97-AF65-F5344CB8AC3E}">
        <p14:creationId xmlns:p14="http://schemas.microsoft.com/office/powerpoint/2010/main" val="27675024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image" Target="../media/image5.jpg"/><Relationship Id="rId4" Type="http://schemas.openxmlformats.org/officeDocument/2006/relationships/slideLayout" Target="../slideLayouts/slideLayout41.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11.xml"/><Relationship Id="rId1" Type="http://schemas.openxmlformats.org/officeDocument/2006/relationships/slideLayout" Target="../slideLayouts/slideLayout4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5.jp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1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5.jp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5.jpg"/><Relationship Id="rId4" Type="http://schemas.openxmlformats.org/officeDocument/2006/relationships/slideLayout" Target="../slideLayouts/slideLayout21.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9.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5.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2089580"/>
      </p:ext>
    </p:extLst>
  </p:cSld>
  <p:clrMap bg1="lt1" tx1="dk1" bg2="lt2" tx2="dk2" accent1="accent1" accent2="accent2" accent3="accent3" accent4="accent4" accent5="accent5" accent6="accent6" hlink="hlink" folHlink="folHlink"/>
  <p:sldLayoutIdLst>
    <p:sldLayoutId id="2147483840"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576411564"/>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1" r:id="rId6"/>
    <p:sldLayoutId id="2147483945" r:id="rId7"/>
    <p:sldLayoutId id="2147483961" r:id="rId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52627897"/>
      </p:ext>
    </p:extLst>
  </p:cSld>
  <p:clrMap bg1="lt1" tx1="dk1" bg2="lt2" tx2="dk2" accent1="accent1" accent2="accent2" accent3="accent3" accent4="accent4" accent5="accent5" accent6="accent6" hlink="hlink" folHlink="folHlink"/>
  <p:sldLayoutIdLst>
    <p:sldLayoutId id="2147483944"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75307717"/>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5" r:id="rId7"/>
    <p:sldLayoutId id="2147483956" r:id="rId8"/>
    <p:sldLayoutId id="2147483957" r:id="rId9"/>
    <p:sldLayoutId id="2147483958" r:id="rId10"/>
    <p:sldLayoutId id="21474839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252" rtl="0" eaLnBrk="1" latinLnBrk="0" hangingPunct="1">
        <a:spcBef>
          <a:spcPct val="0"/>
        </a:spcBef>
        <a:buNone/>
        <a:defRPr sz="4400" kern="1200">
          <a:solidFill>
            <a:schemeClr val="tx1"/>
          </a:solidFill>
          <a:latin typeface="+mj-lt"/>
          <a:ea typeface="+mj-ea"/>
          <a:cs typeface="+mj-cs"/>
        </a:defRPr>
      </a:lvl1pPr>
    </p:titleStyle>
    <p:bodyStyle>
      <a:lvl1pPr marL="342844" indent="-342844" algn="l" defTabSz="914252"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32" indent="-285704" algn="l" defTabSz="91425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16" indent="-228564" algn="l" defTabSz="91425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44"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4pPr>
      <a:lvl5pPr marL="2057072"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5pPr>
      <a:lvl6pPr marL="2514197"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2971325"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428451"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3885578"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914252" rtl="0" eaLnBrk="1" latinLnBrk="0" hangingPunct="1">
        <a:defRPr sz="1800" kern="1200">
          <a:solidFill>
            <a:schemeClr val="tx1"/>
          </a:solidFill>
          <a:latin typeface="+mn-lt"/>
          <a:ea typeface="+mn-ea"/>
          <a:cs typeface="+mn-cs"/>
        </a:defRPr>
      </a:lvl1pPr>
      <a:lvl2pPr marL="457128" algn="l" defTabSz="914252" rtl="0" eaLnBrk="1" latinLnBrk="0" hangingPunct="1">
        <a:defRPr sz="1800" kern="1200">
          <a:solidFill>
            <a:schemeClr val="tx1"/>
          </a:solidFill>
          <a:latin typeface="+mn-lt"/>
          <a:ea typeface="+mn-ea"/>
          <a:cs typeface="+mn-cs"/>
        </a:defRPr>
      </a:lvl2pPr>
      <a:lvl3pPr marL="914252" algn="l" defTabSz="914252" rtl="0" eaLnBrk="1" latinLnBrk="0" hangingPunct="1">
        <a:defRPr sz="1800" kern="1200">
          <a:solidFill>
            <a:schemeClr val="tx1"/>
          </a:solidFill>
          <a:latin typeface="+mn-lt"/>
          <a:ea typeface="+mn-ea"/>
          <a:cs typeface="+mn-cs"/>
        </a:defRPr>
      </a:lvl3pPr>
      <a:lvl4pPr marL="1371380" algn="l" defTabSz="914252" rtl="0" eaLnBrk="1" latinLnBrk="0" hangingPunct="1">
        <a:defRPr sz="1800" kern="1200">
          <a:solidFill>
            <a:schemeClr val="tx1"/>
          </a:solidFill>
          <a:latin typeface="+mn-lt"/>
          <a:ea typeface="+mn-ea"/>
          <a:cs typeface="+mn-cs"/>
        </a:defRPr>
      </a:lvl4pPr>
      <a:lvl5pPr marL="1828508" algn="l" defTabSz="914252" rtl="0" eaLnBrk="1" latinLnBrk="0" hangingPunct="1">
        <a:defRPr sz="1800" kern="1200">
          <a:solidFill>
            <a:schemeClr val="tx1"/>
          </a:solidFill>
          <a:latin typeface="+mn-lt"/>
          <a:ea typeface="+mn-ea"/>
          <a:cs typeface="+mn-cs"/>
        </a:defRPr>
      </a:lvl5pPr>
      <a:lvl6pPr marL="2285635" algn="l" defTabSz="914252" rtl="0" eaLnBrk="1" latinLnBrk="0" hangingPunct="1">
        <a:defRPr sz="1800" kern="1200">
          <a:solidFill>
            <a:schemeClr val="tx1"/>
          </a:solidFill>
          <a:latin typeface="+mn-lt"/>
          <a:ea typeface="+mn-ea"/>
          <a:cs typeface="+mn-cs"/>
        </a:defRPr>
      </a:lvl6pPr>
      <a:lvl7pPr marL="2742761" algn="l" defTabSz="914252" rtl="0" eaLnBrk="1" latinLnBrk="0" hangingPunct="1">
        <a:defRPr sz="1800" kern="1200">
          <a:solidFill>
            <a:schemeClr val="tx1"/>
          </a:solidFill>
          <a:latin typeface="+mn-lt"/>
          <a:ea typeface="+mn-ea"/>
          <a:cs typeface="+mn-cs"/>
        </a:defRPr>
      </a:lvl7pPr>
      <a:lvl8pPr marL="3199887" algn="l" defTabSz="914252" rtl="0" eaLnBrk="1" latinLnBrk="0" hangingPunct="1">
        <a:defRPr sz="1800" kern="1200">
          <a:solidFill>
            <a:schemeClr val="tx1"/>
          </a:solidFill>
          <a:latin typeface="+mn-lt"/>
          <a:ea typeface="+mn-ea"/>
          <a:cs typeface="+mn-cs"/>
        </a:defRPr>
      </a:lvl8pPr>
      <a:lvl9pPr marL="3657015" algn="l" defTabSz="91425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22064957"/>
      </p:ext>
    </p:extLst>
  </p:cSld>
  <p:clrMap bg1="lt1" tx1="dk1" bg2="lt2" tx2="dk2" accent1="accent1" accent2="accent2" accent3="accent3" accent4="accent4" accent5="accent5" accent6="accent6" hlink="hlink" folHlink="folHlink"/>
  <p:sldLayoutIdLst>
    <p:sldLayoutId id="2147483720"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12191998" cy="6857999"/>
          </a:xfrm>
          <a:prstGeom prst="rect">
            <a:avLst/>
          </a:prstGeom>
        </p:spPr>
      </p:pic>
    </p:spTree>
    <p:extLst>
      <p:ext uri="{BB962C8B-B14F-4D97-AF65-F5344CB8AC3E}">
        <p14:creationId xmlns:p14="http://schemas.microsoft.com/office/powerpoint/2010/main" val="1871198629"/>
      </p:ext>
    </p:extLst>
  </p:cSld>
  <p:clrMap bg1="lt1" tx1="dk1" bg2="lt2" tx2="dk2" accent1="accent1" accent2="accent2" accent3="accent3" accent4="accent4" accent5="accent5" accent6="accent6" hlink="hlink" folHlink="folHlink"/>
  <p:sldLayoutIdLst>
    <p:sldLayoutId id="2147483844"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92262826"/>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911" r:id="rId3"/>
    <p:sldLayoutId id="2147483851" r:id="rId4"/>
    <p:sldLayoutId id="2147483854" r:id="rId5"/>
    <p:sldLayoutId id="2147483824" r:id="rId6"/>
    <p:sldLayoutId id="2147483852" r:id="rId7"/>
    <p:sldLayoutId id="2147483836" r:id="rId8"/>
    <p:sldLayoutId id="2147483835" r:id="rId9"/>
    <p:sldLayoutId id="2147483853" r:id="rId10"/>
    <p:sldLayoutId id="2147483946"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92737622"/>
      </p:ext>
    </p:extLst>
  </p:cSld>
  <p:clrMap bg1="lt1" tx1="dk1" bg2="lt2" tx2="dk2" accent1="accent1" accent2="accent2" accent3="accent3" accent4="accent4" accent5="accent5" accent6="accent6" hlink="hlink" folHlink="folHlink"/>
  <p:sldLayoutIdLst>
    <p:sldLayoutId id="214748383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88990074"/>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5874344"/>
      </p:ext>
    </p:extLst>
  </p:cSld>
  <p:clrMap bg1="lt1" tx1="dk1" bg2="lt2" tx2="dk2" accent1="accent1" accent2="accent2" accent3="accent3" accent4="accent4" accent5="accent5" accent6="accent6" hlink="hlink" folHlink="folHlink"/>
  <p:sldLayoutIdLst>
    <p:sldLayoutId id="2147483962" r:id="rId1"/>
  </p:sldLayoutIdLst>
  <p:timing>
    <p:tnLst>
      <p:par>
        <p:cTn id="1" dur="indefinite" restart="never" nodeType="tmRoot"/>
      </p:par>
    </p:tnLst>
  </p:timing>
  <p:txStyles>
    <p:titleStyle>
      <a:lvl1pPr algn="ctr" defTabSz="914252" rtl="0" eaLnBrk="1" latinLnBrk="0" hangingPunct="1">
        <a:spcBef>
          <a:spcPct val="0"/>
        </a:spcBef>
        <a:buNone/>
        <a:defRPr sz="4400" kern="1200">
          <a:solidFill>
            <a:schemeClr val="tx1"/>
          </a:solidFill>
          <a:latin typeface="+mj-lt"/>
          <a:ea typeface="+mj-ea"/>
          <a:cs typeface="+mj-cs"/>
        </a:defRPr>
      </a:lvl1pPr>
    </p:titleStyle>
    <p:bodyStyle>
      <a:lvl1pPr marL="342844" indent="-342844" algn="l" defTabSz="914252"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32" indent="-285704" algn="l" defTabSz="914252"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16" indent="-228564" algn="l" defTabSz="91425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44"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4pPr>
      <a:lvl5pPr marL="2057072"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5pPr>
      <a:lvl6pPr marL="2514197"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2971325"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428451"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3885578" indent="-228564" algn="l" defTabSz="914252"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914252" rtl="0" eaLnBrk="1" latinLnBrk="0" hangingPunct="1">
        <a:defRPr sz="1800" kern="1200">
          <a:solidFill>
            <a:schemeClr val="tx1"/>
          </a:solidFill>
          <a:latin typeface="+mn-lt"/>
          <a:ea typeface="+mn-ea"/>
          <a:cs typeface="+mn-cs"/>
        </a:defRPr>
      </a:lvl1pPr>
      <a:lvl2pPr marL="457128" algn="l" defTabSz="914252" rtl="0" eaLnBrk="1" latinLnBrk="0" hangingPunct="1">
        <a:defRPr sz="1800" kern="1200">
          <a:solidFill>
            <a:schemeClr val="tx1"/>
          </a:solidFill>
          <a:latin typeface="+mn-lt"/>
          <a:ea typeface="+mn-ea"/>
          <a:cs typeface="+mn-cs"/>
        </a:defRPr>
      </a:lvl2pPr>
      <a:lvl3pPr marL="914252" algn="l" defTabSz="914252" rtl="0" eaLnBrk="1" latinLnBrk="0" hangingPunct="1">
        <a:defRPr sz="1800" kern="1200">
          <a:solidFill>
            <a:schemeClr val="tx1"/>
          </a:solidFill>
          <a:latin typeface="+mn-lt"/>
          <a:ea typeface="+mn-ea"/>
          <a:cs typeface="+mn-cs"/>
        </a:defRPr>
      </a:lvl3pPr>
      <a:lvl4pPr marL="1371380" algn="l" defTabSz="914252" rtl="0" eaLnBrk="1" latinLnBrk="0" hangingPunct="1">
        <a:defRPr sz="1800" kern="1200">
          <a:solidFill>
            <a:schemeClr val="tx1"/>
          </a:solidFill>
          <a:latin typeface="+mn-lt"/>
          <a:ea typeface="+mn-ea"/>
          <a:cs typeface="+mn-cs"/>
        </a:defRPr>
      </a:lvl4pPr>
      <a:lvl5pPr marL="1828508" algn="l" defTabSz="914252" rtl="0" eaLnBrk="1" latinLnBrk="0" hangingPunct="1">
        <a:defRPr sz="1800" kern="1200">
          <a:solidFill>
            <a:schemeClr val="tx1"/>
          </a:solidFill>
          <a:latin typeface="+mn-lt"/>
          <a:ea typeface="+mn-ea"/>
          <a:cs typeface="+mn-cs"/>
        </a:defRPr>
      </a:lvl5pPr>
      <a:lvl6pPr marL="2285635" algn="l" defTabSz="914252" rtl="0" eaLnBrk="1" latinLnBrk="0" hangingPunct="1">
        <a:defRPr sz="1800" kern="1200">
          <a:solidFill>
            <a:schemeClr val="tx1"/>
          </a:solidFill>
          <a:latin typeface="+mn-lt"/>
          <a:ea typeface="+mn-ea"/>
          <a:cs typeface="+mn-cs"/>
        </a:defRPr>
      </a:lvl6pPr>
      <a:lvl7pPr marL="2742761" algn="l" defTabSz="914252" rtl="0" eaLnBrk="1" latinLnBrk="0" hangingPunct="1">
        <a:defRPr sz="1800" kern="1200">
          <a:solidFill>
            <a:schemeClr val="tx1"/>
          </a:solidFill>
          <a:latin typeface="+mn-lt"/>
          <a:ea typeface="+mn-ea"/>
          <a:cs typeface="+mn-cs"/>
        </a:defRPr>
      </a:lvl7pPr>
      <a:lvl8pPr marL="3199887" algn="l" defTabSz="914252" rtl="0" eaLnBrk="1" latinLnBrk="0" hangingPunct="1">
        <a:defRPr sz="1800" kern="1200">
          <a:solidFill>
            <a:schemeClr val="tx1"/>
          </a:solidFill>
          <a:latin typeface="+mn-lt"/>
          <a:ea typeface="+mn-ea"/>
          <a:cs typeface="+mn-cs"/>
        </a:defRPr>
      </a:lvl8pPr>
      <a:lvl9pPr marL="3657015" algn="l" defTabSz="91425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75918623"/>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1979782"/>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68.png"/><Relationship Id="rId18" Type="http://schemas.openxmlformats.org/officeDocument/2006/relationships/image" Target="../media/image81.png"/><Relationship Id="rId3" Type="http://schemas.openxmlformats.org/officeDocument/2006/relationships/image" Target="../media/image73.png"/><Relationship Id="rId7" Type="http://schemas.openxmlformats.org/officeDocument/2006/relationships/image" Target="../media/image76.png"/><Relationship Id="rId12" Type="http://schemas.openxmlformats.org/officeDocument/2006/relationships/image" Target="../media/image67.png"/><Relationship Id="rId17" Type="http://schemas.openxmlformats.org/officeDocument/2006/relationships/image" Target="../media/image72.png"/><Relationship Id="rId2" Type="http://schemas.openxmlformats.org/officeDocument/2006/relationships/notesSlide" Target="../notesSlides/notesSlide7.xml"/><Relationship Id="rId16" Type="http://schemas.openxmlformats.org/officeDocument/2006/relationships/image" Target="../media/image71.png"/><Relationship Id="rId20" Type="http://schemas.openxmlformats.org/officeDocument/2006/relationships/image" Target="../media/image83.png"/><Relationship Id="rId1" Type="http://schemas.openxmlformats.org/officeDocument/2006/relationships/slideLayout" Target="../slideLayouts/slideLayout9.xml"/><Relationship Id="rId6" Type="http://schemas.openxmlformats.org/officeDocument/2006/relationships/image" Target="../media/image75.png"/><Relationship Id="rId11" Type="http://schemas.openxmlformats.org/officeDocument/2006/relationships/image" Target="../media/image80.png"/><Relationship Id="rId5" Type="http://schemas.openxmlformats.org/officeDocument/2006/relationships/image" Target="../media/image74.png"/><Relationship Id="rId15" Type="http://schemas.openxmlformats.org/officeDocument/2006/relationships/image" Target="../media/image70.png"/><Relationship Id="rId10" Type="http://schemas.openxmlformats.org/officeDocument/2006/relationships/image" Target="../media/image79.png"/><Relationship Id="rId19" Type="http://schemas.openxmlformats.org/officeDocument/2006/relationships/image" Target="../media/image82.png"/><Relationship Id="rId4" Type="http://schemas.openxmlformats.org/officeDocument/2006/relationships/image" Target="../media/image66.png"/><Relationship Id="rId9" Type="http://schemas.openxmlformats.org/officeDocument/2006/relationships/image" Target="../media/image78.png"/><Relationship Id="rId14" Type="http://schemas.openxmlformats.org/officeDocument/2006/relationships/image" Target="../media/image69.png"/></Relationships>
</file>

<file path=ppt/slides/_rels/slide1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81.png"/><Relationship Id="rId7" Type="http://schemas.openxmlformats.org/officeDocument/2006/relationships/image" Target="../media/image7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7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4.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5.png"/><Relationship Id="rId7" Type="http://schemas.openxmlformats.org/officeDocument/2006/relationships/image" Target="../media/image87.png"/><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image" Target="../media/image86.png"/><Relationship Id="rId5" Type="http://schemas.openxmlformats.org/officeDocument/2006/relationships/image" Target="../media/image84.png"/><Relationship Id="rId4" Type="http://schemas.openxmlformats.org/officeDocument/2006/relationships/image" Target="../media/image90.png"/><Relationship Id="rId9" Type="http://schemas.openxmlformats.org/officeDocument/2006/relationships/image" Target="../media/image89.png"/></Relationships>
</file>

<file path=ppt/slides/_rels/slide1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4.png"/><Relationship Id="rId7" Type="http://schemas.openxmlformats.org/officeDocument/2006/relationships/image" Target="../media/image96.png"/><Relationship Id="rId2" Type="http://schemas.openxmlformats.org/officeDocument/2006/relationships/image" Target="../media/image93.png"/><Relationship Id="rId1" Type="http://schemas.openxmlformats.org/officeDocument/2006/relationships/slideLayout" Target="../slideLayouts/slideLayout38.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95.png"/><Relationship Id="rId10" Type="http://schemas.openxmlformats.org/officeDocument/2006/relationships/image" Target="../media/image98.jpeg"/><Relationship Id="rId4" Type="http://schemas.microsoft.com/office/2007/relationships/hdphoto" Target="../media/hdphoto1.wdp"/><Relationship Id="rId9" Type="http://schemas.microsoft.com/office/2007/relationships/hdphoto" Target="../media/hdphoto3.wdp"/></Relationships>
</file>

<file path=ppt/slides/_rels/slide1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08.jpeg"/><Relationship Id="rId13" Type="http://schemas.openxmlformats.org/officeDocument/2006/relationships/image" Target="../media/image113.jpeg"/><Relationship Id="rId3" Type="http://schemas.openxmlformats.org/officeDocument/2006/relationships/image" Target="../media/image103.png"/><Relationship Id="rId7" Type="http://schemas.openxmlformats.org/officeDocument/2006/relationships/image" Target="../media/image107.png"/><Relationship Id="rId12" Type="http://schemas.openxmlformats.org/officeDocument/2006/relationships/image" Target="../media/image112.png"/><Relationship Id="rId2" Type="http://schemas.openxmlformats.org/officeDocument/2006/relationships/hyperlink" Target="http://www.tolly.com/TV/TV_home.aspx" TargetMode="External"/><Relationship Id="rId16" Type="http://schemas.openxmlformats.org/officeDocument/2006/relationships/image" Target="../media/image116.jpeg"/><Relationship Id="rId1" Type="http://schemas.openxmlformats.org/officeDocument/2006/relationships/slideLayout" Target="../slideLayouts/slideLayout5.xml"/><Relationship Id="rId6" Type="http://schemas.openxmlformats.org/officeDocument/2006/relationships/image" Target="../media/image106.png"/><Relationship Id="rId11" Type="http://schemas.openxmlformats.org/officeDocument/2006/relationships/image" Target="../media/image111.png"/><Relationship Id="rId5" Type="http://schemas.openxmlformats.org/officeDocument/2006/relationships/image" Target="../media/image105.png"/><Relationship Id="rId15" Type="http://schemas.openxmlformats.org/officeDocument/2006/relationships/image" Target="../media/image115.png"/><Relationship Id="rId10" Type="http://schemas.openxmlformats.org/officeDocument/2006/relationships/image" Target="../media/image110.jpeg"/><Relationship Id="rId4" Type="http://schemas.openxmlformats.org/officeDocument/2006/relationships/image" Target="../media/image104.jpeg"/><Relationship Id="rId9" Type="http://schemas.openxmlformats.org/officeDocument/2006/relationships/image" Target="../media/image109.jpeg"/><Relationship Id="rId14" Type="http://schemas.openxmlformats.org/officeDocument/2006/relationships/image" Target="../media/image1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118.png"/></Relationships>
</file>

<file path=ppt/slides/_rels/slide2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20.emf"/></Relationships>
</file>

<file path=ppt/slides/_rels/slide2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43.xml"/><Relationship Id="rId5" Type="http://schemas.openxmlformats.org/officeDocument/2006/relationships/image" Target="../media/image124.jpeg"/><Relationship Id="rId4" Type="http://schemas.openxmlformats.org/officeDocument/2006/relationships/image" Target="../media/image12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3.xml.rels><?xml version="1.0" encoding="UTF-8" standalone="yes"?>
<Relationships xmlns="http://schemas.openxmlformats.org/package/2006/relationships"><Relationship Id="rId13" Type="http://schemas.openxmlformats.org/officeDocument/2006/relationships/image" Target="../media/image25.jpeg"/><Relationship Id="rId18" Type="http://schemas.openxmlformats.org/officeDocument/2006/relationships/image" Target="../media/image30.png"/><Relationship Id="rId26" Type="http://schemas.openxmlformats.org/officeDocument/2006/relationships/image" Target="../media/image38.png"/><Relationship Id="rId39" Type="http://schemas.openxmlformats.org/officeDocument/2006/relationships/image" Target="../media/image51.png"/><Relationship Id="rId21" Type="http://schemas.openxmlformats.org/officeDocument/2006/relationships/image" Target="../media/image33.png"/><Relationship Id="rId34" Type="http://schemas.openxmlformats.org/officeDocument/2006/relationships/image" Target="../media/image46.png"/><Relationship Id="rId42" Type="http://schemas.openxmlformats.org/officeDocument/2006/relationships/image" Target="../media/image53.png"/><Relationship Id="rId47" Type="http://schemas.openxmlformats.org/officeDocument/2006/relationships/hyperlink" Target="https://www.google.co.il/url?sa=i&amp;rct=j&amp;q=&amp;esrc=s&amp;frm=1&amp;source=images&amp;cd=&amp;cad=rja&amp;uact=8&amp;ved=0ahUKEwiG3a-6v7DKAhWGWRoKHUnTBwgQjRwIBw&amp;url=https://de.wikipedia.org/wiki/Shopping.com&amp;psig=AFQjCNHTB4u4O1fXnq0FiYi04L9xr4FuFw&amp;ust=1453107986502169" TargetMode="External"/><Relationship Id="rId50" Type="http://schemas.openxmlformats.org/officeDocument/2006/relationships/image" Target="../media/image58.png"/><Relationship Id="rId55" Type="http://schemas.openxmlformats.org/officeDocument/2006/relationships/image" Target="../media/image61.png"/><Relationship Id="rId7"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28.png"/><Relationship Id="rId29" Type="http://schemas.openxmlformats.org/officeDocument/2006/relationships/image" Target="../media/image41.png"/><Relationship Id="rId11" Type="http://schemas.openxmlformats.org/officeDocument/2006/relationships/image" Target="../media/image23.jpeg"/><Relationship Id="rId24" Type="http://schemas.openxmlformats.org/officeDocument/2006/relationships/image" Target="../media/image36.gif"/><Relationship Id="rId32" Type="http://schemas.openxmlformats.org/officeDocument/2006/relationships/image" Target="../media/image44.png"/><Relationship Id="rId37" Type="http://schemas.openxmlformats.org/officeDocument/2006/relationships/image" Target="../media/image49.png"/><Relationship Id="rId40" Type="http://schemas.openxmlformats.org/officeDocument/2006/relationships/image" Target="../media/image52.png"/><Relationship Id="rId45" Type="http://schemas.openxmlformats.org/officeDocument/2006/relationships/image" Target="../media/image55.png"/><Relationship Id="rId53" Type="http://schemas.openxmlformats.org/officeDocument/2006/relationships/hyperlink" Target="https://www.google.co.il/url?sa=i&amp;rct=j&amp;q=&amp;esrc=s&amp;frm=1&amp;source=images&amp;cd=&amp;cad=rja&amp;uact=8&amp;ved=0ahUKEwiAmpy7xJ_KAhVJ0hoKHT4OA3YQjRwIBw&amp;url=https://commons.wikimedia.org/wiki/File:SAP_2011_logo.svg&amp;bvm=bv.111396085,d.d2s&amp;psig=AFQjCNFzp4fmwjteBI3Y927gl6pv9aYVTg&amp;ust=1452525276144227" TargetMode="External"/><Relationship Id="rId58" Type="http://schemas.openxmlformats.org/officeDocument/2006/relationships/hyperlink" Target="http://www.earthlink.net/" TargetMode="External"/><Relationship Id="rId5" Type="http://schemas.openxmlformats.org/officeDocument/2006/relationships/image" Target="../media/image17.jpeg"/><Relationship Id="rId19" Type="http://schemas.openxmlformats.org/officeDocument/2006/relationships/image" Target="../media/image31.png"/><Relationship Id="rId4" Type="http://schemas.openxmlformats.org/officeDocument/2006/relationships/image" Target="../media/image16.jpeg"/><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gif"/><Relationship Id="rId27" Type="http://schemas.openxmlformats.org/officeDocument/2006/relationships/image" Target="../media/image39.png"/><Relationship Id="rId30" Type="http://schemas.openxmlformats.org/officeDocument/2006/relationships/image" Target="../media/image42.png"/><Relationship Id="rId35" Type="http://schemas.openxmlformats.org/officeDocument/2006/relationships/image" Target="../media/image47.png"/><Relationship Id="rId43" Type="http://schemas.openxmlformats.org/officeDocument/2006/relationships/hyperlink" Target="http://www.google.co.il/url?sa=i&amp;rct=j&amp;q=&amp;esrc=s&amp;frm=1&amp;source=images&amp;cd=&amp;cad=rja&amp;uact=8&amp;ved=0ahUKEwjOnIKpw5_KAhULuhoKHQ8FARsQjRwIBw&amp;url=http://www.boku.com/&amp;bvm=bv.111396085,d.d2s&amp;psig=AFQjCNHfmnZrOTY6DfHsXHuUsxG_C6fHhg&amp;ust=1452524949400888" TargetMode="External"/><Relationship Id="rId48" Type="http://schemas.openxmlformats.org/officeDocument/2006/relationships/image" Target="../media/image57.gif"/><Relationship Id="rId56" Type="http://schemas.openxmlformats.org/officeDocument/2006/relationships/hyperlink" Target="http://www.google.co.il/url?sa=i&amp;rct=j&amp;q=&amp;esrc=s&amp;frm=1&amp;source=images&amp;cd=&amp;cad=rja&amp;uact=8&amp;ved=0ahUKEwiD9_u5wbDKAhWGUBQKHRs1AVAQjRwIBw&amp;url=http://www.searchitfast.com/index.php?page%3Dsearch/images%26search%3Dibm%2Bsoftlayer%2Blogo%26type%3Dimages&amp;psig=AFQjCNHPYDcko3Th8sf3aPU1InUC3iqG5Q&amp;ust=1453108583030179" TargetMode="External"/><Relationship Id="rId8" Type="http://schemas.openxmlformats.org/officeDocument/2006/relationships/image" Target="../media/image20.png"/><Relationship Id="rId51" Type="http://schemas.openxmlformats.org/officeDocument/2006/relationships/hyperlink" Target="http://logodatabases.com/deutsche-bank-logo.html/deutsche-bank-logo" TargetMode="External"/><Relationship Id="rId3" Type="http://schemas.openxmlformats.org/officeDocument/2006/relationships/image" Target="../media/image15.png"/><Relationship Id="rId12" Type="http://schemas.openxmlformats.org/officeDocument/2006/relationships/image" Target="../media/image24.png"/><Relationship Id="rId17" Type="http://schemas.openxmlformats.org/officeDocument/2006/relationships/image" Target="../media/image29.png"/><Relationship Id="rId25" Type="http://schemas.openxmlformats.org/officeDocument/2006/relationships/image" Target="../media/image37.png"/><Relationship Id="rId33" Type="http://schemas.openxmlformats.org/officeDocument/2006/relationships/image" Target="../media/image45.png"/><Relationship Id="rId38" Type="http://schemas.openxmlformats.org/officeDocument/2006/relationships/image" Target="../media/image50.png"/><Relationship Id="rId46" Type="http://schemas.openxmlformats.org/officeDocument/2006/relationships/image" Target="../media/image56.png"/><Relationship Id="rId59" Type="http://schemas.openxmlformats.org/officeDocument/2006/relationships/image" Target="../media/image63.png"/><Relationship Id="rId20" Type="http://schemas.openxmlformats.org/officeDocument/2006/relationships/image" Target="../media/image32.png"/><Relationship Id="rId41" Type="http://schemas.openxmlformats.org/officeDocument/2006/relationships/hyperlink" Target="http://www.google.co.il/url?sa=i&amp;rct=j&amp;q=&amp;esrc=s&amp;frm=1&amp;source=images&amp;cd=&amp;cad=rja&amp;uact=8&amp;ved=0ahUKEwj75su3w5_KAhWCRxoKHbCWAXYQjRwIBw&amp;url=http://smallbizla.org/about/partners-5/groupon-logo/&amp;bvm=bv.111396085,d.d2s&amp;psig=AFQjCNGC4Rpklw-eNCsJcvnvkI94UmNO6Q&amp;ust=1452524995994626" TargetMode="External"/><Relationship Id="rId54" Type="http://schemas.openxmlformats.org/officeDocument/2006/relationships/image" Target="../media/image60.png"/><Relationship Id="rId1" Type="http://schemas.openxmlformats.org/officeDocument/2006/relationships/slideLayout" Target="../slideLayouts/slideLayout17.xml"/><Relationship Id="rId6" Type="http://schemas.openxmlformats.org/officeDocument/2006/relationships/image" Target="../media/image18.gif"/><Relationship Id="rId15" Type="http://schemas.openxmlformats.org/officeDocument/2006/relationships/image" Target="../media/image27.jpeg"/><Relationship Id="rId23" Type="http://schemas.openxmlformats.org/officeDocument/2006/relationships/image" Target="../media/image35.png"/><Relationship Id="rId28" Type="http://schemas.openxmlformats.org/officeDocument/2006/relationships/image" Target="../media/image40.png"/><Relationship Id="rId36" Type="http://schemas.openxmlformats.org/officeDocument/2006/relationships/image" Target="../media/image48.png"/><Relationship Id="rId49" Type="http://schemas.openxmlformats.org/officeDocument/2006/relationships/hyperlink" Target="https://www.google.co.il/url?sa=i&amp;rct=j&amp;q=&amp;esrc=s&amp;frm=1&amp;source=images&amp;cd=&amp;cad=rja&amp;uact=8&amp;ved=0ahUKEwiizNCYwLDKAhVFOxQKHaLiBBMQjRwIBw&amp;url=https://commons.wikimedia.org/wiki/File:Cisco_logo.svg&amp;psig=AFQjCNG9LHI-QaM3H705tUet0KiEc8RnNw&amp;ust=1453108239562837" TargetMode="External"/><Relationship Id="rId57" Type="http://schemas.openxmlformats.org/officeDocument/2006/relationships/image" Target="../media/image62.png"/><Relationship Id="rId10" Type="http://schemas.openxmlformats.org/officeDocument/2006/relationships/image" Target="../media/image22.gif"/><Relationship Id="rId31" Type="http://schemas.openxmlformats.org/officeDocument/2006/relationships/image" Target="../media/image43.png"/><Relationship Id="rId44" Type="http://schemas.openxmlformats.org/officeDocument/2006/relationships/image" Target="../media/image54.png"/><Relationship Id="rId52" Type="http://schemas.openxmlformats.org/officeDocument/2006/relationships/image" Target="../media/image59.jpeg"/><Relationship Id="rId60" Type="http://schemas.openxmlformats.org/officeDocument/2006/relationships/image" Target="../media/image6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4.xml"/><Relationship Id="rId4" Type="http://schemas.openxmlformats.org/officeDocument/2006/relationships/image" Target="../media/image127.png"/></Relationships>
</file>

<file path=ppt/slides/_rels/slide32.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8.png"/><Relationship Id="rId1" Type="http://schemas.openxmlformats.org/officeDocument/2006/relationships/slideLayout" Target="../slideLayouts/slideLayout4.xml"/><Relationship Id="rId4" Type="http://schemas.openxmlformats.org/officeDocument/2006/relationships/image" Target="../media/image1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131.png"/><Relationship Id="rId7" Type="http://schemas.openxmlformats.org/officeDocument/2006/relationships/image" Target="../media/image135.emf"/><Relationship Id="rId2" Type="http://schemas.openxmlformats.org/officeDocument/2006/relationships/image" Target="../media/image130.png"/><Relationship Id="rId1" Type="http://schemas.openxmlformats.org/officeDocument/2006/relationships/slideLayout" Target="../slideLayouts/slideLayout4.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8.png"/><Relationship Id="rId7" Type="http://schemas.openxmlformats.org/officeDocument/2006/relationships/image" Target="../media/image141.png"/><Relationship Id="rId2" Type="http://schemas.openxmlformats.org/officeDocument/2006/relationships/image" Target="../media/image137.png"/><Relationship Id="rId1" Type="http://schemas.openxmlformats.org/officeDocument/2006/relationships/slideLayout" Target="../slideLayouts/slideLayout4.xml"/><Relationship Id="rId6" Type="http://schemas.openxmlformats.org/officeDocument/2006/relationships/image" Target="../media/image140.png"/><Relationship Id="rId5" Type="http://schemas.openxmlformats.org/officeDocument/2006/relationships/image" Target="../media/image6.png"/><Relationship Id="rId4" Type="http://schemas.openxmlformats.org/officeDocument/2006/relationships/image" Target="../media/image139.png"/></Relationships>
</file>

<file path=ppt/slides/_rels/slide38.xml.rels><?xml version="1.0" encoding="UTF-8" standalone="yes"?>
<Relationships xmlns="http://schemas.openxmlformats.org/package/2006/relationships"><Relationship Id="rId3" Type="http://schemas.openxmlformats.org/officeDocument/2006/relationships/image" Target="../media/image143.png"/><Relationship Id="rId7" Type="http://schemas.microsoft.com/office/2007/relationships/hdphoto" Target="../media/hdphoto5.wdp"/><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s>
</file>

<file path=ppt/slides/_rels/slide39.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47.png"/><Relationship Id="rId7" Type="http://schemas.openxmlformats.org/officeDocument/2006/relationships/image" Target="../media/image138.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37.png"/><Relationship Id="rId11" Type="http://schemas.openxmlformats.org/officeDocument/2006/relationships/image" Target="../media/image142.png"/><Relationship Id="rId5" Type="http://schemas.openxmlformats.org/officeDocument/2006/relationships/image" Target="../media/image148.png"/><Relationship Id="rId10" Type="http://schemas.openxmlformats.org/officeDocument/2006/relationships/image" Target="../media/image141.png"/><Relationship Id="rId4" Type="http://schemas.openxmlformats.org/officeDocument/2006/relationships/image" Target="../media/image143.png"/><Relationship Id="rId9" Type="http://schemas.openxmlformats.org/officeDocument/2006/relationships/image" Target="../media/image1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47.png"/><Relationship Id="rId7" Type="http://schemas.openxmlformats.org/officeDocument/2006/relationships/image" Target="../media/image139.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38.png"/><Relationship Id="rId11" Type="http://schemas.openxmlformats.org/officeDocument/2006/relationships/image" Target="../media/image141.png"/><Relationship Id="rId5" Type="http://schemas.openxmlformats.org/officeDocument/2006/relationships/image" Target="../media/image148.png"/><Relationship Id="rId10" Type="http://schemas.openxmlformats.org/officeDocument/2006/relationships/image" Target="../media/image140.png"/><Relationship Id="rId4" Type="http://schemas.openxmlformats.org/officeDocument/2006/relationships/image" Target="../media/image143.png"/><Relationship Id="rId9" Type="http://schemas.openxmlformats.org/officeDocument/2006/relationships/image" Target="../media/image142.png"/></Relationships>
</file>

<file path=ppt/slides/_rels/slide41.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2.png"/><Relationship Id="rId7" Type="http://schemas.openxmlformats.org/officeDocument/2006/relationships/image" Target="../media/image155.png"/><Relationship Id="rId2" Type="http://schemas.openxmlformats.org/officeDocument/2006/relationships/image" Target="../media/image151.png"/><Relationship Id="rId1" Type="http://schemas.openxmlformats.org/officeDocument/2006/relationships/slideLayout" Target="../slideLayouts/slideLayout18.xml"/><Relationship Id="rId6" Type="http://schemas.openxmlformats.org/officeDocument/2006/relationships/image" Target="../media/image154.png"/><Relationship Id="rId11" Type="http://schemas.openxmlformats.org/officeDocument/2006/relationships/image" Target="../media/image159.png"/><Relationship Id="rId5" Type="http://schemas.openxmlformats.org/officeDocument/2006/relationships/image" Target="../media/image153.png"/><Relationship Id="rId10" Type="http://schemas.openxmlformats.org/officeDocument/2006/relationships/image" Target="../media/image158.png"/><Relationship Id="rId4" Type="http://schemas.openxmlformats.org/officeDocument/2006/relationships/image" Target="../media/image118.png"/><Relationship Id="rId9" Type="http://schemas.openxmlformats.org/officeDocument/2006/relationships/image" Target="../media/image157.png"/></Relationships>
</file>

<file path=ppt/slides/_rels/slide45.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52.png"/><Relationship Id="rId7" Type="http://schemas.openxmlformats.org/officeDocument/2006/relationships/image" Target="../media/image156.png"/><Relationship Id="rId12" Type="http://schemas.openxmlformats.org/officeDocument/2006/relationships/image" Target="../media/image160.png"/><Relationship Id="rId2" Type="http://schemas.openxmlformats.org/officeDocument/2006/relationships/image" Target="../media/image151.png"/><Relationship Id="rId1" Type="http://schemas.openxmlformats.org/officeDocument/2006/relationships/slideLayout" Target="../slideLayouts/slideLayout18.xml"/><Relationship Id="rId6" Type="http://schemas.openxmlformats.org/officeDocument/2006/relationships/image" Target="../media/image154.png"/><Relationship Id="rId11" Type="http://schemas.openxmlformats.org/officeDocument/2006/relationships/image" Target="../media/image155.png"/><Relationship Id="rId5" Type="http://schemas.openxmlformats.org/officeDocument/2006/relationships/image" Target="../media/image153.png"/><Relationship Id="rId10" Type="http://schemas.openxmlformats.org/officeDocument/2006/relationships/image" Target="../media/image159.png"/><Relationship Id="rId4" Type="http://schemas.openxmlformats.org/officeDocument/2006/relationships/image" Target="../media/image118.png"/><Relationship Id="rId9" Type="http://schemas.openxmlformats.org/officeDocument/2006/relationships/image" Target="../media/image158.png"/></Relationships>
</file>

<file path=ppt/slides/_rels/slide46.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2.png"/><Relationship Id="rId7" Type="http://schemas.openxmlformats.org/officeDocument/2006/relationships/image" Target="../media/image155.png"/><Relationship Id="rId12" Type="http://schemas.openxmlformats.org/officeDocument/2006/relationships/image" Target="../media/image161.png"/><Relationship Id="rId2" Type="http://schemas.openxmlformats.org/officeDocument/2006/relationships/image" Target="../media/image151.png"/><Relationship Id="rId1" Type="http://schemas.openxmlformats.org/officeDocument/2006/relationships/slideLayout" Target="../slideLayouts/slideLayout18.xml"/><Relationship Id="rId6" Type="http://schemas.openxmlformats.org/officeDocument/2006/relationships/image" Target="../media/image154.png"/><Relationship Id="rId11" Type="http://schemas.openxmlformats.org/officeDocument/2006/relationships/image" Target="../media/image159.png"/><Relationship Id="rId5" Type="http://schemas.openxmlformats.org/officeDocument/2006/relationships/image" Target="../media/image153.png"/><Relationship Id="rId10" Type="http://schemas.openxmlformats.org/officeDocument/2006/relationships/image" Target="../media/image158.png"/><Relationship Id="rId4" Type="http://schemas.openxmlformats.org/officeDocument/2006/relationships/image" Target="../media/image118.png"/><Relationship Id="rId9" Type="http://schemas.openxmlformats.org/officeDocument/2006/relationships/image" Target="../media/image157.png"/></Relationships>
</file>

<file path=ppt/slides/_rels/slide47.xml.rels><?xml version="1.0" encoding="UTF-8" standalone="yes"?>
<Relationships xmlns="http://schemas.openxmlformats.org/package/2006/relationships"><Relationship Id="rId3" Type="http://schemas.openxmlformats.org/officeDocument/2006/relationships/image" Target="../media/image151.png"/><Relationship Id="rId7" Type="http://schemas.openxmlformats.org/officeDocument/2006/relationships/image" Target="../media/image159.png"/><Relationship Id="rId2" Type="http://schemas.openxmlformats.org/officeDocument/2006/relationships/image" Target="../media/image162.png"/><Relationship Id="rId1" Type="http://schemas.openxmlformats.org/officeDocument/2006/relationships/slideLayout" Target="../slideLayouts/slideLayout18.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4.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51.png"/><Relationship Id="rId7" Type="http://schemas.openxmlformats.org/officeDocument/2006/relationships/image" Target="../media/image169.png"/><Relationship Id="rId2" Type="http://schemas.openxmlformats.org/officeDocument/2006/relationships/image" Target="../media/image171.png"/><Relationship Id="rId1" Type="http://schemas.openxmlformats.org/officeDocument/2006/relationships/slideLayout" Target="../slideLayouts/slideLayout9.xml"/><Relationship Id="rId6" Type="http://schemas.openxmlformats.org/officeDocument/2006/relationships/image" Target="../media/image166.png"/><Relationship Id="rId5" Type="http://schemas.openxmlformats.org/officeDocument/2006/relationships/image" Target="../media/image173.png"/><Relationship Id="rId10" Type="http://schemas.openxmlformats.org/officeDocument/2006/relationships/image" Target="../media/image168.png"/><Relationship Id="rId4" Type="http://schemas.openxmlformats.org/officeDocument/2006/relationships/image" Target="../media/image172.png"/><Relationship Id="rId9" Type="http://schemas.openxmlformats.org/officeDocument/2006/relationships/image" Target="../media/image167.png"/></Relationships>
</file>

<file path=ppt/slides/_rels/slide51.xml.rels><?xml version="1.0" encoding="UTF-8" standalone="yes"?>
<Relationships xmlns="http://schemas.openxmlformats.org/package/2006/relationships"><Relationship Id="rId8" Type="http://schemas.openxmlformats.org/officeDocument/2006/relationships/image" Target="../media/image167.png"/><Relationship Id="rId3" Type="http://schemas.openxmlformats.org/officeDocument/2006/relationships/image" Target="../media/image151.png"/><Relationship Id="rId7" Type="http://schemas.openxmlformats.org/officeDocument/2006/relationships/image" Target="../media/image170.png"/><Relationship Id="rId2" Type="http://schemas.openxmlformats.org/officeDocument/2006/relationships/image" Target="../media/image171.png"/><Relationship Id="rId1" Type="http://schemas.openxmlformats.org/officeDocument/2006/relationships/slideLayout" Target="../slideLayouts/slideLayout9.xml"/><Relationship Id="rId6" Type="http://schemas.openxmlformats.org/officeDocument/2006/relationships/image" Target="../media/image169.png"/><Relationship Id="rId5" Type="http://schemas.openxmlformats.org/officeDocument/2006/relationships/image" Target="../media/image166.png"/><Relationship Id="rId4" Type="http://schemas.openxmlformats.org/officeDocument/2006/relationships/image" Target="../media/image173.png"/><Relationship Id="rId9" Type="http://schemas.openxmlformats.org/officeDocument/2006/relationships/image" Target="../media/image168.png"/></Relationships>
</file>

<file path=ppt/slides/_rels/slide52.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151.png"/><Relationship Id="rId7" Type="http://schemas.openxmlformats.org/officeDocument/2006/relationships/image" Target="../media/image166.png"/><Relationship Id="rId12" Type="http://schemas.openxmlformats.org/officeDocument/2006/relationships/image" Target="../media/image173.png"/><Relationship Id="rId2" Type="http://schemas.openxmlformats.org/officeDocument/2006/relationships/image" Target="../media/image174.png"/><Relationship Id="rId1" Type="http://schemas.openxmlformats.org/officeDocument/2006/relationships/slideLayout" Target="../slideLayouts/slideLayout9.xml"/><Relationship Id="rId6" Type="http://schemas.openxmlformats.org/officeDocument/2006/relationships/image" Target="../media/image6.png"/><Relationship Id="rId11" Type="http://schemas.openxmlformats.org/officeDocument/2006/relationships/image" Target="../media/image176.png"/><Relationship Id="rId5" Type="http://schemas.openxmlformats.org/officeDocument/2006/relationships/image" Target="../media/image168.png"/><Relationship Id="rId10" Type="http://schemas.openxmlformats.org/officeDocument/2006/relationships/image" Target="../media/image175.png"/><Relationship Id="rId4" Type="http://schemas.openxmlformats.org/officeDocument/2006/relationships/image" Target="../media/image167.png"/><Relationship Id="rId9" Type="http://schemas.openxmlformats.org/officeDocument/2006/relationships/image" Target="../media/image170.png"/></Relationships>
</file>

<file path=ppt/slides/_rels/slide53.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image" Target="../media/image174.png"/><Relationship Id="rId7" Type="http://schemas.openxmlformats.org/officeDocument/2006/relationships/image" Target="../media/image168.png"/><Relationship Id="rId2" Type="http://schemas.openxmlformats.org/officeDocument/2006/relationships/image" Target="../media/image175.png"/><Relationship Id="rId1" Type="http://schemas.openxmlformats.org/officeDocument/2006/relationships/slideLayout" Target="../slideLayouts/slideLayout9.xml"/><Relationship Id="rId6" Type="http://schemas.openxmlformats.org/officeDocument/2006/relationships/image" Target="../media/image167.png"/><Relationship Id="rId11" Type="http://schemas.openxmlformats.org/officeDocument/2006/relationships/image" Target="../media/image173.png"/><Relationship Id="rId5" Type="http://schemas.openxmlformats.org/officeDocument/2006/relationships/image" Target="../media/image151.png"/><Relationship Id="rId10" Type="http://schemas.openxmlformats.org/officeDocument/2006/relationships/image" Target="../media/image170.png"/><Relationship Id="rId4" Type="http://schemas.openxmlformats.org/officeDocument/2006/relationships/image" Target="../media/image176.png"/><Relationship Id="rId9" Type="http://schemas.openxmlformats.org/officeDocument/2006/relationships/image" Target="../media/image169.png"/></Relationships>
</file>

<file path=ppt/slides/_rels/slide54.xml.rels><?xml version="1.0" encoding="UTF-8" standalone="yes"?>
<Relationships xmlns="http://schemas.openxmlformats.org/package/2006/relationships"><Relationship Id="rId8" Type="http://schemas.openxmlformats.org/officeDocument/2006/relationships/image" Target="../media/image166.png"/><Relationship Id="rId13" Type="http://schemas.openxmlformats.org/officeDocument/2006/relationships/image" Target="../media/image6.png"/><Relationship Id="rId3" Type="http://schemas.openxmlformats.org/officeDocument/2006/relationships/image" Target="../media/image174.png"/><Relationship Id="rId7" Type="http://schemas.openxmlformats.org/officeDocument/2006/relationships/image" Target="../media/image168.png"/><Relationship Id="rId12" Type="http://schemas.openxmlformats.org/officeDocument/2006/relationships/image" Target="../media/image178.png"/><Relationship Id="rId2" Type="http://schemas.openxmlformats.org/officeDocument/2006/relationships/image" Target="../media/image175.png"/><Relationship Id="rId1" Type="http://schemas.openxmlformats.org/officeDocument/2006/relationships/slideLayout" Target="../slideLayouts/slideLayout9.xml"/><Relationship Id="rId6" Type="http://schemas.openxmlformats.org/officeDocument/2006/relationships/image" Target="../media/image167.png"/><Relationship Id="rId11" Type="http://schemas.openxmlformats.org/officeDocument/2006/relationships/image" Target="../media/image177.png"/><Relationship Id="rId5" Type="http://schemas.openxmlformats.org/officeDocument/2006/relationships/image" Target="../media/image151.png"/><Relationship Id="rId10" Type="http://schemas.openxmlformats.org/officeDocument/2006/relationships/image" Target="../media/image170.png"/><Relationship Id="rId4" Type="http://schemas.openxmlformats.org/officeDocument/2006/relationships/image" Target="../media/image176.png"/><Relationship Id="rId9" Type="http://schemas.openxmlformats.org/officeDocument/2006/relationships/image" Target="../media/image169.png"/><Relationship Id="rId14" Type="http://schemas.openxmlformats.org/officeDocument/2006/relationships/image" Target="../media/image17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4.png"/><Relationship Id="rId7" Type="http://schemas.openxmlformats.org/officeDocument/2006/relationships/image" Target="../media/image96.png"/><Relationship Id="rId2" Type="http://schemas.openxmlformats.org/officeDocument/2006/relationships/image" Target="../media/image93.png"/><Relationship Id="rId1" Type="http://schemas.openxmlformats.org/officeDocument/2006/relationships/slideLayout" Target="../slideLayouts/slideLayout38.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95.png"/><Relationship Id="rId10" Type="http://schemas.openxmlformats.org/officeDocument/2006/relationships/image" Target="../media/image98.jpeg"/><Relationship Id="rId4" Type="http://schemas.microsoft.com/office/2007/relationships/hdphoto" Target="../media/hdphoto1.wdp"/><Relationship Id="rId9" Type="http://schemas.microsoft.com/office/2007/relationships/hdphoto" Target="../media/hdphoto3.wdp"/></Relationships>
</file>

<file path=ppt/slides/_rels/slide57.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21.xml"/><Relationship Id="rId1" Type="http://schemas.openxmlformats.org/officeDocument/2006/relationships/slideLayout" Target="../slideLayouts/slideLayout45.xml"/><Relationship Id="rId6" Type="http://schemas.openxmlformats.org/officeDocument/2006/relationships/image" Target="../media/image182.png"/><Relationship Id="rId5" Type="http://schemas.openxmlformats.org/officeDocument/2006/relationships/image" Target="../media/image181.png"/><Relationship Id="rId4" Type="http://schemas.openxmlformats.org/officeDocument/2006/relationships/image" Target="../media/image180.png"/></Relationships>
</file>

<file path=ppt/slides/_rels/slide58.xml.rels><?xml version="1.0" encoding="UTF-8" standalone="yes"?>
<Relationships xmlns="http://schemas.openxmlformats.org/package/2006/relationships"><Relationship Id="rId8" Type="http://schemas.openxmlformats.org/officeDocument/2006/relationships/image" Target="../media/image187.png"/><Relationship Id="rId3" Type="http://schemas.openxmlformats.org/officeDocument/2006/relationships/image" Target="../media/image6.png"/><Relationship Id="rId7" Type="http://schemas.openxmlformats.org/officeDocument/2006/relationships/image" Target="../media/image186.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85.png"/><Relationship Id="rId5" Type="http://schemas.openxmlformats.org/officeDocument/2006/relationships/image" Target="../media/image184.png"/><Relationship Id="rId4" Type="http://schemas.openxmlformats.org/officeDocument/2006/relationships/image" Target="../media/image183.png"/><Relationship Id="rId9" Type="http://schemas.openxmlformats.org/officeDocument/2006/relationships/image" Target="../media/image18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9.png"/><Relationship Id="rId1" Type="http://schemas.openxmlformats.org/officeDocument/2006/relationships/slideLayout" Target="../slideLayouts/slideLayout4.xml"/><Relationship Id="rId4" Type="http://schemas.openxmlformats.org/officeDocument/2006/relationships/image" Target="../media/image19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196.png"/><Relationship Id="rId3" Type="http://schemas.openxmlformats.org/officeDocument/2006/relationships/image" Target="../media/image66.png"/><Relationship Id="rId7" Type="http://schemas.openxmlformats.org/officeDocument/2006/relationships/image" Target="../media/image195.png"/><Relationship Id="rId12" Type="http://schemas.openxmlformats.org/officeDocument/2006/relationships/image" Target="../media/image72.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94.png"/><Relationship Id="rId11" Type="http://schemas.openxmlformats.org/officeDocument/2006/relationships/image" Target="../media/image71.png"/><Relationship Id="rId5" Type="http://schemas.openxmlformats.org/officeDocument/2006/relationships/image" Target="../media/image193.png"/><Relationship Id="rId10" Type="http://schemas.openxmlformats.org/officeDocument/2006/relationships/image" Target="../media/image69.png"/><Relationship Id="rId4" Type="http://schemas.openxmlformats.org/officeDocument/2006/relationships/image" Target="../media/image192.png"/><Relationship Id="rId9" Type="http://schemas.openxmlformats.org/officeDocument/2006/relationships/image" Target="../media/image68.png"/><Relationship Id="rId14" Type="http://schemas.openxmlformats.org/officeDocument/2006/relationships/image" Target="../media/image70.png"/></Relationships>
</file>

<file path=ppt/slides/_rels/slide63.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7.png"/><Relationship Id="rId7" Type="http://schemas.openxmlformats.org/officeDocument/2006/relationships/image" Target="../media/image201.png"/><Relationship Id="rId12" Type="http://schemas.openxmlformats.org/officeDocument/2006/relationships/image" Target="../media/image205.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200.png"/><Relationship Id="rId11" Type="http://schemas.openxmlformats.org/officeDocument/2006/relationships/image" Target="../media/image204.png"/><Relationship Id="rId5" Type="http://schemas.openxmlformats.org/officeDocument/2006/relationships/image" Target="../media/image199.png"/><Relationship Id="rId10" Type="http://schemas.openxmlformats.org/officeDocument/2006/relationships/image" Target="../media/image170.png"/><Relationship Id="rId4" Type="http://schemas.openxmlformats.org/officeDocument/2006/relationships/image" Target="../media/image198.png"/><Relationship Id="rId9" Type="http://schemas.openxmlformats.org/officeDocument/2006/relationships/image" Target="../media/image203.png"/></Relationships>
</file>

<file path=ppt/slides/_rels/slide64.xml.rels><?xml version="1.0" encoding="UTF-8" standalone="yes"?>
<Relationships xmlns="http://schemas.openxmlformats.org/package/2006/relationships"><Relationship Id="rId8" Type="http://schemas.openxmlformats.org/officeDocument/2006/relationships/image" Target="../media/image200.png"/><Relationship Id="rId13" Type="http://schemas.openxmlformats.org/officeDocument/2006/relationships/image" Target="../media/image204.png"/><Relationship Id="rId3" Type="http://schemas.openxmlformats.org/officeDocument/2006/relationships/image" Target="../media/image198.png"/><Relationship Id="rId7" Type="http://schemas.openxmlformats.org/officeDocument/2006/relationships/image" Target="../media/image6.png"/><Relationship Id="rId12" Type="http://schemas.openxmlformats.org/officeDocument/2006/relationships/image" Target="../media/image170.png"/><Relationship Id="rId2" Type="http://schemas.openxmlformats.org/officeDocument/2006/relationships/image" Target="../media/image197.png"/><Relationship Id="rId1" Type="http://schemas.openxmlformats.org/officeDocument/2006/relationships/slideLayout" Target="../slideLayouts/slideLayout4.xml"/><Relationship Id="rId6" Type="http://schemas.openxmlformats.org/officeDocument/2006/relationships/image" Target="../media/image199.png"/><Relationship Id="rId11" Type="http://schemas.openxmlformats.org/officeDocument/2006/relationships/image" Target="../media/image203.png"/><Relationship Id="rId5" Type="http://schemas.openxmlformats.org/officeDocument/2006/relationships/image" Target="../media/image178.png"/><Relationship Id="rId10" Type="http://schemas.openxmlformats.org/officeDocument/2006/relationships/image" Target="../media/image202.png"/><Relationship Id="rId4" Type="http://schemas.openxmlformats.org/officeDocument/2006/relationships/image" Target="../media/image206.png"/><Relationship Id="rId9" Type="http://schemas.openxmlformats.org/officeDocument/2006/relationships/image" Target="../media/image201.png"/><Relationship Id="rId14" Type="http://schemas.openxmlformats.org/officeDocument/2006/relationships/image" Target="../media/image205.png"/></Relationships>
</file>

<file path=ppt/slides/_rels/slide65.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156.png"/><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69.xml.rels><?xml version="1.0" encoding="UTF-8" standalone="yes"?>
<Relationships xmlns="http://schemas.openxmlformats.org/package/2006/relationships"><Relationship Id="rId8" Type="http://schemas.openxmlformats.org/officeDocument/2006/relationships/image" Target="../media/image215.png"/><Relationship Id="rId13" Type="http://schemas.openxmlformats.org/officeDocument/2006/relationships/image" Target="../media/image218.png"/><Relationship Id="rId3" Type="http://schemas.openxmlformats.org/officeDocument/2006/relationships/image" Target="../media/image210.png"/><Relationship Id="rId7" Type="http://schemas.openxmlformats.org/officeDocument/2006/relationships/image" Target="../media/image214.png"/><Relationship Id="rId12" Type="http://schemas.openxmlformats.org/officeDocument/2006/relationships/image" Target="../media/image148.png"/><Relationship Id="rId2" Type="http://schemas.openxmlformats.org/officeDocument/2006/relationships/image" Target="../media/image209.png"/><Relationship Id="rId1" Type="http://schemas.openxmlformats.org/officeDocument/2006/relationships/slideLayout" Target="../slideLayouts/slideLayout37.xml"/><Relationship Id="rId6" Type="http://schemas.openxmlformats.org/officeDocument/2006/relationships/image" Target="../media/image213.png"/><Relationship Id="rId11" Type="http://schemas.openxmlformats.org/officeDocument/2006/relationships/image" Target="../media/image158.png"/><Relationship Id="rId5" Type="http://schemas.openxmlformats.org/officeDocument/2006/relationships/image" Target="../media/image212.png"/><Relationship Id="rId15" Type="http://schemas.openxmlformats.org/officeDocument/2006/relationships/image" Target="../media/image143.png"/><Relationship Id="rId10" Type="http://schemas.openxmlformats.org/officeDocument/2006/relationships/image" Target="../media/image217.png"/><Relationship Id="rId4" Type="http://schemas.openxmlformats.org/officeDocument/2006/relationships/image" Target="../media/image211.png"/><Relationship Id="rId9" Type="http://schemas.openxmlformats.org/officeDocument/2006/relationships/image" Target="../media/image216.png"/><Relationship Id="rId14" Type="http://schemas.openxmlformats.org/officeDocument/2006/relationships/image" Target="../media/image219.pn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6.png"/><Relationship Id="rId1" Type="http://schemas.openxmlformats.org/officeDocument/2006/relationships/slideLayout" Target="../slideLayouts/slideLayout25.xml"/><Relationship Id="rId4" Type="http://schemas.openxmlformats.org/officeDocument/2006/relationships/image" Target="../media/image222.png"/></Relationships>
</file>

<file path=ppt/slides/_rels/slide72.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117.png"/><Relationship Id="rId1" Type="http://schemas.openxmlformats.org/officeDocument/2006/relationships/slideLayout" Target="../slideLayouts/slideLayout31.xml"/><Relationship Id="rId6" Type="http://schemas.openxmlformats.org/officeDocument/2006/relationships/image" Target="../media/image226.png"/><Relationship Id="rId5" Type="http://schemas.openxmlformats.org/officeDocument/2006/relationships/image" Target="../media/image225.png"/><Relationship Id="rId4" Type="http://schemas.openxmlformats.org/officeDocument/2006/relationships/image" Target="../media/image224.png"/></Relationships>
</file>

<file path=ppt/slides/_rels/slide73.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image" Target="../media/image227.png"/><Relationship Id="rId1" Type="http://schemas.openxmlformats.org/officeDocument/2006/relationships/slideLayout" Target="../slideLayouts/slideLayout31.xml"/></Relationships>
</file>

<file path=ppt/slides/_rels/slide74.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685800" y="1201003"/>
            <a:ext cx="7334250" cy="1831486"/>
          </a:xfrm>
        </p:spPr>
        <p:txBody>
          <a:bodyPr/>
          <a:lstStyle/>
          <a:p>
            <a:pPr>
              <a:lnSpc>
                <a:spcPts val="4400"/>
              </a:lnSpc>
              <a:spcBef>
                <a:spcPts val="600"/>
              </a:spcBef>
              <a:spcAft>
                <a:spcPts val="600"/>
              </a:spcAft>
            </a:pPr>
            <a:r>
              <a:rPr lang="en-US" dirty="0" smtClean="0"/>
              <a:t>Securing Your Network &amp; Application Availability </a:t>
            </a:r>
            <a:r>
              <a:rPr lang="en-US" dirty="0"/>
              <a:t/>
            </a:r>
            <a:br>
              <a:rPr lang="en-US" dirty="0"/>
            </a:br>
            <a:r>
              <a:rPr lang="en-US" sz="2800" dirty="0" smtClean="0"/>
              <a:t>Radware’s Security Solutions</a:t>
            </a:r>
            <a:endParaRPr lang="en-US" sz="2800" dirty="0"/>
          </a:p>
        </p:txBody>
      </p:sp>
      <p:sp>
        <p:nvSpPr>
          <p:cNvPr id="2" name="Text Placeholder 1"/>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712615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7845896" y="1776701"/>
            <a:ext cx="1830636" cy="2737168"/>
            <a:chOff x="8812201" y="2248220"/>
            <a:chExt cx="1830636" cy="2737168"/>
          </a:xfrm>
        </p:grpSpPr>
        <p:cxnSp>
          <p:nvCxnSpPr>
            <p:cNvPr id="99" name="Straight Connector 98"/>
            <p:cNvCxnSpPr/>
            <p:nvPr/>
          </p:nvCxnSpPr>
          <p:spPr>
            <a:xfrm>
              <a:off x="9765926" y="2750769"/>
              <a:ext cx="0" cy="2234619"/>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0" name="Rounded Rectangle 99"/>
            <p:cNvSpPr/>
            <p:nvPr/>
          </p:nvSpPr>
          <p:spPr>
            <a:xfrm>
              <a:off x="8812201" y="2248220"/>
              <a:ext cx="1830636" cy="494421"/>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“Low &amp; Slow” DoS attacks (</a:t>
              </a:r>
              <a:r>
                <a:rPr lang="en-US" sz="1200" dirty="0" err="1" smtClean="0">
                  <a:solidFill>
                    <a:prstClr val="black"/>
                  </a:solidFill>
                  <a:cs typeface="Arial"/>
                </a:rPr>
                <a:t>e.g.Slowloris</a:t>
              </a:r>
              <a:r>
                <a:rPr lang="en-US" sz="1200" dirty="0" smtClean="0">
                  <a:solidFill>
                    <a:prstClr val="black"/>
                  </a:solidFill>
                  <a:cs typeface="Arial"/>
                </a:rPr>
                <a:t>)</a:t>
              </a:r>
              <a:endParaRPr lang="en-US" sz="1200" dirty="0">
                <a:solidFill>
                  <a:prstClr val="black"/>
                </a:solidFill>
                <a:cs typeface="Arial"/>
              </a:endParaRPr>
            </a:p>
          </p:txBody>
        </p:sp>
      </p:grpSp>
      <p:pic>
        <p:nvPicPr>
          <p:cNvPr id="94" name="Picture 9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827" y="5277686"/>
            <a:ext cx="644607" cy="644607"/>
          </a:xfrm>
          <a:prstGeom prst="rect">
            <a:avLst/>
          </a:prstGeom>
        </p:spPr>
      </p:pic>
      <p:cxnSp>
        <p:nvCxnSpPr>
          <p:cNvPr id="77" name="Straight Connector 76"/>
          <p:cNvCxnSpPr/>
          <p:nvPr/>
        </p:nvCxnSpPr>
        <p:spPr>
          <a:xfrm>
            <a:off x="1601912" y="4619020"/>
            <a:ext cx="8770586" cy="0"/>
          </a:xfrm>
          <a:prstGeom prst="line">
            <a:avLst/>
          </a:prstGeom>
          <a:ln w="38100">
            <a:solidFill>
              <a:srgbClr val="8C8C8C"/>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p:txBody>
          <a:bodyPr/>
          <a:lstStyle/>
          <a:p>
            <a:r>
              <a:rPr lang="en-US" dirty="0"/>
              <a:t>Complexity of Attacks Continues to Grow</a:t>
            </a:r>
          </a:p>
        </p:txBody>
      </p:sp>
      <p:sp>
        <p:nvSpPr>
          <p:cNvPr id="5" name="Content Placeholder 4"/>
          <p:cNvSpPr>
            <a:spLocks noGrp="1"/>
          </p:cNvSpPr>
          <p:nvPr>
            <p:ph sz="quarter" idx="4294967295"/>
          </p:nvPr>
        </p:nvSpPr>
        <p:spPr>
          <a:xfrm>
            <a:off x="1217613" y="1068503"/>
            <a:ext cx="8789987" cy="378724"/>
          </a:xfrm>
          <a:prstGeom prst="rect">
            <a:avLst/>
          </a:prstGeom>
        </p:spPr>
        <p:txBody>
          <a:bodyPr/>
          <a:lstStyle/>
          <a:p>
            <a:pPr marL="0" indent="0">
              <a:buNone/>
            </a:pPr>
            <a:r>
              <a:rPr lang="en-US" sz="2400" b="1" dirty="0">
                <a:solidFill>
                  <a:schemeClr val="accent5"/>
                </a:solidFill>
              </a:rPr>
              <a:t>Multi-vector attacks target all layers of the </a:t>
            </a:r>
            <a:r>
              <a:rPr lang="en-US" sz="2400" b="1" dirty="0" smtClean="0">
                <a:solidFill>
                  <a:schemeClr val="accent5"/>
                </a:solidFill>
              </a:rPr>
              <a:t>infrastructure</a:t>
            </a:r>
            <a:endParaRPr lang="en-US" sz="2400" b="1" dirty="0">
              <a:solidFill>
                <a:schemeClr val="accent5"/>
              </a:solidFill>
            </a:endParaRPr>
          </a:p>
        </p:txBody>
      </p:sp>
      <p:grpSp>
        <p:nvGrpSpPr>
          <p:cNvPr id="80" name="Group 79"/>
          <p:cNvGrpSpPr/>
          <p:nvPr/>
        </p:nvGrpSpPr>
        <p:grpSpPr>
          <a:xfrm>
            <a:off x="5039310" y="4032627"/>
            <a:ext cx="1453927" cy="1093954"/>
            <a:chOff x="5039310" y="4250150"/>
            <a:chExt cx="1453927" cy="1093954"/>
          </a:xfrm>
        </p:grpSpPr>
        <p:pic>
          <p:nvPicPr>
            <p:cNvPr id="72" name="Picture 7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0233" y="4250150"/>
              <a:ext cx="1038146" cy="1038146"/>
            </a:xfrm>
            <a:prstGeom prst="rect">
              <a:avLst/>
            </a:prstGeom>
          </p:spPr>
        </p:pic>
        <p:sp>
          <p:nvSpPr>
            <p:cNvPr id="13" name="TextBox 12"/>
            <p:cNvSpPr txBox="1"/>
            <p:nvPr/>
          </p:nvSpPr>
          <p:spPr>
            <a:xfrm>
              <a:off x="5039310" y="5113273"/>
              <a:ext cx="1453927" cy="230831"/>
            </a:xfrm>
            <a:prstGeom prst="rect">
              <a:avLst/>
            </a:prstGeom>
            <a:noFill/>
          </p:spPr>
          <p:txBody>
            <a:bodyPr wrap="square" rtlCol="0">
              <a:spAutoFit/>
            </a:bodyPr>
            <a:lstStyle/>
            <a:p>
              <a:pPr algn="ctr"/>
              <a:r>
                <a:rPr lang="en-US" sz="900" dirty="0" smtClean="0">
                  <a:solidFill>
                    <a:prstClr val="black"/>
                  </a:solidFill>
                  <a:cs typeface="Arial"/>
                </a:rPr>
                <a:t>IPS/IDS</a:t>
              </a:r>
            </a:p>
          </p:txBody>
        </p:sp>
      </p:grpSp>
      <p:pic>
        <p:nvPicPr>
          <p:cNvPr id="20" name="Picture 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7644212" y="1529599"/>
            <a:ext cx="494204" cy="494204"/>
          </a:xfrm>
          <a:prstGeom prst="rect">
            <a:avLst/>
          </a:prstGeom>
          <a:noFill/>
        </p:spPr>
      </p:pic>
      <p:pic>
        <p:nvPicPr>
          <p:cNvPr id="21"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9347640" y="1447810"/>
            <a:ext cx="657785" cy="657785"/>
          </a:xfrm>
          <a:prstGeom prst="rect">
            <a:avLst/>
          </a:prstGeom>
          <a:noFill/>
        </p:spPr>
      </p:pic>
      <p:grpSp>
        <p:nvGrpSpPr>
          <p:cNvPr id="22" name="Group 21"/>
          <p:cNvGrpSpPr/>
          <p:nvPr/>
        </p:nvGrpSpPr>
        <p:grpSpPr>
          <a:xfrm>
            <a:off x="1932461" y="3064676"/>
            <a:ext cx="1758328" cy="1213768"/>
            <a:chOff x="3834456" y="3115949"/>
            <a:chExt cx="1758328" cy="1213768"/>
          </a:xfrm>
        </p:grpSpPr>
        <p:sp>
          <p:nvSpPr>
            <p:cNvPr id="23" name="Rounded Rectangle 22"/>
            <p:cNvSpPr/>
            <p:nvPr/>
          </p:nvSpPr>
          <p:spPr>
            <a:xfrm>
              <a:off x="3834456" y="3115949"/>
              <a:ext cx="1758328" cy="579109"/>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Large volume network flood attacks</a:t>
              </a:r>
            </a:p>
          </p:txBody>
        </p:sp>
        <p:cxnSp>
          <p:nvCxnSpPr>
            <p:cNvPr id="24" name="Straight Connector 23"/>
            <p:cNvCxnSpPr/>
            <p:nvPr/>
          </p:nvCxnSpPr>
          <p:spPr>
            <a:xfrm>
              <a:off x="4770666" y="3695058"/>
              <a:ext cx="0" cy="634659"/>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4325300" y="3728006"/>
            <a:ext cx="832658" cy="686839"/>
            <a:chOff x="6069170" y="3779279"/>
            <a:chExt cx="832658" cy="686839"/>
          </a:xfrm>
          <a:noFill/>
        </p:grpSpPr>
        <p:sp>
          <p:nvSpPr>
            <p:cNvPr id="26" name="Rounded Rectangle 25"/>
            <p:cNvSpPr/>
            <p:nvPr/>
          </p:nvSpPr>
          <p:spPr>
            <a:xfrm>
              <a:off x="6158434" y="3779279"/>
              <a:ext cx="743394" cy="478615"/>
            </a:xfrm>
            <a:prstGeom prst="roundRect">
              <a:avLst/>
            </a:prstGeom>
            <a:grp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Syn Floods</a:t>
              </a:r>
            </a:p>
          </p:txBody>
        </p:sp>
        <p:cxnSp>
          <p:nvCxnSpPr>
            <p:cNvPr id="27" name="Elbow Connector 26"/>
            <p:cNvCxnSpPr/>
            <p:nvPr/>
          </p:nvCxnSpPr>
          <p:spPr>
            <a:xfrm flipH="1">
              <a:off x="6069170" y="4018587"/>
              <a:ext cx="76237" cy="447531"/>
            </a:xfrm>
            <a:prstGeom prst="bentConnector2">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3142314" y="3728006"/>
            <a:ext cx="978787" cy="686839"/>
            <a:chOff x="4886184" y="3779279"/>
            <a:chExt cx="978787" cy="686839"/>
          </a:xfrm>
        </p:grpSpPr>
        <p:sp>
          <p:nvSpPr>
            <p:cNvPr id="29" name="Rounded Rectangle 28"/>
            <p:cNvSpPr/>
            <p:nvPr/>
          </p:nvSpPr>
          <p:spPr>
            <a:xfrm>
              <a:off x="4886184" y="3779279"/>
              <a:ext cx="899505" cy="478615"/>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Network Scan</a:t>
              </a:r>
            </a:p>
          </p:txBody>
        </p:sp>
        <p:cxnSp>
          <p:nvCxnSpPr>
            <p:cNvPr id="30" name="Elbow Connector 29"/>
            <p:cNvCxnSpPr/>
            <p:nvPr/>
          </p:nvCxnSpPr>
          <p:spPr>
            <a:xfrm>
              <a:off x="5788734" y="4018587"/>
              <a:ext cx="76237" cy="447531"/>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6992608" y="2901225"/>
            <a:ext cx="1601879" cy="1226616"/>
            <a:chOff x="7938978" y="2952498"/>
            <a:chExt cx="1601879" cy="1226616"/>
          </a:xfrm>
          <a:noFill/>
        </p:grpSpPr>
        <p:cxnSp>
          <p:nvCxnSpPr>
            <p:cNvPr id="32" name="Elbow Connector 31"/>
            <p:cNvCxnSpPr/>
            <p:nvPr/>
          </p:nvCxnSpPr>
          <p:spPr>
            <a:xfrm rot="16200000" flipH="1">
              <a:off x="8876848" y="3515104"/>
              <a:ext cx="1057582" cy="270437"/>
            </a:xfrm>
            <a:prstGeom prst="bentConnector3">
              <a:avLst>
                <a:gd name="adj1" fmla="val 14"/>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7938978" y="2952498"/>
              <a:ext cx="1316964" cy="326900"/>
            </a:xfrm>
            <a:prstGeom prst="roundRect">
              <a:avLst/>
            </a:prstGeom>
            <a:grp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HTTP Floods</a:t>
              </a:r>
            </a:p>
          </p:txBody>
        </p:sp>
      </p:grpSp>
      <p:pic>
        <p:nvPicPr>
          <p:cNvPr id="34"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688026" y="2604431"/>
            <a:ext cx="657784" cy="657784"/>
          </a:xfrm>
          <a:prstGeom prst="rect">
            <a:avLst/>
          </a:prstGeom>
          <a:noFill/>
        </p:spPr>
      </p:pic>
      <p:grpSp>
        <p:nvGrpSpPr>
          <p:cNvPr id="35" name="Group 34"/>
          <p:cNvGrpSpPr/>
          <p:nvPr/>
        </p:nvGrpSpPr>
        <p:grpSpPr>
          <a:xfrm>
            <a:off x="7020276" y="3453193"/>
            <a:ext cx="1484835" cy="825251"/>
            <a:chOff x="7966646" y="3504466"/>
            <a:chExt cx="1484835" cy="825251"/>
          </a:xfrm>
          <a:noFill/>
        </p:grpSpPr>
        <p:cxnSp>
          <p:nvCxnSpPr>
            <p:cNvPr id="36" name="Elbow Connector 35"/>
            <p:cNvCxnSpPr>
              <a:stCxn id="37" idx="3"/>
            </p:cNvCxnSpPr>
            <p:nvPr/>
          </p:nvCxnSpPr>
          <p:spPr>
            <a:xfrm>
              <a:off x="9283611" y="3667917"/>
              <a:ext cx="167870" cy="661800"/>
            </a:xfrm>
            <a:prstGeom prst="bentConnector2">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7966646" y="3504466"/>
              <a:ext cx="1316964" cy="326900"/>
            </a:xfrm>
            <a:prstGeom prst="roundRect">
              <a:avLst/>
            </a:prstGeom>
            <a:grp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SSL Floods</a:t>
              </a:r>
            </a:p>
          </p:txBody>
        </p:sp>
      </p:grpSp>
      <p:pic>
        <p:nvPicPr>
          <p:cNvPr id="38" name="Picture 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797373" y="3248294"/>
            <a:ext cx="494203" cy="494203"/>
          </a:xfrm>
          <a:prstGeom prst="rect">
            <a:avLst/>
          </a:prstGeom>
          <a:noFill/>
        </p:spPr>
      </p:pic>
      <p:pic>
        <p:nvPicPr>
          <p:cNvPr id="39"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7921499" y="2516226"/>
            <a:ext cx="795918" cy="795918"/>
          </a:xfrm>
          <a:prstGeom prst="rect">
            <a:avLst/>
          </a:prstGeom>
          <a:noFill/>
        </p:spPr>
      </p:pic>
      <p:grpSp>
        <p:nvGrpSpPr>
          <p:cNvPr id="40" name="Group 39"/>
          <p:cNvGrpSpPr/>
          <p:nvPr/>
        </p:nvGrpSpPr>
        <p:grpSpPr>
          <a:xfrm>
            <a:off x="9140322" y="3459609"/>
            <a:ext cx="1460939" cy="926618"/>
            <a:chOff x="10086692" y="3510882"/>
            <a:chExt cx="1460939" cy="926618"/>
          </a:xfrm>
        </p:grpSpPr>
        <p:cxnSp>
          <p:nvCxnSpPr>
            <p:cNvPr id="41" name="Elbow Connector 40"/>
            <p:cNvCxnSpPr>
              <a:stCxn id="43" idx="1"/>
            </p:cNvCxnSpPr>
            <p:nvPr/>
          </p:nvCxnSpPr>
          <p:spPr>
            <a:xfrm rot="10800000" flipV="1">
              <a:off x="10086692" y="3674332"/>
              <a:ext cx="143974" cy="655384"/>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43" idx="3"/>
            </p:cNvCxnSpPr>
            <p:nvPr/>
          </p:nvCxnSpPr>
          <p:spPr>
            <a:xfrm flipH="1">
              <a:off x="11286199" y="3674332"/>
              <a:ext cx="261432" cy="763168"/>
            </a:xfrm>
            <a:prstGeom prst="bentConnector4">
              <a:avLst>
                <a:gd name="adj1" fmla="val -87441"/>
                <a:gd name="adj2" fmla="val 122869"/>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ounded Rectangular Callout 41"/>
            <p:cNvSpPr/>
            <p:nvPr/>
          </p:nvSpPr>
          <p:spPr>
            <a:xfrm>
              <a:off x="10230666" y="3510882"/>
              <a:ext cx="1316965" cy="326900"/>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App Misuse</a:t>
              </a:r>
            </a:p>
          </p:txBody>
        </p:sp>
      </p:grpSp>
      <p:grpSp>
        <p:nvGrpSpPr>
          <p:cNvPr id="44" name="Group 43"/>
          <p:cNvGrpSpPr/>
          <p:nvPr/>
        </p:nvGrpSpPr>
        <p:grpSpPr>
          <a:xfrm>
            <a:off x="9060312" y="2894963"/>
            <a:ext cx="1520793" cy="1232878"/>
            <a:chOff x="10006682" y="2946236"/>
            <a:chExt cx="1520793" cy="1232878"/>
          </a:xfrm>
        </p:grpSpPr>
        <p:cxnSp>
          <p:nvCxnSpPr>
            <p:cNvPr id="45" name="Elbow Connector 44"/>
            <p:cNvCxnSpPr/>
            <p:nvPr/>
          </p:nvCxnSpPr>
          <p:spPr>
            <a:xfrm rot="10800000" flipV="1">
              <a:off x="10006682" y="3109685"/>
              <a:ext cx="196363" cy="1069429"/>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6" name="Rounded Rectangular Callout 41"/>
            <p:cNvSpPr/>
            <p:nvPr/>
          </p:nvSpPr>
          <p:spPr>
            <a:xfrm>
              <a:off x="10210510" y="2946236"/>
              <a:ext cx="1316965" cy="326900"/>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Brute Force</a:t>
              </a:r>
            </a:p>
          </p:txBody>
        </p:sp>
      </p:grpSp>
      <p:pic>
        <p:nvPicPr>
          <p:cNvPr id="47" name="Picture 7"/>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10282113" y="2625757"/>
            <a:ext cx="597985" cy="597985"/>
          </a:xfrm>
          <a:prstGeom prst="rect">
            <a:avLst/>
          </a:prstGeom>
          <a:noFill/>
        </p:spPr>
      </p:pic>
      <p:pic>
        <p:nvPicPr>
          <p:cNvPr id="48" name="Picture 4"/>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3308446" y="2762756"/>
            <a:ext cx="657784" cy="657784"/>
          </a:xfrm>
          <a:prstGeom prst="rect">
            <a:avLst/>
          </a:prstGeom>
          <a:noFill/>
        </p:spPr>
      </p:pic>
      <p:pic>
        <p:nvPicPr>
          <p:cNvPr id="49" name="Picture 4"/>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4687105" y="3331749"/>
            <a:ext cx="875512" cy="875512"/>
          </a:xfrm>
          <a:prstGeom prst="rect">
            <a:avLst/>
          </a:prstGeom>
          <a:noFill/>
        </p:spPr>
      </p:pic>
      <p:pic>
        <p:nvPicPr>
          <p:cNvPr id="50"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690698" y="3442703"/>
            <a:ext cx="657785" cy="657785"/>
          </a:xfrm>
          <a:prstGeom prst="rect">
            <a:avLst/>
          </a:prstGeom>
          <a:noFill/>
        </p:spPr>
      </p:pic>
      <p:pic>
        <p:nvPicPr>
          <p:cNvPr id="51" name="Picture 7"/>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9005983" y="3196331"/>
            <a:ext cx="597985" cy="597985"/>
          </a:xfrm>
          <a:prstGeom prst="rect">
            <a:avLst/>
          </a:prstGeom>
          <a:noFill/>
        </p:spPr>
      </p:pic>
      <p:pic>
        <p:nvPicPr>
          <p:cNvPr id="52"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0252213" y="3160086"/>
            <a:ext cx="657784" cy="657784"/>
          </a:xfrm>
          <a:prstGeom prst="rect">
            <a:avLst/>
          </a:prstGeom>
          <a:noFill/>
        </p:spPr>
      </p:pic>
      <p:pic>
        <p:nvPicPr>
          <p:cNvPr id="53" name="Picture 6"/>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8020971" y="3180340"/>
            <a:ext cx="543623" cy="543623"/>
          </a:xfrm>
          <a:prstGeom prst="rect">
            <a:avLst/>
          </a:prstGeom>
          <a:noFill/>
        </p:spPr>
      </p:pic>
      <p:sp>
        <p:nvSpPr>
          <p:cNvPr id="54" name="TextBox 53"/>
          <p:cNvSpPr txBox="1"/>
          <p:nvPr/>
        </p:nvSpPr>
        <p:spPr>
          <a:xfrm>
            <a:off x="1556452" y="5467588"/>
            <a:ext cx="2123830" cy="307777"/>
          </a:xfrm>
          <a:prstGeom prst="rect">
            <a:avLst/>
          </a:prstGeom>
          <a:noFill/>
        </p:spPr>
        <p:txBody>
          <a:bodyPr wrap="square" rtlCol="0">
            <a:spAutoFit/>
          </a:bodyPr>
          <a:lstStyle/>
          <a:p>
            <a:pPr algn="ctr"/>
            <a:r>
              <a:rPr lang="en-US" sz="1400" b="1" dirty="0">
                <a:solidFill>
                  <a:srgbClr val="0D9547"/>
                </a:solidFill>
                <a:cs typeface="Arial"/>
              </a:rPr>
              <a:t>On-Demand Cloud DDoS</a:t>
            </a:r>
          </a:p>
        </p:txBody>
      </p:sp>
      <p:grpSp>
        <p:nvGrpSpPr>
          <p:cNvPr id="55" name="Group 54"/>
          <p:cNvGrpSpPr/>
          <p:nvPr/>
        </p:nvGrpSpPr>
        <p:grpSpPr>
          <a:xfrm>
            <a:off x="3681302" y="5467588"/>
            <a:ext cx="1897856" cy="523220"/>
            <a:chOff x="5570868" y="5672788"/>
            <a:chExt cx="1445674" cy="523220"/>
          </a:xfrm>
        </p:grpSpPr>
        <p:sp>
          <p:nvSpPr>
            <p:cNvPr id="56" name="TextBox 55"/>
            <p:cNvSpPr txBox="1"/>
            <p:nvPr/>
          </p:nvSpPr>
          <p:spPr>
            <a:xfrm>
              <a:off x="5755764" y="5672788"/>
              <a:ext cx="1260778" cy="523220"/>
            </a:xfrm>
            <a:prstGeom prst="rect">
              <a:avLst/>
            </a:prstGeom>
            <a:noFill/>
          </p:spPr>
          <p:txBody>
            <a:bodyPr wrap="square" rtlCol="0">
              <a:spAutoFit/>
            </a:bodyPr>
            <a:lstStyle/>
            <a:p>
              <a:pPr algn="ctr"/>
              <a:r>
                <a:rPr lang="en-US" sz="1400" b="1" dirty="0" smtClean="0">
                  <a:solidFill>
                    <a:srgbClr val="0D9547"/>
                  </a:solidFill>
                  <a:cs typeface="Arial"/>
                </a:rPr>
                <a:t>DoS protection</a:t>
              </a:r>
            </a:p>
          </p:txBody>
        </p:sp>
        <p:cxnSp>
          <p:nvCxnSpPr>
            <p:cNvPr id="57" name="Straight Connector 56"/>
            <p:cNvCxnSpPr/>
            <p:nvPr/>
          </p:nvCxnSpPr>
          <p:spPr>
            <a:xfrm>
              <a:off x="5570868"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p:nvGrpSpPr>
        <p:grpSpPr>
          <a:xfrm>
            <a:off x="5477900" y="5467588"/>
            <a:ext cx="2071225" cy="523220"/>
            <a:chOff x="6894262" y="5672788"/>
            <a:chExt cx="1648575" cy="523220"/>
          </a:xfrm>
        </p:grpSpPr>
        <p:sp>
          <p:nvSpPr>
            <p:cNvPr id="59" name="TextBox 58"/>
            <p:cNvSpPr txBox="1"/>
            <p:nvPr/>
          </p:nvSpPr>
          <p:spPr>
            <a:xfrm>
              <a:off x="7067946" y="5672788"/>
              <a:ext cx="1474891" cy="523220"/>
            </a:xfrm>
            <a:prstGeom prst="rect">
              <a:avLst/>
            </a:prstGeom>
            <a:noFill/>
          </p:spPr>
          <p:txBody>
            <a:bodyPr wrap="square" rtlCol="0">
              <a:spAutoFit/>
            </a:bodyPr>
            <a:lstStyle/>
            <a:p>
              <a:pPr algn="ctr"/>
              <a:r>
                <a:rPr lang="en-US" sz="1400" b="1" dirty="0" smtClean="0">
                  <a:solidFill>
                    <a:srgbClr val="245590"/>
                  </a:solidFill>
                  <a:cs typeface="Arial"/>
                </a:rPr>
                <a:t>Behavioral analysis</a:t>
              </a:r>
            </a:p>
          </p:txBody>
        </p:sp>
        <p:cxnSp>
          <p:nvCxnSpPr>
            <p:cNvPr id="60" name="Straight Connector 59"/>
            <p:cNvCxnSpPr/>
            <p:nvPr/>
          </p:nvCxnSpPr>
          <p:spPr>
            <a:xfrm>
              <a:off x="6894262"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7537299" y="5467588"/>
            <a:ext cx="928741" cy="307777"/>
            <a:chOff x="8542837" y="5672788"/>
            <a:chExt cx="928741" cy="307777"/>
          </a:xfrm>
        </p:grpSpPr>
        <p:sp>
          <p:nvSpPr>
            <p:cNvPr id="62" name="TextBox 61"/>
            <p:cNvSpPr txBox="1"/>
            <p:nvPr/>
          </p:nvSpPr>
          <p:spPr>
            <a:xfrm>
              <a:off x="9032878" y="5672788"/>
              <a:ext cx="438700" cy="307777"/>
            </a:xfrm>
            <a:prstGeom prst="rect">
              <a:avLst/>
            </a:prstGeom>
            <a:noFill/>
          </p:spPr>
          <p:txBody>
            <a:bodyPr wrap="square" rtlCol="0">
              <a:spAutoFit/>
            </a:bodyPr>
            <a:lstStyle/>
            <a:p>
              <a:pPr algn="ctr"/>
              <a:r>
                <a:rPr lang="en-US" sz="1400" b="1" dirty="0" smtClean="0">
                  <a:solidFill>
                    <a:srgbClr val="C00000"/>
                  </a:solidFill>
                  <a:cs typeface="Arial"/>
                </a:rPr>
                <a:t>IPS</a:t>
              </a:r>
            </a:p>
          </p:txBody>
        </p:sp>
        <p:cxnSp>
          <p:nvCxnSpPr>
            <p:cNvPr id="63" name="Straight Connector 62"/>
            <p:cNvCxnSpPr/>
            <p:nvPr/>
          </p:nvCxnSpPr>
          <p:spPr>
            <a:xfrm>
              <a:off x="854283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10280927" y="5457705"/>
            <a:ext cx="1064115" cy="307777"/>
            <a:chOff x="9049666" y="5672788"/>
            <a:chExt cx="1064115" cy="307777"/>
          </a:xfrm>
        </p:grpSpPr>
        <p:sp>
          <p:nvSpPr>
            <p:cNvPr id="65" name="TextBox 64"/>
            <p:cNvSpPr txBox="1"/>
            <p:nvPr/>
          </p:nvSpPr>
          <p:spPr>
            <a:xfrm>
              <a:off x="9557665" y="5672788"/>
              <a:ext cx="556116" cy="307777"/>
            </a:xfrm>
            <a:prstGeom prst="rect">
              <a:avLst/>
            </a:prstGeom>
            <a:noFill/>
          </p:spPr>
          <p:txBody>
            <a:bodyPr wrap="square" rtlCol="0">
              <a:spAutoFit/>
            </a:bodyPr>
            <a:lstStyle/>
            <a:p>
              <a:pPr algn="ctr"/>
              <a:r>
                <a:rPr lang="en-US" sz="1400" b="1" dirty="0" smtClean="0">
                  <a:solidFill>
                    <a:srgbClr val="F3B91A"/>
                  </a:solidFill>
                  <a:cs typeface="Arial"/>
                </a:rPr>
                <a:t>WAF</a:t>
              </a:r>
            </a:p>
          </p:txBody>
        </p:sp>
        <p:cxnSp>
          <p:nvCxnSpPr>
            <p:cNvPr id="66" name="Straight Connector 65"/>
            <p:cNvCxnSpPr/>
            <p:nvPr/>
          </p:nvCxnSpPr>
          <p:spPr>
            <a:xfrm>
              <a:off x="9049666"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p:nvGrpSpPr>
        <p:grpSpPr>
          <a:xfrm>
            <a:off x="8551268" y="5467588"/>
            <a:ext cx="1979395" cy="307777"/>
            <a:chOff x="9691867" y="5672788"/>
            <a:chExt cx="1266015" cy="307777"/>
          </a:xfrm>
        </p:grpSpPr>
        <p:sp>
          <p:nvSpPr>
            <p:cNvPr id="68" name="TextBox 67"/>
            <p:cNvSpPr txBox="1"/>
            <p:nvPr/>
          </p:nvSpPr>
          <p:spPr>
            <a:xfrm>
              <a:off x="9769849" y="5672788"/>
              <a:ext cx="1188033" cy="307777"/>
            </a:xfrm>
            <a:prstGeom prst="rect">
              <a:avLst/>
            </a:prstGeom>
            <a:noFill/>
          </p:spPr>
          <p:txBody>
            <a:bodyPr wrap="square" rtlCol="0">
              <a:spAutoFit/>
            </a:bodyPr>
            <a:lstStyle/>
            <a:p>
              <a:pPr algn="ctr"/>
              <a:r>
                <a:rPr lang="en-US" sz="1400" b="1" dirty="0" smtClean="0">
                  <a:solidFill>
                    <a:prstClr val="black">
                      <a:lumMod val="65000"/>
                      <a:lumOff val="35000"/>
                    </a:prstClr>
                  </a:solidFill>
                  <a:cs typeface="Arial"/>
                </a:rPr>
                <a:t>SSL protection</a:t>
              </a:r>
            </a:p>
          </p:txBody>
        </p:sp>
        <p:cxnSp>
          <p:nvCxnSpPr>
            <p:cNvPr id="69" name="Straight Connector 68"/>
            <p:cNvCxnSpPr/>
            <p:nvPr/>
          </p:nvCxnSpPr>
          <p:spPr>
            <a:xfrm>
              <a:off x="969186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18520" y="4047951"/>
            <a:ext cx="857972" cy="857972"/>
          </a:xfrm>
          <a:prstGeom prst="rect">
            <a:avLst/>
          </a:prstGeom>
        </p:spPr>
      </p:pic>
      <p:grpSp>
        <p:nvGrpSpPr>
          <p:cNvPr id="78" name="Group 77"/>
          <p:cNvGrpSpPr/>
          <p:nvPr/>
        </p:nvGrpSpPr>
        <p:grpSpPr>
          <a:xfrm>
            <a:off x="2135958" y="4086950"/>
            <a:ext cx="1453927" cy="1039631"/>
            <a:chOff x="2135958" y="4304473"/>
            <a:chExt cx="1453927" cy="1039631"/>
          </a:xfrm>
        </p:grpSpPr>
        <p:sp>
          <p:nvSpPr>
            <p:cNvPr id="11" name="TextBox 10"/>
            <p:cNvSpPr txBox="1"/>
            <p:nvPr/>
          </p:nvSpPr>
          <p:spPr>
            <a:xfrm>
              <a:off x="2135958" y="5113273"/>
              <a:ext cx="1453927" cy="230831"/>
            </a:xfrm>
            <a:prstGeom prst="rect">
              <a:avLst/>
            </a:prstGeom>
            <a:noFill/>
          </p:spPr>
          <p:txBody>
            <a:bodyPr wrap="square" rtlCol="0">
              <a:spAutoFit/>
            </a:bodyPr>
            <a:lstStyle/>
            <a:p>
              <a:pPr algn="ctr"/>
              <a:r>
                <a:rPr lang="en-US" sz="900" dirty="0" smtClean="0">
                  <a:solidFill>
                    <a:prstClr val="black"/>
                  </a:solidFill>
                  <a:cs typeface="Arial"/>
                </a:rPr>
                <a:t>Internet Pipe</a:t>
              </a:r>
            </a:p>
          </p:txBody>
        </p:sp>
        <p:pic>
          <p:nvPicPr>
            <p:cNvPr id="70" name="Picture 6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78058" y="4304473"/>
              <a:ext cx="779975" cy="779975"/>
            </a:xfrm>
            <a:prstGeom prst="rect">
              <a:avLst/>
            </a:prstGeom>
          </p:spPr>
        </p:pic>
      </p:grpSp>
      <p:grpSp>
        <p:nvGrpSpPr>
          <p:cNvPr id="79" name="Group 78"/>
          <p:cNvGrpSpPr/>
          <p:nvPr/>
        </p:nvGrpSpPr>
        <p:grpSpPr>
          <a:xfrm>
            <a:off x="3488907" y="4208668"/>
            <a:ext cx="1453927" cy="917913"/>
            <a:chOff x="3488907" y="4426191"/>
            <a:chExt cx="1453927" cy="917913"/>
          </a:xfrm>
        </p:grpSpPr>
        <p:sp>
          <p:nvSpPr>
            <p:cNvPr id="12" name="TextBox 11"/>
            <p:cNvSpPr txBox="1"/>
            <p:nvPr/>
          </p:nvSpPr>
          <p:spPr>
            <a:xfrm>
              <a:off x="3488907" y="5113273"/>
              <a:ext cx="1453927" cy="230831"/>
            </a:xfrm>
            <a:prstGeom prst="rect">
              <a:avLst/>
            </a:prstGeom>
            <a:noFill/>
          </p:spPr>
          <p:txBody>
            <a:bodyPr wrap="square" rtlCol="0">
              <a:spAutoFit/>
            </a:bodyPr>
            <a:lstStyle/>
            <a:p>
              <a:pPr algn="ctr"/>
              <a:r>
                <a:rPr lang="en-US" sz="900" dirty="0" smtClean="0">
                  <a:solidFill>
                    <a:prstClr val="black"/>
                  </a:solidFill>
                  <a:cs typeface="Arial"/>
                </a:rPr>
                <a:t>Firewall</a:t>
              </a:r>
            </a:p>
          </p:txBody>
        </p:sp>
        <p:pic>
          <p:nvPicPr>
            <p:cNvPr id="71" name="Picture 7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859599" y="4426191"/>
              <a:ext cx="709068" cy="709068"/>
            </a:xfrm>
            <a:prstGeom prst="rect">
              <a:avLst/>
            </a:prstGeom>
          </p:spPr>
        </p:pic>
      </p:grpSp>
      <p:grpSp>
        <p:nvGrpSpPr>
          <p:cNvPr id="81" name="Group 80"/>
          <p:cNvGrpSpPr/>
          <p:nvPr/>
        </p:nvGrpSpPr>
        <p:grpSpPr>
          <a:xfrm>
            <a:off x="6563856" y="4068314"/>
            <a:ext cx="1453927" cy="1058267"/>
            <a:chOff x="6563856" y="4285837"/>
            <a:chExt cx="1453927" cy="1058267"/>
          </a:xfrm>
        </p:grpSpPr>
        <p:sp>
          <p:nvSpPr>
            <p:cNvPr id="14" name="TextBox 13"/>
            <p:cNvSpPr txBox="1"/>
            <p:nvPr/>
          </p:nvSpPr>
          <p:spPr>
            <a:xfrm>
              <a:off x="6563856" y="5113273"/>
              <a:ext cx="1453927" cy="230831"/>
            </a:xfrm>
            <a:prstGeom prst="rect">
              <a:avLst/>
            </a:prstGeom>
            <a:noFill/>
          </p:spPr>
          <p:txBody>
            <a:bodyPr wrap="square" rtlCol="0">
              <a:spAutoFit/>
            </a:bodyPr>
            <a:lstStyle/>
            <a:p>
              <a:pPr algn="ctr"/>
              <a:r>
                <a:rPr lang="en-US" sz="900" dirty="0" smtClean="0">
                  <a:solidFill>
                    <a:prstClr val="black"/>
                  </a:solidFill>
                  <a:cs typeface="Arial"/>
                </a:rPr>
                <a:t>Load Balancer/ADC</a:t>
              </a:r>
            </a:p>
          </p:txBody>
        </p:sp>
        <p:pic>
          <p:nvPicPr>
            <p:cNvPr id="73" name="Picture 7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809945" y="4285837"/>
              <a:ext cx="943769" cy="943769"/>
            </a:xfrm>
            <a:prstGeom prst="rect">
              <a:avLst/>
            </a:prstGeom>
          </p:spPr>
        </p:pic>
      </p:grpSp>
      <p:grpSp>
        <p:nvGrpSpPr>
          <p:cNvPr id="82" name="Group 81"/>
          <p:cNvGrpSpPr/>
          <p:nvPr/>
        </p:nvGrpSpPr>
        <p:grpSpPr>
          <a:xfrm>
            <a:off x="8102156" y="4033808"/>
            <a:ext cx="1453927" cy="1107337"/>
            <a:chOff x="8102156" y="4251331"/>
            <a:chExt cx="1453927" cy="1107337"/>
          </a:xfrm>
        </p:grpSpPr>
        <p:sp>
          <p:nvSpPr>
            <p:cNvPr id="15" name="TextBox 14"/>
            <p:cNvSpPr txBox="1"/>
            <p:nvPr/>
          </p:nvSpPr>
          <p:spPr>
            <a:xfrm>
              <a:off x="8102156" y="5127837"/>
              <a:ext cx="1453927" cy="230831"/>
            </a:xfrm>
            <a:prstGeom prst="rect">
              <a:avLst/>
            </a:prstGeom>
            <a:noFill/>
          </p:spPr>
          <p:txBody>
            <a:bodyPr wrap="square" rtlCol="0">
              <a:spAutoFit/>
            </a:bodyPr>
            <a:lstStyle/>
            <a:p>
              <a:pPr algn="ctr"/>
              <a:r>
                <a:rPr lang="en-US" sz="900" dirty="0" smtClean="0">
                  <a:solidFill>
                    <a:prstClr val="black"/>
                  </a:solidFill>
                  <a:cs typeface="Arial"/>
                </a:rPr>
                <a:t>Server Under Attack</a:t>
              </a:r>
            </a:p>
          </p:txBody>
        </p:sp>
        <p:pic>
          <p:nvPicPr>
            <p:cNvPr id="74" name="Picture 7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355280" y="4251331"/>
              <a:ext cx="943769" cy="943769"/>
            </a:xfrm>
            <a:prstGeom prst="rect">
              <a:avLst/>
            </a:prstGeom>
          </p:spPr>
        </p:pic>
      </p:grpSp>
      <p:grpSp>
        <p:nvGrpSpPr>
          <p:cNvPr id="83" name="Group 82"/>
          <p:cNvGrpSpPr/>
          <p:nvPr/>
        </p:nvGrpSpPr>
        <p:grpSpPr>
          <a:xfrm>
            <a:off x="9900614" y="4005053"/>
            <a:ext cx="943769" cy="1136092"/>
            <a:chOff x="9900614" y="4222576"/>
            <a:chExt cx="943769" cy="1136092"/>
          </a:xfrm>
        </p:grpSpPr>
        <p:sp>
          <p:nvSpPr>
            <p:cNvPr id="16" name="TextBox 15"/>
            <p:cNvSpPr txBox="1"/>
            <p:nvPr/>
          </p:nvSpPr>
          <p:spPr>
            <a:xfrm>
              <a:off x="9938575" y="5127837"/>
              <a:ext cx="895610" cy="230831"/>
            </a:xfrm>
            <a:prstGeom prst="rect">
              <a:avLst/>
            </a:prstGeom>
            <a:noFill/>
          </p:spPr>
          <p:txBody>
            <a:bodyPr wrap="square" rtlCol="0">
              <a:spAutoFit/>
            </a:bodyPr>
            <a:lstStyle/>
            <a:p>
              <a:pPr algn="ctr"/>
              <a:r>
                <a:rPr lang="en-US" sz="900" dirty="0" smtClean="0">
                  <a:solidFill>
                    <a:prstClr val="black"/>
                  </a:solidFill>
                  <a:cs typeface="Arial"/>
                </a:rPr>
                <a:t>SQL Server</a:t>
              </a:r>
            </a:p>
          </p:txBody>
        </p:sp>
        <p:pic>
          <p:nvPicPr>
            <p:cNvPr id="75"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900614" y="4222576"/>
              <a:ext cx="943769" cy="943769"/>
            </a:xfrm>
            <a:prstGeom prst="rect">
              <a:avLst/>
            </a:prstGeom>
          </p:spPr>
        </p:pic>
      </p:grpSp>
      <p:sp>
        <p:nvSpPr>
          <p:cNvPr id="8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10</a:t>
            </a:fld>
            <a:endParaRPr lang="en-US" dirty="0">
              <a:solidFill>
                <a:prstClr val="white"/>
              </a:solidFill>
            </a:endParaRPr>
          </a:p>
        </p:txBody>
      </p:sp>
      <p:grpSp>
        <p:nvGrpSpPr>
          <p:cNvPr id="6" name="Group 5"/>
          <p:cNvGrpSpPr/>
          <p:nvPr/>
        </p:nvGrpSpPr>
        <p:grpSpPr>
          <a:xfrm>
            <a:off x="8913143" y="2322586"/>
            <a:ext cx="1584785" cy="1804694"/>
            <a:chOff x="8913143" y="2322586"/>
            <a:chExt cx="1584785" cy="1804694"/>
          </a:xfrm>
        </p:grpSpPr>
        <p:cxnSp>
          <p:nvCxnSpPr>
            <p:cNvPr id="86" name="Elbow Connector 85"/>
            <p:cNvCxnSpPr>
              <a:stCxn id="87" idx="1"/>
            </p:cNvCxnSpPr>
            <p:nvPr/>
          </p:nvCxnSpPr>
          <p:spPr>
            <a:xfrm rot="10800000" flipV="1">
              <a:off x="8913143" y="2486035"/>
              <a:ext cx="267820" cy="1641245"/>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7" name="Rounded Rectangular Callout 41"/>
            <p:cNvSpPr/>
            <p:nvPr/>
          </p:nvSpPr>
          <p:spPr>
            <a:xfrm>
              <a:off x="9180963" y="2322586"/>
              <a:ext cx="1316965" cy="326900"/>
            </a:xfrm>
            <a:prstGeom prst="roundRect">
              <a:avLst/>
            </a:prstGeom>
            <a:noFill/>
            <a:ln w="19050">
              <a:solidFill>
                <a:schemeClr val="tx1">
                  <a:lumMod val="50000"/>
                  <a:lumOff val="50000"/>
                </a:schemeClr>
              </a:solidFill>
            </a:ln>
            <a:effectLst/>
          </p:spPr>
          <p:txBody>
            <a:bodyPr tIns="91440" bIns="91440" anchor="ctr"/>
            <a:lstStyle/>
            <a:p>
              <a:pPr algn="ctr"/>
              <a:r>
                <a:rPr lang="en-US" sz="1200" dirty="0" smtClean="0">
                  <a:solidFill>
                    <a:prstClr val="black"/>
                  </a:solidFill>
                  <a:cs typeface="Arial"/>
                </a:rPr>
                <a:t>XSS, CSRF</a:t>
              </a:r>
              <a:endParaRPr lang="en-US" sz="1200" dirty="0">
                <a:solidFill>
                  <a:prstClr val="black"/>
                </a:solidFill>
                <a:cs typeface="Arial"/>
              </a:endParaRPr>
            </a:p>
          </p:txBody>
        </p:sp>
      </p:grpSp>
      <p:pic>
        <p:nvPicPr>
          <p:cNvPr id="88" name="Picture 7"/>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10263892" y="2049553"/>
            <a:ext cx="597985" cy="597985"/>
          </a:xfrm>
          <a:prstGeom prst="rect">
            <a:avLst/>
          </a:prstGeom>
          <a:noFill/>
        </p:spPr>
      </p:pic>
      <p:grpSp>
        <p:nvGrpSpPr>
          <p:cNvPr id="89" name="Group 88"/>
          <p:cNvGrpSpPr/>
          <p:nvPr/>
        </p:nvGrpSpPr>
        <p:grpSpPr>
          <a:xfrm>
            <a:off x="6970342" y="2320015"/>
            <a:ext cx="1705327" cy="1825740"/>
            <a:chOff x="7938978" y="2952498"/>
            <a:chExt cx="1705327" cy="1825740"/>
          </a:xfrm>
          <a:noFill/>
        </p:grpSpPr>
        <p:cxnSp>
          <p:nvCxnSpPr>
            <p:cNvPr id="90" name="Elbow Connector 89"/>
            <p:cNvCxnSpPr/>
            <p:nvPr/>
          </p:nvCxnSpPr>
          <p:spPr>
            <a:xfrm rot="16200000" flipH="1">
              <a:off x="8629722" y="3763656"/>
              <a:ext cx="1657567" cy="371598"/>
            </a:xfrm>
            <a:prstGeom prst="bentConnector3">
              <a:avLst>
                <a:gd name="adj1" fmla="val 6"/>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1" name="Rounded Rectangle 90"/>
            <p:cNvSpPr/>
            <p:nvPr/>
          </p:nvSpPr>
          <p:spPr>
            <a:xfrm>
              <a:off x="7938978" y="2952498"/>
              <a:ext cx="1316964" cy="326900"/>
            </a:xfrm>
            <a:prstGeom prst="roundRect">
              <a:avLst/>
            </a:prstGeom>
            <a:grpFill/>
            <a:ln w="19050">
              <a:solidFill>
                <a:schemeClr val="tx1">
                  <a:lumMod val="50000"/>
                  <a:lumOff val="50000"/>
                </a:schemeClr>
              </a:solidFill>
            </a:ln>
            <a:effectLst/>
          </p:spPr>
          <p:txBody>
            <a:bodyPr tIns="91440" bIns="91440" anchor="ctr"/>
            <a:lstStyle/>
            <a:p>
              <a:pPr algn="ctr"/>
              <a:r>
                <a:rPr lang="en-US" sz="1200" dirty="0" smtClean="0">
                  <a:solidFill>
                    <a:prstClr val="black"/>
                  </a:solidFill>
                  <a:cs typeface="Arial"/>
                </a:rPr>
                <a:t>SQL Injections</a:t>
              </a:r>
              <a:endParaRPr lang="en-US" sz="1200" dirty="0">
                <a:solidFill>
                  <a:prstClr val="black"/>
                </a:solidFill>
                <a:cs typeface="Arial"/>
              </a:endParaRPr>
            </a:p>
          </p:txBody>
        </p:sp>
      </p:grpSp>
      <p:pic>
        <p:nvPicPr>
          <p:cNvPr id="92" name="Picture 7"/>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693615" y="2048598"/>
            <a:ext cx="597985" cy="597985"/>
          </a:xfrm>
          <a:prstGeom prst="rect">
            <a:avLst/>
          </a:prstGeom>
          <a:noFill/>
        </p:spPr>
      </p:pic>
      <p:pic>
        <p:nvPicPr>
          <p:cNvPr id="2" name="Picture 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85151" y="5245455"/>
            <a:ext cx="709068" cy="709068"/>
          </a:xfrm>
          <a:prstGeom prst="rect">
            <a:avLst/>
          </a:prstGeom>
        </p:spPr>
      </p:pic>
      <p:pic>
        <p:nvPicPr>
          <p:cNvPr id="95" name="Picture 7"/>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5485520" y="5396837"/>
            <a:ext cx="449276" cy="449276"/>
          </a:xfrm>
          <a:prstGeom prst="rect">
            <a:avLst/>
          </a:prstGeom>
          <a:noFill/>
        </p:spPr>
      </p:pic>
      <p:pic>
        <p:nvPicPr>
          <p:cNvPr id="96" name="Picture 5"/>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7654797" y="5399058"/>
            <a:ext cx="449275" cy="449275"/>
          </a:xfrm>
          <a:prstGeom prst="rect">
            <a:avLst/>
          </a:prstGeom>
          <a:noFill/>
        </p:spPr>
      </p:pic>
      <p:pic>
        <p:nvPicPr>
          <p:cNvPr id="97" name="Picture 7"/>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10336088" y="5318058"/>
            <a:ext cx="597985" cy="597985"/>
          </a:xfrm>
          <a:prstGeom prst="rect">
            <a:avLst/>
          </a:prstGeom>
          <a:noFill/>
        </p:spPr>
      </p:pic>
      <p:pic>
        <p:nvPicPr>
          <p:cNvPr id="98" name="Picture 6"/>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8557307" y="5344263"/>
            <a:ext cx="543623" cy="543623"/>
          </a:xfrm>
          <a:prstGeom prst="rect">
            <a:avLst/>
          </a:prstGeom>
          <a:noFill/>
        </p:spPr>
      </p:pic>
    </p:spTree>
    <p:extLst>
      <p:ext uri="{BB962C8B-B14F-4D97-AF65-F5344CB8AC3E}">
        <p14:creationId xmlns:p14="http://schemas.microsoft.com/office/powerpoint/2010/main" val="1309238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25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5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nodeType="withEffect">
                                  <p:stCondLst>
                                    <p:cond delay="10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100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fade">
                                      <p:cBhvr>
                                        <p:cTn id="26" dur="500"/>
                                        <p:tgtEl>
                                          <p:spTgt spid="93"/>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5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fltVal val="0"/>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animEffect transition="in" filter="fade">
                                      <p:cBhvr>
                                        <p:cTn id="43" dur="500"/>
                                        <p:tgtEl>
                                          <p:spTgt spid="48"/>
                                        </p:tgtEl>
                                      </p:cBhvr>
                                    </p:animEffect>
                                  </p:childTnLst>
                                </p:cTn>
                              </p:par>
                              <p:par>
                                <p:cTn id="44" presetID="53" presetClass="entr" presetSubtype="16"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par>
                                <p:cTn id="49" presetID="53" presetClass="entr" presetSubtype="16" fill="hold"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par>
                                <p:cTn id="57" presetID="10" presetClass="entr" presetSubtype="0" fill="hold" nodeType="with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fade">
                                      <p:cBhvr>
                                        <p:cTn id="59" dur="500"/>
                                        <p:tgtEl>
                                          <p:spTgt spid="94"/>
                                        </p:tgtEl>
                                      </p:cBhvr>
                                    </p:animEffect>
                                  </p:childTnLst>
                                </p:cTn>
                              </p:par>
                              <p:par>
                                <p:cTn id="60" presetID="10"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500"/>
                                        <p:tgtEl>
                                          <p:spTgt spid="2"/>
                                        </p:tgtEl>
                                      </p:cBhvr>
                                    </p:animEffect>
                                  </p:childTnLst>
                                </p:cTn>
                              </p:par>
                              <p:par>
                                <p:cTn id="63" presetID="10" presetClass="entr" presetSubtype="0" fill="hold"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par>
                          <p:cTn id="66" fill="hold">
                            <p:stCondLst>
                              <p:cond delay="500"/>
                            </p:stCondLst>
                            <p:childTnLst>
                              <p:par>
                                <p:cTn id="67" presetID="53" presetClass="entr" presetSubtype="16" fill="hold" nodeType="after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500" fill="hold"/>
                                        <p:tgtEl>
                                          <p:spTgt spid="50"/>
                                        </p:tgtEl>
                                        <p:attrNameLst>
                                          <p:attrName>ppt_w</p:attrName>
                                        </p:attrNameLst>
                                      </p:cBhvr>
                                      <p:tavLst>
                                        <p:tav tm="0">
                                          <p:val>
                                            <p:fltVal val="0"/>
                                          </p:val>
                                        </p:tav>
                                        <p:tav tm="100000">
                                          <p:val>
                                            <p:strVal val="#ppt_w"/>
                                          </p:val>
                                        </p:tav>
                                      </p:tavLst>
                                    </p:anim>
                                    <p:anim calcmode="lin" valueType="num">
                                      <p:cBhvr>
                                        <p:cTn id="70" dur="500" fill="hold"/>
                                        <p:tgtEl>
                                          <p:spTgt spid="50"/>
                                        </p:tgtEl>
                                        <p:attrNameLst>
                                          <p:attrName>ppt_h</p:attrName>
                                        </p:attrNameLst>
                                      </p:cBhvr>
                                      <p:tavLst>
                                        <p:tav tm="0">
                                          <p:val>
                                            <p:fltVal val="0"/>
                                          </p:val>
                                        </p:tav>
                                        <p:tav tm="100000">
                                          <p:val>
                                            <p:strVal val="#ppt_h"/>
                                          </p:val>
                                        </p:tav>
                                      </p:tavLst>
                                    </p:anim>
                                    <p:animEffect transition="in" filter="fade">
                                      <p:cBhvr>
                                        <p:cTn id="71" dur="500"/>
                                        <p:tgtEl>
                                          <p:spTgt spid="50"/>
                                        </p:tgtEl>
                                      </p:cBhvr>
                                    </p:animEffect>
                                  </p:childTnLst>
                                </p:cTn>
                              </p:par>
                              <p:par>
                                <p:cTn id="72" presetID="53" presetClass="entr" presetSubtype="16" fill="hold"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p:cTn id="74" dur="500" fill="hold"/>
                                        <p:tgtEl>
                                          <p:spTgt spid="34"/>
                                        </p:tgtEl>
                                        <p:attrNameLst>
                                          <p:attrName>ppt_w</p:attrName>
                                        </p:attrNameLst>
                                      </p:cBhvr>
                                      <p:tavLst>
                                        <p:tav tm="0">
                                          <p:val>
                                            <p:fltVal val="0"/>
                                          </p:val>
                                        </p:tav>
                                        <p:tav tm="100000">
                                          <p:val>
                                            <p:strVal val="#ppt_w"/>
                                          </p:val>
                                        </p:tav>
                                      </p:tavLst>
                                    </p:anim>
                                    <p:anim calcmode="lin" valueType="num">
                                      <p:cBhvr>
                                        <p:cTn id="75" dur="500" fill="hold"/>
                                        <p:tgtEl>
                                          <p:spTgt spid="34"/>
                                        </p:tgtEl>
                                        <p:attrNameLst>
                                          <p:attrName>ppt_h</p:attrName>
                                        </p:attrNameLst>
                                      </p:cBhvr>
                                      <p:tavLst>
                                        <p:tav tm="0">
                                          <p:val>
                                            <p:fltVal val="0"/>
                                          </p:val>
                                        </p:tav>
                                        <p:tav tm="100000">
                                          <p:val>
                                            <p:strVal val="#ppt_h"/>
                                          </p:val>
                                        </p:tav>
                                      </p:tavLst>
                                    </p:anim>
                                    <p:animEffect transition="in" filter="fade">
                                      <p:cBhvr>
                                        <p:cTn id="76" dur="500"/>
                                        <p:tgtEl>
                                          <p:spTgt spid="34"/>
                                        </p:tgtEl>
                                      </p:cBhvr>
                                    </p:animEffect>
                                  </p:childTnLst>
                                </p:cTn>
                              </p:par>
                              <p:par>
                                <p:cTn id="77" presetID="53" presetClass="entr" presetSubtype="16" fill="hold" nodeType="withEffect">
                                  <p:stCondLst>
                                    <p:cond delay="50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Effect transition="in" filter="fade">
                                      <p:cBhvr>
                                        <p:cTn id="81" dur="500"/>
                                        <p:tgtEl>
                                          <p:spTgt spid="21"/>
                                        </p:tgtEl>
                                      </p:cBhvr>
                                    </p:animEffect>
                                  </p:childTnLst>
                                </p:cTn>
                              </p:par>
                              <p:par>
                                <p:cTn id="82" presetID="53" presetClass="entr" presetSubtype="16" fill="hold" nodeType="withEffect">
                                  <p:stCondLst>
                                    <p:cond delay="500"/>
                                  </p:stCondLst>
                                  <p:childTnLst>
                                    <p:set>
                                      <p:cBhvr>
                                        <p:cTn id="83" dur="1" fill="hold">
                                          <p:stCondLst>
                                            <p:cond delay="0"/>
                                          </p:stCondLst>
                                        </p:cTn>
                                        <p:tgtEl>
                                          <p:spTgt spid="52"/>
                                        </p:tgtEl>
                                        <p:attrNameLst>
                                          <p:attrName>style.visibility</p:attrName>
                                        </p:attrNameLst>
                                      </p:cBhvr>
                                      <p:to>
                                        <p:strVal val="visible"/>
                                      </p:to>
                                    </p:set>
                                    <p:anim calcmode="lin" valueType="num">
                                      <p:cBhvr>
                                        <p:cTn id="84" dur="500" fill="hold"/>
                                        <p:tgtEl>
                                          <p:spTgt spid="52"/>
                                        </p:tgtEl>
                                        <p:attrNameLst>
                                          <p:attrName>ppt_w</p:attrName>
                                        </p:attrNameLst>
                                      </p:cBhvr>
                                      <p:tavLst>
                                        <p:tav tm="0">
                                          <p:val>
                                            <p:fltVal val="0"/>
                                          </p:val>
                                        </p:tav>
                                        <p:tav tm="100000">
                                          <p:val>
                                            <p:strVal val="#ppt_w"/>
                                          </p:val>
                                        </p:tav>
                                      </p:tavLst>
                                    </p:anim>
                                    <p:anim calcmode="lin" valueType="num">
                                      <p:cBhvr>
                                        <p:cTn id="85" dur="500" fill="hold"/>
                                        <p:tgtEl>
                                          <p:spTgt spid="52"/>
                                        </p:tgtEl>
                                        <p:attrNameLst>
                                          <p:attrName>ppt_h</p:attrName>
                                        </p:attrNameLst>
                                      </p:cBhvr>
                                      <p:tavLst>
                                        <p:tav tm="0">
                                          <p:val>
                                            <p:fltVal val="0"/>
                                          </p:val>
                                        </p:tav>
                                        <p:tav tm="100000">
                                          <p:val>
                                            <p:strVal val="#ppt_h"/>
                                          </p:val>
                                        </p:tav>
                                      </p:tavLst>
                                    </p:anim>
                                    <p:animEffect transition="in" filter="fade">
                                      <p:cBhvr>
                                        <p:cTn id="86" dur="500"/>
                                        <p:tgtEl>
                                          <p:spTgt spid="52"/>
                                        </p:tgtEl>
                                      </p:cBhvr>
                                    </p:animEffect>
                                  </p:childTnLst>
                                </p:cTn>
                              </p:par>
                              <p:par>
                                <p:cTn id="87" presetID="10" presetClass="entr" presetSubtype="0" fill="hold" nodeType="withEffect">
                                  <p:stCondLst>
                                    <p:cond delay="500"/>
                                  </p:stCondLst>
                                  <p:childTnLst>
                                    <p:set>
                                      <p:cBhvr>
                                        <p:cTn id="88" dur="1" fill="hold">
                                          <p:stCondLst>
                                            <p:cond delay="0"/>
                                          </p:stCondLst>
                                        </p:cTn>
                                        <p:tgtEl>
                                          <p:spTgt spid="95"/>
                                        </p:tgtEl>
                                        <p:attrNameLst>
                                          <p:attrName>style.visibility</p:attrName>
                                        </p:attrNameLst>
                                      </p:cBhvr>
                                      <p:to>
                                        <p:strVal val="visible"/>
                                      </p:to>
                                    </p:set>
                                    <p:animEffect transition="in" filter="fade">
                                      <p:cBhvr>
                                        <p:cTn id="89" dur="500"/>
                                        <p:tgtEl>
                                          <p:spTgt spid="95"/>
                                        </p:tgtEl>
                                      </p:cBhvr>
                                    </p:animEffect>
                                  </p:childTnLst>
                                </p:cTn>
                              </p:par>
                              <p:par>
                                <p:cTn id="90" presetID="10" presetClass="entr" presetSubtype="0" fill="hold" nodeType="withEffect">
                                  <p:stCondLst>
                                    <p:cond delay="50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childTnLst>
                          </p:cTn>
                        </p:par>
                        <p:par>
                          <p:cTn id="93" fill="hold">
                            <p:stCondLst>
                              <p:cond delay="1500"/>
                            </p:stCondLst>
                            <p:childTnLst>
                              <p:par>
                                <p:cTn id="94" presetID="53" presetClass="entr" presetSubtype="16" fill="hold" nodeType="afterEffect">
                                  <p:stCondLst>
                                    <p:cond delay="500"/>
                                  </p:stCondLst>
                                  <p:childTnLst>
                                    <p:set>
                                      <p:cBhvr>
                                        <p:cTn id="95" dur="1" fill="hold">
                                          <p:stCondLst>
                                            <p:cond delay="0"/>
                                          </p:stCondLst>
                                        </p:cTn>
                                        <p:tgtEl>
                                          <p:spTgt spid="38"/>
                                        </p:tgtEl>
                                        <p:attrNameLst>
                                          <p:attrName>style.visibility</p:attrName>
                                        </p:attrNameLst>
                                      </p:cBhvr>
                                      <p:to>
                                        <p:strVal val="visible"/>
                                      </p:to>
                                    </p:set>
                                    <p:anim calcmode="lin" valueType="num">
                                      <p:cBhvr>
                                        <p:cTn id="96" dur="500" fill="hold"/>
                                        <p:tgtEl>
                                          <p:spTgt spid="38"/>
                                        </p:tgtEl>
                                        <p:attrNameLst>
                                          <p:attrName>ppt_w</p:attrName>
                                        </p:attrNameLst>
                                      </p:cBhvr>
                                      <p:tavLst>
                                        <p:tav tm="0">
                                          <p:val>
                                            <p:fltVal val="0"/>
                                          </p:val>
                                        </p:tav>
                                        <p:tav tm="100000">
                                          <p:val>
                                            <p:strVal val="#ppt_w"/>
                                          </p:val>
                                        </p:tav>
                                      </p:tavLst>
                                    </p:anim>
                                    <p:anim calcmode="lin" valueType="num">
                                      <p:cBhvr>
                                        <p:cTn id="97" dur="500" fill="hold"/>
                                        <p:tgtEl>
                                          <p:spTgt spid="38"/>
                                        </p:tgtEl>
                                        <p:attrNameLst>
                                          <p:attrName>ppt_h</p:attrName>
                                        </p:attrNameLst>
                                      </p:cBhvr>
                                      <p:tavLst>
                                        <p:tav tm="0">
                                          <p:val>
                                            <p:fltVal val="0"/>
                                          </p:val>
                                        </p:tav>
                                        <p:tav tm="100000">
                                          <p:val>
                                            <p:strVal val="#ppt_h"/>
                                          </p:val>
                                        </p:tav>
                                      </p:tavLst>
                                    </p:anim>
                                    <p:animEffect transition="in" filter="fade">
                                      <p:cBhvr>
                                        <p:cTn id="98" dur="500"/>
                                        <p:tgtEl>
                                          <p:spTgt spid="38"/>
                                        </p:tgtEl>
                                      </p:cBhvr>
                                    </p:animEffect>
                                  </p:childTnLst>
                                </p:cTn>
                              </p:par>
                              <p:par>
                                <p:cTn id="99" presetID="53" presetClass="entr" presetSubtype="16" fill="hold" nodeType="withEffect">
                                  <p:stCondLst>
                                    <p:cond delay="50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500" fill="hold"/>
                                        <p:tgtEl>
                                          <p:spTgt spid="20"/>
                                        </p:tgtEl>
                                        <p:attrNameLst>
                                          <p:attrName>ppt_w</p:attrName>
                                        </p:attrNameLst>
                                      </p:cBhvr>
                                      <p:tavLst>
                                        <p:tav tm="0">
                                          <p:val>
                                            <p:fltVal val="0"/>
                                          </p:val>
                                        </p:tav>
                                        <p:tav tm="100000">
                                          <p:val>
                                            <p:strVal val="#ppt_w"/>
                                          </p:val>
                                        </p:tav>
                                      </p:tavLst>
                                    </p:anim>
                                    <p:anim calcmode="lin" valueType="num">
                                      <p:cBhvr>
                                        <p:cTn id="102" dur="500" fill="hold"/>
                                        <p:tgtEl>
                                          <p:spTgt spid="20"/>
                                        </p:tgtEl>
                                        <p:attrNameLst>
                                          <p:attrName>ppt_h</p:attrName>
                                        </p:attrNameLst>
                                      </p:cBhvr>
                                      <p:tavLst>
                                        <p:tav tm="0">
                                          <p:val>
                                            <p:fltVal val="0"/>
                                          </p:val>
                                        </p:tav>
                                        <p:tav tm="100000">
                                          <p:val>
                                            <p:strVal val="#ppt_h"/>
                                          </p:val>
                                        </p:tav>
                                      </p:tavLst>
                                    </p:anim>
                                    <p:animEffect transition="in" filter="fade">
                                      <p:cBhvr>
                                        <p:cTn id="103" dur="500"/>
                                        <p:tgtEl>
                                          <p:spTgt spid="20"/>
                                        </p:tgtEl>
                                      </p:cBhvr>
                                    </p:animEffect>
                                  </p:childTnLst>
                                </p:cTn>
                              </p:par>
                              <p:par>
                                <p:cTn id="104" presetID="10" presetClass="entr" presetSubtype="0" fill="hold" nodeType="withEffect">
                                  <p:stCondLst>
                                    <p:cond delay="500"/>
                                  </p:stCondLst>
                                  <p:childTnLst>
                                    <p:set>
                                      <p:cBhvr>
                                        <p:cTn id="105" dur="1" fill="hold">
                                          <p:stCondLst>
                                            <p:cond delay="0"/>
                                          </p:stCondLst>
                                        </p:cTn>
                                        <p:tgtEl>
                                          <p:spTgt spid="96"/>
                                        </p:tgtEl>
                                        <p:attrNameLst>
                                          <p:attrName>style.visibility</p:attrName>
                                        </p:attrNameLst>
                                      </p:cBhvr>
                                      <p:to>
                                        <p:strVal val="visible"/>
                                      </p:to>
                                    </p:set>
                                    <p:animEffect transition="in" filter="fade">
                                      <p:cBhvr>
                                        <p:cTn id="106" dur="500"/>
                                        <p:tgtEl>
                                          <p:spTgt spid="96"/>
                                        </p:tgtEl>
                                      </p:cBhvr>
                                    </p:animEffect>
                                  </p:childTnLst>
                                </p:cTn>
                              </p:par>
                              <p:par>
                                <p:cTn id="107" presetID="10" presetClass="entr" presetSubtype="0" fill="hold" nodeType="withEffect">
                                  <p:stCondLst>
                                    <p:cond delay="50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500"/>
                                        <p:tgtEl>
                                          <p:spTgt spid="61"/>
                                        </p:tgtEl>
                                      </p:cBhvr>
                                    </p:animEffect>
                                  </p:childTnLst>
                                </p:cTn>
                              </p:par>
                            </p:childTnLst>
                          </p:cTn>
                        </p:par>
                        <p:par>
                          <p:cTn id="110" fill="hold">
                            <p:stCondLst>
                              <p:cond delay="2500"/>
                            </p:stCondLst>
                            <p:childTnLst>
                              <p:par>
                                <p:cTn id="111" presetID="53" presetClass="entr" presetSubtype="16" fill="hold" nodeType="afterEffect">
                                  <p:stCondLst>
                                    <p:cond delay="50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par>
                                <p:cTn id="116" presetID="10" presetClass="entr" presetSubtype="0" fill="hold" nodeType="withEffect">
                                  <p:stCondLst>
                                    <p:cond delay="500"/>
                                  </p:stCondLst>
                                  <p:childTnLst>
                                    <p:set>
                                      <p:cBhvr>
                                        <p:cTn id="117" dur="1" fill="hold">
                                          <p:stCondLst>
                                            <p:cond delay="0"/>
                                          </p:stCondLst>
                                        </p:cTn>
                                        <p:tgtEl>
                                          <p:spTgt spid="67"/>
                                        </p:tgtEl>
                                        <p:attrNameLst>
                                          <p:attrName>style.visibility</p:attrName>
                                        </p:attrNameLst>
                                      </p:cBhvr>
                                      <p:to>
                                        <p:strVal val="visible"/>
                                      </p:to>
                                    </p:set>
                                    <p:animEffect transition="in" filter="fade">
                                      <p:cBhvr>
                                        <p:cTn id="118" dur="500"/>
                                        <p:tgtEl>
                                          <p:spTgt spid="67"/>
                                        </p:tgtEl>
                                      </p:cBhvr>
                                    </p:animEffect>
                                  </p:childTnLst>
                                </p:cTn>
                              </p:par>
                              <p:par>
                                <p:cTn id="119" presetID="10" presetClass="entr" presetSubtype="0" fill="hold" nodeType="withEffect">
                                  <p:stCondLst>
                                    <p:cond delay="500"/>
                                  </p:stCondLst>
                                  <p:childTnLst>
                                    <p:set>
                                      <p:cBhvr>
                                        <p:cTn id="120" dur="1" fill="hold">
                                          <p:stCondLst>
                                            <p:cond delay="0"/>
                                          </p:stCondLst>
                                        </p:cTn>
                                        <p:tgtEl>
                                          <p:spTgt spid="98"/>
                                        </p:tgtEl>
                                        <p:attrNameLst>
                                          <p:attrName>style.visibility</p:attrName>
                                        </p:attrNameLst>
                                      </p:cBhvr>
                                      <p:to>
                                        <p:strVal val="visible"/>
                                      </p:to>
                                    </p:set>
                                    <p:animEffect transition="in" filter="fade">
                                      <p:cBhvr>
                                        <p:cTn id="121" dur="500"/>
                                        <p:tgtEl>
                                          <p:spTgt spid="98"/>
                                        </p:tgtEl>
                                      </p:cBhvr>
                                    </p:animEffect>
                                  </p:childTnLst>
                                </p:cTn>
                              </p:par>
                            </p:childTnLst>
                          </p:cTn>
                        </p:par>
                        <p:par>
                          <p:cTn id="122" fill="hold">
                            <p:stCondLst>
                              <p:cond delay="3500"/>
                            </p:stCondLst>
                            <p:childTnLst>
                              <p:par>
                                <p:cTn id="123" presetID="53" presetClass="entr" presetSubtype="16" fill="hold" nodeType="afterEffect">
                                  <p:stCondLst>
                                    <p:cond delay="500"/>
                                  </p:stCondLst>
                                  <p:childTnLst>
                                    <p:set>
                                      <p:cBhvr>
                                        <p:cTn id="124" dur="1" fill="hold">
                                          <p:stCondLst>
                                            <p:cond delay="0"/>
                                          </p:stCondLst>
                                        </p:cTn>
                                        <p:tgtEl>
                                          <p:spTgt spid="51"/>
                                        </p:tgtEl>
                                        <p:attrNameLst>
                                          <p:attrName>style.visibility</p:attrName>
                                        </p:attrNameLst>
                                      </p:cBhvr>
                                      <p:to>
                                        <p:strVal val="visible"/>
                                      </p:to>
                                    </p:set>
                                    <p:anim calcmode="lin" valueType="num">
                                      <p:cBhvr>
                                        <p:cTn id="125" dur="500" fill="hold"/>
                                        <p:tgtEl>
                                          <p:spTgt spid="51"/>
                                        </p:tgtEl>
                                        <p:attrNameLst>
                                          <p:attrName>ppt_w</p:attrName>
                                        </p:attrNameLst>
                                      </p:cBhvr>
                                      <p:tavLst>
                                        <p:tav tm="0">
                                          <p:val>
                                            <p:fltVal val="0"/>
                                          </p:val>
                                        </p:tav>
                                        <p:tav tm="100000">
                                          <p:val>
                                            <p:strVal val="#ppt_w"/>
                                          </p:val>
                                        </p:tav>
                                      </p:tavLst>
                                    </p:anim>
                                    <p:anim calcmode="lin" valueType="num">
                                      <p:cBhvr>
                                        <p:cTn id="126" dur="500" fill="hold"/>
                                        <p:tgtEl>
                                          <p:spTgt spid="51"/>
                                        </p:tgtEl>
                                        <p:attrNameLst>
                                          <p:attrName>ppt_h</p:attrName>
                                        </p:attrNameLst>
                                      </p:cBhvr>
                                      <p:tavLst>
                                        <p:tav tm="0">
                                          <p:val>
                                            <p:fltVal val="0"/>
                                          </p:val>
                                        </p:tav>
                                        <p:tav tm="100000">
                                          <p:val>
                                            <p:strVal val="#ppt_h"/>
                                          </p:val>
                                        </p:tav>
                                      </p:tavLst>
                                    </p:anim>
                                    <p:animEffect transition="in" filter="fade">
                                      <p:cBhvr>
                                        <p:cTn id="127" dur="500"/>
                                        <p:tgtEl>
                                          <p:spTgt spid="51"/>
                                        </p:tgtEl>
                                      </p:cBhvr>
                                    </p:animEffect>
                                  </p:childTnLst>
                                </p:cTn>
                              </p:par>
                              <p:par>
                                <p:cTn id="128" presetID="53" presetClass="entr" presetSubtype="16" fill="hold" nodeType="withEffect">
                                  <p:stCondLst>
                                    <p:cond delay="50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500" fill="hold"/>
                                        <p:tgtEl>
                                          <p:spTgt spid="47"/>
                                        </p:tgtEl>
                                        <p:attrNameLst>
                                          <p:attrName>ppt_w</p:attrName>
                                        </p:attrNameLst>
                                      </p:cBhvr>
                                      <p:tavLst>
                                        <p:tav tm="0">
                                          <p:val>
                                            <p:fltVal val="0"/>
                                          </p:val>
                                        </p:tav>
                                        <p:tav tm="100000">
                                          <p:val>
                                            <p:strVal val="#ppt_w"/>
                                          </p:val>
                                        </p:tav>
                                      </p:tavLst>
                                    </p:anim>
                                    <p:anim calcmode="lin" valueType="num">
                                      <p:cBhvr>
                                        <p:cTn id="131" dur="500" fill="hold"/>
                                        <p:tgtEl>
                                          <p:spTgt spid="47"/>
                                        </p:tgtEl>
                                        <p:attrNameLst>
                                          <p:attrName>ppt_h</p:attrName>
                                        </p:attrNameLst>
                                      </p:cBhvr>
                                      <p:tavLst>
                                        <p:tav tm="0">
                                          <p:val>
                                            <p:fltVal val="0"/>
                                          </p:val>
                                        </p:tav>
                                        <p:tav tm="100000">
                                          <p:val>
                                            <p:strVal val="#ppt_h"/>
                                          </p:val>
                                        </p:tav>
                                      </p:tavLst>
                                    </p:anim>
                                    <p:animEffect transition="in" filter="fade">
                                      <p:cBhvr>
                                        <p:cTn id="132" dur="500"/>
                                        <p:tgtEl>
                                          <p:spTgt spid="47"/>
                                        </p:tgtEl>
                                      </p:cBhvr>
                                    </p:animEffect>
                                  </p:childTnLst>
                                </p:cTn>
                              </p:par>
                              <p:par>
                                <p:cTn id="133" presetID="53" presetClass="entr" presetSubtype="16" fill="hold" nodeType="withEffect">
                                  <p:stCondLst>
                                    <p:cond delay="500"/>
                                  </p:stCondLst>
                                  <p:childTnLst>
                                    <p:set>
                                      <p:cBhvr>
                                        <p:cTn id="134" dur="1" fill="hold">
                                          <p:stCondLst>
                                            <p:cond delay="0"/>
                                          </p:stCondLst>
                                        </p:cTn>
                                        <p:tgtEl>
                                          <p:spTgt spid="88"/>
                                        </p:tgtEl>
                                        <p:attrNameLst>
                                          <p:attrName>style.visibility</p:attrName>
                                        </p:attrNameLst>
                                      </p:cBhvr>
                                      <p:to>
                                        <p:strVal val="visible"/>
                                      </p:to>
                                    </p:set>
                                    <p:anim calcmode="lin" valueType="num">
                                      <p:cBhvr>
                                        <p:cTn id="135" dur="500" fill="hold"/>
                                        <p:tgtEl>
                                          <p:spTgt spid="88"/>
                                        </p:tgtEl>
                                        <p:attrNameLst>
                                          <p:attrName>ppt_w</p:attrName>
                                        </p:attrNameLst>
                                      </p:cBhvr>
                                      <p:tavLst>
                                        <p:tav tm="0">
                                          <p:val>
                                            <p:fltVal val="0"/>
                                          </p:val>
                                        </p:tav>
                                        <p:tav tm="100000">
                                          <p:val>
                                            <p:strVal val="#ppt_w"/>
                                          </p:val>
                                        </p:tav>
                                      </p:tavLst>
                                    </p:anim>
                                    <p:anim calcmode="lin" valueType="num">
                                      <p:cBhvr>
                                        <p:cTn id="136" dur="500" fill="hold"/>
                                        <p:tgtEl>
                                          <p:spTgt spid="88"/>
                                        </p:tgtEl>
                                        <p:attrNameLst>
                                          <p:attrName>ppt_h</p:attrName>
                                        </p:attrNameLst>
                                      </p:cBhvr>
                                      <p:tavLst>
                                        <p:tav tm="0">
                                          <p:val>
                                            <p:fltVal val="0"/>
                                          </p:val>
                                        </p:tav>
                                        <p:tav tm="100000">
                                          <p:val>
                                            <p:strVal val="#ppt_h"/>
                                          </p:val>
                                        </p:tav>
                                      </p:tavLst>
                                    </p:anim>
                                    <p:animEffect transition="in" filter="fade">
                                      <p:cBhvr>
                                        <p:cTn id="137" dur="500"/>
                                        <p:tgtEl>
                                          <p:spTgt spid="88"/>
                                        </p:tgtEl>
                                      </p:cBhvr>
                                    </p:animEffect>
                                  </p:childTnLst>
                                </p:cTn>
                              </p:par>
                              <p:par>
                                <p:cTn id="138" presetID="53" presetClass="entr" presetSubtype="16" fill="hold" nodeType="withEffect">
                                  <p:stCondLst>
                                    <p:cond delay="500"/>
                                  </p:stCondLst>
                                  <p:childTnLst>
                                    <p:set>
                                      <p:cBhvr>
                                        <p:cTn id="139" dur="1" fill="hold">
                                          <p:stCondLst>
                                            <p:cond delay="0"/>
                                          </p:stCondLst>
                                        </p:cTn>
                                        <p:tgtEl>
                                          <p:spTgt spid="92"/>
                                        </p:tgtEl>
                                        <p:attrNameLst>
                                          <p:attrName>style.visibility</p:attrName>
                                        </p:attrNameLst>
                                      </p:cBhvr>
                                      <p:to>
                                        <p:strVal val="visible"/>
                                      </p:to>
                                    </p:set>
                                    <p:anim calcmode="lin" valueType="num">
                                      <p:cBhvr>
                                        <p:cTn id="140" dur="500" fill="hold"/>
                                        <p:tgtEl>
                                          <p:spTgt spid="92"/>
                                        </p:tgtEl>
                                        <p:attrNameLst>
                                          <p:attrName>ppt_w</p:attrName>
                                        </p:attrNameLst>
                                      </p:cBhvr>
                                      <p:tavLst>
                                        <p:tav tm="0">
                                          <p:val>
                                            <p:fltVal val="0"/>
                                          </p:val>
                                        </p:tav>
                                        <p:tav tm="100000">
                                          <p:val>
                                            <p:strVal val="#ppt_w"/>
                                          </p:val>
                                        </p:tav>
                                      </p:tavLst>
                                    </p:anim>
                                    <p:anim calcmode="lin" valueType="num">
                                      <p:cBhvr>
                                        <p:cTn id="141" dur="500" fill="hold"/>
                                        <p:tgtEl>
                                          <p:spTgt spid="92"/>
                                        </p:tgtEl>
                                        <p:attrNameLst>
                                          <p:attrName>ppt_h</p:attrName>
                                        </p:attrNameLst>
                                      </p:cBhvr>
                                      <p:tavLst>
                                        <p:tav tm="0">
                                          <p:val>
                                            <p:fltVal val="0"/>
                                          </p:val>
                                        </p:tav>
                                        <p:tav tm="100000">
                                          <p:val>
                                            <p:strVal val="#ppt_h"/>
                                          </p:val>
                                        </p:tav>
                                      </p:tavLst>
                                    </p:anim>
                                    <p:animEffect transition="in" filter="fade">
                                      <p:cBhvr>
                                        <p:cTn id="142" dur="500"/>
                                        <p:tgtEl>
                                          <p:spTgt spid="92"/>
                                        </p:tgtEl>
                                      </p:cBhvr>
                                    </p:animEffect>
                                  </p:childTnLst>
                                </p:cTn>
                              </p:par>
                              <p:par>
                                <p:cTn id="143" presetID="10" presetClass="entr" presetSubtype="0" fill="hold" nodeType="withEffect">
                                  <p:stCondLst>
                                    <p:cond delay="500"/>
                                  </p:stCondLst>
                                  <p:childTnLst>
                                    <p:set>
                                      <p:cBhvr>
                                        <p:cTn id="144" dur="1" fill="hold">
                                          <p:stCondLst>
                                            <p:cond delay="0"/>
                                          </p:stCondLst>
                                        </p:cTn>
                                        <p:tgtEl>
                                          <p:spTgt spid="97"/>
                                        </p:tgtEl>
                                        <p:attrNameLst>
                                          <p:attrName>style.visibility</p:attrName>
                                        </p:attrNameLst>
                                      </p:cBhvr>
                                      <p:to>
                                        <p:strVal val="visible"/>
                                      </p:to>
                                    </p:set>
                                    <p:animEffect transition="in" filter="fade">
                                      <p:cBhvr>
                                        <p:cTn id="145" dur="500"/>
                                        <p:tgtEl>
                                          <p:spTgt spid="97"/>
                                        </p:tgtEl>
                                      </p:cBhvr>
                                    </p:animEffect>
                                  </p:childTnLst>
                                </p:cTn>
                              </p:par>
                              <p:par>
                                <p:cTn id="146" presetID="10" presetClass="entr" presetSubtype="0" fill="hold" nodeType="withEffect">
                                  <p:stCondLst>
                                    <p:cond delay="500"/>
                                  </p:stCondLst>
                                  <p:childTnLst>
                                    <p:set>
                                      <p:cBhvr>
                                        <p:cTn id="147" dur="1" fill="hold">
                                          <p:stCondLst>
                                            <p:cond delay="0"/>
                                          </p:stCondLst>
                                        </p:cTn>
                                        <p:tgtEl>
                                          <p:spTgt spid="64"/>
                                        </p:tgtEl>
                                        <p:attrNameLst>
                                          <p:attrName>style.visibility</p:attrName>
                                        </p:attrNameLst>
                                      </p:cBhvr>
                                      <p:to>
                                        <p:strVal val="visible"/>
                                      </p:to>
                                    </p:set>
                                    <p:animEffect transition="in" filter="fade">
                                      <p:cBhvr>
                                        <p:cTn id="14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6816424" y="3515576"/>
            <a:ext cx="93739" cy="9373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6863293" y="3247343"/>
            <a:ext cx="336" cy="273986"/>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6563230" y="3456376"/>
            <a:ext cx="261328"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666069" y="3581400"/>
            <a:ext cx="18002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79429" y="3581400"/>
            <a:ext cx="19128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902028" y="3456376"/>
            <a:ext cx="262000"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ctrTitle"/>
          </p:nvPr>
        </p:nvSpPr>
        <p:spPr/>
        <p:txBody>
          <a:bodyPr/>
          <a:lstStyle/>
          <a:p>
            <a:r>
              <a:rPr lang="en-US" dirty="0" smtClean="0"/>
              <a:t>A Hybrid Solution is Needed</a:t>
            </a:r>
            <a:endParaRPr lang="en-US" dirty="0"/>
          </a:p>
        </p:txBody>
      </p:sp>
      <p:sp>
        <p:nvSpPr>
          <p:cNvPr id="31" name="TextBox 30"/>
          <p:cNvSpPr txBox="1"/>
          <p:nvPr/>
        </p:nvSpPr>
        <p:spPr>
          <a:xfrm>
            <a:off x="1556452" y="5467588"/>
            <a:ext cx="2123830" cy="307777"/>
          </a:xfrm>
          <a:prstGeom prst="rect">
            <a:avLst/>
          </a:prstGeom>
          <a:noFill/>
        </p:spPr>
        <p:txBody>
          <a:bodyPr wrap="square" rtlCol="0">
            <a:spAutoFit/>
          </a:bodyPr>
          <a:lstStyle/>
          <a:p>
            <a:pPr algn="ctr"/>
            <a:r>
              <a:rPr lang="en-US" sz="1400" b="1" dirty="0">
                <a:solidFill>
                  <a:srgbClr val="0D9547"/>
                </a:solidFill>
                <a:cs typeface="Arial"/>
              </a:rPr>
              <a:t>On-Demand Cloud DDoS</a:t>
            </a:r>
          </a:p>
        </p:txBody>
      </p:sp>
      <p:pic>
        <p:nvPicPr>
          <p:cNvPr id="51" name="Picture 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03" y="5245455"/>
            <a:ext cx="709068" cy="709068"/>
          </a:xfrm>
          <a:prstGeom prst="rect">
            <a:avLst/>
          </a:prstGeom>
        </p:spPr>
      </p:pic>
      <p:sp>
        <p:nvSpPr>
          <p:cNvPr id="49" name="TextBox 48"/>
          <p:cNvSpPr txBox="1"/>
          <p:nvPr/>
        </p:nvSpPr>
        <p:spPr>
          <a:xfrm>
            <a:off x="8756877" y="5467588"/>
            <a:ext cx="1857471" cy="307777"/>
          </a:xfrm>
          <a:prstGeom prst="rect">
            <a:avLst/>
          </a:prstGeom>
          <a:noFill/>
        </p:spPr>
        <p:txBody>
          <a:bodyPr wrap="square" rtlCol="0">
            <a:spAutoFit/>
          </a:bodyPr>
          <a:lstStyle/>
          <a:p>
            <a:pPr algn="ctr"/>
            <a:r>
              <a:rPr lang="en-US" sz="1400" b="1" dirty="0" smtClean="0">
                <a:solidFill>
                  <a:schemeClr val="tx1">
                    <a:lumMod val="65000"/>
                    <a:lumOff val="35000"/>
                  </a:schemeClr>
                </a:solidFill>
                <a:cs typeface="Arial"/>
              </a:rPr>
              <a:t>SSL protection</a:t>
            </a:r>
          </a:p>
        </p:txBody>
      </p:sp>
      <p:cxnSp>
        <p:nvCxnSpPr>
          <p:cNvPr id="50" name="Straight Connector 49"/>
          <p:cNvCxnSpPr/>
          <p:nvPr/>
        </p:nvCxnSpPr>
        <p:spPr>
          <a:xfrm>
            <a:off x="8634953" y="54675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5827" y="5277686"/>
            <a:ext cx="644607" cy="644607"/>
          </a:xfrm>
          <a:prstGeom prst="rect">
            <a:avLst/>
          </a:prstGeom>
        </p:spPr>
      </p:pic>
      <p:sp>
        <p:nvSpPr>
          <p:cNvPr id="37" name="TextBox 36"/>
          <p:cNvSpPr txBox="1"/>
          <p:nvPr/>
        </p:nvSpPr>
        <p:spPr>
          <a:xfrm>
            <a:off x="3924032" y="5467588"/>
            <a:ext cx="1655128" cy="523220"/>
          </a:xfrm>
          <a:prstGeom prst="rect">
            <a:avLst/>
          </a:prstGeom>
          <a:noFill/>
        </p:spPr>
        <p:txBody>
          <a:bodyPr wrap="square" rtlCol="0">
            <a:spAutoFit/>
          </a:bodyPr>
          <a:lstStyle/>
          <a:p>
            <a:pPr algn="ctr"/>
            <a:r>
              <a:rPr lang="en-US" sz="1400" b="1" dirty="0" smtClean="0">
                <a:solidFill>
                  <a:srgbClr val="0D9547"/>
                </a:solidFill>
                <a:cs typeface="Arial"/>
              </a:rPr>
              <a:t>DoS protection</a:t>
            </a:r>
          </a:p>
        </p:txBody>
      </p:sp>
      <p:sp>
        <p:nvSpPr>
          <p:cNvPr id="40" name="TextBox 39"/>
          <p:cNvSpPr txBox="1"/>
          <p:nvPr/>
        </p:nvSpPr>
        <p:spPr>
          <a:xfrm>
            <a:off x="5696112" y="5467588"/>
            <a:ext cx="1853013" cy="523220"/>
          </a:xfrm>
          <a:prstGeom prst="rect">
            <a:avLst/>
          </a:prstGeom>
          <a:noFill/>
        </p:spPr>
        <p:txBody>
          <a:bodyPr wrap="square" rtlCol="0">
            <a:spAutoFit/>
          </a:bodyPr>
          <a:lstStyle/>
          <a:p>
            <a:pPr algn="ctr"/>
            <a:r>
              <a:rPr lang="en-US" sz="1400" b="1" dirty="0" smtClean="0">
                <a:solidFill>
                  <a:srgbClr val="245590"/>
                </a:solidFill>
                <a:cs typeface="Arial"/>
              </a:rPr>
              <a:t>Behavioral analysis</a:t>
            </a:r>
          </a:p>
        </p:txBody>
      </p:sp>
      <p:grpSp>
        <p:nvGrpSpPr>
          <p:cNvPr id="42" name="Group 41"/>
          <p:cNvGrpSpPr/>
          <p:nvPr/>
        </p:nvGrpSpPr>
        <p:grpSpPr>
          <a:xfrm>
            <a:off x="7537299" y="5467588"/>
            <a:ext cx="928741" cy="307777"/>
            <a:chOff x="8542837" y="5672788"/>
            <a:chExt cx="928741" cy="307777"/>
          </a:xfrm>
        </p:grpSpPr>
        <p:sp>
          <p:nvSpPr>
            <p:cNvPr id="43" name="TextBox 42"/>
            <p:cNvSpPr txBox="1"/>
            <p:nvPr/>
          </p:nvSpPr>
          <p:spPr>
            <a:xfrm>
              <a:off x="9032878" y="5672788"/>
              <a:ext cx="438700" cy="307777"/>
            </a:xfrm>
            <a:prstGeom prst="rect">
              <a:avLst/>
            </a:prstGeom>
            <a:noFill/>
          </p:spPr>
          <p:txBody>
            <a:bodyPr wrap="square" rtlCol="0">
              <a:spAutoFit/>
            </a:bodyPr>
            <a:lstStyle/>
            <a:p>
              <a:pPr algn="ctr"/>
              <a:r>
                <a:rPr lang="en-US" sz="1400" b="1" dirty="0" smtClean="0">
                  <a:solidFill>
                    <a:srgbClr val="C00000"/>
                  </a:solidFill>
                  <a:cs typeface="Arial"/>
                </a:rPr>
                <a:t>IPS</a:t>
              </a:r>
            </a:p>
          </p:txBody>
        </p:sp>
        <p:cxnSp>
          <p:nvCxnSpPr>
            <p:cNvPr id="44" name="Straight Connector 43"/>
            <p:cNvCxnSpPr/>
            <p:nvPr/>
          </p:nvCxnSpPr>
          <p:spPr>
            <a:xfrm>
              <a:off x="854283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10442590" y="5475576"/>
            <a:ext cx="1064115" cy="307777"/>
            <a:chOff x="9049666" y="5672788"/>
            <a:chExt cx="1064115" cy="307777"/>
          </a:xfrm>
        </p:grpSpPr>
        <p:sp>
          <p:nvSpPr>
            <p:cNvPr id="46" name="TextBox 45"/>
            <p:cNvSpPr txBox="1"/>
            <p:nvPr/>
          </p:nvSpPr>
          <p:spPr>
            <a:xfrm>
              <a:off x="9557665" y="5672788"/>
              <a:ext cx="556116" cy="307777"/>
            </a:xfrm>
            <a:prstGeom prst="rect">
              <a:avLst/>
            </a:prstGeom>
            <a:noFill/>
          </p:spPr>
          <p:txBody>
            <a:bodyPr wrap="square" rtlCol="0">
              <a:spAutoFit/>
            </a:bodyPr>
            <a:lstStyle/>
            <a:p>
              <a:pPr algn="ctr"/>
              <a:r>
                <a:rPr lang="en-US" sz="1400" b="1" dirty="0" smtClean="0">
                  <a:solidFill>
                    <a:srgbClr val="F3B91A"/>
                  </a:solidFill>
                  <a:cs typeface="Arial"/>
                </a:rPr>
                <a:t>WAF</a:t>
              </a:r>
            </a:p>
          </p:txBody>
        </p:sp>
        <p:cxnSp>
          <p:nvCxnSpPr>
            <p:cNvPr id="47" name="Straight Connector 46"/>
            <p:cNvCxnSpPr/>
            <p:nvPr/>
          </p:nvCxnSpPr>
          <p:spPr>
            <a:xfrm>
              <a:off x="9049666"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52" name="Picture 7"/>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5485520" y="5396837"/>
            <a:ext cx="449276" cy="449276"/>
          </a:xfrm>
          <a:prstGeom prst="rect">
            <a:avLst/>
          </a:prstGeom>
          <a:noFill/>
        </p:spPr>
      </p:pic>
      <p:pic>
        <p:nvPicPr>
          <p:cNvPr id="53" name="Picture 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7654797" y="5399058"/>
            <a:ext cx="449275" cy="449275"/>
          </a:xfrm>
          <a:prstGeom prst="rect">
            <a:avLst/>
          </a:prstGeom>
          <a:noFill/>
        </p:spPr>
      </p:pic>
      <p:pic>
        <p:nvPicPr>
          <p:cNvPr id="54" name="Picture 7"/>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10497751" y="5335929"/>
            <a:ext cx="597985" cy="597985"/>
          </a:xfrm>
          <a:prstGeom prst="rect">
            <a:avLst/>
          </a:prstGeom>
          <a:noFill/>
        </p:spPr>
      </p:pic>
      <p:pic>
        <p:nvPicPr>
          <p:cNvPr id="55" name="Picture 6"/>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8640992" y="5344263"/>
            <a:ext cx="543623" cy="543623"/>
          </a:xfrm>
          <a:prstGeom prst="rect">
            <a:avLst/>
          </a:prstGeom>
          <a:noFill/>
        </p:spPr>
      </p:pic>
      <p:sp>
        <p:nvSpPr>
          <p:cNvPr id="92" name="Content Placeholder 3"/>
          <p:cNvSpPr txBox="1">
            <a:spLocks/>
          </p:cNvSpPr>
          <p:nvPr/>
        </p:nvSpPr>
        <p:spPr>
          <a:xfrm>
            <a:off x="1217613" y="1614893"/>
            <a:ext cx="9756775" cy="883383"/>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smtClean="0">
                <a:solidFill>
                  <a:srgbClr val="F37543"/>
                </a:solidFill>
              </a:rPr>
              <a:t>DDoS in-the-cloud alone provides insufficient protection</a:t>
            </a:r>
            <a:endParaRPr lang="he-IL" sz="2400" b="1" dirty="0">
              <a:solidFill>
                <a:srgbClr val="F37543"/>
              </a:solidFill>
            </a:endParaRPr>
          </a:p>
        </p:txBody>
      </p:sp>
      <p:sp>
        <p:nvSpPr>
          <p:cNvPr id="60" name="Content Placeholder 3"/>
          <p:cNvSpPr txBox="1">
            <a:spLocks/>
          </p:cNvSpPr>
          <p:nvPr/>
        </p:nvSpPr>
        <p:spPr>
          <a:xfrm>
            <a:off x="729774" y="4115628"/>
            <a:ext cx="10732453" cy="883383"/>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sz="2400" dirty="0" smtClean="0"/>
              <a:t>Radware provides complete </a:t>
            </a:r>
            <a:r>
              <a:rPr lang="en-US" sz="2400" b="1" dirty="0">
                <a:solidFill>
                  <a:srgbClr val="F37543"/>
                </a:solidFill>
              </a:rPr>
              <a:t>h</a:t>
            </a:r>
            <a:r>
              <a:rPr lang="en-US" sz="2400" b="1" dirty="0" smtClean="0">
                <a:solidFill>
                  <a:srgbClr val="F37543"/>
                </a:solidFill>
              </a:rPr>
              <a:t>ybrid</a:t>
            </a:r>
            <a:r>
              <a:rPr lang="en-US" sz="2400" dirty="0" smtClean="0">
                <a:solidFill>
                  <a:schemeClr val="accent5"/>
                </a:solidFill>
              </a:rPr>
              <a:t> </a:t>
            </a:r>
            <a:r>
              <a:rPr lang="en-US" sz="2400" dirty="0" smtClean="0"/>
              <a:t>protection</a:t>
            </a:r>
          </a:p>
        </p:txBody>
      </p:sp>
      <p:sp>
        <p:nvSpPr>
          <p:cNvPr id="62" name="Rectangle 61"/>
          <p:cNvSpPr/>
          <p:nvPr/>
        </p:nvSpPr>
        <p:spPr>
          <a:xfrm>
            <a:off x="1473530" y="3314967"/>
            <a:ext cx="2132493" cy="44656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000" dirty="0" smtClean="0">
                <a:solidFill>
                  <a:schemeClr val="tx1"/>
                </a:solidFill>
              </a:rPr>
              <a:t>In-the-Cloud</a:t>
            </a:r>
            <a:endParaRPr lang="en-US" sz="2000" dirty="0">
              <a:solidFill>
                <a:schemeClr val="tx1"/>
              </a:solidFill>
            </a:endParaRPr>
          </a:p>
        </p:txBody>
      </p:sp>
      <p:sp>
        <p:nvSpPr>
          <p:cNvPr id="66" name="Rectangle 65"/>
          <p:cNvSpPr/>
          <p:nvPr/>
        </p:nvSpPr>
        <p:spPr>
          <a:xfrm>
            <a:off x="1120904" y="2593832"/>
            <a:ext cx="2143126" cy="44656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b="1" dirty="0" smtClean="0">
                <a:solidFill>
                  <a:prstClr val="black"/>
                </a:solidFill>
              </a:rPr>
              <a:t>On-Demand</a:t>
            </a:r>
            <a:endParaRPr lang="en-US" sz="1400" b="1" dirty="0">
              <a:solidFill>
                <a:prstClr val="black"/>
              </a:solidFill>
            </a:endParaRPr>
          </a:p>
        </p:txBody>
      </p:sp>
      <p:grpSp>
        <p:nvGrpSpPr>
          <p:cNvPr id="9" name="Group 8"/>
          <p:cNvGrpSpPr/>
          <p:nvPr/>
        </p:nvGrpSpPr>
        <p:grpSpPr>
          <a:xfrm>
            <a:off x="862897" y="3053098"/>
            <a:ext cx="2659141" cy="990070"/>
            <a:chOff x="1025449" y="3040398"/>
            <a:chExt cx="2659141" cy="990070"/>
          </a:xfrm>
        </p:grpSpPr>
        <p:grpSp>
          <p:nvGrpSpPr>
            <p:cNvPr id="64" name="Group 63"/>
            <p:cNvGrpSpPr/>
            <p:nvPr/>
          </p:nvGrpSpPr>
          <p:grpSpPr>
            <a:xfrm>
              <a:off x="1025449" y="3040398"/>
              <a:ext cx="2659141" cy="990070"/>
              <a:chOff x="1022886" y="2440867"/>
              <a:chExt cx="2659141" cy="1340254"/>
            </a:xfrm>
          </p:grpSpPr>
          <p:cxnSp>
            <p:nvCxnSpPr>
              <p:cNvPr id="69" name="Straight Connector 68"/>
              <p:cNvCxnSpPr/>
              <p:nvPr/>
            </p:nvCxnSpPr>
            <p:spPr>
              <a:xfrm>
                <a:off x="1022886" y="2440867"/>
                <a:ext cx="265914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3682027"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1022886"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67" name="Straight Connector 66"/>
            <p:cNvCxnSpPr/>
            <p:nvPr/>
          </p:nvCxnSpPr>
          <p:spPr>
            <a:xfrm flipH="1">
              <a:off x="1025449" y="4030468"/>
              <a:ext cx="2657397"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78" name="Rectangle 77"/>
          <p:cNvSpPr/>
          <p:nvPr/>
        </p:nvSpPr>
        <p:spPr>
          <a:xfrm>
            <a:off x="4358250" y="2583397"/>
            <a:ext cx="6401242" cy="44656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dirty="0" smtClean="0">
                <a:solidFill>
                  <a:prstClr val="black"/>
                </a:solidFill>
              </a:rPr>
              <a:t>Always-On</a:t>
            </a:r>
            <a:endParaRPr lang="en-US" sz="1400" b="1" dirty="0">
              <a:solidFill>
                <a:prstClr val="black"/>
              </a:solidFill>
            </a:endParaRPr>
          </a:p>
        </p:txBody>
      </p:sp>
      <p:cxnSp>
        <p:nvCxnSpPr>
          <p:cNvPr id="91" name="Straight Connector 90"/>
          <p:cNvCxnSpPr/>
          <p:nvPr/>
        </p:nvCxnSpPr>
        <p:spPr>
          <a:xfrm>
            <a:off x="3681302" y="54675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5" name="Content Placeholder 3"/>
          <p:cNvSpPr txBox="1">
            <a:spLocks/>
          </p:cNvSpPr>
          <p:nvPr/>
        </p:nvSpPr>
        <p:spPr>
          <a:xfrm>
            <a:off x="729774" y="4781778"/>
            <a:ext cx="10732453" cy="883383"/>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sz="2400" dirty="0" smtClean="0"/>
              <a:t>Always-On </a:t>
            </a:r>
            <a:r>
              <a:rPr lang="en-US" sz="2400" dirty="0"/>
              <a:t>DDoS on-premise </a:t>
            </a:r>
            <a:r>
              <a:rPr lang="en-US" sz="2400" dirty="0" smtClean="0"/>
              <a:t>with </a:t>
            </a:r>
          </a:p>
          <a:p>
            <a:pPr marL="0" indent="0" algn="ctr">
              <a:spcBef>
                <a:spcPts val="600"/>
              </a:spcBef>
              <a:buNone/>
            </a:pPr>
            <a:r>
              <a:rPr lang="en-US" sz="2400" dirty="0" smtClean="0"/>
              <a:t>DDoS in-the-cloud activated on-demand </a:t>
            </a:r>
            <a:endParaRPr lang="he-IL" sz="2400" dirty="0"/>
          </a:p>
        </p:txBody>
      </p:sp>
      <p:sp>
        <p:nvSpPr>
          <p:cNvPr id="5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11</a:t>
            </a:fld>
            <a:endParaRPr lang="en-US" dirty="0">
              <a:solidFill>
                <a:prstClr val="white"/>
              </a:solidFill>
            </a:endParaRPr>
          </a:p>
        </p:txBody>
      </p:sp>
      <p:grpSp>
        <p:nvGrpSpPr>
          <p:cNvPr id="14" name="Group 13"/>
          <p:cNvGrpSpPr/>
          <p:nvPr/>
        </p:nvGrpSpPr>
        <p:grpSpPr>
          <a:xfrm>
            <a:off x="3687978" y="3053098"/>
            <a:ext cx="7788763" cy="990070"/>
            <a:chOff x="3687978" y="3040398"/>
            <a:chExt cx="7788763" cy="990070"/>
          </a:xfrm>
        </p:grpSpPr>
        <p:cxnSp>
          <p:nvCxnSpPr>
            <p:cNvPr id="79" name="Straight Connector 78"/>
            <p:cNvCxnSpPr/>
            <p:nvPr/>
          </p:nvCxnSpPr>
          <p:spPr>
            <a:xfrm flipH="1">
              <a:off x="3687978" y="4030468"/>
              <a:ext cx="777425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4876359" y="3300427"/>
              <a:ext cx="6401242" cy="44656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schemeClr val="tx1"/>
                  </a:solidFill>
                </a:rPr>
                <a:t>On-Premise</a:t>
              </a:r>
              <a:endParaRPr lang="en-US" sz="2000" dirty="0">
                <a:solidFill>
                  <a:schemeClr val="tx1"/>
                </a:solidFill>
              </a:endParaRPr>
            </a:p>
          </p:txBody>
        </p:sp>
        <p:grpSp>
          <p:nvGrpSpPr>
            <p:cNvPr id="76" name="Group 75"/>
            <p:cNvGrpSpPr/>
            <p:nvPr/>
          </p:nvGrpSpPr>
          <p:grpSpPr>
            <a:xfrm>
              <a:off x="3687978" y="3040398"/>
              <a:ext cx="7788763" cy="990070"/>
              <a:chOff x="995794" y="2440867"/>
              <a:chExt cx="7788763" cy="1340254"/>
            </a:xfrm>
          </p:grpSpPr>
          <p:cxnSp>
            <p:nvCxnSpPr>
              <p:cNvPr id="81" name="Straight Connector 80"/>
              <p:cNvCxnSpPr/>
              <p:nvPr/>
            </p:nvCxnSpPr>
            <p:spPr>
              <a:xfrm>
                <a:off x="995794" y="2440867"/>
                <a:ext cx="778876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8784557"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995794"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5" name="Straight Connector 64"/>
          <p:cNvCxnSpPr/>
          <p:nvPr/>
        </p:nvCxnSpPr>
        <p:spPr>
          <a:xfrm>
            <a:off x="5433902" y="54675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321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3.54167E-6 4.07407E-6 L -3.54167E-6 -0.30093 " pathEditMode="relative" rAng="0" ptsTypes="AA">
                                      <p:cBhvr>
                                        <p:cTn id="6" dur="2000" fill="hold"/>
                                        <p:tgtEl>
                                          <p:spTgt spid="31"/>
                                        </p:tgtEl>
                                        <p:attrNameLst>
                                          <p:attrName>ppt_x</p:attrName>
                                          <p:attrName>ppt_y</p:attrName>
                                        </p:attrNameLst>
                                      </p:cBhvr>
                                      <p:rCtr x="0" y="-15046"/>
                                    </p:animMotion>
                                  </p:childTnLst>
                                </p:cTn>
                              </p:par>
                              <p:par>
                                <p:cTn id="7" presetID="64" presetClass="path" presetSubtype="0" accel="50000" decel="50000" fill="hold" nodeType="withEffect">
                                  <p:stCondLst>
                                    <p:cond delay="0"/>
                                  </p:stCondLst>
                                  <p:childTnLst>
                                    <p:animMotion origin="layout" path="M 3.54167E-6 4.81481E-6 L 3.54167E-6 -0.2963 " pathEditMode="relative" rAng="0" ptsTypes="AA">
                                      <p:cBhvr>
                                        <p:cTn id="8" dur="2000" fill="hold"/>
                                        <p:tgtEl>
                                          <p:spTgt spid="51"/>
                                        </p:tgtEl>
                                        <p:attrNameLst>
                                          <p:attrName>ppt_x</p:attrName>
                                          <p:attrName>ppt_y</p:attrName>
                                        </p:attrNameLst>
                                      </p:cBhvr>
                                      <p:rCtr x="0" y="-14815"/>
                                    </p:animMotion>
                                  </p:childTnLst>
                                </p:cTn>
                              </p:par>
                              <p:par>
                                <p:cTn id="9" presetID="6" presetClass="emph" presetSubtype="0" fill="hold" nodeType="withEffect">
                                  <p:stCondLst>
                                    <p:cond delay="0"/>
                                  </p:stCondLst>
                                  <p:childTnLst>
                                    <p:animScale>
                                      <p:cBhvr>
                                        <p:cTn id="10" dur="2000" fill="hold"/>
                                        <p:tgtEl>
                                          <p:spTgt spid="51"/>
                                        </p:tgtEl>
                                      </p:cBhvr>
                                      <p:by x="115000" y="115000"/>
                                    </p:animScale>
                                  </p:childTnLst>
                                </p:cTn>
                              </p:par>
                              <p:par>
                                <p:cTn id="11" presetID="10" presetClass="exit" presetSubtype="0" fill="hold" grpId="1" nodeType="withEffect">
                                  <p:stCondLst>
                                    <p:cond delay="750"/>
                                  </p:stCondLst>
                                  <p:childTnLst>
                                    <p:animEffect transition="out" filter="fade">
                                      <p:cBhvr>
                                        <p:cTn id="12" dur="500"/>
                                        <p:tgtEl>
                                          <p:spTgt spid="31"/>
                                        </p:tgtEl>
                                      </p:cBhvr>
                                    </p:animEffect>
                                    <p:set>
                                      <p:cBhvr>
                                        <p:cTn id="13" dur="1" fill="hold">
                                          <p:stCondLst>
                                            <p:cond delay="499"/>
                                          </p:stCondLst>
                                        </p:cTn>
                                        <p:tgtEl>
                                          <p:spTgt spid="31"/>
                                        </p:tgtEl>
                                        <p:attrNameLst>
                                          <p:attrName>style.visibility</p:attrName>
                                        </p:attrNameLst>
                                      </p:cBhvr>
                                      <p:to>
                                        <p:strVal val="hidden"/>
                                      </p:to>
                                    </p:se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92"/>
                                        </p:tgtEl>
                                        <p:attrNameLst>
                                          <p:attrName>style.visibility</p:attrName>
                                        </p:attrNameLst>
                                      </p:cBhvr>
                                      <p:to>
                                        <p:strVal val="visible"/>
                                      </p:to>
                                    </p:set>
                                    <p:animEffect transition="in" filter="fade">
                                      <p:cBhvr>
                                        <p:cTn id="24" dur="500"/>
                                        <p:tgtEl>
                                          <p:spTgt spid="9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91"/>
                                        </p:tgtEl>
                                      </p:cBhvr>
                                    </p:animEffect>
                                    <p:set>
                                      <p:cBhvr>
                                        <p:cTn id="29" dur="1" fill="hold">
                                          <p:stCondLst>
                                            <p:cond delay="499"/>
                                          </p:stCondLst>
                                        </p:cTn>
                                        <p:tgtEl>
                                          <p:spTgt spid="91"/>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42"/>
                                        </p:tgtEl>
                                      </p:cBhvr>
                                    </p:animEffect>
                                    <p:set>
                                      <p:cBhvr>
                                        <p:cTn id="32" dur="1" fill="hold">
                                          <p:stCondLst>
                                            <p:cond delay="499"/>
                                          </p:stCondLst>
                                        </p:cTn>
                                        <p:tgtEl>
                                          <p:spTgt spid="42"/>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65"/>
                                        </p:tgtEl>
                                      </p:cBhvr>
                                    </p:animEffect>
                                    <p:set>
                                      <p:cBhvr>
                                        <p:cTn id="35" dur="1" fill="hold">
                                          <p:stCondLst>
                                            <p:cond delay="499"/>
                                          </p:stCondLst>
                                        </p:cTn>
                                        <p:tgtEl>
                                          <p:spTgt spid="65"/>
                                        </p:tgtEl>
                                        <p:attrNameLst>
                                          <p:attrName>style.visibility</p:attrName>
                                        </p:attrNameLst>
                                      </p:cBhvr>
                                      <p:to>
                                        <p:strVal val="hidden"/>
                                      </p:to>
                                    </p:set>
                                  </p:childTnLst>
                                </p:cTn>
                              </p:par>
                              <p:par>
                                <p:cTn id="36" presetID="10" presetClass="exit" presetSubtype="0" fill="hold" grpId="0" nodeType="withEffect">
                                  <p:stCondLst>
                                    <p:cond delay="0"/>
                                  </p:stCondLst>
                                  <p:childTnLst>
                                    <p:animEffect transition="out" filter="fade">
                                      <p:cBhvr>
                                        <p:cTn id="37" dur="500"/>
                                        <p:tgtEl>
                                          <p:spTgt spid="37"/>
                                        </p:tgtEl>
                                      </p:cBhvr>
                                    </p:animEffect>
                                    <p:set>
                                      <p:cBhvr>
                                        <p:cTn id="38" dur="1" fill="hold">
                                          <p:stCondLst>
                                            <p:cond delay="499"/>
                                          </p:stCondLst>
                                        </p:cTn>
                                        <p:tgtEl>
                                          <p:spTgt spid="37"/>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50"/>
                                        </p:tgtEl>
                                      </p:cBhvr>
                                    </p:animEffect>
                                    <p:set>
                                      <p:cBhvr>
                                        <p:cTn id="41" dur="1" fill="hold">
                                          <p:stCondLst>
                                            <p:cond delay="499"/>
                                          </p:stCondLst>
                                        </p:cTn>
                                        <p:tgtEl>
                                          <p:spTgt spid="50"/>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40"/>
                                        </p:tgtEl>
                                      </p:cBhvr>
                                    </p:animEffect>
                                    <p:set>
                                      <p:cBhvr>
                                        <p:cTn id="44" dur="1" fill="hold">
                                          <p:stCondLst>
                                            <p:cond delay="499"/>
                                          </p:stCondLst>
                                        </p:cTn>
                                        <p:tgtEl>
                                          <p:spTgt spid="40"/>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45"/>
                                        </p:tgtEl>
                                      </p:cBhvr>
                                    </p:animEffect>
                                    <p:set>
                                      <p:cBhvr>
                                        <p:cTn id="47" dur="1" fill="hold">
                                          <p:stCondLst>
                                            <p:cond delay="499"/>
                                          </p:stCondLst>
                                        </p:cTn>
                                        <p:tgtEl>
                                          <p:spTgt spid="45"/>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500"/>
                                        <p:tgtEl>
                                          <p:spTgt spid="49"/>
                                        </p:tgtEl>
                                      </p:cBhvr>
                                    </p:animEffect>
                                    <p:set>
                                      <p:cBhvr>
                                        <p:cTn id="50" dur="1" fill="hold">
                                          <p:stCondLst>
                                            <p:cond delay="499"/>
                                          </p:stCondLst>
                                        </p:cTn>
                                        <p:tgtEl>
                                          <p:spTgt spid="49"/>
                                        </p:tgtEl>
                                        <p:attrNameLst>
                                          <p:attrName>style.visibility</p:attrName>
                                        </p:attrNameLst>
                                      </p:cBhvr>
                                      <p:to>
                                        <p:strVal val="hidden"/>
                                      </p:to>
                                    </p:set>
                                  </p:childTnLst>
                                </p:cTn>
                              </p:par>
                            </p:childTnLst>
                          </p:cTn>
                        </p:par>
                        <p:par>
                          <p:cTn id="51" fill="hold">
                            <p:stCondLst>
                              <p:cond delay="500"/>
                            </p:stCondLst>
                            <p:childTnLst>
                              <p:par>
                                <p:cTn id="52" presetID="64" presetClass="path" presetSubtype="0" accel="50000" decel="50000" fill="hold" nodeType="afterEffect">
                                  <p:stCondLst>
                                    <p:cond delay="0"/>
                                  </p:stCondLst>
                                  <p:childTnLst>
                                    <p:animMotion origin="layout" path="M 4.58333E-6 3.33333E-6 L 0.2177 -0.30903 " pathEditMode="relative" rAng="0" ptsTypes="AA">
                                      <p:cBhvr>
                                        <p:cTn id="53" dur="2000" fill="hold"/>
                                        <p:tgtEl>
                                          <p:spTgt spid="29"/>
                                        </p:tgtEl>
                                        <p:attrNameLst>
                                          <p:attrName>ppt_x</p:attrName>
                                          <p:attrName>ppt_y</p:attrName>
                                        </p:attrNameLst>
                                      </p:cBhvr>
                                      <p:rCtr x="10885" y="-15463"/>
                                    </p:animMotion>
                                  </p:childTnLst>
                                </p:cTn>
                              </p:par>
                              <p:par>
                                <p:cTn id="54" presetID="6" presetClass="emph" presetSubtype="0" fill="hold" nodeType="withEffect">
                                  <p:stCondLst>
                                    <p:cond delay="0"/>
                                  </p:stCondLst>
                                  <p:childTnLst>
                                    <p:animScale>
                                      <p:cBhvr>
                                        <p:cTn id="55" dur="2000" fill="hold"/>
                                        <p:tgtEl>
                                          <p:spTgt spid="29"/>
                                        </p:tgtEl>
                                      </p:cBhvr>
                                      <p:by x="85000" y="85000"/>
                                    </p:animScale>
                                  </p:childTnLst>
                                </p:cTn>
                              </p:par>
                              <p:par>
                                <p:cTn id="56" presetID="64" presetClass="path" presetSubtype="0" accel="50000" decel="50000" fill="hold" nodeType="withEffect">
                                  <p:stCondLst>
                                    <p:cond delay="0"/>
                                  </p:stCondLst>
                                  <p:childTnLst>
                                    <p:animMotion origin="layout" path="M 8.33333E-7 4.07407E-6 L 0.09453 -0.34074 " pathEditMode="relative" rAng="0" ptsTypes="AA">
                                      <p:cBhvr>
                                        <p:cTn id="57" dur="2000" fill="hold"/>
                                        <p:tgtEl>
                                          <p:spTgt spid="52"/>
                                        </p:tgtEl>
                                        <p:attrNameLst>
                                          <p:attrName>ppt_x</p:attrName>
                                          <p:attrName>ppt_y</p:attrName>
                                        </p:attrNameLst>
                                      </p:cBhvr>
                                      <p:rCtr x="4727" y="-17037"/>
                                    </p:animMotion>
                                  </p:childTnLst>
                                </p:cTn>
                              </p:par>
                              <p:par>
                                <p:cTn id="58" presetID="6" presetClass="emph" presetSubtype="0" fill="hold" nodeType="withEffect">
                                  <p:stCondLst>
                                    <p:cond delay="0"/>
                                  </p:stCondLst>
                                  <p:childTnLst>
                                    <p:animScale>
                                      <p:cBhvr>
                                        <p:cTn id="59" dur="2000" fill="hold"/>
                                        <p:tgtEl>
                                          <p:spTgt spid="52"/>
                                        </p:tgtEl>
                                      </p:cBhvr>
                                      <p:by x="85000" y="85000"/>
                                    </p:animScale>
                                  </p:childTnLst>
                                </p:cTn>
                              </p:par>
                              <p:par>
                                <p:cTn id="60" presetID="64" presetClass="path" presetSubtype="0" accel="50000" decel="50000" fill="hold" nodeType="withEffect">
                                  <p:stCondLst>
                                    <p:cond delay="0"/>
                                  </p:stCondLst>
                                  <p:childTnLst>
                                    <p:animMotion origin="layout" path="M -3.95833E-6 2.59259E-6 L -0.0595 -0.31227 " pathEditMode="relative" rAng="0" ptsTypes="AA">
                                      <p:cBhvr>
                                        <p:cTn id="61" dur="2000" fill="hold"/>
                                        <p:tgtEl>
                                          <p:spTgt spid="53"/>
                                        </p:tgtEl>
                                        <p:attrNameLst>
                                          <p:attrName>ppt_x</p:attrName>
                                          <p:attrName>ppt_y</p:attrName>
                                        </p:attrNameLst>
                                      </p:cBhvr>
                                      <p:rCtr x="-2982" y="-15625"/>
                                    </p:animMotion>
                                  </p:childTnLst>
                                </p:cTn>
                              </p:par>
                              <p:par>
                                <p:cTn id="62" presetID="6" presetClass="emph" presetSubtype="0" fill="hold" nodeType="withEffect">
                                  <p:stCondLst>
                                    <p:cond delay="0"/>
                                  </p:stCondLst>
                                  <p:childTnLst>
                                    <p:animScale>
                                      <p:cBhvr>
                                        <p:cTn id="63" dur="2000" fill="hold"/>
                                        <p:tgtEl>
                                          <p:spTgt spid="53"/>
                                        </p:tgtEl>
                                      </p:cBhvr>
                                      <p:by x="85000" y="85000"/>
                                    </p:animScale>
                                  </p:childTnLst>
                                </p:cTn>
                              </p:par>
                              <p:par>
                                <p:cTn id="64" presetID="64" presetClass="path" presetSubtype="0" accel="50000" decel="50000" fill="hold" nodeType="withEffect">
                                  <p:stCondLst>
                                    <p:cond delay="0"/>
                                  </p:stCondLst>
                                  <p:childTnLst>
                                    <p:animMotion origin="layout" path="M -2.92692E-6 2.19241E-6 L -0.33971 -0.25648 " pathEditMode="relative" rAng="0" ptsTypes="AA">
                                      <p:cBhvr>
                                        <p:cTn id="65" dur="2000" fill="hold"/>
                                        <p:tgtEl>
                                          <p:spTgt spid="54"/>
                                        </p:tgtEl>
                                        <p:attrNameLst>
                                          <p:attrName>ppt_x</p:attrName>
                                          <p:attrName>ppt_y</p:attrName>
                                        </p:attrNameLst>
                                      </p:cBhvr>
                                      <p:rCtr x="-16986" y="-12835"/>
                                    </p:animMotion>
                                  </p:childTnLst>
                                </p:cTn>
                              </p:par>
                              <p:par>
                                <p:cTn id="66" presetID="6" presetClass="emph" presetSubtype="0" fill="hold" nodeType="withEffect">
                                  <p:stCondLst>
                                    <p:cond delay="0"/>
                                  </p:stCondLst>
                                  <p:childTnLst>
                                    <p:animScale>
                                      <p:cBhvr>
                                        <p:cTn id="67" dur="2000" fill="hold"/>
                                        <p:tgtEl>
                                          <p:spTgt spid="54"/>
                                        </p:tgtEl>
                                      </p:cBhvr>
                                      <p:by x="85000" y="85000"/>
                                    </p:animScale>
                                  </p:childTnLst>
                                </p:cTn>
                              </p:par>
                              <p:par>
                                <p:cTn id="68" presetID="64" presetClass="path" presetSubtype="0" accel="50000" decel="50000" fill="hold" nodeType="withEffect">
                                  <p:stCondLst>
                                    <p:cond delay="0"/>
                                  </p:stCondLst>
                                  <p:childTnLst>
                                    <p:animMotion origin="layout" path="M 4.76228E-6 -2.59944E-6 L -0.15137 -0.25485 " pathEditMode="relative" rAng="0" ptsTypes="AA">
                                      <p:cBhvr>
                                        <p:cTn id="69" dur="2000" fill="hold"/>
                                        <p:tgtEl>
                                          <p:spTgt spid="55"/>
                                        </p:tgtEl>
                                        <p:attrNameLst>
                                          <p:attrName>ppt_x</p:attrName>
                                          <p:attrName>ppt_y</p:attrName>
                                        </p:attrNameLst>
                                      </p:cBhvr>
                                      <p:rCtr x="-7568" y="-12743"/>
                                    </p:animMotion>
                                  </p:childTnLst>
                                </p:cTn>
                              </p:par>
                              <p:par>
                                <p:cTn id="70" presetID="6" presetClass="emph" presetSubtype="0" fill="hold" nodeType="withEffect">
                                  <p:stCondLst>
                                    <p:cond delay="0"/>
                                  </p:stCondLst>
                                  <p:childTnLst>
                                    <p:animScale>
                                      <p:cBhvr>
                                        <p:cTn id="71" dur="2000" fill="hold"/>
                                        <p:tgtEl>
                                          <p:spTgt spid="55"/>
                                        </p:tgtEl>
                                      </p:cBhvr>
                                      <p:by x="85000" y="85000"/>
                                    </p:animScale>
                                  </p:childTnLst>
                                </p:cTn>
                              </p:par>
                              <p:par>
                                <p:cTn id="72" presetID="10" presetClass="entr" presetSubtype="0" fill="hold" grpId="0" nodeType="withEffect">
                                  <p:stCondLst>
                                    <p:cond delay="1500"/>
                                  </p:stCondLst>
                                  <p:childTnLst>
                                    <p:set>
                                      <p:cBhvr>
                                        <p:cTn id="73" dur="1" fill="hold">
                                          <p:stCondLst>
                                            <p:cond delay="0"/>
                                          </p:stCondLst>
                                        </p:cTn>
                                        <p:tgtEl>
                                          <p:spTgt spid="4"/>
                                        </p:tgtEl>
                                        <p:attrNameLst>
                                          <p:attrName>style.visibility</p:attrName>
                                        </p:attrNameLst>
                                      </p:cBhvr>
                                      <p:to>
                                        <p:strVal val="visible"/>
                                      </p:to>
                                    </p:set>
                                    <p:animEffect transition="in" filter="fade">
                                      <p:cBhvr>
                                        <p:cTn id="74" dur="500"/>
                                        <p:tgtEl>
                                          <p:spTgt spid="4"/>
                                        </p:tgtEl>
                                      </p:cBhvr>
                                    </p:animEffect>
                                  </p:childTnLst>
                                </p:cTn>
                              </p:par>
                            </p:childTnLst>
                          </p:cTn>
                        </p:par>
                        <p:par>
                          <p:cTn id="75" fill="hold">
                            <p:stCondLst>
                              <p:cond delay="2500"/>
                            </p:stCondLst>
                            <p:childTnLst>
                              <p:par>
                                <p:cTn id="76" presetID="22" presetClass="entr" presetSubtype="2" fill="hold"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right)">
                                      <p:cBhvr>
                                        <p:cTn id="78" dur="500"/>
                                        <p:tgtEl>
                                          <p:spTgt spid="8"/>
                                        </p:tgtEl>
                                      </p:cBhvr>
                                    </p:animEffect>
                                  </p:childTnLst>
                                </p:cTn>
                              </p:par>
                              <p:par>
                                <p:cTn id="79" presetID="22" presetClass="entr" presetSubtype="8" fill="hold"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left)">
                                      <p:cBhvr>
                                        <p:cTn id="81" dur="500"/>
                                        <p:tgtEl>
                                          <p:spTgt spid="17"/>
                                        </p:tgtEl>
                                      </p:cBhvr>
                                    </p:animEffect>
                                  </p:childTnLst>
                                </p:cTn>
                              </p:par>
                              <p:par>
                                <p:cTn id="82" presetID="22" presetClass="entr" presetSubtype="1" fill="hold" nodeType="with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up)">
                                      <p:cBhvr>
                                        <p:cTn id="84" dur="500"/>
                                        <p:tgtEl>
                                          <p:spTgt spid="11"/>
                                        </p:tgtEl>
                                      </p:cBhvr>
                                    </p:animEffect>
                                  </p:childTnLst>
                                </p:cTn>
                              </p:par>
                              <p:par>
                                <p:cTn id="85" presetID="22" presetClass="entr" presetSubtype="1" fill="hold" nodeType="with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up)">
                                      <p:cBhvr>
                                        <p:cTn id="87" dur="500"/>
                                        <p:tgtEl>
                                          <p:spTgt spid="15"/>
                                        </p:tgtEl>
                                      </p:cBhvr>
                                    </p:animEffect>
                                  </p:childTnLst>
                                </p:cTn>
                              </p:par>
                              <p:par>
                                <p:cTn id="88" presetID="22" presetClass="entr" presetSubtype="4" fill="hold" nodeType="with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wipe(down)">
                                      <p:cBhvr>
                                        <p:cTn id="90" dur="500"/>
                                        <p:tgtEl>
                                          <p:spTgt spid="6"/>
                                        </p:tgtEl>
                                      </p:cBhvr>
                                    </p:animEffect>
                                  </p:childTnLst>
                                </p:cTn>
                              </p:par>
                            </p:childTnLst>
                          </p:cTn>
                        </p:par>
                        <p:par>
                          <p:cTn id="91" fill="hold">
                            <p:stCondLst>
                              <p:cond delay="3000"/>
                            </p:stCondLst>
                            <p:childTnLst>
                              <p:par>
                                <p:cTn id="92" presetID="10" presetClass="entr" presetSubtype="0" fill="hold"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fade">
                                      <p:cBhvr>
                                        <p:cTn id="94" dur="500"/>
                                        <p:tgtEl>
                                          <p:spTgt spid="14"/>
                                        </p:tgtEl>
                                      </p:cBhvr>
                                    </p:animEffect>
                                  </p:childTnLst>
                                </p:cTn>
                              </p:par>
                            </p:childTnLst>
                          </p:cTn>
                        </p:par>
                        <p:par>
                          <p:cTn id="95" fill="hold">
                            <p:stCondLst>
                              <p:cond delay="3500"/>
                            </p:stCondLst>
                            <p:childTnLst>
                              <p:par>
                                <p:cTn id="96" presetID="10" presetClass="entr" presetSubtype="0" fill="hold" grpId="0" nodeType="after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fade">
                                      <p:cBhvr>
                                        <p:cTn id="98" dur="500"/>
                                        <p:tgtEl>
                                          <p:spTgt spid="6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6"/>
                                        </p:tgtEl>
                                        <p:attrNameLst>
                                          <p:attrName>style.visibility</p:attrName>
                                        </p:attrNameLst>
                                      </p:cBhvr>
                                      <p:to>
                                        <p:strVal val="visible"/>
                                      </p:to>
                                    </p:set>
                                    <p:animEffect transition="in" filter="fade">
                                      <p:cBhvr>
                                        <p:cTn id="103" dur="500"/>
                                        <p:tgtEl>
                                          <p:spTgt spid="66"/>
                                        </p:tgtEl>
                                      </p:cBhvr>
                                    </p:animEffect>
                                  </p:childTnLst>
                                </p:cTn>
                              </p:par>
                            </p:childTnLst>
                          </p:cTn>
                        </p:par>
                        <p:par>
                          <p:cTn id="104" fill="hold">
                            <p:stCondLst>
                              <p:cond delay="500"/>
                            </p:stCondLst>
                            <p:childTnLst>
                              <p:par>
                                <p:cTn id="105" presetID="10" presetClass="entr" presetSubtype="0" fill="hold" grpId="0" nodeType="afterEffect">
                                  <p:stCondLst>
                                    <p:cond delay="0"/>
                                  </p:stCondLst>
                                  <p:childTnLst>
                                    <p:set>
                                      <p:cBhvr>
                                        <p:cTn id="106" dur="1" fill="hold">
                                          <p:stCondLst>
                                            <p:cond delay="0"/>
                                          </p:stCondLst>
                                        </p:cTn>
                                        <p:tgtEl>
                                          <p:spTgt spid="78"/>
                                        </p:tgtEl>
                                        <p:attrNameLst>
                                          <p:attrName>style.visibility</p:attrName>
                                        </p:attrNameLst>
                                      </p:cBhvr>
                                      <p:to>
                                        <p:strVal val="visible"/>
                                      </p:to>
                                    </p:set>
                                    <p:animEffect transition="in" filter="fade">
                                      <p:cBhvr>
                                        <p:cTn id="107" dur="500"/>
                                        <p:tgtEl>
                                          <p:spTgt spid="78"/>
                                        </p:tgtEl>
                                      </p:cBhvr>
                                    </p:animEffect>
                                  </p:childTnLst>
                                </p:cTn>
                              </p:par>
                            </p:childTnLst>
                          </p:cTn>
                        </p:par>
                        <p:par>
                          <p:cTn id="108" fill="hold">
                            <p:stCondLst>
                              <p:cond delay="1000"/>
                            </p:stCondLst>
                            <p:childTnLst>
                              <p:par>
                                <p:cTn id="109" presetID="10" presetClass="entr" presetSubtype="0" fill="hold" grpId="0" nodeType="afterEffect">
                                  <p:stCondLst>
                                    <p:cond delay="50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1" grpId="0"/>
      <p:bldP spid="31" grpId="1"/>
      <p:bldP spid="49" grpId="0"/>
      <p:bldP spid="37" grpId="0"/>
      <p:bldP spid="40" grpId="0"/>
      <p:bldP spid="92" grpId="0"/>
      <p:bldP spid="60" grpId="0"/>
      <p:bldP spid="62" grpId="0"/>
      <p:bldP spid="66" grpId="0"/>
      <p:bldP spid="78" grpId="0"/>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Radware’s Attack Mitigation Solution</a:t>
            </a:r>
            <a:endParaRPr lang="en-US" dirty="0"/>
          </a:p>
        </p:txBody>
      </p:sp>
    </p:spTree>
    <p:extLst>
      <p:ext uri="{BB962C8B-B14F-4D97-AF65-F5344CB8AC3E}">
        <p14:creationId xmlns:p14="http://schemas.microsoft.com/office/powerpoint/2010/main" val="23779801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 name="Group 93"/>
          <p:cNvGrpSpPr/>
          <p:nvPr/>
        </p:nvGrpSpPr>
        <p:grpSpPr>
          <a:xfrm>
            <a:off x="3633794" y="2646419"/>
            <a:ext cx="7761671" cy="1450406"/>
            <a:chOff x="3633794" y="2773383"/>
            <a:chExt cx="7761671" cy="1198682"/>
          </a:xfrm>
        </p:grpSpPr>
        <p:cxnSp>
          <p:nvCxnSpPr>
            <p:cNvPr id="95" name="Straight Connector 94"/>
            <p:cNvCxnSpPr/>
            <p:nvPr/>
          </p:nvCxnSpPr>
          <p:spPr>
            <a:xfrm flipH="1">
              <a:off x="3633797" y="3972065"/>
              <a:ext cx="776166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4994223" y="3157698"/>
              <a:ext cx="6401242" cy="44656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prstClr val="black"/>
                  </a:solidFill>
                </a:rPr>
                <a:t>On-Premise</a:t>
              </a:r>
              <a:endParaRPr lang="en-US" sz="2000" dirty="0">
                <a:solidFill>
                  <a:prstClr val="black"/>
                </a:solidFill>
              </a:endParaRPr>
            </a:p>
          </p:txBody>
        </p:sp>
        <p:grpSp>
          <p:nvGrpSpPr>
            <p:cNvPr id="97" name="Group 96"/>
            <p:cNvGrpSpPr/>
            <p:nvPr/>
          </p:nvGrpSpPr>
          <p:grpSpPr>
            <a:xfrm>
              <a:off x="3633794" y="2773383"/>
              <a:ext cx="7761671" cy="1197979"/>
              <a:chOff x="1022886" y="2300141"/>
              <a:chExt cx="7761671" cy="1621706"/>
            </a:xfrm>
          </p:grpSpPr>
          <p:cxnSp>
            <p:nvCxnSpPr>
              <p:cNvPr id="99" name="Straight Connector 98"/>
              <p:cNvCxnSpPr/>
              <p:nvPr/>
            </p:nvCxnSpPr>
            <p:spPr>
              <a:xfrm>
                <a:off x="1022886" y="2303332"/>
                <a:ext cx="776167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8784557" y="2300141"/>
                <a:ext cx="0" cy="16217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1022886" y="2300141"/>
                <a:ext cx="0" cy="16217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3" name="Title 2"/>
          <p:cNvSpPr>
            <a:spLocks noGrp="1"/>
          </p:cNvSpPr>
          <p:nvPr>
            <p:ph type="ctrTitle"/>
          </p:nvPr>
        </p:nvSpPr>
        <p:spPr/>
        <p:txBody>
          <a:bodyPr/>
          <a:lstStyle/>
          <a:p>
            <a:r>
              <a:rPr lang="en-US" dirty="0" smtClean="0"/>
              <a:t>Synchronized Operation</a:t>
            </a:r>
            <a:endParaRPr lang="he-IL" dirty="0"/>
          </a:p>
        </p:txBody>
      </p:sp>
      <p:sp>
        <p:nvSpPr>
          <p:cNvPr id="78" name="Rectangle 77"/>
          <p:cNvSpPr/>
          <p:nvPr/>
        </p:nvSpPr>
        <p:spPr>
          <a:xfrm>
            <a:off x="139732" y="4591662"/>
            <a:ext cx="11912537" cy="810670"/>
          </a:xfrm>
          <a:prstGeom prst="rect">
            <a:avLst/>
          </a:prstGeom>
        </p:spPr>
        <p:txBody>
          <a:bodyPr wrap="square" lIns="71312" tIns="35655" rIns="71312" bIns="35655">
            <a:spAutoFit/>
          </a:bodyPr>
          <a:lstStyle/>
          <a:p>
            <a:pPr algn="ctr">
              <a:spcBef>
                <a:spcPts val="351"/>
              </a:spcBef>
              <a:spcAft>
                <a:spcPts val="351"/>
              </a:spcAft>
            </a:pPr>
            <a:r>
              <a:rPr lang="en-US" sz="2400" dirty="0">
                <a:solidFill>
                  <a:prstClr val="black">
                    <a:lumMod val="75000"/>
                    <a:lumOff val="25000"/>
                  </a:prstClr>
                </a:solidFill>
              </a:rPr>
              <a:t>All </a:t>
            </a:r>
            <a:r>
              <a:rPr lang="en-US" sz="2400" dirty="0" smtClean="0">
                <a:solidFill>
                  <a:prstClr val="black">
                    <a:lumMod val="75000"/>
                    <a:lumOff val="25000"/>
                  </a:prstClr>
                </a:solidFill>
              </a:rPr>
              <a:t>security </a:t>
            </a:r>
            <a:r>
              <a:rPr lang="en-US" sz="2400" dirty="0">
                <a:solidFill>
                  <a:prstClr val="black">
                    <a:lumMod val="75000"/>
                    <a:lumOff val="25000"/>
                  </a:prstClr>
                </a:solidFill>
              </a:rPr>
              <a:t>elements exchange </a:t>
            </a:r>
            <a:r>
              <a:rPr lang="en-US" sz="2400" b="1" dirty="0">
                <a:solidFill>
                  <a:srgbClr val="F37543"/>
                </a:solidFill>
              </a:rPr>
              <a:t>Defense Messaging</a:t>
            </a:r>
            <a:br>
              <a:rPr lang="en-US" sz="2400" b="1" dirty="0">
                <a:solidFill>
                  <a:srgbClr val="F37543"/>
                </a:solidFill>
              </a:rPr>
            </a:br>
            <a:r>
              <a:rPr lang="en-US" sz="2400" dirty="0">
                <a:solidFill>
                  <a:prstClr val="black">
                    <a:lumMod val="75000"/>
                    <a:lumOff val="25000"/>
                  </a:prstClr>
                </a:solidFill>
              </a:rPr>
              <a:t>for more accurate detection and protection and minimal impact on service-level</a:t>
            </a:r>
          </a:p>
        </p:txBody>
      </p:sp>
      <p:grpSp>
        <p:nvGrpSpPr>
          <p:cNvPr id="5" name="Group 4"/>
          <p:cNvGrpSpPr/>
          <p:nvPr/>
        </p:nvGrpSpPr>
        <p:grpSpPr>
          <a:xfrm>
            <a:off x="2284672" y="1747934"/>
            <a:ext cx="5533044" cy="786750"/>
            <a:chOff x="2284672" y="1938434"/>
            <a:chExt cx="5533044" cy="786750"/>
          </a:xfrm>
        </p:grpSpPr>
        <p:sp>
          <p:nvSpPr>
            <p:cNvPr id="46" name="Rectangle 45"/>
            <p:cNvSpPr/>
            <p:nvPr/>
          </p:nvSpPr>
          <p:spPr>
            <a:xfrm>
              <a:off x="4081161" y="1938434"/>
              <a:ext cx="1940065" cy="324868"/>
            </a:xfrm>
            <a:prstGeom prst="rect">
              <a:avLst/>
            </a:prstGeom>
          </p:spPr>
          <p:txBody>
            <a:bodyPr wrap="square" lIns="91425" tIns="45712" rIns="91425" bIns="45712">
              <a:spAutoFit/>
            </a:bodyPr>
            <a:lstStyle/>
            <a:p>
              <a:pPr algn="ctr">
                <a:spcBef>
                  <a:spcPts val="351"/>
                </a:spcBef>
                <a:spcAft>
                  <a:spcPts val="351"/>
                </a:spcAft>
              </a:pPr>
              <a:r>
                <a:rPr lang="en-US" sz="1400" b="1" dirty="0" smtClean="0">
                  <a:solidFill>
                    <a:prstClr val="black">
                      <a:lumMod val="75000"/>
                      <a:lumOff val="25000"/>
                    </a:prstClr>
                  </a:solidFill>
                </a:rPr>
                <a:t>Defense Messaging</a:t>
              </a:r>
              <a:endParaRPr lang="en-US" sz="1400" b="1" dirty="0">
                <a:solidFill>
                  <a:prstClr val="black">
                    <a:lumMod val="75000"/>
                    <a:lumOff val="25000"/>
                  </a:prstClr>
                </a:solidFill>
              </a:endParaRPr>
            </a:p>
          </p:txBody>
        </p:sp>
        <p:cxnSp>
          <p:nvCxnSpPr>
            <p:cNvPr id="89" name="Elbow Connector 88"/>
            <p:cNvCxnSpPr/>
            <p:nvPr/>
          </p:nvCxnSpPr>
          <p:spPr>
            <a:xfrm rot="5400000" flipH="1" flipV="1">
              <a:off x="5044844" y="-47688"/>
              <a:ext cx="12700" cy="5533044"/>
            </a:xfrm>
            <a:prstGeom prst="bentConnector3">
              <a:avLst>
                <a:gd name="adj1" fmla="val 2973339"/>
              </a:avLst>
            </a:prstGeom>
            <a:noFill/>
            <a:ln w="19050">
              <a:solidFill>
                <a:schemeClr val="bg1">
                  <a:lumMod val="65000"/>
                </a:schemeClr>
              </a:solidFill>
              <a:prstDash val="sysDash"/>
              <a:round/>
              <a:headEnd type="triangle" w="med" len="med"/>
              <a:tailEnd type="triangle" w="med" len="med"/>
            </a:ln>
            <a:extLst>
              <a:ext uri="{909E8E84-426E-40DD-AFC4-6F175D3DCCD1}">
                <a14:hiddenFill xmlns:a14="http://schemas.microsoft.com/office/drawing/2010/main">
                  <a:noFill/>
                </a14:hiddenFill>
              </a:ext>
            </a:extLst>
          </p:spPr>
        </p:cxnSp>
      </p:grpSp>
      <p:sp>
        <p:nvSpPr>
          <p:cNvPr id="52"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13</a:t>
            </a:fld>
            <a:endParaRPr lang="en-US" dirty="0">
              <a:solidFill>
                <a:prstClr val="white"/>
              </a:solidFill>
            </a:endParaRPr>
          </a:p>
        </p:txBody>
      </p:sp>
      <p:grpSp>
        <p:nvGrpSpPr>
          <p:cNvPr id="64" name="Group 63"/>
          <p:cNvGrpSpPr/>
          <p:nvPr/>
        </p:nvGrpSpPr>
        <p:grpSpPr>
          <a:xfrm>
            <a:off x="1155275" y="2967302"/>
            <a:ext cx="2532024" cy="806896"/>
            <a:chOff x="1212801" y="2313308"/>
            <a:chExt cx="2532024" cy="806896"/>
          </a:xfrm>
        </p:grpSpPr>
        <p:sp>
          <p:nvSpPr>
            <p:cNvPr id="65" name="Rectangle 64"/>
            <p:cNvSpPr/>
            <p:nvPr/>
          </p:nvSpPr>
          <p:spPr>
            <a:xfrm>
              <a:off x="1612332" y="2497925"/>
              <a:ext cx="2132493" cy="44656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000" dirty="0" smtClean="0">
                  <a:solidFill>
                    <a:prstClr val="black"/>
                  </a:solidFill>
                </a:rPr>
                <a:t>In-the-Cloud</a:t>
              </a:r>
              <a:endParaRPr lang="en-US" sz="2000" dirty="0">
                <a:solidFill>
                  <a:prstClr val="black"/>
                </a:solidFill>
              </a:endParaRPr>
            </a:p>
          </p:txBody>
        </p:sp>
        <p:pic>
          <p:nvPicPr>
            <p:cNvPr id="66" name="Pictur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2801" y="2313308"/>
              <a:ext cx="806896" cy="806896"/>
            </a:xfrm>
            <a:prstGeom prst="rect">
              <a:avLst/>
            </a:prstGeom>
            <a:noFill/>
            <a:ln>
              <a:noFill/>
            </a:ln>
          </p:spPr>
        </p:pic>
      </p:grpSp>
      <p:grpSp>
        <p:nvGrpSpPr>
          <p:cNvPr id="67" name="Group 66"/>
          <p:cNvGrpSpPr/>
          <p:nvPr/>
        </p:nvGrpSpPr>
        <p:grpSpPr>
          <a:xfrm>
            <a:off x="944173" y="2646419"/>
            <a:ext cx="2659141" cy="1450406"/>
            <a:chOff x="1025449" y="2936431"/>
            <a:chExt cx="2659141" cy="1198682"/>
          </a:xfrm>
        </p:grpSpPr>
        <p:grpSp>
          <p:nvGrpSpPr>
            <p:cNvPr id="68" name="Group 67"/>
            <p:cNvGrpSpPr/>
            <p:nvPr/>
          </p:nvGrpSpPr>
          <p:grpSpPr>
            <a:xfrm>
              <a:off x="1025449" y="2936431"/>
              <a:ext cx="2659141" cy="1197979"/>
              <a:chOff x="1022886" y="2300141"/>
              <a:chExt cx="2659141" cy="1621706"/>
            </a:xfrm>
          </p:grpSpPr>
          <p:cxnSp>
            <p:nvCxnSpPr>
              <p:cNvPr id="83" name="Straight Connector 82"/>
              <p:cNvCxnSpPr/>
              <p:nvPr/>
            </p:nvCxnSpPr>
            <p:spPr>
              <a:xfrm>
                <a:off x="1022886" y="2303332"/>
                <a:ext cx="265914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3682027" y="2300141"/>
                <a:ext cx="0" cy="16217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022886" y="2300141"/>
                <a:ext cx="0" cy="16217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73" name="Straight Connector 72"/>
            <p:cNvCxnSpPr/>
            <p:nvPr/>
          </p:nvCxnSpPr>
          <p:spPr>
            <a:xfrm flipH="1">
              <a:off x="1025449" y="4135113"/>
              <a:ext cx="2657397"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223114" y="2910211"/>
            <a:ext cx="1038315" cy="943527"/>
            <a:chOff x="6223114" y="2910211"/>
            <a:chExt cx="1038315" cy="943527"/>
          </a:xfrm>
        </p:grpSpPr>
        <p:grpSp>
          <p:nvGrpSpPr>
            <p:cNvPr id="2" name="Group 1"/>
            <p:cNvGrpSpPr/>
            <p:nvPr/>
          </p:nvGrpSpPr>
          <p:grpSpPr>
            <a:xfrm>
              <a:off x="6472599" y="3061766"/>
              <a:ext cx="600798" cy="562667"/>
              <a:chOff x="6563230" y="3247343"/>
              <a:chExt cx="600798" cy="562667"/>
            </a:xfrm>
          </p:grpSpPr>
          <p:sp>
            <p:nvSpPr>
              <p:cNvPr id="47" name="Oval 46"/>
              <p:cNvSpPr/>
              <p:nvPr/>
            </p:nvSpPr>
            <p:spPr>
              <a:xfrm>
                <a:off x="6816424" y="3515576"/>
                <a:ext cx="93739" cy="9373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48" name="Straight Connector 47"/>
              <p:cNvCxnSpPr/>
              <p:nvPr/>
            </p:nvCxnSpPr>
            <p:spPr>
              <a:xfrm flipV="1">
                <a:off x="6863293" y="3247343"/>
                <a:ext cx="336" cy="273986"/>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6563230" y="3456376"/>
                <a:ext cx="261328"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666069" y="3581400"/>
                <a:ext cx="18002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879429" y="3581400"/>
                <a:ext cx="19128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6902028" y="3456376"/>
                <a:ext cx="262000"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105" name="Picture 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382219" y="3404463"/>
              <a:ext cx="449275" cy="449275"/>
            </a:xfrm>
            <a:prstGeom prst="rect">
              <a:avLst/>
            </a:prstGeom>
            <a:noFill/>
            <a:ln>
              <a:noFill/>
            </a:ln>
          </p:spPr>
        </p:pic>
        <p:pic>
          <p:nvPicPr>
            <p:cNvPr id="102" name="Picture 10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3114" y="3015148"/>
              <a:ext cx="532733" cy="532733"/>
            </a:xfrm>
            <a:prstGeom prst="rect">
              <a:avLst/>
            </a:prstGeom>
            <a:noFill/>
            <a:ln>
              <a:noFill/>
            </a:ln>
          </p:spPr>
        </p:pic>
        <p:pic>
          <p:nvPicPr>
            <p:cNvPr id="103"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596499" y="2910211"/>
              <a:ext cx="371303" cy="371303"/>
            </a:xfrm>
            <a:prstGeom prst="rect">
              <a:avLst/>
            </a:prstGeom>
            <a:noFill/>
            <a:ln>
              <a:noFill/>
            </a:ln>
          </p:spPr>
        </p:pic>
        <p:pic>
          <p:nvPicPr>
            <p:cNvPr id="104" name="Picture 5"/>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890127" y="3087180"/>
              <a:ext cx="371302" cy="371302"/>
            </a:xfrm>
            <a:prstGeom prst="rect">
              <a:avLst/>
            </a:prstGeom>
            <a:noFill/>
            <a:ln>
              <a:noFill/>
            </a:ln>
          </p:spPr>
        </p:pic>
        <p:pic>
          <p:nvPicPr>
            <p:cNvPr id="106" name="Picture 6"/>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740955" y="3393753"/>
              <a:ext cx="449275" cy="449275"/>
            </a:xfrm>
            <a:prstGeom prst="rect">
              <a:avLst/>
            </a:prstGeom>
            <a:noFill/>
            <a:ln>
              <a:noFill/>
            </a:ln>
          </p:spPr>
        </p:pic>
      </p:grpSp>
      <p:sp>
        <p:nvSpPr>
          <p:cNvPr id="69" name="Rectangle 68"/>
          <p:cNvSpPr/>
          <p:nvPr/>
        </p:nvSpPr>
        <p:spPr>
          <a:xfrm>
            <a:off x="4765515" y="3127415"/>
            <a:ext cx="1457599" cy="324868"/>
          </a:xfrm>
          <a:prstGeom prst="rect">
            <a:avLst/>
          </a:prstGeom>
        </p:spPr>
        <p:txBody>
          <a:bodyPr wrap="square" lIns="91425" tIns="45712" rIns="91425" bIns="45712">
            <a:spAutoFit/>
          </a:bodyPr>
          <a:lstStyle/>
          <a:p>
            <a:pPr algn="ctr">
              <a:spcBef>
                <a:spcPts val="351"/>
              </a:spcBef>
              <a:spcAft>
                <a:spcPts val="351"/>
              </a:spcAft>
            </a:pPr>
            <a:r>
              <a:rPr lang="en-US" sz="1400" b="1" dirty="0" smtClean="0">
                <a:solidFill>
                  <a:prstClr val="black">
                    <a:lumMod val="75000"/>
                    <a:lumOff val="25000"/>
                  </a:prstClr>
                </a:solidFill>
              </a:rPr>
              <a:t>Defense Messaging</a:t>
            </a:r>
            <a:endParaRPr lang="en-US" sz="1400" b="1" dirty="0">
              <a:solidFill>
                <a:prstClr val="black">
                  <a:lumMod val="75000"/>
                  <a:lumOff val="25000"/>
                </a:prstClr>
              </a:solidFill>
            </a:endParaRPr>
          </a:p>
        </p:txBody>
      </p:sp>
      <p:grpSp>
        <p:nvGrpSpPr>
          <p:cNvPr id="11" name="Group 10"/>
          <p:cNvGrpSpPr/>
          <p:nvPr/>
        </p:nvGrpSpPr>
        <p:grpSpPr>
          <a:xfrm>
            <a:off x="6191406" y="2807722"/>
            <a:ext cx="1149760" cy="1149034"/>
            <a:chOff x="6191406" y="2801372"/>
            <a:chExt cx="1149760" cy="1149034"/>
          </a:xfrm>
        </p:grpSpPr>
        <p:sp>
          <p:nvSpPr>
            <p:cNvPr id="9" name="Oval 8"/>
            <p:cNvSpPr/>
            <p:nvPr/>
          </p:nvSpPr>
          <p:spPr>
            <a:xfrm>
              <a:off x="6766649" y="2801372"/>
              <a:ext cx="574517" cy="1149034"/>
            </a:xfrm>
            <a:custGeom>
              <a:avLst/>
              <a:gdLst>
                <a:gd name="connsiteX0" fmla="*/ 0 w 1149033"/>
                <a:gd name="connsiteY0" fmla="*/ 574517 h 1149033"/>
                <a:gd name="connsiteX1" fmla="*/ 574517 w 1149033"/>
                <a:gd name="connsiteY1" fmla="*/ 0 h 1149033"/>
                <a:gd name="connsiteX2" fmla="*/ 1149034 w 1149033"/>
                <a:gd name="connsiteY2" fmla="*/ 574517 h 1149033"/>
                <a:gd name="connsiteX3" fmla="*/ 574517 w 1149033"/>
                <a:gd name="connsiteY3" fmla="*/ 1149034 h 1149033"/>
                <a:gd name="connsiteX4" fmla="*/ 0 w 1149033"/>
                <a:gd name="connsiteY4" fmla="*/ 574517 h 1149033"/>
                <a:gd name="connsiteX0" fmla="*/ 574517 w 1149034"/>
                <a:gd name="connsiteY0" fmla="*/ 0 h 1149034"/>
                <a:gd name="connsiteX1" fmla="*/ 1149034 w 1149034"/>
                <a:gd name="connsiteY1" fmla="*/ 574517 h 1149034"/>
                <a:gd name="connsiteX2" fmla="*/ 574517 w 1149034"/>
                <a:gd name="connsiteY2" fmla="*/ 1149034 h 1149034"/>
                <a:gd name="connsiteX3" fmla="*/ 0 w 1149034"/>
                <a:gd name="connsiteY3" fmla="*/ 574517 h 1149034"/>
                <a:gd name="connsiteX4" fmla="*/ 665957 w 1149034"/>
                <a:gd name="connsiteY4" fmla="*/ 91440 h 1149034"/>
                <a:gd name="connsiteX0" fmla="*/ 574517 w 1149034"/>
                <a:gd name="connsiteY0" fmla="*/ 0 h 1149034"/>
                <a:gd name="connsiteX1" fmla="*/ 1149034 w 1149034"/>
                <a:gd name="connsiteY1" fmla="*/ 574517 h 1149034"/>
                <a:gd name="connsiteX2" fmla="*/ 574517 w 1149034"/>
                <a:gd name="connsiteY2" fmla="*/ 1149034 h 1149034"/>
                <a:gd name="connsiteX3" fmla="*/ 0 w 1149034"/>
                <a:gd name="connsiteY3" fmla="*/ 574517 h 1149034"/>
                <a:gd name="connsiteX0" fmla="*/ 0 w 574517"/>
                <a:gd name="connsiteY0" fmla="*/ 0 h 1149034"/>
                <a:gd name="connsiteX1" fmla="*/ 574517 w 574517"/>
                <a:gd name="connsiteY1" fmla="*/ 574517 h 1149034"/>
                <a:gd name="connsiteX2" fmla="*/ 0 w 574517"/>
                <a:gd name="connsiteY2" fmla="*/ 1149034 h 1149034"/>
              </a:gdLst>
              <a:ahLst/>
              <a:cxnLst>
                <a:cxn ang="0">
                  <a:pos x="connsiteX0" y="connsiteY0"/>
                </a:cxn>
                <a:cxn ang="0">
                  <a:pos x="connsiteX1" y="connsiteY1"/>
                </a:cxn>
                <a:cxn ang="0">
                  <a:pos x="connsiteX2" y="connsiteY2"/>
                </a:cxn>
              </a:cxnLst>
              <a:rect l="l" t="t" r="r" b="b"/>
              <a:pathLst>
                <a:path w="574517" h="1149034">
                  <a:moveTo>
                    <a:pt x="0" y="0"/>
                  </a:moveTo>
                  <a:cubicBezTo>
                    <a:pt x="317297" y="0"/>
                    <a:pt x="574517" y="257220"/>
                    <a:pt x="574517" y="574517"/>
                  </a:cubicBezTo>
                  <a:cubicBezTo>
                    <a:pt x="574517" y="891814"/>
                    <a:pt x="317297" y="1149034"/>
                    <a:pt x="0" y="1149034"/>
                  </a:cubicBezTo>
                </a:path>
              </a:pathLst>
            </a:custGeom>
            <a:noFill/>
            <a:ln w="19050">
              <a:solidFill>
                <a:schemeClr val="bg1">
                  <a:lumMod val="65000"/>
                </a:schemeClr>
              </a:solidFill>
              <a:prstDash val="sysDash"/>
              <a:round/>
              <a:headEnd type="triangle" w="lg" len="lg"/>
              <a:tailEnd type="none" w="med" len="med"/>
            </a:ln>
            <a:extLst>
              <a:ext uri="{909E8E84-426E-40DD-AFC4-6F175D3DCCD1}">
                <a14:hiddenFill xmlns:a14="http://schemas.microsoft.com/office/drawing/2010/main">
                  <a:noFill/>
                </a14:hiddenFill>
              </a:ext>
            </a:extLst>
          </p:spPr>
          <p:txBody>
            <a:bodyPr rtlCol="0" anchor="ctr"/>
            <a:lstStyle/>
            <a:p>
              <a:pPr algn="ctr"/>
              <a:endParaRPr lang="en-US">
                <a:solidFill>
                  <a:prstClr val="black"/>
                </a:solidFill>
              </a:endParaRPr>
            </a:p>
          </p:txBody>
        </p:sp>
        <p:sp>
          <p:nvSpPr>
            <p:cNvPr id="71" name="Oval 8"/>
            <p:cNvSpPr/>
            <p:nvPr/>
          </p:nvSpPr>
          <p:spPr>
            <a:xfrm rot="10800000">
              <a:off x="6191406" y="2801372"/>
              <a:ext cx="574517" cy="1149034"/>
            </a:xfrm>
            <a:custGeom>
              <a:avLst/>
              <a:gdLst>
                <a:gd name="connsiteX0" fmla="*/ 0 w 1149033"/>
                <a:gd name="connsiteY0" fmla="*/ 574517 h 1149033"/>
                <a:gd name="connsiteX1" fmla="*/ 574517 w 1149033"/>
                <a:gd name="connsiteY1" fmla="*/ 0 h 1149033"/>
                <a:gd name="connsiteX2" fmla="*/ 1149034 w 1149033"/>
                <a:gd name="connsiteY2" fmla="*/ 574517 h 1149033"/>
                <a:gd name="connsiteX3" fmla="*/ 574517 w 1149033"/>
                <a:gd name="connsiteY3" fmla="*/ 1149034 h 1149033"/>
                <a:gd name="connsiteX4" fmla="*/ 0 w 1149033"/>
                <a:gd name="connsiteY4" fmla="*/ 574517 h 1149033"/>
                <a:gd name="connsiteX0" fmla="*/ 574517 w 1149034"/>
                <a:gd name="connsiteY0" fmla="*/ 0 h 1149034"/>
                <a:gd name="connsiteX1" fmla="*/ 1149034 w 1149034"/>
                <a:gd name="connsiteY1" fmla="*/ 574517 h 1149034"/>
                <a:gd name="connsiteX2" fmla="*/ 574517 w 1149034"/>
                <a:gd name="connsiteY2" fmla="*/ 1149034 h 1149034"/>
                <a:gd name="connsiteX3" fmla="*/ 0 w 1149034"/>
                <a:gd name="connsiteY3" fmla="*/ 574517 h 1149034"/>
                <a:gd name="connsiteX4" fmla="*/ 665957 w 1149034"/>
                <a:gd name="connsiteY4" fmla="*/ 91440 h 1149034"/>
                <a:gd name="connsiteX0" fmla="*/ 574517 w 1149034"/>
                <a:gd name="connsiteY0" fmla="*/ 0 h 1149034"/>
                <a:gd name="connsiteX1" fmla="*/ 1149034 w 1149034"/>
                <a:gd name="connsiteY1" fmla="*/ 574517 h 1149034"/>
                <a:gd name="connsiteX2" fmla="*/ 574517 w 1149034"/>
                <a:gd name="connsiteY2" fmla="*/ 1149034 h 1149034"/>
                <a:gd name="connsiteX3" fmla="*/ 0 w 1149034"/>
                <a:gd name="connsiteY3" fmla="*/ 574517 h 1149034"/>
                <a:gd name="connsiteX0" fmla="*/ 0 w 574517"/>
                <a:gd name="connsiteY0" fmla="*/ 0 h 1149034"/>
                <a:gd name="connsiteX1" fmla="*/ 574517 w 574517"/>
                <a:gd name="connsiteY1" fmla="*/ 574517 h 1149034"/>
                <a:gd name="connsiteX2" fmla="*/ 0 w 574517"/>
                <a:gd name="connsiteY2" fmla="*/ 1149034 h 1149034"/>
              </a:gdLst>
              <a:ahLst/>
              <a:cxnLst>
                <a:cxn ang="0">
                  <a:pos x="connsiteX0" y="connsiteY0"/>
                </a:cxn>
                <a:cxn ang="0">
                  <a:pos x="connsiteX1" y="connsiteY1"/>
                </a:cxn>
                <a:cxn ang="0">
                  <a:pos x="connsiteX2" y="connsiteY2"/>
                </a:cxn>
              </a:cxnLst>
              <a:rect l="l" t="t" r="r" b="b"/>
              <a:pathLst>
                <a:path w="574517" h="1149034">
                  <a:moveTo>
                    <a:pt x="0" y="0"/>
                  </a:moveTo>
                  <a:cubicBezTo>
                    <a:pt x="317297" y="0"/>
                    <a:pt x="574517" y="257220"/>
                    <a:pt x="574517" y="574517"/>
                  </a:cubicBezTo>
                  <a:cubicBezTo>
                    <a:pt x="574517" y="891814"/>
                    <a:pt x="317297" y="1149034"/>
                    <a:pt x="0" y="1149034"/>
                  </a:cubicBezTo>
                </a:path>
              </a:pathLst>
            </a:custGeom>
            <a:noFill/>
            <a:ln w="19050">
              <a:solidFill>
                <a:schemeClr val="bg1">
                  <a:lumMod val="65000"/>
                </a:schemeClr>
              </a:solidFill>
              <a:prstDash val="sysDash"/>
              <a:round/>
              <a:headEnd type="triangle" w="lg" len="lg"/>
              <a:tailEnd type="none" w="med" len="med"/>
            </a:ln>
            <a:extLst>
              <a:ext uri="{909E8E84-426E-40DD-AFC4-6F175D3DCCD1}">
                <a14:hiddenFill xmlns:a14="http://schemas.microsoft.com/office/drawing/2010/main">
                  <a:noFill/>
                </a14:hiddenFill>
              </a:ext>
            </a:extLst>
          </p:spPr>
          <p:txBody>
            <a:bodyPr rtlCol="0" anchor="ctr"/>
            <a:lstStyle/>
            <a:p>
              <a:pPr algn="ctr"/>
              <a:endParaRPr lang="en-US">
                <a:solidFill>
                  <a:prstClr val="black"/>
                </a:solidFill>
              </a:endParaRPr>
            </a:p>
          </p:txBody>
        </p:sp>
      </p:grpSp>
    </p:spTree>
    <p:extLst>
      <p:ext uri="{BB962C8B-B14F-4D97-AF65-F5344CB8AC3E}">
        <p14:creationId xmlns:p14="http://schemas.microsoft.com/office/powerpoint/2010/main" val="4278711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8" presetClass="emph" presetSubtype="0" repeatCount="indefinite" fill="hold" nodeType="withEffect">
                                  <p:stCondLst>
                                    <p:cond delay="0"/>
                                  </p:stCondLst>
                                  <p:childTnLst>
                                    <p:animRot by="-21600000">
                                      <p:cBhvr>
                                        <p:cTn id="13" dur="5000" fill="hold"/>
                                        <p:tgtEl>
                                          <p:spTgt spid="11"/>
                                        </p:tgtEl>
                                        <p:attrNameLst>
                                          <p:attrName>r</p:attrName>
                                        </p:attrNameLst>
                                      </p:cBhvr>
                                    </p:animRot>
                                  </p:childTnLst>
                                </p:cTn>
                              </p:par>
                              <p:par>
                                <p:cTn id="14" presetID="10" presetClass="entr" presetSubtype="0" fill="hold" grpId="0" nodeType="with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3794" y="2877350"/>
            <a:ext cx="7761671" cy="990070"/>
            <a:chOff x="3633794" y="2877350"/>
            <a:chExt cx="7761671" cy="990070"/>
          </a:xfrm>
        </p:grpSpPr>
        <p:grpSp>
          <p:nvGrpSpPr>
            <p:cNvPr id="2" name="Group 1"/>
            <p:cNvGrpSpPr/>
            <p:nvPr/>
          </p:nvGrpSpPr>
          <p:grpSpPr>
            <a:xfrm>
              <a:off x="6470712" y="3066528"/>
              <a:ext cx="600798" cy="562667"/>
              <a:chOff x="6563230" y="3247343"/>
              <a:chExt cx="600798" cy="562667"/>
            </a:xfrm>
          </p:grpSpPr>
          <p:cxnSp>
            <p:nvCxnSpPr>
              <p:cNvPr id="52" name="Straight Connector 51"/>
              <p:cNvCxnSpPr/>
              <p:nvPr/>
            </p:nvCxnSpPr>
            <p:spPr>
              <a:xfrm flipH="1">
                <a:off x="6666069" y="3581400"/>
                <a:ext cx="18002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6816424" y="3515576"/>
                <a:ext cx="93739" cy="9373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50" name="Straight Connector 49"/>
              <p:cNvCxnSpPr/>
              <p:nvPr/>
            </p:nvCxnSpPr>
            <p:spPr>
              <a:xfrm flipV="1">
                <a:off x="6863293" y="3247343"/>
                <a:ext cx="336" cy="273986"/>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6563230" y="3456376"/>
                <a:ext cx="261328"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879429" y="3581400"/>
                <a:ext cx="191286" cy="22861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6902028" y="3456376"/>
                <a:ext cx="262000" cy="941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3633794" y="2877350"/>
              <a:ext cx="7761671" cy="990070"/>
              <a:chOff x="3633794" y="2877350"/>
              <a:chExt cx="7761671" cy="990070"/>
            </a:xfrm>
          </p:grpSpPr>
          <p:cxnSp>
            <p:nvCxnSpPr>
              <p:cNvPr id="91" name="Straight Connector 90"/>
              <p:cNvCxnSpPr/>
              <p:nvPr/>
            </p:nvCxnSpPr>
            <p:spPr>
              <a:xfrm flipH="1">
                <a:off x="3633796" y="3867420"/>
                <a:ext cx="7747155"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4795083" y="3137379"/>
                <a:ext cx="6401242" cy="44656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prstClr val="black"/>
                    </a:solidFill>
                  </a:rPr>
                  <a:t>On-Premise</a:t>
                </a:r>
                <a:endParaRPr lang="en-US" sz="2000" dirty="0">
                  <a:solidFill>
                    <a:prstClr val="black"/>
                  </a:solidFill>
                </a:endParaRPr>
              </a:p>
            </p:txBody>
          </p:sp>
          <p:grpSp>
            <p:nvGrpSpPr>
              <p:cNvPr id="93" name="Group 92"/>
              <p:cNvGrpSpPr/>
              <p:nvPr/>
            </p:nvGrpSpPr>
            <p:grpSpPr>
              <a:xfrm>
                <a:off x="3633794" y="2877350"/>
                <a:ext cx="7761671" cy="990070"/>
                <a:chOff x="1022886" y="2440867"/>
                <a:chExt cx="7761671" cy="1340254"/>
              </a:xfrm>
            </p:grpSpPr>
            <p:cxnSp>
              <p:nvCxnSpPr>
                <p:cNvPr id="94" name="Straight Connector 93"/>
                <p:cNvCxnSpPr/>
                <p:nvPr/>
              </p:nvCxnSpPr>
              <p:spPr>
                <a:xfrm>
                  <a:off x="1022886" y="2440867"/>
                  <a:ext cx="776167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8784557"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1022886"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102" name="Picture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382219" y="3404463"/>
            <a:ext cx="449275" cy="449275"/>
          </a:xfrm>
          <a:prstGeom prst="rect">
            <a:avLst/>
          </a:prstGeom>
          <a:noFill/>
          <a:ln>
            <a:noFill/>
          </a:ln>
        </p:spPr>
      </p:pic>
      <p:sp>
        <p:nvSpPr>
          <p:cNvPr id="25" name="Rounded Rectangle 24"/>
          <p:cNvSpPr/>
          <p:nvPr/>
        </p:nvSpPr>
        <p:spPr>
          <a:xfrm>
            <a:off x="2048447" y="2479645"/>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6" name="Group 5"/>
          <p:cNvGrpSpPr/>
          <p:nvPr/>
        </p:nvGrpSpPr>
        <p:grpSpPr>
          <a:xfrm>
            <a:off x="3893550" y="3009425"/>
            <a:ext cx="7366055" cy="752611"/>
            <a:chOff x="3893550" y="3009425"/>
            <a:chExt cx="7366055" cy="752611"/>
          </a:xfrm>
        </p:grpSpPr>
        <p:sp>
          <p:nvSpPr>
            <p:cNvPr id="69" name="TextBox 68"/>
            <p:cNvSpPr txBox="1"/>
            <p:nvPr/>
          </p:nvSpPr>
          <p:spPr>
            <a:xfrm>
              <a:off x="3893550" y="3238816"/>
              <a:ext cx="1655128" cy="523220"/>
            </a:xfrm>
            <a:prstGeom prst="rect">
              <a:avLst/>
            </a:prstGeom>
            <a:noFill/>
          </p:spPr>
          <p:txBody>
            <a:bodyPr wrap="square" rtlCol="0">
              <a:spAutoFit/>
            </a:bodyPr>
            <a:lstStyle/>
            <a:p>
              <a:pPr algn="ctr"/>
              <a:r>
                <a:rPr lang="en-US" sz="1400" b="1" dirty="0" smtClean="0">
                  <a:solidFill>
                    <a:srgbClr val="0D9547"/>
                  </a:solidFill>
                  <a:cs typeface="Arial"/>
                </a:rPr>
                <a:t>DoS protection</a:t>
              </a:r>
            </a:p>
          </p:txBody>
        </p:sp>
        <p:sp>
          <p:nvSpPr>
            <p:cNvPr id="67" name="TextBox 66"/>
            <p:cNvSpPr txBox="1"/>
            <p:nvPr/>
          </p:nvSpPr>
          <p:spPr>
            <a:xfrm>
              <a:off x="5665632" y="3238816"/>
              <a:ext cx="1853013" cy="523220"/>
            </a:xfrm>
            <a:prstGeom prst="rect">
              <a:avLst/>
            </a:prstGeom>
            <a:noFill/>
          </p:spPr>
          <p:txBody>
            <a:bodyPr wrap="square" rtlCol="0">
              <a:spAutoFit/>
            </a:bodyPr>
            <a:lstStyle/>
            <a:p>
              <a:pPr algn="ctr"/>
              <a:r>
                <a:rPr lang="en-US" sz="1400" b="1" dirty="0" smtClean="0">
                  <a:solidFill>
                    <a:srgbClr val="245590"/>
                  </a:solidFill>
                  <a:cs typeface="Arial"/>
                </a:rPr>
                <a:t>Behavioral analysis</a:t>
              </a:r>
            </a:p>
          </p:txBody>
        </p:sp>
        <p:cxnSp>
          <p:nvCxnSpPr>
            <p:cNvPr id="68" name="Straight Connector 67"/>
            <p:cNvCxnSpPr/>
            <p:nvPr/>
          </p:nvCxnSpPr>
          <p:spPr>
            <a:xfrm>
              <a:off x="5424560" y="3009425"/>
              <a:ext cx="0" cy="6643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7966380" y="3238816"/>
              <a:ext cx="438700" cy="307777"/>
            </a:xfrm>
            <a:prstGeom prst="rect">
              <a:avLst/>
            </a:prstGeom>
            <a:noFill/>
          </p:spPr>
          <p:txBody>
            <a:bodyPr wrap="square" rtlCol="0">
              <a:spAutoFit/>
            </a:bodyPr>
            <a:lstStyle/>
            <a:p>
              <a:pPr algn="ctr"/>
              <a:r>
                <a:rPr lang="en-US" sz="1400" b="1" dirty="0" smtClean="0">
                  <a:solidFill>
                    <a:srgbClr val="C00000"/>
                  </a:solidFill>
                  <a:cs typeface="Arial"/>
                </a:rPr>
                <a:t>IPS</a:t>
              </a:r>
            </a:p>
          </p:txBody>
        </p:sp>
        <p:cxnSp>
          <p:nvCxnSpPr>
            <p:cNvPr id="66" name="Straight Connector 65"/>
            <p:cNvCxnSpPr/>
            <p:nvPr/>
          </p:nvCxnSpPr>
          <p:spPr>
            <a:xfrm>
              <a:off x="7506819" y="3009425"/>
              <a:ext cx="0" cy="6643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0703489" y="3227741"/>
              <a:ext cx="556116" cy="307777"/>
            </a:xfrm>
            <a:prstGeom prst="rect">
              <a:avLst/>
            </a:prstGeom>
            <a:noFill/>
          </p:spPr>
          <p:txBody>
            <a:bodyPr wrap="square" rtlCol="0">
              <a:spAutoFit/>
            </a:bodyPr>
            <a:lstStyle/>
            <a:p>
              <a:pPr algn="ctr"/>
              <a:r>
                <a:rPr lang="en-US" sz="1400" b="1" dirty="0" smtClean="0">
                  <a:solidFill>
                    <a:srgbClr val="F3B91A"/>
                  </a:solidFill>
                  <a:cs typeface="Arial"/>
                </a:rPr>
                <a:t>WAF</a:t>
              </a:r>
            </a:p>
          </p:txBody>
        </p:sp>
        <p:cxnSp>
          <p:nvCxnSpPr>
            <p:cNvPr id="64" name="Straight Connector 63"/>
            <p:cNvCxnSpPr/>
            <p:nvPr/>
          </p:nvCxnSpPr>
          <p:spPr>
            <a:xfrm>
              <a:off x="8531707" y="3009425"/>
              <a:ext cx="0" cy="6643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8705607" y="3240104"/>
              <a:ext cx="1857471" cy="307777"/>
            </a:xfrm>
            <a:prstGeom prst="rect">
              <a:avLst/>
            </a:prstGeom>
            <a:noFill/>
          </p:spPr>
          <p:txBody>
            <a:bodyPr wrap="square" rtlCol="0">
              <a:spAutoFit/>
            </a:bodyPr>
            <a:lstStyle/>
            <a:p>
              <a:pPr algn="ctr"/>
              <a:r>
                <a:rPr lang="en-US" sz="1400" b="1" dirty="0" smtClean="0">
                  <a:solidFill>
                    <a:prstClr val="black">
                      <a:lumMod val="65000"/>
                      <a:lumOff val="35000"/>
                    </a:prstClr>
                  </a:solidFill>
                  <a:cs typeface="Arial"/>
                </a:rPr>
                <a:t>SSL protection</a:t>
              </a:r>
            </a:p>
          </p:txBody>
        </p:sp>
        <p:cxnSp>
          <p:nvCxnSpPr>
            <p:cNvPr id="62" name="Straight Connector 61"/>
            <p:cNvCxnSpPr/>
            <p:nvPr/>
          </p:nvCxnSpPr>
          <p:spPr>
            <a:xfrm>
              <a:off x="10310473" y="3009425"/>
              <a:ext cx="0" cy="6643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73" name="Rounded Rectangle 72"/>
          <p:cNvSpPr/>
          <p:nvPr/>
        </p:nvSpPr>
        <p:spPr>
          <a:xfrm>
            <a:off x="4310252" y="2516661"/>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5" name="Rounded Rectangle 74"/>
          <p:cNvSpPr/>
          <p:nvPr/>
        </p:nvSpPr>
        <p:spPr>
          <a:xfrm>
            <a:off x="6234616" y="2516661"/>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7" name="Rounded Rectangle 76"/>
          <p:cNvSpPr/>
          <p:nvPr/>
        </p:nvSpPr>
        <p:spPr>
          <a:xfrm>
            <a:off x="7805738" y="2516661"/>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0" name="Rounded Rectangle 79"/>
          <p:cNvSpPr/>
          <p:nvPr/>
        </p:nvSpPr>
        <p:spPr>
          <a:xfrm>
            <a:off x="9102127" y="2516661"/>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2" name="Rounded Rectangle 81"/>
          <p:cNvSpPr/>
          <p:nvPr/>
        </p:nvSpPr>
        <p:spPr>
          <a:xfrm>
            <a:off x="10569213" y="2516661"/>
            <a:ext cx="446551" cy="446551"/>
          </a:xfrm>
          <a:prstGeom prst="roundRect">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 name="Title 2"/>
          <p:cNvSpPr>
            <a:spLocks noGrp="1"/>
          </p:cNvSpPr>
          <p:nvPr>
            <p:ph type="ctrTitle"/>
          </p:nvPr>
        </p:nvSpPr>
        <p:spPr/>
        <p:txBody>
          <a:bodyPr/>
          <a:lstStyle/>
          <a:p>
            <a:r>
              <a:rPr lang="en-US" dirty="0" smtClean="0"/>
              <a:t>Multi-Tiered </a:t>
            </a:r>
            <a:r>
              <a:rPr lang="en-US" dirty="0"/>
              <a:t>Protection</a:t>
            </a:r>
            <a:endParaRPr lang="he-IL" dirty="0"/>
          </a:p>
        </p:txBody>
      </p:sp>
      <p:sp>
        <p:nvSpPr>
          <p:cNvPr id="21" name="Content Placeholder 3"/>
          <p:cNvSpPr txBox="1">
            <a:spLocks/>
          </p:cNvSpPr>
          <p:nvPr/>
        </p:nvSpPr>
        <p:spPr>
          <a:xfrm>
            <a:off x="512953" y="4588928"/>
            <a:ext cx="11020043" cy="883383"/>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400" dirty="0" smtClean="0">
                <a:solidFill>
                  <a:prstClr val="black"/>
                </a:solidFill>
              </a:rPr>
              <a:t>Only a </a:t>
            </a:r>
            <a:r>
              <a:rPr lang="en-US" sz="2400" b="1" dirty="0" smtClean="0">
                <a:solidFill>
                  <a:srgbClr val="F37543"/>
                </a:solidFill>
              </a:rPr>
              <a:t>multi-tiered</a:t>
            </a:r>
            <a:r>
              <a:rPr lang="en-US" sz="2400" dirty="0" smtClean="0">
                <a:solidFill>
                  <a:srgbClr val="F39307"/>
                </a:solidFill>
              </a:rPr>
              <a:t> </a:t>
            </a:r>
            <a:r>
              <a:rPr lang="en-US" sz="2400" dirty="0" smtClean="0">
                <a:solidFill>
                  <a:prstClr val="black"/>
                </a:solidFill>
              </a:rPr>
              <a:t>solution can provide full protection from </a:t>
            </a:r>
            <a:r>
              <a:rPr lang="en-US" sz="2400" b="1" dirty="0" smtClean="0">
                <a:solidFill>
                  <a:srgbClr val="F37543"/>
                </a:solidFill>
              </a:rPr>
              <a:t>multi-vector</a:t>
            </a:r>
            <a:r>
              <a:rPr lang="en-US" sz="2400" dirty="0" smtClean="0">
                <a:solidFill>
                  <a:srgbClr val="F39307"/>
                </a:solidFill>
              </a:rPr>
              <a:t> </a:t>
            </a:r>
            <a:r>
              <a:rPr lang="en-US" sz="2400" dirty="0" smtClean="0">
                <a:solidFill>
                  <a:prstClr val="black"/>
                </a:solidFill>
              </a:rPr>
              <a:t>threats</a:t>
            </a:r>
            <a:br>
              <a:rPr lang="en-US" sz="2400" dirty="0" smtClean="0">
                <a:solidFill>
                  <a:prstClr val="black"/>
                </a:solidFill>
              </a:rPr>
            </a:br>
            <a:r>
              <a:rPr lang="en-US" sz="2400" dirty="0" smtClean="0">
                <a:solidFill>
                  <a:prstClr val="black"/>
                </a:solidFill>
              </a:rPr>
              <a:t>to prevent outage and minimize service-level degradation</a:t>
            </a:r>
            <a:endParaRPr lang="he-IL" sz="2400" dirty="0">
              <a:solidFill>
                <a:prstClr val="black"/>
              </a:solidFill>
            </a:endParaRPr>
          </a:p>
        </p:txBody>
      </p:sp>
      <p:pic>
        <p:nvPicPr>
          <p:cNvPr id="71"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029901" y="2317459"/>
            <a:ext cx="645455" cy="645455"/>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91706" y="2354475"/>
            <a:ext cx="645455" cy="645455"/>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216070" y="2354475"/>
            <a:ext cx="645455" cy="645455"/>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787192" y="2354475"/>
            <a:ext cx="645455" cy="645455"/>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083581" y="2354475"/>
            <a:ext cx="645455" cy="645455"/>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0550667" y="2354475"/>
            <a:ext cx="645455" cy="645455"/>
          </a:xfrm>
          <a:prstGeom prst="rect">
            <a:avLst/>
          </a:prstGeom>
          <a:noFill/>
          <a:extLst>
            <a:ext uri="{909E8E84-426E-40DD-AFC4-6F175D3DCCD1}">
              <a14:hiddenFill xmlns:a14="http://schemas.microsoft.com/office/drawing/2010/main">
                <a:solidFill>
                  <a:srgbClr val="FFFFFF"/>
                </a:solidFill>
              </a14:hiddenFill>
            </a:ext>
          </a:extLst>
        </p:spPr>
      </p:pic>
      <p:sp>
        <p:nvSpPr>
          <p:cNvPr id="53"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14</a:t>
            </a:fld>
            <a:endParaRPr lang="en-US" dirty="0">
              <a:solidFill>
                <a:prstClr val="white"/>
              </a:solidFill>
            </a:endParaRPr>
          </a:p>
        </p:txBody>
      </p:sp>
      <p:sp>
        <p:nvSpPr>
          <p:cNvPr id="55" name="Rectangle 54"/>
          <p:cNvSpPr/>
          <p:nvPr/>
        </p:nvSpPr>
        <p:spPr>
          <a:xfrm>
            <a:off x="1554806" y="3151919"/>
            <a:ext cx="2132493" cy="44656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000" dirty="0" smtClean="0">
                <a:solidFill>
                  <a:prstClr val="black"/>
                </a:solidFill>
              </a:rPr>
              <a:t>In-the-Cloud</a:t>
            </a:r>
            <a:endParaRPr lang="en-US" sz="2000" dirty="0">
              <a:solidFill>
                <a:prstClr val="black"/>
              </a:solidFill>
            </a:endParaRPr>
          </a:p>
        </p:txBody>
      </p:sp>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9739" y="2967302"/>
            <a:ext cx="806896" cy="806896"/>
          </a:xfrm>
          <a:prstGeom prst="rect">
            <a:avLst/>
          </a:prstGeom>
          <a:noFill/>
          <a:ln>
            <a:noFill/>
          </a:ln>
        </p:spPr>
      </p:pic>
      <p:grpSp>
        <p:nvGrpSpPr>
          <p:cNvPr id="84" name="Group 83"/>
          <p:cNvGrpSpPr/>
          <p:nvPr/>
        </p:nvGrpSpPr>
        <p:grpSpPr>
          <a:xfrm>
            <a:off x="944173" y="2877350"/>
            <a:ext cx="2659141" cy="990070"/>
            <a:chOff x="1025449" y="3040398"/>
            <a:chExt cx="2659141" cy="990070"/>
          </a:xfrm>
        </p:grpSpPr>
        <p:grpSp>
          <p:nvGrpSpPr>
            <p:cNvPr id="85" name="Group 84"/>
            <p:cNvGrpSpPr/>
            <p:nvPr/>
          </p:nvGrpSpPr>
          <p:grpSpPr>
            <a:xfrm>
              <a:off x="1025449" y="3040398"/>
              <a:ext cx="2659141" cy="990070"/>
              <a:chOff x="1022886" y="2440867"/>
              <a:chExt cx="2659141" cy="1340254"/>
            </a:xfrm>
          </p:grpSpPr>
          <p:cxnSp>
            <p:nvCxnSpPr>
              <p:cNvPr id="87" name="Straight Connector 86"/>
              <p:cNvCxnSpPr/>
              <p:nvPr/>
            </p:nvCxnSpPr>
            <p:spPr>
              <a:xfrm>
                <a:off x="1022886" y="2440867"/>
                <a:ext cx="265914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682027"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1022886" y="2440868"/>
                <a:ext cx="0" cy="134025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86" name="Straight Connector 85"/>
            <p:cNvCxnSpPr/>
            <p:nvPr/>
          </p:nvCxnSpPr>
          <p:spPr>
            <a:xfrm flipH="1">
              <a:off x="1025449" y="4030468"/>
              <a:ext cx="2657397"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99" name="Picture 9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23114" y="3015148"/>
            <a:ext cx="532733" cy="532733"/>
          </a:xfrm>
          <a:prstGeom prst="rect">
            <a:avLst/>
          </a:prstGeom>
          <a:noFill/>
          <a:ln>
            <a:noFill/>
          </a:ln>
        </p:spPr>
      </p:pic>
      <p:pic>
        <p:nvPicPr>
          <p:cNvPr id="100" name="Picture 7"/>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596499" y="2910211"/>
            <a:ext cx="371303" cy="371303"/>
          </a:xfrm>
          <a:prstGeom prst="rect">
            <a:avLst/>
          </a:prstGeom>
          <a:noFill/>
          <a:ln>
            <a:noFill/>
          </a:ln>
        </p:spPr>
      </p:pic>
      <p:pic>
        <p:nvPicPr>
          <p:cNvPr id="101" name="Picture 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890127" y="3087180"/>
            <a:ext cx="371302" cy="371302"/>
          </a:xfrm>
          <a:prstGeom prst="rect">
            <a:avLst/>
          </a:prstGeom>
          <a:noFill/>
          <a:ln>
            <a:noFill/>
          </a:ln>
        </p:spPr>
      </p:pic>
      <p:pic>
        <p:nvPicPr>
          <p:cNvPr id="103" name="Picture 6"/>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6740955" y="3393753"/>
            <a:ext cx="449275" cy="449275"/>
          </a:xfrm>
          <a:prstGeom prst="rect">
            <a:avLst/>
          </a:prstGeom>
          <a:noFill/>
          <a:ln>
            <a:noFill/>
          </a:ln>
        </p:spPr>
      </p:pic>
      <p:sp>
        <p:nvSpPr>
          <p:cNvPr id="58" name="TextBox 57"/>
          <p:cNvSpPr txBox="1"/>
          <p:nvPr/>
        </p:nvSpPr>
        <p:spPr>
          <a:xfrm>
            <a:off x="1668033" y="3246696"/>
            <a:ext cx="2123830" cy="307777"/>
          </a:xfrm>
          <a:prstGeom prst="rect">
            <a:avLst/>
          </a:prstGeom>
          <a:noFill/>
        </p:spPr>
        <p:txBody>
          <a:bodyPr wrap="square" rtlCol="0">
            <a:spAutoFit/>
          </a:bodyPr>
          <a:lstStyle/>
          <a:p>
            <a:pPr algn="ctr"/>
            <a:r>
              <a:rPr lang="en-US" sz="1400" b="1" dirty="0">
                <a:solidFill>
                  <a:srgbClr val="0D9547"/>
                </a:solidFill>
                <a:cs typeface="Arial"/>
              </a:rPr>
              <a:t>On-Demand Cloud DDoS</a:t>
            </a:r>
          </a:p>
        </p:txBody>
      </p:sp>
      <p:cxnSp>
        <p:nvCxnSpPr>
          <p:cNvPr id="59" name="Straight Connector 58"/>
          <p:cNvCxnSpPr/>
          <p:nvPr/>
        </p:nvCxnSpPr>
        <p:spPr>
          <a:xfrm>
            <a:off x="3710754" y="3030786"/>
            <a:ext cx="0" cy="6643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807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84"/>
                                        </p:tgtEl>
                                      </p:cBhvr>
                                    </p:animEffect>
                                    <p:set>
                                      <p:cBhvr>
                                        <p:cTn id="10" dur="1" fill="hold">
                                          <p:stCondLst>
                                            <p:cond delay="499"/>
                                          </p:stCondLst>
                                        </p:cTn>
                                        <p:tgtEl>
                                          <p:spTgt spid="84"/>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5"/>
                                        </p:tgtEl>
                                      </p:cBhvr>
                                    </p:animEffect>
                                    <p:set>
                                      <p:cBhvr>
                                        <p:cTn id="13" dur="1" fill="hold">
                                          <p:stCondLst>
                                            <p:cond delay="499"/>
                                          </p:stCondLst>
                                        </p:cTn>
                                        <p:tgtEl>
                                          <p:spTgt spid="55"/>
                                        </p:tgtEl>
                                        <p:attrNameLst>
                                          <p:attrName>style.visibility</p:attrName>
                                        </p:attrNameLst>
                                      </p:cBhvr>
                                      <p:to>
                                        <p:strVal val="hidden"/>
                                      </p:to>
                                    </p:set>
                                  </p:childTnLst>
                                </p:cTn>
                              </p:par>
                              <p:par>
                                <p:cTn id="14" presetID="42" presetClass="path" presetSubtype="0" accel="50000" decel="50000" fill="hold" nodeType="withEffect">
                                  <p:stCondLst>
                                    <p:cond delay="0"/>
                                  </p:stCondLst>
                                  <p:childTnLst>
                                    <p:animMotion origin="layout" path="M -1.66667E-6 -8.0981E-7 L -0.21172 0.01597 " pathEditMode="relative" rAng="0" ptsTypes="AA">
                                      <p:cBhvr>
                                        <p:cTn id="15" dur="2000" fill="hold"/>
                                        <p:tgtEl>
                                          <p:spTgt spid="99"/>
                                        </p:tgtEl>
                                        <p:attrNameLst>
                                          <p:attrName>ppt_x</p:attrName>
                                          <p:attrName>ppt_y</p:attrName>
                                        </p:attrNameLst>
                                      </p:cBhvr>
                                      <p:rCtr x="-10586" y="787"/>
                                    </p:animMotion>
                                  </p:childTnLst>
                                </p:cTn>
                              </p:par>
                              <p:par>
                                <p:cTn id="16" presetID="6" presetClass="emph" presetSubtype="0" fill="hold" nodeType="withEffect">
                                  <p:stCondLst>
                                    <p:cond delay="0"/>
                                  </p:stCondLst>
                                  <p:childTnLst>
                                    <p:animScale>
                                      <p:cBhvr>
                                        <p:cTn id="17" dur="2000" fill="hold"/>
                                        <p:tgtEl>
                                          <p:spTgt spid="99"/>
                                        </p:tgtEl>
                                      </p:cBhvr>
                                      <p:by x="120000" y="120000"/>
                                    </p:animScale>
                                  </p:childTnLst>
                                </p:cTn>
                              </p:par>
                              <p:par>
                                <p:cTn id="18" presetID="42" presetClass="path" presetSubtype="0" accel="50000" decel="50000" fill="hold" nodeType="withEffect">
                                  <p:stCondLst>
                                    <p:cond delay="0"/>
                                  </p:stCondLst>
                                  <p:childTnLst>
                                    <p:animMotion origin="layout" path="M 0 -9.25497E-9 L -0.09036 0.04304 " pathEditMode="relative" rAng="0" ptsTypes="AA">
                                      <p:cBhvr>
                                        <p:cTn id="19" dur="2000" fill="hold"/>
                                        <p:tgtEl>
                                          <p:spTgt spid="100"/>
                                        </p:tgtEl>
                                        <p:attrNameLst>
                                          <p:attrName>ppt_x</p:attrName>
                                          <p:attrName>ppt_y</p:attrName>
                                        </p:attrNameLst>
                                      </p:cBhvr>
                                      <p:rCtr x="-4518" y="2152"/>
                                    </p:animMotion>
                                  </p:childTnLst>
                                </p:cTn>
                              </p:par>
                              <p:par>
                                <p:cTn id="20" presetID="6" presetClass="emph" presetSubtype="0" fill="hold" nodeType="withEffect">
                                  <p:stCondLst>
                                    <p:cond delay="0"/>
                                  </p:stCondLst>
                                  <p:childTnLst>
                                    <p:animScale>
                                      <p:cBhvr>
                                        <p:cTn id="21" dur="2000" fill="hold"/>
                                        <p:tgtEl>
                                          <p:spTgt spid="100"/>
                                        </p:tgtEl>
                                      </p:cBhvr>
                                      <p:by x="120000" y="120000"/>
                                    </p:animScale>
                                  </p:childTnLst>
                                </p:cTn>
                              </p:par>
                              <p:par>
                                <p:cTn id="22" presetID="42" presetClass="path" presetSubtype="0" accel="50000" decel="50000" fill="hold" nodeType="withEffect">
                                  <p:stCondLst>
                                    <p:cond delay="0"/>
                                  </p:stCondLst>
                                  <p:childTnLst>
                                    <p:animMotion origin="layout" path="M 1.45833E-6 -3.93799E-6 L 0.06146 0.01713 " pathEditMode="relative" rAng="0" ptsTypes="AA">
                                      <p:cBhvr>
                                        <p:cTn id="23" dur="2000" fill="hold"/>
                                        <p:tgtEl>
                                          <p:spTgt spid="101"/>
                                        </p:tgtEl>
                                        <p:attrNameLst>
                                          <p:attrName>ppt_x</p:attrName>
                                          <p:attrName>ppt_y</p:attrName>
                                        </p:attrNameLst>
                                      </p:cBhvr>
                                      <p:rCtr x="3073" y="856"/>
                                    </p:animMotion>
                                  </p:childTnLst>
                                </p:cTn>
                              </p:par>
                              <p:par>
                                <p:cTn id="24" presetID="6" presetClass="emph" presetSubtype="0" fill="hold" nodeType="withEffect">
                                  <p:stCondLst>
                                    <p:cond delay="0"/>
                                  </p:stCondLst>
                                  <p:childTnLst>
                                    <p:animScale>
                                      <p:cBhvr>
                                        <p:cTn id="25" dur="2000" fill="hold"/>
                                        <p:tgtEl>
                                          <p:spTgt spid="101"/>
                                        </p:tgtEl>
                                      </p:cBhvr>
                                      <p:by x="120000" y="120000"/>
                                    </p:animScale>
                                  </p:childTnLst>
                                </p:cTn>
                              </p:par>
                              <p:par>
                                <p:cTn id="26" presetID="42" presetClass="path" presetSubtype="0" accel="50000" decel="50000" fill="hold" nodeType="withEffect">
                                  <p:stCondLst>
                                    <p:cond delay="0"/>
                                  </p:stCondLst>
                                  <p:childTnLst>
                                    <p:animMotion origin="layout" path="M 2.82011E-6 1.72063E-6 L 0.15644 -0.03307 " pathEditMode="relative" rAng="0" ptsTypes="AA">
                                      <p:cBhvr>
                                        <p:cTn id="27" dur="2000" fill="hold"/>
                                        <p:tgtEl>
                                          <p:spTgt spid="103"/>
                                        </p:tgtEl>
                                        <p:attrNameLst>
                                          <p:attrName>ppt_x</p:attrName>
                                          <p:attrName>ppt_y</p:attrName>
                                        </p:attrNameLst>
                                      </p:cBhvr>
                                      <p:rCtr x="7816" y="-1665"/>
                                    </p:animMotion>
                                  </p:childTnLst>
                                </p:cTn>
                              </p:par>
                              <p:par>
                                <p:cTn id="28" presetID="6" presetClass="emph" presetSubtype="0" fill="hold" nodeType="withEffect">
                                  <p:stCondLst>
                                    <p:cond delay="0"/>
                                  </p:stCondLst>
                                  <p:childTnLst>
                                    <p:animScale>
                                      <p:cBhvr>
                                        <p:cTn id="29" dur="2000" fill="hold"/>
                                        <p:tgtEl>
                                          <p:spTgt spid="103"/>
                                        </p:tgtEl>
                                      </p:cBhvr>
                                      <p:by x="120000" y="120000"/>
                                    </p:animScale>
                                  </p:childTnLst>
                                </p:cTn>
                              </p:par>
                              <p:par>
                                <p:cTn id="30" presetID="42" presetClass="path" presetSubtype="0" accel="50000" decel="50000" fill="hold" nodeType="withEffect">
                                  <p:stCondLst>
                                    <p:cond delay="0"/>
                                  </p:stCondLst>
                                  <p:childTnLst>
                                    <p:animMotion origin="layout" path="M 1.40289E-6 2.84921E-6 L 0.32539 -0.03701 " pathEditMode="relative" rAng="0" ptsTypes="AA">
                                      <p:cBhvr>
                                        <p:cTn id="31" dur="2000" fill="hold"/>
                                        <p:tgtEl>
                                          <p:spTgt spid="102"/>
                                        </p:tgtEl>
                                        <p:attrNameLst>
                                          <p:attrName>ppt_x</p:attrName>
                                          <p:attrName>ppt_y</p:attrName>
                                        </p:attrNameLst>
                                      </p:cBhvr>
                                      <p:rCtr x="16269" y="-1850"/>
                                    </p:animMotion>
                                  </p:childTnLst>
                                </p:cTn>
                              </p:par>
                              <p:par>
                                <p:cTn id="32" presetID="6" presetClass="emph" presetSubtype="0" fill="hold" nodeType="withEffect">
                                  <p:stCondLst>
                                    <p:cond delay="0"/>
                                  </p:stCondLst>
                                  <p:childTnLst>
                                    <p:animScale>
                                      <p:cBhvr>
                                        <p:cTn id="33" dur="2000" fill="hold"/>
                                        <p:tgtEl>
                                          <p:spTgt spid="102"/>
                                        </p:tgtEl>
                                      </p:cBhvr>
                                      <p:by x="120000" y="120000"/>
                                    </p:animScale>
                                  </p:childTnLst>
                                </p:cTn>
                              </p:par>
                              <p:par>
                                <p:cTn id="34" presetID="10" presetClass="entr" presetSubtype="0" fill="hold" nodeType="withEffect">
                                  <p:stCondLst>
                                    <p:cond delay="100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par>
                                <p:cTn id="40" presetID="10" presetClass="entr" presetSubtype="0" fill="hold" nodeType="withEffect">
                                  <p:stCondLst>
                                    <p:cond delay="100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500"/>
                                        <p:tgtEl>
                                          <p:spTgt spid="59"/>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fade">
                                      <p:cBhvr>
                                        <p:cTn id="54" dur="500"/>
                                        <p:tgtEl>
                                          <p:spTgt spid="73"/>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500"/>
                                        <p:tgtEl>
                                          <p:spTgt spid="82"/>
                                        </p:tgtEl>
                                      </p:cBhvr>
                                    </p:animEffect>
                                  </p:childTnLst>
                                </p:cTn>
                              </p:par>
                            </p:childTnLst>
                          </p:cTn>
                        </p:par>
                        <p:par>
                          <p:cTn id="71" fill="hold">
                            <p:stCondLst>
                              <p:cond delay="5500"/>
                            </p:stCondLst>
                            <p:childTnLst>
                              <p:par>
                                <p:cTn id="72" presetID="22" presetClass="entr" presetSubtype="8" fill="hold" nodeType="after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left)">
                                      <p:cBhvr>
                                        <p:cTn id="74" dur="500"/>
                                        <p:tgtEl>
                                          <p:spTgt spid="71"/>
                                        </p:tgtEl>
                                      </p:cBhvr>
                                    </p:animEffect>
                                  </p:childTnLst>
                                </p:cTn>
                              </p:par>
                            </p:childTnLst>
                          </p:cTn>
                        </p:par>
                        <p:par>
                          <p:cTn id="75" fill="hold">
                            <p:stCondLst>
                              <p:cond delay="6000"/>
                            </p:stCondLst>
                            <p:childTnLst>
                              <p:par>
                                <p:cTn id="76" presetID="22" presetClass="entr" presetSubtype="8"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wipe(left)">
                                      <p:cBhvr>
                                        <p:cTn id="78" dur="500"/>
                                        <p:tgtEl>
                                          <p:spTgt spid="74"/>
                                        </p:tgtEl>
                                      </p:cBhvr>
                                    </p:animEffect>
                                  </p:childTnLst>
                                </p:cTn>
                              </p:par>
                            </p:childTnLst>
                          </p:cTn>
                        </p:par>
                        <p:par>
                          <p:cTn id="79" fill="hold">
                            <p:stCondLst>
                              <p:cond delay="6500"/>
                            </p:stCondLst>
                            <p:childTnLst>
                              <p:par>
                                <p:cTn id="80" presetID="22" presetClass="entr" presetSubtype="8"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wipe(left)">
                                      <p:cBhvr>
                                        <p:cTn id="82" dur="500"/>
                                        <p:tgtEl>
                                          <p:spTgt spid="76"/>
                                        </p:tgtEl>
                                      </p:cBhvr>
                                    </p:animEffect>
                                  </p:childTnLst>
                                </p:cTn>
                              </p:par>
                            </p:childTnLst>
                          </p:cTn>
                        </p:par>
                        <p:par>
                          <p:cTn id="83" fill="hold">
                            <p:stCondLst>
                              <p:cond delay="7000"/>
                            </p:stCondLst>
                            <p:childTnLst>
                              <p:par>
                                <p:cTn id="84" presetID="22" presetClass="entr" presetSubtype="8" fill="hold" nodeType="after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left)">
                                      <p:cBhvr>
                                        <p:cTn id="86" dur="500"/>
                                        <p:tgtEl>
                                          <p:spTgt spid="78"/>
                                        </p:tgtEl>
                                      </p:cBhvr>
                                    </p:animEffect>
                                  </p:childTnLst>
                                </p:cTn>
                              </p:par>
                            </p:childTnLst>
                          </p:cTn>
                        </p:par>
                        <p:par>
                          <p:cTn id="87" fill="hold">
                            <p:stCondLst>
                              <p:cond delay="7500"/>
                            </p:stCondLst>
                            <p:childTnLst>
                              <p:par>
                                <p:cTn id="88" presetID="22" presetClass="entr" presetSubtype="8" fill="hold" nodeType="afterEffect">
                                  <p:stCondLst>
                                    <p:cond delay="0"/>
                                  </p:stCondLst>
                                  <p:childTnLst>
                                    <p:set>
                                      <p:cBhvr>
                                        <p:cTn id="89" dur="1" fill="hold">
                                          <p:stCondLst>
                                            <p:cond delay="0"/>
                                          </p:stCondLst>
                                        </p:cTn>
                                        <p:tgtEl>
                                          <p:spTgt spid="81"/>
                                        </p:tgtEl>
                                        <p:attrNameLst>
                                          <p:attrName>style.visibility</p:attrName>
                                        </p:attrNameLst>
                                      </p:cBhvr>
                                      <p:to>
                                        <p:strVal val="visible"/>
                                      </p:to>
                                    </p:set>
                                    <p:animEffect transition="in" filter="wipe(left)">
                                      <p:cBhvr>
                                        <p:cTn id="90" dur="500"/>
                                        <p:tgtEl>
                                          <p:spTgt spid="81"/>
                                        </p:tgtEl>
                                      </p:cBhvr>
                                    </p:animEffect>
                                  </p:childTnLst>
                                </p:cTn>
                              </p:par>
                            </p:childTnLst>
                          </p:cTn>
                        </p:par>
                        <p:par>
                          <p:cTn id="91" fill="hold">
                            <p:stCondLst>
                              <p:cond delay="8000"/>
                            </p:stCondLst>
                            <p:childTnLst>
                              <p:par>
                                <p:cTn id="92" presetID="22" presetClass="entr" presetSubtype="8" fill="hold"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left)">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3" grpId="0" animBg="1"/>
      <p:bldP spid="75" grpId="0" animBg="1"/>
      <p:bldP spid="77" grpId="0" animBg="1"/>
      <p:bldP spid="80" grpId="0" animBg="1"/>
      <p:bldP spid="82" grpId="0" animBg="1"/>
      <p:bldP spid="21" grpId="0"/>
      <p:bldP spid="55" grpId="0"/>
      <p:bldP spid="5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solidFill>
                  <a:srgbClr val="191919"/>
                </a:solidFill>
              </a:rPr>
              <a:t>Behavior-Based vs. Rate-Based Detection</a:t>
            </a:r>
            <a:endParaRPr lang="en-US" dirty="0"/>
          </a:p>
        </p:txBody>
      </p:sp>
      <p:sp>
        <p:nvSpPr>
          <p:cNvPr id="4" name="Rectangle 3"/>
          <p:cNvSpPr/>
          <p:nvPr/>
        </p:nvSpPr>
        <p:spPr>
          <a:xfrm>
            <a:off x="925194" y="5254680"/>
            <a:ext cx="10146991" cy="425741"/>
          </a:xfrm>
          <a:prstGeom prst="rect">
            <a:avLst/>
          </a:prstGeom>
        </p:spPr>
        <p:txBody>
          <a:bodyPr vert="horz" lIns="91440" tIns="45720" rIns="91440" bIns="45720" rtlCol="0">
            <a:noAutofit/>
          </a:bodyPr>
          <a:lstStyle/>
          <a:p>
            <a:pPr algn="ctr" defTabSz="457200">
              <a:lnSpc>
                <a:spcPts val="2600"/>
              </a:lnSpc>
              <a:spcBef>
                <a:spcPct val="20000"/>
              </a:spcBef>
              <a:buFont typeface="Arial"/>
              <a:buNone/>
            </a:pPr>
            <a:r>
              <a:rPr lang="en-US" sz="2500" dirty="0">
                <a:solidFill>
                  <a:prstClr val="black"/>
                </a:solidFill>
                <a:cs typeface="Arial" panose="020B0604020202020204" pitchFamily="34" charset="0"/>
              </a:rPr>
              <a:t>To prevent service-level impact of legit traffic</a:t>
            </a:r>
          </a:p>
        </p:txBody>
      </p:sp>
      <p:grpSp>
        <p:nvGrpSpPr>
          <p:cNvPr id="2" name="Group 1"/>
          <p:cNvGrpSpPr/>
          <p:nvPr/>
        </p:nvGrpSpPr>
        <p:grpSpPr>
          <a:xfrm>
            <a:off x="6608280" y="1418281"/>
            <a:ext cx="6111989" cy="3442196"/>
            <a:chOff x="-262317" y="1418281"/>
            <a:chExt cx="6111989" cy="3442196"/>
          </a:xfrm>
        </p:grpSpPr>
        <p:sp>
          <p:nvSpPr>
            <p:cNvPr id="5" name="Freeform 4"/>
            <p:cNvSpPr/>
            <p:nvPr/>
          </p:nvSpPr>
          <p:spPr>
            <a:xfrm>
              <a:off x="-262317" y="3262609"/>
              <a:ext cx="6109925" cy="1597868"/>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3657120"/>
                <a:gd name="connsiteY0" fmla="*/ 1490478 h 1591066"/>
                <a:gd name="connsiteX1" fmla="*/ 504345 w 3657120"/>
                <a:gd name="connsiteY1" fmla="*/ 1452854 h 1591066"/>
                <a:gd name="connsiteX2" fmla="*/ 856770 w 3657120"/>
                <a:gd name="connsiteY2" fmla="*/ 1281404 h 1591066"/>
                <a:gd name="connsiteX3" fmla="*/ 1023458 w 3657120"/>
                <a:gd name="connsiteY3" fmla="*/ 1271879 h 1591066"/>
                <a:gd name="connsiteX4" fmla="*/ 1199670 w 3657120"/>
                <a:gd name="connsiteY4" fmla="*/ 1343316 h 1591066"/>
                <a:gd name="connsiteX5" fmla="*/ 1413983 w 3657120"/>
                <a:gd name="connsiteY5" fmla="*/ 1524291 h 1591066"/>
                <a:gd name="connsiteX6" fmla="*/ 1861658 w 3657120"/>
                <a:gd name="connsiteY6" fmla="*/ 190791 h 1591066"/>
                <a:gd name="connsiteX7" fmla="*/ 2033108 w 3657120"/>
                <a:gd name="connsiteY7" fmla="*/ 147929 h 1591066"/>
                <a:gd name="connsiteX8" fmla="*/ 2261708 w 3657120"/>
                <a:gd name="connsiteY8" fmla="*/ 1505241 h 1591066"/>
                <a:gd name="connsiteX9" fmla="*/ 2437920 w 3657120"/>
                <a:gd name="connsiteY9" fmla="*/ 1414754 h 1591066"/>
                <a:gd name="connsiteX10" fmla="*/ 2711461 w 3657120"/>
                <a:gd name="connsiteY10" fmla="*/ 1336410 h 1591066"/>
                <a:gd name="connsiteX11" fmla="*/ 3657120 w 3657120"/>
                <a:gd name="connsiteY11" fmla="*/ 1409991 h 1591066"/>
                <a:gd name="connsiteX0" fmla="*/ 0 w 3657120"/>
                <a:gd name="connsiteY0" fmla="*/ 1490478 h 1591066"/>
                <a:gd name="connsiteX1" fmla="*/ 63334 w 3657120"/>
                <a:gd name="connsiteY1" fmla="*/ 1479423 h 1591066"/>
                <a:gd name="connsiteX2" fmla="*/ 504345 w 3657120"/>
                <a:gd name="connsiteY2" fmla="*/ 1452854 h 1591066"/>
                <a:gd name="connsiteX3" fmla="*/ 856770 w 3657120"/>
                <a:gd name="connsiteY3" fmla="*/ 1281404 h 1591066"/>
                <a:gd name="connsiteX4" fmla="*/ 1023458 w 3657120"/>
                <a:gd name="connsiteY4" fmla="*/ 1271879 h 1591066"/>
                <a:gd name="connsiteX5" fmla="*/ 1199670 w 3657120"/>
                <a:gd name="connsiteY5" fmla="*/ 1343316 h 1591066"/>
                <a:gd name="connsiteX6" fmla="*/ 1413983 w 3657120"/>
                <a:gd name="connsiteY6" fmla="*/ 1524291 h 1591066"/>
                <a:gd name="connsiteX7" fmla="*/ 1861658 w 3657120"/>
                <a:gd name="connsiteY7" fmla="*/ 190791 h 1591066"/>
                <a:gd name="connsiteX8" fmla="*/ 2033108 w 3657120"/>
                <a:gd name="connsiteY8" fmla="*/ 147929 h 1591066"/>
                <a:gd name="connsiteX9" fmla="*/ 2261708 w 3657120"/>
                <a:gd name="connsiteY9" fmla="*/ 1505241 h 1591066"/>
                <a:gd name="connsiteX10" fmla="*/ 2437920 w 3657120"/>
                <a:gd name="connsiteY10" fmla="*/ 1414754 h 1591066"/>
                <a:gd name="connsiteX11" fmla="*/ 2711461 w 3657120"/>
                <a:gd name="connsiteY11" fmla="*/ 1336410 h 1591066"/>
                <a:gd name="connsiteX12" fmla="*/ 3657120 w 3657120"/>
                <a:gd name="connsiteY12" fmla="*/ 1409991 h 1591066"/>
                <a:gd name="connsiteX0" fmla="*/ 0 w 3639988"/>
                <a:gd name="connsiteY0" fmla="*/ 1689550 h 1689550"/>
                <a:gd name="connsiteX1" fmla="*/ 46202 w 3639988"/>
                <a:gd name="connsiteY1" fmla="*/ 1479423 h 1689550"/>
                <a:gd name="connsiteX2" fmla="*/ 487213 w 3639988"/>
                <a:gd name="connsiteY2" fmla="*/ 1452854 h 1689550"/>
                <a:gd name="connsiteX3" fmla="*/ 839638 w 3639988"/>
                <a:gd name="connsiteY3" fmla="*/ 1281404 h 1689550"/>
                <a:gd name="connsiteX4" fmla="*/ 1006326 w 3639988"/>
                <a:gd name="connsiteY4" fmla="*/ 1271879 h 1689550"/>
                <a:gd name="connsiteX5" fmla="*/ 1182538 w 3639988"/>
                <a:gd name="connsiteY5" fmla="*/ 1343316 h 1689550"/>
                <a:gd name="connsiteX6" fmla="*/ 1396851 w 3639988"/>
                <a:gd name="connsiteY6" fmla="*/ 1524291 h 1689550"/>
                <a:gd name="connsiteX7" fmla="*/ 1844526 w 3639988"/>
                <a:gd name="connsiteY7" fmla="*/ 190791 h 1689550"/>
                <a:gd name="connsiteX8" fmla="*/ 2015976 w 3639988"/>
                <a:gd name="connsiteY8" fmla="*/ 147929 h 1689550"/>
                <a:gd name="connsiteX9" fmla="*/ 2244576 w 3639988"/>
                <a:gd name="connsiteY9" fmla="*/ 1505241 h 1689550"/>
                <a:gd name="connsiteX10" fmla="*/ 2420788 w 3639988"/>
                <a:gd name="connsiteY10" fmla="*/ 1414754 h 1689550"/>
                <a:gd name="connsiteX11" fmla="*/ 2694329 w 3639988"/>
                <a:gd name="connsiteY11" fmla="*/ 1336410 h 1689550"/>
                <a:gd name="connsiteX12" fmla="*/ 3639988 w 3639988"/>
                <a:gd name="connsiteY12" fmla="*/ 1409991 h 1689550"/>
                <a:gd name="connsiteX0" fmla="*/ 33022 w 3673010"/>
                <a:gd name="connsiteY0" fmla="*/ 1689550 h 1689550"/>
                <a:gd name="connsiteX1" fmla="*/ 32110 w 3673010"/>
                <a:gd name="connsiteY1" fmla="*/ 1458469 h 1689550"/>
                <a:gd name="connsiteX2" fmla="*/ 520235 w 3673010"/>
                <a:gd name="connsiteY2" fmla="*/ 1452854 h 1689550"/>
                <a:gd name="connsiteX3" fmla="*/ 872660 w 3673010"/>
                <a:gd name="connsiteY3" fmla="*/ 1281404 h 1689550"/>
                <a:gd name="connsiteX4" fmla="*/ 1039348 w 3673010"/>
                <a:gd name="connsiteY4" fmla="*/ 1271879 h 1689550"/>
                <a:gd name="connsiteX5" fmla="*/ 1215560 w 3673010"/>
                <a:gd name="connsiteY5" fmla="*/ 1343316 h 1689550"/>
                <a:gd name="connsiteX6" fmla="*/ 1429873 w 3673010"/>
                <a:gd name="connsiteY6" fmla="*/ 1524291 h 1689550"/>
                <a:gd name="connsiteX7" fmla="*/ 1877548 w 3673010"/>
                <a:gd name="connsiteY7" fmla="*/ 190791 h 1689550"/>
                <a:gd name="connsiteX8" fmla="*/ 2048998 w 3673010"/>
                <a:gd name="connsiteY8" fmla="*/ 147929 h 1689550"/>
                <a:gd name="connsiteX9" fmla="*/ 2277598 w 3673010"/>
                <a:gd name="connsiteY9" fmla="*/ 1505241 h 1689550"/>
                <a:gd name="connsiteX10" fmla="*/ 2453810 w 3673010"/>
                <a:gd name="connsiteY10" fmla="*/ 1414754 h 1689550"/>
                <a:gd name="connsiteX11" fmla="*/ 2727351 w 3673010"/>
                <a:gd name="connsiteY11" fmla="*/ 1336410 h 1689550"/>
                <a:gd name="connsiteX12" fmla="*/ 3673010 w 3673010"/>
                <a:gd name="connsiteY12" fmla="*/ 1409991 h 1689550"/>
                <a:gd name="connsiteX0" fmla="*/ 912 w 3640900"/>
                <a:gd name="connsiteY0" fmla="*/ 1689550 h 1689550"/>
                <a:gd name="connsiteX1" fmla="*/ 0 w 3640900"/>
                <a:gd name="connsiteY1" fmla="*/ 1458469 h 1689550"/>
                <a:gd name="connsiteX2" fmla="*/ 488125 w 3640900"/>
                <a:gd name="connsiteY2" fmla="*/ 1452854 h 1689550"/>
                <a:gd name="connsiteX3" fmla="*/ 840550 w 3640900"/>
                <a:gd name="connsiteY3" fmla="*/ 1281404 h 1689550"/>
                <a:gd name="connsiteX4" fmla="*/ 1007238 w 3640900"/>
                <a:gd name="connsiteY4" fmla="*/ 1271879 h 1689550"/>
                <a:gd name="connsiteX5" fmla="*/ 1183450 w 3640900"/>
                <a:gd name="connsiteY5" fmla="*/ 1343316 h 1689550"/>
                <a:gd name="connsiteX6" fmla="*/ 1397763 w 3640900"/>
                <a:gd name="connsiteY6" fmla="*/ 1524291 h 1689550"/>
                <a:gd name="connsiteX7" fmla="*/ 1845438 w 3640900"/>
                <a:gd name="connsiteY7" fmla="*/ 190791 h 1689550"/>
                <a:gd name="connsiteX8" fmla="*/ 2016888 w 3640900"/>
                <a:gd name="connsiteY8" fmla="*/ 147929 h 1689550"/>
                <a:gd name="connsiteX9" fmla="*/ 2245488 w 3640900"/>
                <a:gd name="connsiteY9" fmla="*/ 1505241 h 1689550"/>
                <a:gd name="connsiteX10" fmla="*/ 2421700 w 3640900"/>
                <a:gd name="connsiteY10" fmla="*/ 1414754 h 1689550"/>
                <a:gd name="connsiteX11" fmla="*/ 2695241 w 3640900"/>
                <a:gd name="connsiteY11" fmla="*/ 1336410 h 1689550"/>
                <a:gd name="connsiteX12" fmla="*/ 3640900 w 3640900"/>
                <a:gd name="connsiteY12" fmla="*/ 1409991 h 1689550"/>
                <a:gd name="connsiteX0" fmla="*/ 3756 w 3643744"/>
                <a:gd name="connsiteY0" fmla="*/ 1689550 h 1689550"/>
                <a:gd name="connsiteX1" fmla="*/ 2844 w 3643744"/>
                <a:gd name="connsiteY1" fmla="*/ 1458469 h 1689550"/>
                <a:gd name="connsiteX2" fmla="*/ 490969 w 3643744"/>
                <a:gd name="connsiteY2" fmla="*/ 1452854 h 1689550"/>
                <a:gd name="connsiteX3" fmla="*/ 843394 w 3643744"/>
                <a:gd name="connsiteY3" fmla="*/ 1281404 h 1689550"/>
                <a:gd name="connsiteX4" fmla="*/ 1010082 w 3643744"/>
                <a:gd name="connsiteY4" fmla="*/ 1271879 h 1689550"/>
                <a:gd name="connsiteX5" fmla="*/ 1186294 w 3643744"/>
                <a:gd name="connsiteY5" fmla="*/ 1343316 h 1689550"/>
                <a:gd name="connsiteX6" fmla="*/ 1400607 w 3643744"/>
                <a:gd name="connsiteY6" fmla="*/ 1524291 h 1689550"/>
                <a:gd name="connsiteX7" fmla="*/ 1848282 w 3643744"/>
                <a:gd name="connsiteY7" fmla="*/ 190791 h 1689550"/>
                <a:gd name="connsiteX8" fmla="*/ 2019732 w 3643744"/>
                <a:gd name="connsiteY8" fmla="*/ 147929 h 1689550"/>
                <a:gd name="connsiteX9" fmla="*/ 2248332 w 3643744"/>
                <a:gd name="connsiteY9" fmla="*/ 1505241 h 1689550"/>
                <a:gd name="connsiteX10" fmla="*/ 2424544 w 3643744"/>
                <a:gd name="connsiteY10" fmla="*/ 1414754 h 1689550"/>
                <a:gd name="connsiteX11" fmla="*/ 2698085 w 3643744"/>
                <a:gd name="connsiteY11" fmla="*/ 1336410 h 1689550"/>
                <a:gd name="connsiteX12" fmla="*/ 3643744 w 3643744"/>
                <a:gd name="connsiteY12" fmla="*/ 1409991 h 1689550"/>
                <a:gd name="connsiteX0" fmla="*/ 4380 w 3642227"/>
                <a:gd name="connsiteY0" fmla="*/ 1684312 h 1684312"/>
                <a:gd name="connsiteX1" fmla="*/ 1327 w 3642227"/>
                <a:gd name="connsiteY1" fmla="*/ 1458469 h 1684312"/>
                <a:gd name="connsiteX2" fmla="*/ 489452 w 3642227"/>
                <a:gd name="connsiteY2" fmla="*/ 1452854 h 1684312"/>
                <a:gd name="connsiteX3" fmla="*/ 841877 w 3642227"/>
                <a:gd name="connsiteY3" fmla="*/ 1281404 h 1684312"/>
                <a:gd name="connsiteX4" fmla="*/ 1008565 w 3642227"/>
                <a:gd name="connsiteY4" fmla="*/ 1271879 h 1684312"/>
                <a:gd name="connsiteX5" fmla="*/ 1184777 w 3642227"/>
                <a:gd name="connsiteY5" fmla="*/ 1343316 h 1684312"/>
                <a:gd name="connsiteX6" fmla="*/ 1399090 w 3642227"/>
                <a:gd name="connsiteY6" fmla="*/ 1524291 h 1684312"/>
                <a:gd name="connsiteX7" fmla="*/ 1846765 w 3642227"/>
                <a:gd name="connsiteY7" fmla="*/ 190791 h 1684312"/>
                <a:gd name="connsiteX8" fmla="*/ 2018215 w 3642227"/>
                <a:gd name="connsiteY8" fmla="*/ 147929 h 1684312"/>
                <a:gd name="connsiteX9" fmla="*/ 2246815 w 3642227"/>
                <a:gd name="connsiteY9" fmla="*/ 1505241 h 1684312"/>
                <a:gd name="connsiteX10" fmla="*/ 2423027 w 3642227"/>
                <a:gd name="connsiteY10" fmla="*/ 1414754 h 1684312"/>
                <a:gd name="connsiteX11" fmla="*/ 2696568 w 3642227"/>
                <a:gd name="connsiteY11" fmla="*/ 1336410 h 1684312"/>
                <a:gd name="connsiteX12" fmla="*/ 3642227 w 3642227"/>
                <a:gd name="connsiteY12" fmla="*/ 1409991 h 1684312"/>
                <a:gd name="connsiteX0" fmla="*/ 3053 w 3640900"/>
                <a:gd name="connsiteY0" fmla="*/ 1684312 h 1684312"/>
                <a:gd name="connsiteX1" fmla="*/ 0 w 3640900"/>
                <a:gd name="connsiteY1" fmla="*/ 1458469 h 1684312"/>
                <a:gd name="connsiteX2" fmla="*/ 488125 w 3640900"/>
                <a:gd name="connsiteY2" fmla="*/ 1452854 h 1684312"/>
                <a:gd name="connsiteX3" fmla="*/ 840550 w 3640900"/>
                <a:gd name="connsiteY3" fmla="*/ 1281404 h 1684312"/>
                <a:gd name="connsiteX4" fmla="*/ 1007238 w 3640900"/>
                <a:gd name="connsiteY4" fmla="*/ 1271879 h 1684312"/>
                <a:gd name="connsiteX5" fmla="*/ 1183450 w 3640900"/>
                <a:gd name="connsiteY5" fmla="*/ 1343316 h 1684312"/>
                <a:gd name="connsiteX6" fmla="*/ 1397763 w 3640900"/>
                <a:gd name="connsiteY6" fmla="*/ 1524291 h 1684312"/>
                <a:gd name="connsiteX7" fmla="*/ 1845438 w 3640900"/>
                <a:gd name="connsiteY7" fmla="*/ 190791 h 1684312"/>
                <a:gd name="connsiteX8" fmla="*/ 2016888 w 3640900"/>
                <a:gd name="connsiteY8" fmla="*/ 147929 h 1684312"/>
                <a:gd name="connsiteX9" fmla="*/ 2245488 w 3640900"/>
                <a:gd name="connsiteY9" fmla="*/ 1505241 h 1684312"/>
                <a:gd name="connsiteX10" fmla="*/ 2421700 w 3640900"/>
                <a:gd name="connsiteY10" fmla="*/ 1414754 h 1684312"/>
                <a:gd name="connsiteX11" fmla="*/ 2695241 w 3640900"/>
                <a:gd name="connsiteY11" fmla="*/ 1336410 h 1684312"/>
                <a:gd name="connsiteX12" fmla="*/ 3640900 w 3640900"/>
                <a:gd name="connsiteY12" fmla="*/ 1409991 h 1684312"/>
                <a:gd name="connsiteX0" fmla="*/ 1 w 3648555"/>
                <a:gd name="connsiteY0" fmla="*/ 1723603 h 1723603"/>
                <a:gd name="connsiteX1" fmla="*/ 7655 w 3648555"/>
                <a:gd name="connsiteY1" fmla="*/ 1458469 h 1723603"/>
                <a:gd name="connsiteX2" fmla="*/ 495780 w 3648555"/>
                <a:gd name="connsiteY2" fmla="*/ 1452854 h 1723603"/>
                <a:gd name="connsiteX3" fmla="*/ 848205 w 3648555"/>
                <a:gd name="connsiteY3" fmla="*/ 1281404 h 1723603"/>
                <a:gd name="connsiteX4" fmla="*/ 1014893 w 3648555"/>
                <a:gd name="connsiteY4" fmla="*/ 1271879 h 1723603"/>
                <a:gd name="connsiteX5" fmla="*/ 1191105 w 3648555"/>
                <a:gd name="connsiteY5" fmla="*/ 1343316 h 1723603"/>
                <a:gd name="connsiteX6" fmla="*/ 1405418 w 3648555"/>
                <a:gd name="connsiteY6" fmla="*/ 1524291 h 1723603"/>
                <a:gd name="connsiteX7" fmla="*/ 1853093 w 3648555"/>
                <a:gd name="connsiteY7" fmla="*/ 190791 h 1723603"/>
                <a:gd name="connsiteX8" fmla="*/ 2024543 w 3648555"/>
                <a:gd name="connsiteY8" fmla="*/ 147929 h 1723603"/>
                <a:gd name="connsiteX9" fmla="*/ 2253143 w 3648555"/>
                <a:gd name="connsiteY9" fmla="*/ 1505241 h 1723603"/>
                <a:gd name="connsiteX10" fmla="*/ 2429355 w 3648555"/>
                <a:gd name="connsiteY10" fmla="*/ 1414754 h 1723603"/>
                <a:gd name="connsiteX11" fmla="*/ 2702896 w 3648555"/>
                <a:gd name="connsiteY11" fmla="*/ 1336410 h 1723603"/>
                <a:gd name="connsiteX12" fmla="*/ 3648555 w 3648555"/>
                <a:gd name="connsiteY12" fmla="*/ 1409991 h 1723603"/>
                <a:gd name="connsiteX0" fmla="*/ 5195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22800 w 3640900"/>
                <a:gd name="connsiteY12" fmla="*/ 1395602 h 1720984"/>
                <a:gd name="connsiteX13" fmla="*/ 3640900 w 3640900"/>
                <a:gd name="connsiteY13" fmla="*/ 1409991 h 1720984"/>
                <a:gd name="connsiteX0" fmla="*/ 912 w 3672623"/>
                <a:gd name="connsiteY0" fmla="*/ 1720984 h 1720984"/>
                <a:gd name="connsiteX1" fmla="*/ 0 w 3672623"/>
                <a:gd name="connsiteY1" fmla="*/ 1458469 h 1720984"/>
                <a:gd name="connsiteX2" fmla="*/ 488125 w 3672623"/>
                <a:gd name="connsiteY2" fmla="*/ 1452854 h 1720984"/>
                <a:gd name="connsiteX3" fmla="*/ 840550 w 3672623"/>
                <a:gd name="connsiteY3" fmla="*/ 1281404 h 1720984"/>
                <a:gd name="connsiteX4" fmla="*/ 1007238 w 3672623"/>
                <a:gd name="connsiteY4" fmla="*/ 1271879 h 1720984"/>
                <a:gd name="connsiteX5" fmla="*/ 1183450 w 3672623"/>
                <a:gd name="connsiteY5" fmla="*/ 1343316 h 1720984"/>
                <a:gd name="connsiteX6" fmla="*/ 1397763 w 3672623"/>
                <a:gd name="connsiteY6" fmla="*/ 1524291 h 1720984"/>
                <a:gd name="connsiteX7" fmla="*/ 1845438 w 3672623"/>
                <a:gd name="connsiteY7" fmla="*/ 190791 h 1720984"/>
                <a:gd name="connsiteX8" fmla="*/ 2016888 w 3672623"/>
                <a:gd name="connsiteY8" fmla="*/ 147929 h 1720984"/>
                <a:gd name="connsiteX9" fmla="*/ 2245488 w 3672623"/>
                <a:gd name="connsiteY9" fmla="*/ 1505241 h 1720984"/>
                <a:gd name="connsiteX10" fmla="*/ 2421700 w 3672623"/>
                <a:gd name="connsiteY10" fmla="*/ 1414754 h 1720984"/>
                <a:gd name="connsiteX11" fmla="*/ 2695241 w 3672623"/>
                <a:gd name="connsiteY11" fmla="*/ 1336410 h 1720984"/>
                <a:gd name="connsiteX12" fmla="*/ 3593470 w 3672623"/>
                <a:gd name="connsiteY12" fmla="*/ 1400840 h 1720984"/>
                <a:gd name="connsiteX13" fmla="*/ 3640900 w 3672623"/>
                <a:gd name="connsiteY13"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93470 w 3640900"/>
                <a:gd name="connsiteY12" fmla="*/ 1400840 h 1720984"/>
                <a:gd name="connsiteX13" fmla="*/ 3640900 w 3640900"/>
                <a:gd name="connsiteY13" fmla="*/ 1409991 h 1720984"/>
                <a:gd name="connsiteX0" fmla="*/ 912 w 3598070"/>
                <a:gd name="connsiteY0" fmla="*/ 1720984 h 1720984"/>
                <a:gd name="connsiteX1" fmla="*/ 0 w 3598070"/>
                <a:gd name="connsiteY1" fmla="*/ 1458469 h 1720984"/>
                <a:gd name="connsiteX2" fmla="*/ 488125 w 3598070"/>
                <a:gd name="connsiteY2" fmla="*/ 1452854 h 1720984"/>
                <a:gd name="connsiteX3" fmla="*/ 840550 w 3598070"/>
                <a:gd name="connsiteY3" fmla="*/ 1281404 h 1720984"/>
                <a:gd name="connsiteX4" fmla="*/ 1007238 w 3598070"/>
                <a:gd name="connsiteY4" fmla="*/ 1271879 h 1720984"/>
                <a:gd name="connsiteX5" fmla="*/ 1183450 w 3598070"/>
                <a:gd name="connsiteY5" fmla="*/ 1343316 h 1720984"/>
                <a:gd name="connsiteX6" fmla="*/ 1397763 w 3598070"/>
                <a:gd name="connsiteY6" fmla="*/ 1524291 h 1720984"/>
                <a:gd name="connsiteX7" fmla="*/ 1845438 w 3598070"/>
                <a:gd name="connsiteY7" fmla="*/ 190791 h 1720984"/>
                <a:gd name="connsiteX8" fmla="*/ 2016888 w 3598070"/>
                <a:gd name="connsiteY8" fmla="*/ 147929 h 1720984"/>
                <a:gd name="connsiteX9" fmla="*/ 2245488 w 3598070"/>
                <a:gd name="connsiteY9" fmla="*/ 1505241 h 1720984"/>
                <a:gd name="connsiteX10" fmla="*/ 2421700 w 3598070"/>
                <a:gd name="connsiteY10" fmla="*/ 1414754 h 1720984"/>
                <a:gd name="connsiteX11" fmla="*/ 2695241 w 3598070"/>
                <a:gd name="connsiteY11" fmla="*/ 1336410 h 1720984"/>
                <a:gd name="connsiteX12" fmla="*/ 3593470 w 3598070"/>
                <a:gd name="connsiteY12" fmla="*/ 1400840 h 1720984"/>
                <a:gd name="connsiteX13" fmla="*/ 3598070 w 3598070"/>
                <a:gd name="connsiteY13" fmla="*/ 1664070 h 1720984"/>
                <a:gd name="connsiteX0" fmla="*/ 912 w 3625758"/>
                <a:gd name="connsiteY0" fmla="*/ 1720984 h 1720984"/>
                <a:gd name="connsiteX1" fmla="*/ 0 w 3625758"/>
                <a:gd name="connsiteY1" fmla="*/ 1458469 h 1720984"/>
                <a:gd name="connsiteX2" fmla="*/ 488125 w 3625758"/>
                <a:gd name="connsiteY2" fmla="*/ 1452854 h 1720984"/>
                <a:gd name="connsiteX3" fmla="*/ 840550 w 3625758"/>
                <a:gd name="connsiteY3" fmla="*/ 1281404 h 1720984"/>
                <a:gd name="connsiteX4" fmla="*/ 1007238 w 3625758"/>
                <a:gd name="connsiteY4" fmla="*/ 1271879 h 1720984"/>
                <a:gd name="connsiteX5" fmla="*/ 1183450 w 3625758"/>
                <a:gd name="connsiteY5" fmla="*/ 1343316 h 1720984"/>
                <a:gd name="connsiteX6" fmla="*/ 1397763 w 3625758"/>
                <a:gd name="connsiteY6" fmla="*/ 1524291 h 1720984"/>
                <a:gd name="connsiteX7" fmla="*/ 1845438 w 3625758"/>
                <a:gd name="connsiteY7" fmla="*/ 190791 h 1720984"/>
                <a:gd name="connsiteX8" fmla="*/ 2016888 w 3625758"/>
                <a:gd name="connsiteY8" fmla="*/ 147929 h 1720984"/>
                <a:gd name="connsiteX9" fmla="*/ 2245488 w 3625758"/>
                <a:gd name="connsiteY9" fmla="*/ 1505241 h 1720984"/>
                <a:gd name="connsiteX10" fmla="*/ 2421700 w 3625758"/>
                <a:gd name="connsiteY10" fmla="*/ 1414754 h 1720984"/>
                <a:gd name="connsiteX11" fmla="*/ 2695241 w 3625758"/>
                <a:gd name="connsiteY11" fmla="*/ 1336410 h 1720984"/>
                <a:gd name="connsiteX12" fmla="*/ 3625592 w 3625758"/>
                <a:gd name="connsiteY12" fmla="*/ 1403459 h 1720984"/>
                <a:gd name="connsiteX13" fmla="*/ 3598070 w 3625758"/>
                <a:gd name="connsiteY13" fmla="*/ 1664070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6689 h 1720984"/>
                <a:gd name="connsiteX0" fmla="*/ 912 w 3632335"/>
                <a:gd name="connsiteY0" fmla="*/ 1720984 h 1720984"/>
                <a:gd name="connsiteX1" fmla="*/ 0 w 3632335"/>
                <a:gd name="connsiteY1" fmla="*/ 1458469 h 1720984"/>
                <a:gd name="connsiteX2" fmla="*/ 488125 w 3632335"/>
                <a:gd name="connsiteY2" fmla="*/ 1452854 h 1720984"/>
                <a:gd name="connsiteX3" fmla="*/ 840550 w 3632335"/>
                <a:gd name="connsiteY3" fmla="*/ 1281404 h 1720984"/>
                <a:gd name="connsiteX4" fmla="*/ 1007238 w 3632335"/>
                <a:gd name="connsiteY4" fmla="*/ 1271879 h 1720984"/>
                <a:gd name="connsiteX5" fmla="*/ 1183450 w 3632335"/>
                <a:gd name="connsiteY5" fmla="*/ 1343316 h 1720984"/>
                <a:gd name="connsiteX6" fmla="*/ 1397763 w 3632335"/>
                <a:gd name="connsiteY6" fmla="*/ 1524291 h 1720984"/>
                <a:gd name="connsiteX7" fmla="*/ 1845438 w 3632335"/>
                <a:gd name="connsiteY7" fmla="*/ 190791 h 1720984"/>
                <a:gd name="connsiteX8" fmla="*/ 2016888 w 3632335"/>
                <a:gd name="connsiteY8" fmla="*/ 147929 h 1720984"/>
                <a:gd name="connsiteX9" fmla="*/ 2245488 w 3632335"/>
                <a:gd name="connsiteY9" fmla="*/ 1505241 h 1720984"/>
                <a:gd name="connsiteX10" fmla="*/ 2421700 w 3632335"/>
                <a:gd name="connsiteY10" fmla="*/ 1414754 h 1720984"/>
                <a:gd name="connsiteX11" fmla="*/ 2695241 w 3632335"/>
                <a:gd name="connsiteY11" fmla="*/ 1336410 h 1720984"/>
                <a:gd name="connsiteX12" fmla="*/ 3625592 w 3632335"/>
                <a:gd name="connsiteY12" fmla="*/ 1403459 h 1720984"/>
                <a:gd name="connsiteX13" fmla="*/ 3632335 w 3632335"/>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9308 h 1720984"/>
                <a:gd name="connsiteX0" fmla="*/ 912 w 3626462"/>
                <a:gd name="connsiteY0" fmla="*/ 1720984 h 1742651"/>
                <a:gd name="connsiteX1" fmla="*/ 0 w 3626462"/>
                <a:gd name="connsiteY1" fmla="*/ 1458469 h 1742651"/>
                <a:gd name="connsiteX2" fmla="*/ 488125 w 3626462"/>
                <a:gd name="connsiteY2" fmla="*/ 1452854 h 1742651"/>
                <a:gd name="connsiteX3" fmla="*/ 840550 w 3626462"/>
                <a:gd name="connsiteY3" fmla="*/ 1281404 h 1742651"/>
                <a:gd name="connsiteX4" fmla="*/ 1007238 w 3626462"/>
                <a:gd name="connsiteY4" fmla="*/ 1271879 h 1742651"/>
                <a:gd name="connsiteX5" fmla="*/ 1183450 w 3626462"/>
                <a:gd name="connsiteY5" fmla="*/ 1343316 h 1742651"/>
                <a:gd name="connsiteX6" fmla="*/ 1397763 w 3626462"/>
                <a:gd name="connsiteY6" fmla="*/ 1524291 h 1742651"/>
                <a:gd name="connsiteX7" fmla="*/ 1845438 w 3626462"/>
                <a:gd name="connsiteY7" fmla="*/ 190791 h 1742651"/>
                <a:gd name="connsiteX8" fmla="*/ 2016888 w 3626462"/>
                <a:gd name="connsiteY8" fmla="*/ 147929 h 1742651"/>
                <a:gd name="connsiteX9" fmla="*/ 2245488 w 3626462"/>
                <a:gd name="connsiteY9" fmla="*/ 1505241 h 1742651"/>
                <a:gd name="connsiteX10" fmla="*/ 2421700 w 3626462"/>
                <a:gd name="connsiteY10" fmla="*/ 1414754 h 1742651"/>
                <a:gd name="connsiteX11" fmla="*/ 2695241 w 3626462"/>
                <a:gd name="connsiteY11" fmla="*/ 1336410 h 1742651"/>
                <a:gd name="connsiteX12" fmla="*/ 3625592 w 3626462"/>
                <a:gd name="connsiteY12" fmla="*/ 1403459 h 1742651"/>
                <a:gd name="connsiteX13" fmla="*/ 3621627 w 3626462"/>
                <a:gd name="connsiteY13" fmla="*/ 1742651 h 1742651"/>
                <a:gd name="connsiteX0" fmla="*/ 912 w 3627104"/>
                <a:gd name="connsiteY0" fmla="*/ 1720984 h 1721696"/>
                <a:gd name="connsiteX1" fmla="*/ 0 w 3627104"/>
                <a:gd name="connsiteY1" fmla="*/ 1458469 h 1721696"/>
                <a:gd name="connsiteX2" fmla="*/ 488125 w 3627104"/>
                <a:gd name="connsiteY2" fmla="*/ 1452854 h 1721696"/>
                <a:gd name="connsiteX3" fmla="*/ 840550 w 3627104"/>
                <a:gd name="connsiteY3" fmla="*/ 1281404 h 1721696"/>
                <a:gd name="connsiteX4" fmla="*/ 1007238 w 3627104"/>
                <a:gd name="connsiteY4" fmla="*/ 1271879 h 1721696"/>
                <a:gd name="connsiteX5" fmla="*/ 1183450 w 3627104"/>
                <a:gd name="connsiteY5" fmla="*/ 1343316 h 1721696"/>
                <a:gd name="connsiteX6" fmla="*/ 1397763 w 3627104"/>
                <a:gd name="connsiteY6" fmla="*/ 1524291 h 1721696"/>
                <a:gd name="connsiteX7" fmla="*/ 1845438 w 3627104"/>
                <a:gd name="connsiteY7" fmla="*/ 190791 h 1721696"/>
                <a:gd name="connsiteX8" fmla="*/ 2016888 w 3627104"/>
                <a:gd name="connsiteY8" fmla="*/ 147929 h 1721696"/>
                <a:gd name="connsiteX9" fmla="*/ 2245488 w 3627104"/>
                <a:gd name="connsiteY9" fmla="*/ 1505241 h 1721696"/>
                <a:gd name="connsiteX10" fmla="*/ 2421700 w 3627104"/>
                <a:gd name="connsiteY10" fmla="*/ 1414754 h 1721696"/>
                <a:gd name="connsiteX11" fmla="*/ 2695241 w 3627104"/>
                <a:gd name="connsiteY11" fmla="*/ 1336410 h 1721696"/>
                <a:gd name="connsiteX12" fmla="*/ 3625592 w 3627104"/>
                <a:gd name="connsiteY12" fmla="*/ 1403459 h 1721696"/>
                <a:gd name="connsiteX13" fmla="*/ 3625910 w 3627104"/>
                <a:gd name="connsiteY13" fmla="*/ 1721696 h 1721696"/>
                <a:gd name="connsiteX0" fmla="*/ 912 w 4973329"/>
                <a:gd name="connsiteY0" fmla="*/ 1720984 h 1721696"/>
                <a:gd name="connsiteX1" fmla="*/ 0 w 4973329"/>
                <a:gd name="connsiteY1" fmla="*/ 1458469 h 1721696"/>
                <a:gd name="connsiteX2" fmla="*/ 488125 w 4973329"/>
                <a:gd name="connsiteY2" fmla="*/ 1452854 h 1721696"/>
                <a:gd name="connsiteX3" fmla="*/ 840550 w 4973329"/>
                <a:gd name="connsiteY3" fmla="*/ 1281404 h 1721696"/>
                <a:gd name="connsiteX4" fmla="*/ 1007238 w 4973329"/>
                <a:gd name="connsiteY4" fmla="*/ 1271879 h 1721696"/>
                <a:gd name="connsiteX5" fmla="*/ 1183450 w 4973329"/>
                <a:gd name="connsiteY5" fmla="*/ 1343316 h 1721696"/>
                <a:gd name="connsiteX6" fmla="*/ 1397763 w 4973329"/>
                <a:gd name="connsiteY6" fmla="*/ 1524291 h 1721696"/>
                <a:gd name="connsiteX7" fmla="*/ 1845438 w 4973329"/>
                <a:gd name="connsiteY7" fmla="*/ 190791 h 1721696"/>
                <a:gd name="connsiteX8" fmla="*/ 2016888 w 4973329"/>
                <a:gd name="connsiteY8" fmla="*/ 147929 h 1721696"/>
                <a:gd name="connsiteX9" fmla="*/ 2245488 w 4973329"/>
                <a:gd name="connsiteY9" fmla="*/ 1505241 h 1721696"/>
                <a:gd name="connsiteX10" fmla="*/ 2421700 w 4973329"/>
                <a:gd name="connsiteY10" fmla="*/ 1414754 h 1721696"/>
                <a:gd name="connsiteX11" fmla="*/ 2695241 w 4973329"/>
                <a:gd name="connsiteY11" fmla="*/ 1336410 h 1721696"/>
                <a:gd name="connsiteX12" fmla="*/ 4973323 w 4973329"/>
                <a:gd name="connsiteY12" fmla="*/ 1445369 h 1721696"/>
                <a:gd name="connsiteX13" fmla="*/ 3625910 w 4973329"/>
                <a:gd name="connsiteY13" fmla="*/ 1721696 h 172169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2695241 w 4974835"/>
                <a:gd name="connsiteY11" fmla="*/ 1336410 h 1749636"/>
                <a:gd name="connsiteX12" fmla="*/ 4973323 w 4974835"/>
                <a:gd name="connsiteY12" fmla="*/ 1445369 h 1749636"/>
                <a:gd name="connsiteX13" fmla="*/ 4973641 w 4974835"/>
                <a:gd name="connsiteY13"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37727 w 4974835"/>
                <a:gd name="connsiteY10" fmla="*/ 1256893 h 1749636"/>
                <a:gd name="connsiteX11" fmla="*/ 4973323 w 4974835"/>
                <a:gd name="connsiteY11" fmla="*/ 1463705 h 1749636"/>
                <a:gd name="connsiteX12" fmla="*/ 4973641 w 4974835"/>
                <a:gd name="connsiteY12" fmla="*/ 1749636 h 1749636"/>
                <a:gd name="connsiteX0" fmla="*/ 9478 w 4983401"/>
                <a:gd name="connsiteY0" fmla="*/ 1720984 h 1749636"/>
                <a:gd name="connsiteX1" fmla="*/ 0 w 4983401"/>
                <a:gd name="connsiteY1" fmla="*/ 1479424 h 1749636"/>
                <a:gd name="connsiteX2" fmla="*/ 496691 w 4983401"/>
                <a:gd name="connsiteY2" fmla="*/ 1452854 h 1749636"/>
                <a:gd name="connsiteX3" fmla="*/ 849116 w 4983401"/>
                <a:gd name="connsiteY3" fmla="*/ 1281404 h 1749636"/>
                <a:gd name="connsiteX4" fmla="*/ 1015804 w 4983401"/>
                <a:gd name="connsiteY4" fmla="*/ 1271879 h 1749636"/>
                <a:gd name="connsiteX5" fmla="*/ 1192016 w 4983401"/>
                <a:gd name="connsiteY5" fmla="*/ 1343316 h 1749636"/>
                <a:gd name="connsiteX6" fmla="*/ 1406329 w 4983401"/>
                <a:gd name="connsiteY6" fmla="*/ 1524291 h 1749636"/>
                <a:gd name="connsiteX7" fmla="*/ 1854004 w 4983401"/>
                <a:gd name="connsiteY7" fmla="*/ 190791 h 1749636"/>
                <a:gd name="connsiteX8" fmla="*/ 2025454 w 4983401"/>
                <a:gd name="connsiteY8" fmla="*/ 147929 h 1749636"/>
                <a:gd name="connsiteX9" fmla="*/ 2254054 w 4983401"/>
                <a:gd name="connsiteY9" fmla="*/ 1505241 h 1749636"/>
                <a:gd name="connsiteX10" fmla="*/ 2846293 w 4983401"/>
                <a:gd name="connsiteY10" fmla="*/ 1256893 h 1749636"/>
                <a:gd name="connsiteX11" fmla="*/ 4981889 w 4983401"/>
                <a:gd name="connsiteY11" fmla="*/ 1463705 h 1749636"/>
                <a:gd name="connsiteX12" fmla="*/ 4982207 w 4983401"/>
                <a:gd name="connsiteY12" fmla="*/ 1749636 h 1749636"/>
                <a:gd name="connsiteX0" fmla="*/ 912 w 4983401"/>
                <a:gd name="connsiteY0" fmla="*/ 1769879 h 1769879"/>
                <a:gd name="connsiteX1" fmla="*/ 0 w 4983401"/>
                <a:gd name="connsiteY1" fmla="*/ 1479424 h 1769879"/>
                <a:gd name="connsiteX2" fmla="*/ 496691 w 4983401"/>
                <a:gd name="connsiteY2" fmla="*/ 1452854 h 1769879"/>
                <a:gd name="connsiteX3" fmla="*/ 849116 w 4983401"/>
                <a:gd name="connsiteY3" fmla="*/ 1281404 h 1769879"/>
                <a:gd name="connsiteX4" fmla="*/ 1015804 w 4983401"/>
                <a:gd name="connsiteY4" fmla="*/ 1271879 h 1769879"/>
                <a:gd name="connsiteX5" fmla="*/ 1192016 w 4983401"/>
                <a:gd name="connsiteY5" fmla="*/ 1343316 h 1769879"/>
                <a:gd name="connsiteX6" fmla="*/ 1406329 w 4983401"/>
                <a:gd name="connsiteY6" fmla="*/ 1524291 h 1769879"/>
                <a:gd name="connsiteX7" fmla="*/ 1854004 w 4983401"/>
                <a:gd name="connsiteY7" fmla="*/ 190791 h 1769879"/>
                <a:gd name="connsiteX8" fmla="*/ 2025454 w 4983401"/>
                <a:gd name="connsiteY8" fmla="*/ 147929 h 1769879"/>
                <a:gd name="connsiteX9" fmla="*/ 2254054 w 4983401"/>
                <a:gd name="connsiteY9" fmla="*/ 1505241 h 1769879"/>
                <a:gd name="connsiteX10" fmla="*/ 2846293 w 4983401"/>
                <a:gd name="connsiteY10" fmla="*/ 1256893 h 1769879"/>
                <a:gd name="connsiteX11" fmla="*/ 4981889 w 4983401"/>
                <a:gd name="connsiteY11" fmla="*/ 1463705 h 1769879"/>
                <a:gd name="connsiteX12" fmla="*/ 4982207 w 4983401"/>
                <a:gd name="connsiteY12" fmla="*/ 1749636 h 1769879"/>
                <a:gd name="connsiteX0" fmla="*/ 912 w 4983401"/>
                <a:gd name="connsiteY0" fmla="*/ 1752416 h 1752416"/>
                <a:gd name="connsiteX1" fmla="*/ 0 w 4983401"/>
                <a:gd name="connsiteY1" fmla="*/ 1479424 h 1752416"/>
                <a:gd name="connsiteX2" fmla="*/ 496691 w 4983401"/>
                <a:gd name="connsiteY2" fmla="*/ 1452854 h 1752416"/>
                <a:gd name="connsiteX3" fmla="*/ 849116 w 4983401"/>
                <a:gd name="connsiteY3" fmla="*/ 1281404 h 1752416"/>
                <a:gd name="connsiteX4" fmla="*/ 1015804 w 4983401"/>
                <a:gd name="connsiteY4" fmla="*/ 1271879 h 1752416"/>
                <a:gd name="connsiteX5" fmla="*/ 1192016 w 4983401"/>
                <a:gd name="connsiteY5" fmla="*/ 1343316 h 1752416"/>
                <a:gd name="connsiteX6" fmla="*/ 1406329 w 4983401"/>
                <a:gd name="connsiteY6" fmla="*/ 1524291 h 1752416"/>
                <a:gd name="connsiteX7" fmla="*/ 1854004 w 4983401"/>
                <a:gd name="connsiteY7" fmla="*/ 190791 h 1752416"/>
                <a:gd name="connsiteX8" fmla="*/ 2025454 w 4983401"/>
                <a:gd name="connsiteY8" fmla="*/ 147929 h 1752416"/>
                <a:gd name="connsiteX9" fmla="*/ 2254054 w 4983401"/>
                <a:gd name="connsiteY9" fmla="*/ 1505241 h 1752416"/>
                <a:gd name="connsiteX10" fmla="*/ 2846293 w 4983401"/>
                <a:gd name="connsiteY10" fmla="*/ 1256893 h 1752416"/>
                <a:gd name="connsiteX11" fmla="*/ 4981889 w 4983401"/>
                <a:gd name="connsiteY11" fmla="*/ 1463705 h 1752416"/>
                <a:gd name="connsiteX12" fmla="*/ 4982207 w 4983401"/>
                <a:gd name="connsiteY12" fmla="*/ 1749636 h 1752416"/>
                <a:gd name="connsiteX0" fmla="*/ 912 w 4987918"/>
                <a:gd name="connsiteY0" fmla="*/ 1752416 h 1752416"/>
                <a:gd name="connsiteX1" fmla="*/ 0 w 4987918"/>
                <a:gd name="connsiteY1" fmla="*/ 1479424 h 1752416"/>
                <a:gd name="connsiteX2" fmla="*/ 496691 w 4987918"/>
                <a:gd name="connsiteY2" fmla="*/ 1452854 h 1752416"/>
                <a:gd name="connsiteX3" fmla="*/ 849116 w 4987918"/>
                <a:gd name="connsiteY3" fmla="*/ 1281404 h 1752416"/>
                <a:gd name="connsiteX4" fmla="*/ 1015804 w 4987918"/>
                <a:gd name="connsiteY4" fmla="*/ 1271879 h 1752416"/>
                <a:gd name="connsiteX5" fmla="*/ 1192016 w 4987918"/>
                <a:gd name="connsiteY5" fmla="*/ 1343316 h 1752416"/>
                <a:gd name="connsiteX6" fmla="*/ 1406329 w 4987918"/>
                <a:gd name="connsiteY6" fmla="*/ 1524291 h 1752416"/>
                <a:gd name="connsiteX7" fmla="*/ 1854004 w 4987918"/>
                <a:gd name="connsiteY7" fmla="*/ 190791 h 1752416"/>
                <a:gd name="connsiteX8" fmla="*/ 2025454 w 4987918"/>
                <a:gd name="connsiteY8" fmla="*/ 147929 h 1752416"/>
                <a:gd name="connsiteX9" fmla="*/ 2254054 w 4987918"/>
                <a:gd name="connsiteY9" fmla="*/ 1505241 h 1752416"/>
                <a:gd name="connsiteX10" fmla="*/ 2846293 w 4987918"/>
                <a:gd name="connsiteY10" fmla="*/ 1256893 h 1752416"/>
                <a:gd name="connsiteX11" fmla="*/ 4981889 w 4987918"/>
                <a:gd name="connsiteY11" fmla="*/ 1463705 h 1752416"/>
                <a:gd name="connsiteX12" fmla="*/ 4987918 w 4987918"/>
                <a:gd name="connsiteY12" fmla="*/ 1746144 h 1752416"/>
                <a:gd name="connsiteX0" fmla="*/ 536293 w 5523299"/>
                <a:gd name="connsiteY0" fmla="*/ 1752416 h 1752416"/>
                <a:gd name="connsiteX1" fmla="*/ 0 w 5523299"/>
                <a:gd name="connsiteY1" fmla="*/ 1474186 h 1752416"/>
                <a:gd name="connsiteX2" fmla="*/ 1032072 w 5523299"/>
                <a:gd name="connsiteY2" fmla="*/ 1452854 h 1752416"/>
                <a:gd name="connsiteX3" fmla="*/ 1384497 w 5523299"/>
                <a:gd name="connsiteY3" fmla="*/ 1281404 h 1752416"/>
                <a:gd name="connsiteX4" fmla="*/ 1551185 w 5523299"/>
                <a:gd name="connsiteY4" fmla="*/ 1271879 h 1752416"/>
                <a:gd name="connsiteX5" fmla="*/ 1727397 w 5523299"/>
                <a:gd name="connsiteY5" fmla="*/ 1343316 h 1752416"/>
                <a:gd name="connsiteX6" fmla="*/ 1941710 w 5523299"/>
                <a:gd name="connsiteY6" fmla="*/ 1524291 h 1752416"/>
                <a:gd name="connsiteX7" fmla="*/ 2389385 w 5523299"/>
                <a:gd name="connsiteY7" fmla="*/ 190791 h 1752416"/>
                <a:gd name="connsiteX8" fmla="*/ 2560835 w 5523299"/>
                <a:gd name="connsiteY8" fmla="*/ 147929 h 1752416"/>
                <a:gd name="connsiteX9" fmla="*/ 2789435 w 5523299"/>
                <a:gd name="connsiteY9" fmla="*/ 1505241 h 1752416"/>
                <a:gd name="connsiteX10" fmla="*/ 3381674 w 5523299"/>
                <a:gd name="connsiteY10" fmla="*/ 1256893 h 1752416"/>
                <a:gd name="connsiteX11" fmla="*/ 5517270 w 5523299"/>
                <a:gd name="connsiteY11" fmla="*/ 1463705 h 1752416"/>
                <a:gd name="connsiteX12" fmla="*/ 5523299 w 5523299"/>
                <a:gd name="connsiteY12" fmla="*/ 1746144 h 1752416"/>
                <a:gd name="connsiteX0" fmla="*/ 913 w 5523299"/>
                <a:gd name="connsiteY0" fmla="*/ 1757655 h 1757655"/>
                <a:gd name="connsiteX1" fmla="*/ 0 w 5523299"/>
                <a:gd name="connsiteY1" fmla="*/ 1474186 h 1757655"/>
                <a:gd name="connsiteX2" fmla="*/ 1032072 w 5523299"/>
                <a:gd name="connsiteY2" fmla="*/ 1452854 h 1757655"/>
                <a:gd name="connsiteX3" fmla="*/ 1384497 w 5523299"/>
                <a:gd name="connsiteY3" fmla="*/ 1281404 h 1757655"/>
                <a:gd name="connsiteX4" fmla="*/ 1551185 w 5523299"/>
                <a:gd name="connsiteY4" fmla="*/ 1271879 h 1757655"/>
                <a:gd name="connsiteX5" fmla="*/ 1727397 w 5523299"/>
                <a:gd name="connsiteY5" fmla="*/ 1343316 h 1757655"/>
                <a:gd name="connsiteX6" fmla="*/ 1941710 w 5523299"/>
                <a:gd name="connsiteY6" fmla="*/ 1524291 h 1757655"/>
                <a:gd name="connsiteX7" fmla="*/ 2389385 w 5523299"/>
                <a:gd name="connsiteY7" fmla="*/ 190791 h 1757655"/>
                <a:gd name="connsiteX8" fmla="*/ 2560835 w 5523299"/>
                <a:gd name="connsiteY8" fmla="*/ 147929 h 1757655"/>
                <a:gd name="connsiteX9" fmla="*/ 2789435 w 5523299"/>
                <a:gd name="connsiteY9" fmla="*/ 1505241 h 1757655"/>
                <a:gd name="connsiteX10" fmla="*/ 3381674 w 5523299"/>
                <a:gd name="connsiteY10" fmla="*/ 1256893 h 1757655"/>
                <a:gd name="connsiteX11" fmla="*/ 5517270 w 5523299"/>
                <a:gd name="connsiteY11" fmla="*/ 1463705 h 1757655"/>
                <a:gd name="connsiteX12" fmla="*/ 5523299 w 5523299"/>
                <a:gd name="connsiteY12" fmla="*/ 1746144 h 1757655"/>
                <a:gd name="connsiteX0" fmla="*/ 913 w 5523299"/>
                <a:gd name="connsiteY0" fmla="*/ 1757655 h 1757655"/>
                <a:gd name="connsiteX1" fmla="*/ 0 w 5523299"/>
                <a:gd name="connsiteY1" fmla="*/ 1474186 h 1757655"/>
                <a:gd name="connsiteX2" fmla="*/ 1032072 w 5523299"/>
                <a:gd name="connsiteY2" fmla="*/ 1452854 h 1757655"/>
                <a:gd name="connsiteX3" fmla="*/ 1384497 w 5523299"/>
                <a:gd name="connsiteY3" fmla="*/ 1281404 h 1757655"/>
                <a:gd name="connsiteX4" fmla="*/ 1551185 w 5523299"/>
                <a:gd name="connsiteY4" fmla="*/ 1271879 h 1757655"/>
                <a:gd name="connsiteX5" fmla="*/ 1727397 w 5523299"/>
                <a:gd name="connsiteY5" fmla="*/ 1343316 h 1757655"/>
                <a:gd name="connsiteX6" fmla="*/ 1941710 w 5523299"/>
                <a:gd name="connsiteY6" fmla="*/ 1524291 h 1757655"/>
                <a:gd name="connsiteX7" fmla="*/ 2389385 w 5523299"/>
                <a:gd name="connsiteY7" fmla="*/ 190791 h 1757655"/>
                <a:gd name="connsiteX8" fmla="*/ 2560835 w 5523299"/>
                <a:gd name="connsiteY8" fmla="*/ 147929 h 1757655"/>
                <a:gd name="connsiteX9" fmla="*/ 2789435 w 5523299"/>
                <a:gd name="connsiteY9" fmla="*/ 1505241 h 1757655"/>
                <a:gd name="connsiteX10" fmla="*/ 3381674 w 5523299"/>
                <a:gd name="connsiteY10" fmla="*/ 1256893 h 1757655"/>
                <a:gd name="connsiteX11" fmla="*/ 4911933 w 5523299"/>
                <a:gd name="connsiteY11" fmla="*/ 1407825 h 1757655"/>
                <a:gd name="connsiteX12" fmla="*/ 5523299 w 5523299"/>
                <a:gd name="connsiteY12" fmla="*/ 1746144 h 1757655"/>
                <a:gd name="connsiteX0" fmla="*/ 913 w 4923673"/>
                <a:gd name="connsiteY0" fmla="*/ 1757655 h 1788055"/>
                <a:gd name="connsiteX1" fmla="*/ 0 w 4923673"/>
                <a:gd name="connsiteY1" fmla="*/ 1474186 h 1788055"/>
                <a:gd name="connsiteX2" fmla="*/ 1032072 w 4923673"/>
                <a:gd name="connsiteY2" fmla="*/ 1452854 h 1788055"/>
                <a:gd name="connsiteX3" fmla="*/ 1384497 w 4923673"/>
                <a:gd name="connsiteY3" fmla="*/ 1281404 h 1788055"/>
                <a:gd name="connsiteX4" fmla="*/ 1551185 w 4923673"/>
                <a:gd name="connsiteY4" fmla="*/ 1271879 h 1788055"/>
                <a:gd name="connsiteX5" fmla="*/ 1727397 w 4923673"/>
                <a:gd name="connsiteY5" fmla="*/ 1343316 h 1788055"/>
                <a:gd name="connsiteX6" fmla="*/ 1941710 w 4923673"/>
                <a:gd name="connsiteY6" fmla="*/ 1524291 h 1788055"/>
                <a:gd name="connsiteX7" fmla="*/ 2389385 w 4923673"/>
                <a:gd name="connsiteY7" fmla="*/ 190791 h 1788055"/>
                <a:gd name="connsiteX8" fmla="*/ 2560835 w 4923673"/>
                <a:gd name="connsiteY8" fmla="*/ 147929 h 1788055"/>
                <a:gd name="connsiteX9" fmla="*/ 2789435 w 4923673"/>
                <a:gd name="connsiteY9" fmla="*/ 1505241 h 1788055"/>
                <a:gd name="connsiteX10" fmla="*/ 3381674 w 4923673"/>
                <a:gd name="connsiteY10" fmla="*/ 1256893 h 1788055"/>
                <a:gd name="connsiteX11" fmla="*/ 4911933 w 4923673"/>
                <a:gd name="connsiteY11" fmla="*/ 1407825 h 1788055"/>
                <a:gd name="connsiteX12" fmla="*/ 4923673 w 4923673"/>
                <a:gd name="connsiteY12" fmla="*/ 1788055 h 1788055"/>
                <a:gd name="connsiteX0" fmla="*/ 913 w 4923673"/>
                <a:gd name="connsiteY0" fmla="*/ 1757655 h 1757655"/>
                <a:gd name="connsiteX1" fmla="*/ 0 w 4923673"/>
                <a:gd name="connsiteY1" fmla="*/ 1474186 h 1757655"/>
                <a:gd name="connsiteX2" fmla="*/ 1032072 w 4923673"/>
                <a:gd name="connsiteY2" fmla="*/ 1452854 h 1757655"/>
                <a:gd name="connsiteX3" fmla="*/ 1384497 w 4923673"/>
                <a:gd name="connsiteY3" fmla="*/ 1281404 h 1757655"/>
                <a:gd name="connsiteX4" fmla="*/ 1551185 w 4923673"/>
                <a:gd name="connsiteY4" fmla="*/ 1271879 h 1757655"/>
                <a:gd name="connsiteX5" fmla="*/ 1727397 w 4923673"/>
                <a:gd name="connsiteY5" fmla="*/ 1343316 h 1757655"/>
                <a:gd name="connsiteX6" fmla="*/ 1941710 w 4923673"/>
                <a:gd name="connsiteY6" fmla="*/ 1524291 h 1757655"/>
                <a:gd name="connsiteX7" fmla="*/ 2389385 w 4923673"/>
                <a:gd name="connsiteY7" fmla="*/ 190791 h 1757655"/>
                <a:gd name="connsiteX8" fmla="*/ 2560835 w 4923673"/>
                <a:gd name="connsiteY8" fmla="*/ 147929 h 1757655"/>
                <a:gd name="connsiteX9" fmla="*/ 2789435 w 4923673"/>
                <a:gd name="connsiteY9" fmla="*/ 1505241 h 1757655"/>
                <a:gd name="connsiteX10" fmla="*/ 3381674 w 4923673"/>
                <a:gd name="connsiteY10" fmla="*/ 1256893 h 1757655"/>
                <a:gd name="connsiteX11" fmla="*/ 4911933 w 4923673"/>
                <a:gd name="connsiteY11" fmla="*/ 1407825 h 1757655"/>
                <a:gd name="connsiteX12" fmla="*/ 4923673 w 4923673"/>
                <a:gd name="connsiteY12" fmla="*/ 1749919 h 1757655"/>
                <a:gd name="connsiteX0" fmla="*/ 913 w 4912813"/>
                <a:gd name="connsiteY0" fmla="*/ 1757655 h 1773754"/>
                <a:gd name="connsiteX1" fmla="*/ 0 w 4912813"/>
                <a:gd name="connsiteY1" fmla="*/ 1474186 h 1773754"/>
                <a:gd name="connsiteX2" fmla="*/ 1032072 w 4912813"/>
                <a:gd name="connsiteY2" fmla="*/ 1452854 h 1773754"/>
                <a:gd name="connsiteX3" fmla="*/ 1384497 w 4912813"/>
                <a:gd name="connsiteY3" fmla="*/ 1281404 h 1773754"/>
                <a:gd name="connsiteX4" fmla="*/ 1551185 w 4912813"/>
                <a:gd name="connsiteY4" fmla="*/ 1271879 h 1773754"/>
                <a:gd name="connsiteX5" fmla="*/ 1727397 w 4912813"/>
                <a:gd name="connsiteY5" fmla="*/ 1343316 h 1773754"/>
                <a:gd name="connsiteX6" fmla="*/ 1941710 w 4912813"/>
                <a:gd name="connsiteY6" fmla="*/ 1524291 h 1773754"/>
                <a:gd name="connsiteX7" fmla="*/ 2389385 w 4912813"/>
                <a:gd name="connsiteY7" fmla="*/ 190791 h 1773754"/>
                <a:gd name="connsiteX8" fmla="*/ 2560835 w 4912813"/>
                <a:gd name="connsiteY8" fmla="*/ 147929 h 1773754"/>
                <a:gd name="connsiteX9" fmla="*/ 2789435 w 4912813"/>
                <a:gd name="connsiteY9" fmla="*/ 1505241 h 1773754"/>
                <a:gd name="connsiteX10" fmla="*/ 3381674 w 4912813"/>
                <a:gd name="connsiteY10" fmla="*/ 1256893 h 1773754"/>
                <a:gd name="connsiteX11" fmla="*/ 4911933 w 4912813"/>
                <a:gd name="connsiteY11" fmla="*/ 1407825 h 1773754"/>
                <a:gd name="connsiteX12" fmla="*/ 4908083 w 4912813"/>
                <a:gd name="connsiteY12" fmla="*/ 1773754 h 1773754"/>
                <a:gd name="connsiteX0" fmla="*/ 913 w 4913377"/>
                <a:gd name="connsiteY0" fmla="*/ 1757655 h 1759453"/>
                <a:gd name="connsiteX1" fmla="*/ 0 w 4913377"/>
                <a:gd name="connsiteY1" fmla="*/ 1474186 h 1759453"/>
                <a:gd name="connsiteX2" fmla="*/ 1032072 w 4913377"/>
                <a:gd name="connsiteY2" fmla="*/ 1452854 h 1759453"/>
                <a:gd name="connsiteX3" fmla="*/ 1384497 w 4913377"/>
                <a:gd name="connsiteY3" fmla="*/ 1281404 h 1759453"/>
                <a:gd name="connsiteX4" fmla="*/ 1551185 w 4913377"/>
                <a:gd name="connsiteY4" fmla="*/ 1271879 h 1759453"/>
                <a:gd name="connsiteX5" fmla="*/ 1727397 w 4913377"/>
                <a:gd name="connsiteY5" fmla="*/ 1343316 h 1759453"/>
                <a:gd name="connsiteX6" fmla="*/ 1941710 w 4913377"/>
                <a:gd name="connsiteY6" fmla="*/ 1524291 h 1759453"/>
                <a:gd name="connsiteX7" fmla="*/ 2389385 w 4913377"/>
                <a:gd name="connsiteY7" fmla="*/ 190791 h 1759453"/>
                <a:gd name="connsiteX8" fmla="*/ 2560835 w 4913377"/>
                <a:gd name="connsiteY8" fmla="*/ 147929 h 1759453"/>
                <a:gd name="connsiteX9" fmla="*/ 2789435 w 4913377"/>
                <a:gd name="connsiteY9" fmla="*/ 1505241 h 1759453"/>
                <a:gd name="connsiteX10" fmla="*/ 3381674 w 4913377"/>
                <a:gd name="connsiteY10" fmla="*/ 1256893 h 1759453"/>
                <a:gd name="connsiteX11" fmla="*/ 4911933 w 4913377"/>
                <a:gd name="connsiteY11" fmla="*/ 1407825 h 1759453"/>
                <a:gd name="connsiteX12" fmla="*/ 4911981 w 4913377"/>
                <a:gd name="connsiteY12" fmla="*/ 1759453 h 1759453"/>
                <a:gd name="connsiteX0" fmla="*/ 0 w 5274919"/>
                <a:gd name="connsiteY0" fmla="*/ 1757656 h 1759453"/>
                <a:gd name="connsiteX1" fmla="*/ 361542 w 5274919"/>
                <a:gd name="connsiteY1" fmla="*/ 1474186 h 1759453"/>
                <a:gd name="connsiteX2" fmla="*/ 1393614 w 5274919"/>
                <a:gd name="connsiteY2" fmla="*/ 1452854 h 1759453"/>
                <a:gd name="connsiteX3" fmla="*/ 1746039 w 5274919"/>
                <a:gd name="connsiteY3" fmla="*/ 1281404 h 1759453"/>
                <a:gd name="connsiteX4" fmla="*/ 1912727 w 5274919"/>
                <a:gd name="connsiteY4" fmla="*/ 1271879 h 1759453"/>
                <a:gd name="connsiteX5" fmla="*/ 2088939 w 5274919"/>
                <a:gd name="connsiteY5" fmla="*/ 1343316 h 1759453"/>
                <a:gd name="connsiteX6" fmla="*/ 2303252 w 5274919"/>
                <a:gd name="connsiteY6" fmla="*/ 1524291 h 1759453"/>
                <a:gd name="connsiteX7" fmla="*/ 2750927 w 5274919"/>
                <a:gd name="connsiteY7" fmla="*/ 190791 h 1759453"/>
                <a:gd name="connsiteX8" fmla="*/ 2922377 w 5274919"/>
                <a:gd name="connsiteY8" fmla="*/ 147929 h 1759453"/>
                <a:gd name="connsiteX9" fmla="*/ 3150977 w 5274919"/>
                <a:gd name="connsiteY9" fmla="*/ 1505241 h 1759453"/>
                <a:gd name="connsiteX10" fmla="*/ 3743216 w 5274919"/>
                <a:gd name="connsiteY10" fmla="*/ 1256893 h 1759453"/>
                <a:gd name="connsiteX11" fmla="*/ 5273475 w 5274919"/>
                <a:gd name="connsiteY11" fmla="*/ 1407825 h 1759453"/>
                <a:gd name="connsiteX12" fmla="*/ 5273523 w 5274919"/>
                <a:gd name="connsiteY12" fmla="*/ 1759453 h 1759453"/>
                <a:gd name="connsiteX0" fmla="*/ 3 w 5274922"/>
                <a:gd name="connsiteY0" fmla="*/ 1757656 h 1759453"/>
                <a:gd name="connsiteX1" fmla="*/ 2987 w 5274922"/>
                <a:gd name="connsiteY1" fmla="*/ 1478954 h 1759453"/>
                <a:gd name="connsiteX2" fmla="*/ 1393617 w 5274922"/>
                <a:gd name="connsiteY2" fmla="*/ 1452854 h 1759453"/>
                <a:gd name="connsiteX3" fmla="*/ 1746042 w 5274922"/>
                <a:gd name="connsiteY3" fmla="*/ 1281404 h 1759453"/>
                <a:gd name="connsiteX4" fmla="*/ 1912730 w 5274922"/>
                <a:gd name="connsiteY4" fmla="*/ 1271879 h 1759453"/>
                <a:gd name="connsiteX5" fmla="*/ 2088942 w 5274922"/>
                <a:gd name="connsiteY5" fmla="*/ 1343316 h 1759453"/>
                <a:gd name="connsiteX6" fmla="*/ 2303255 w 5274922"/>
                <a:gd name="connsiteY6" fmla="*/ 1524291 h 1759453"/>
                <a:gd name="connsiteX7" fmla="*/ 2750930 w 5274922"/>
                <a:gd name="connsiteY7" fmla="*/ 190791 h 1759453"/>
                <a:gd name="connsiteX8" fmla="*/ 2922380 w 5274922"/>
                <a:gd name="connsiteY8" fmla="*/ 147929 h 1759453"/>
                <a:gd name="connsiteX9" fmla="*/ 3150980 w 5274922"/>
                <a:gd name="connsiteY9" fmla="*/ 1505241 h 1759453"/>
                <a:gd name="connsiteX10" fmla="*/ 3743219 w 5274922"/>
                <a:gd name="connsiteY10" fmla="*/ 1256893 h 1759453"/>
                <a:gd name="connsiteX11" fmla="*/ 5273478 w 5274922"/>
                <a:gd name="connsiteY11" fmla="*/ 1407825 h 1759453"/>
                <a:gd name="connsiteX12" fmla="*/ 5273526 w 5274922"/>
                <a:gd name="connsiteY12" fmla="*/ 1759453 h 1759453"/>
                <a:gd name="connsiteX0" fmla="*/ 3 w 5273526"/>
                <a:gd name="connsiteY0" fmla="*/ 1757656 h 1759453"/>
                <a:gd name="connsiteX1" fmla="*/ 2987 w 5273526"/>
                <a:gd name="connsiteY1" fmla="*/ 1478954 h 1759453"/>
                <a:gd name="connsiteX2" fmla="*/ 1393617 w 5273526"/>
                <a:gd name="connsiteY2" fmla="*/ 1452854 h 1759453"/>
                <a:gd name="connsiteX3" fmla="*/ 1746042 w 5273526"/>
                <a:gd name="connsiteY3" fmla="*/ 1281404 h 1759453"/>
                <a:gd name="connsiteX4" fmla="*/ 1912730 w 5273526"/>
                <a:gd name="connsiteY4" fmla="*/ 1271879 h 1759453"/>
                <a:gd name="connsiteX5" fmla="*/ 2088942 w 5273526"/>
                <a:gd name="connsiteY5" fmla="*/ 1343316 h 1759453"/>
                <a:gd name="connsiteX6" fmla="*/ 2303255 w 5273526"/>
                <a:gd name="connsiteY6" fmla="*/ 1524291 h 1759453"/>
                <a:gd name="connsiteX7" fmla="*/ 2750930 w 5273526"/>
                <a:gd name="connsiteY7" fmla="*/ 190791 h 1759453"/>
                <a:gd name="connsiteX8" fmla="*/ 2922380 w 5273526"/>
                <a:gd name="connsiteY8" fmla="*/ 147929 h 1759453"/>
                <a:gd name="connsiteX9" fmla="*/ 3150980 w 5273526"/>
                <a:gd name="connsiteY9" fmla="*/ 1505241 h 1759453"/>
                <a:gd name="connsiteX10" fmla="*/ 3743219 w 5273526"/>
                <a:gd name="connsiteY10" fmla="*/ 1256893 h 1759453"/>
                <a:gd name="connsiteX11" fmla="*/ 5262771 w 5273526"/>
                <a:gd name="connsiteY11" fmla="*/ 1415683 h 1759453"/>
                <a:gd name="connsiteX12" fmla="*/ 5273526 w 5273526"/>
                <a:gd name="connsiteY12" fmla="*/ 1759453 h 1759453"/>
                <a:gd name="connsiteX0" fmla="*/ 3 w 5264215"/>
                <a:gd name="connsiteY0" fmla="*/ 1757656 h 1757656"/>
                <a:gd name="connsiteX1" fmla="*/ 2987 w 5264215"/>
                <a:gd name="connsiteY1" fmla="*/ 1478954 h 1757656"/>
                <a:gd name="connsiteX2" fmla="*/ 1393617 w 5264215"/>
                <a:gd name="connsiteY2" fmla="*/ 1452854 h 1757656"/>
                <a:gd name="connsiteX3" fmla="*/ 1746042 w 5264215"/>
                <a:gd name="connsiteY3" fmla="*/ 1281404 h 1757656"/>
                <a:gd name="connsiteX4" fmla="*/ 1912730 w 5264215"/>
                <a:gd name="connsiteY4" fmla="*/ 1271879 h 1757656"/>
                <a:gd name="connsiteX5" fmla="*/ 2088942 w 5264215"/>
                <a:gd name="connsiteY5" fmla="*/ 1343316 h 1757656"/>
                <a:gd name="connsiteX6" fmla="*/ 2303255 w 5264215"/>
                <a:gd name="connsiteY6" fmla="*/ 1524291 h 1757656"/>
                <a:gd name="connsiteX7" fmla="*/ 2750930 w 5264215"/>
                <a:gd name="connsiteY7" fmla="*/ 190791 h 1757656"/>
                <a:gd name="connsiteX8" fmla="*/ 2922380 w 5264215"/>
                <a:gd name="connsiteY8" fmla="*/ 147929 h 1757656"/>
                <a:gd name="connsiteX9" fmla="*/ 3150980 w 5264215"/>
                <a:gd name="connsiteY9" fmla="*/ 1505241 h 1757656"/>
                <a:gd name="connsiteX10" fmla="*/ 3743219 w 5264215"/>
                <a:gd name="connsiteY10" fmla="*/ 1256893 h 1757656"/>
                <a:gd name="connsiteX11" fmla="*/ 5262771 w 5264215"/>
                <a:gd name="connsiteY11" fmla="*/ 1415683 h 1757656"/>
                <a:gd name="connsiteX12" fmla="*/ 5262818 w 5264215"/>
                <a:gd name="connsiteY12" fmla="*/ 1756834 h 1757656"/>
                <a:gd name="connsiteX0" fmla="*/ 3 w 5271937"/>
                <a:gd name="connsiteY0" fmla="*/ 1757656 h 1757656"/>
                <a:gd name="connsiteX1" fmla="*/ 2987 w 5271937"/>
                <a:gd name="connsiteY1" fmla="*/ 1478954 h 1757656"/>
                <a:gd name="connsiteX2" fmla="*/ 1393617 w 5271937"/>
                <a:gd name="connsiteY2" fmla="*/ 1452854 h 1757656"/>
                <a:gd name="connsiteX3" fmla="*/ 1746042 w 5271937"/>
                <a:gd name="connsiteY3" fmla="*/ 1281404 h 1757656"/>
                <a:gd name="connsiteX4" fmla="*/ 1912730 w 5271937"/>
                <a:gd name="connsiteY4" fmla="*/ 1271879 h 1757656"/>
                <a:gd name="connsiteX5" fmla="*/ 2088942 w 5271937"/>
                <a:gd name="connsiteY5" fmla="*/ 1343316 h 1757656"/>
                <a:gd name="connsiteX6" fmla="*/ 2303255 w 5271937"/>
                <a:gd name="connsiteY6" fmla="*/ 1524291 h 1757656"/>
                <a:gd name="connsiteX7" fmla="*/ 2750930 w 5271937"/>
                <a:gd name="connsiteY7" fmla="*/ 190791 h 1757656"/>
                <a:gd name="connsiteX8" fmla="*/ 2922380 w 5271937"/>
                <a:gd name="connsiteY8" fmla="*/ 147929 h 1757656"/>
                <a:gd name="connsiteX9" fmla="*/ 3150980 w 5271937"/>
                <a:gd name="connsiteY9" fmla="*/ 1505241 h 1757656"/>
                <a:gd name="connsiteX10" fmla="*/ 3743219 w 5271937"/>
                <a:gd name="connsiteY10" fmla="*/ 1256893 h 1757656"/>
                <a:gd name="connsiteX11" fmla="*/ 5271338 w 5271937"/>
                <a:gd name="connsiteY11" fmla="*/ 1415683 h 1757656"/>
                <a:gd name="connsiteX12" fmla="*/ 5262818 w 5271937"/>
                <a:gd name="connsiteY12" fmla="*/ 1756834 h 1757656"/>
                <a:gd name="connsiteX0" fmla="*/ 3 w 5272185"/>
                <a:gd name="connsiteY0" fmla="*/ 1757656 h 1762074"/>
                <a:gd name="connsiteX1" fmla="*/ 2987 w 5272185"/>
                <a:gd name="connsiteY1" fmla="*/ 1478954 h 1762074"/>
                <a:gd name="connsiteX2" fmla="*/ 1393617 w 5272185"/>
                <a:gd name="connsiteY2" fmla="*/ 1452854 h 1762074"/>
                <a:gd name="connsiteX3" fmla="*/ 1746042 w 5272185"/>
                <a:gd name="connsiteY3" fmla="*/ 1281404 h 1762074"/>
                <a:gd name="connsiteX4" fmla="*/ 1912730 w 5272185"/>
                <a:gd name="connsiteY4" fmla="*/ 1271879 h 1762074"/>
                <a:gd name="connsiteX5" fmla="*/ 2088942 w 5272185"/>
                <a:gd name="connsiteY5" fmla="*/ 1343316 h 1762074"/>
                <a:gd name="connsiteX6" fmla="*/ 2303255 w 5272185"/>
                <a:gd name="connsiteY6" fmla="*/ 1524291 h 1762074"/>
                <a:gd name="connsiteX7" fmla="*/ 2750930 w 5272185"/>
                <a:gd name="connsiteY7" fmla="*/ 190791 h 1762074"/>
                <a:gd name="connsiteX8" fmla="*/ 2922380 w 5272185"/>
                <a:gd name="connsiteY8" fmla="*/ 147929 h 1762074"/>
                <a:gd name="connsiteX9" fmla="*/ 3150980 w 5272185"/>
                <a:gd name="connsiteY9" fmla="*/ 1505241 h 1762074"/>
                <a:gd name="connsiteX10" fmla="*/ 3743219 w 5272185"/>
                <a:gd name="connsiteY10" fmla="*/ 1256893 h 1762074"/>
                <a:gd name="connsiteX11" fmla="*/ 5271338 w 5272185"/>
                <a:gd name="connsiteY11" fmla="*/ 1415683 h 1762074"/>
                <a:gd name="connsiteX12" fmla="*/ 5267102 w 5272185"/>
                <a:gd name="connsiteY12" fmla="*/ 1762074 h 1762074"/>
                <a:gd name="connsiteX0" fmla="*/ 3 w 5272406"/>
                <a:gd name="connsiteY0" fmla="*/ 1757656 h 1757656"/>
                <a:gd name="connsiteX1" fmla="*/ 2987 w 5272406"/>
                <a:gd name="connsiteY1" fmla="*/ 1478954 h 1757656"/>
                <a:gd name="connsiteX2" fmla="*/ 1393617 w 5272406"/>
                <a:gd name="connsiteY2" fmla="*/ 1452854 h 1757656"/>
                <a:gd name="connsiteX3" fmla="*/ 1746042 w 5272406"/>
                <a:gd name="connsiteY3" fmla="*/ 1281404 h 1757656"/>
                <a:gd name="connsiteX4" fmla="*/ 1912730 w 5272406"/>
                <a:gd name="connsiteY4" fmla="*/ 1271879 h 1757656"/>
                <a:gd name="connsiteX5" fmla="*/ 2088942 w 5272406"/>
                <a:gd name="connsiteY5" fmla="*/ 1343316 h 1757656"/>
                <a:gd name="connsiteX6" fmla="*/ 2303255 w 5272406"/>
                <a:gd name="connsiteY6" fmla="*/ 1524291 h 1757656"/>
                <a:gd name="connsiteX7" fmla="*/ 2750930 w 5272406"/>
                <a:gd name="connsiteY7" fmla="*/ 190791 h 1757656"/>
                <a:gd name="connsiteX8" fmla="*/ 2922380 w 5272406"/>
                <a:gd name="connsiteY8" fmla="*/ 147929 h 1757656"/>
                <a:gd name="connsiteX9" fmla="*/ 3150980 w 5272406"/>
                <a:gd name="connsiteY9" fmla="*/ 1505241 h 1757656"/>
                <a:gd name="connsiteX10" fmla="*/ 3743219 w 5272406"/>
                <a:gd name="connsiteY10" fmla="*/ 1256893 h 1757656"/>
                <a:gd name="connsiteX11" fmla="*/ 5271338 w 5272406"/>
                <a:gd name="connsiteY11" fmla="*/ 1415683 h 1757656"/>
                <a:gd name="connsiteX12" fmla="*/ 5269243 w 5272406"/>
                <a:gd name="connsiteY12" fmla="*/ 1743738 h 1757656"/>
                <a:gd name="connsiteX0" fmla="*/ 3 w 5272406"/>
                <a:gd name="connsiteY0" fmla="*/ 1757656 h 1757656"/>
                <a:gd name="connsiteX1" fmla="*/ 2987 w 5272406"/>
                <a:gd name="connsiteY1" fmla="*/ 1478954 h 1757656"/>
                <a:gd name="connsiteX2" fmla="*/ 1393617 w 5272406"/>
                <a:gd name="connsiteY2" fmla="*/ 1452854 h 1757656"/>
                <a:gd name="connsiteX3" fmla="*/ 1746042 w 5272406"/>
                <a:gd name="connsiteY3" fmla="*/ 1281404 h 1757656"/>
                <a:gd name="connsiteX4" fmla="*/ 1912730 w 5272406"/>
                <a:gd name="connsiteY4" fmla="*/ 1271879 h 1757656"/>
                <a:gd name="connsiteX5" fmla="*/ 2088942 w 5272406"/>
                <a:gd name="connsiteY5" fmla="*/ 1343316 h 1757656"/>
                <a:gd name="connsiteX6" fmla="*/ 2303255 w 5272406"/>
                <a:gd name="connsiteY6" fmla="*/ 1524291 h 1757656"/>
                <a:gd name="connsiteX7" fmla="*/ 2750930 w 5272406"/>
                <a:gd name="connsiteY7" fmla="*/ 190791 h 1757656"/>
                <a:gd name="connsiteX8" fmla="*/ 2922380 w 5272406"/>
                <a:gd name="connsiteY8" fmla="*/ 147929 h 1757656"/>
                <a:gd name="connsiteX9" fmla="*/ 3150980 w 5272406"/>
                <a:gd name="connsiteY9" fmla="*/ 1505241 h 1757656"/>
                <a:gd name="connsiteX10" fmla="*/ 3743219 w 5272406"/>
                <a:gd name="connsiteY10" fmla="*/ 1256893 h 1757656"/>
                <a:gd name="connsiteX11" fmla="*/ 5271338 w 5272406"/>
                <a:gd name="connsiteY11" fmla="*/ 1415683 h 1757656"/>
                <a:gd name="connsiteX12" fmla="*/ 5269243 w 5272406"/>
                <a:gd name="connsiteY12" fmla="*/ 1756835 h 1757656"/>
                <a:gd name="connsiteX0" fmla="*/ 3 w 5491239"/>
                <a:gd name="connsiteY0" fmla="*/ 1757656 h 1757656"/>
                <a:gd name="connsiteX1" fmla="*/ 2987 w 5491239"/>
                <a:gd name="connsiteY1" fmla="*/ 1478954 h 1757656"/>
                <a:gd name="connsiteX2" fmla="*/ 1393617 w 5491239"/>
                <a:gd name="connsiteY2" fmla="*/ 1452854 h 1757656"/>
                <a:gd name="connsiteX3" fmla="*/ 1746042 w 5491239"/>
                <a:gd name="connsiteY3" fmla="*/ 1281404 h 1757656"/>
                <a:gd name="connsiteX4" fmla="*/ 1912730 w 5491239"/>
                <a:gd name="connsiteY4" fmla="*/ 1271879 h 1757656"/>
                <a:gd name="connsiteX5" fmla="*/ 2088942 w 5491239"/>
                <a:gd name="connsiteY5" fmla="*/ 1343316 h 1757656"/>
                <a:gd name="connsiteX6" fmla="*/ 2303255 w 5491239"/>
                <a:gd name="connsiteY6" fmla="*/ 1524291 h 1757656"/>
                <a:gd name="connsiteX7" fmla="*/ 2750930 w 5491239"/>
                <a:gd name="connsiteY7" fmla="*/ 190791 h 1757656"/>
                <a:gd name="connsiteX8" fmla="*/ 2922380 w 5491239"/>
                <a:gd name="connsiteY8" fmla="*/ 147929 h 1757656"/>
                <a:gd name="connsiteX9" fmla="*/ 3150980 w 5491239"/>
                <a:gd name="connsiteY9" fmla="*/ 1505241 h 1757656"/>
                <a:gd name="connsiteX10" fmla="*/ 3743219 w 5491239"/>
                <a:gd name="connsiteY10" fmla="*/ 1256893 h 1757656"/>
                <a:gd name="connsiteX11" fmla="*/ 5491201 w 5491239"/>
                <a:gd name="connsiteY11" fmla="*/ 1429653 h 1757656"/>
                <a:gd name="connsiteX12" fmla="*/ 5269243 w 5491239"/>
                <a:gd name="connsiteY12" fmla="*/ 1756835 h 1757656"/>
                <a:gd name="connsiteX0" fmla="*/ 3 w 5494817"/>
                <a:gd name="connsiteY0" fmla="*/ 1757656 h 1757656"/>
                <a:gd name="connsiteX1" fmla="*/ 2987 w 5494817"/>
                <a:gd name="connsiteY1" fmla="*/ 1478954 h 1757656"/>
                <a:gd name="connsiteX2" fmla="*/ 1393617 w 5494817"/>
                <a:gd name="connsiteY2" fmla="*/ 1452854 h 1757656"/>
                <a:gd name="connsiteX3" fmla="*/ 1746042 w 5494817"/>
                <a:gd name="connsiteY3" fmla="*/ 1281404 h 1757656"/>
                <a:gd name="connsiteX4" fmla="*/ 1912730 w 5494817"/>
                <a:gd name="connsiteY4" fmla="*/ 1271879 h 1757656"/>
                <a:gd name="connsiteX5" fmla="*/ 2088942 w 5494817"/>
                <a:gd name="connsiteY5" fmla="*/ 1343316 h 1757656"/>
                <a:gd name="connsiteX6" fmla="*/ 2303255 w 5494817"/>
                <a:gd name="connsiteY6" fmla="*/ 1524291 h 1757656"/>
                <a:gd name="connsiteX7" fmla="*/ 2750930 w 5494817"/>
                <a:gd name="connsiteY7" fmla="*/ 190791 h 1757656"/>
                <a:gd name="connsiteX8" fmla="*/ 2922380 w 5494817"/>
                <a:gd name="connsiteY8" fmla="*/ 147929 h 1757656"/>
                <a:gd name="connsiteX9" fmla="*/ 3150980 w 5494817"/>
                <a:gd name="connsiteY9" fmla="*/ 1505241 h 1757656"/>
                <a:gd name="connsiteX10" fmla="*/ 3743219 w 5494817"/>
                <a:gd name="connsiteY10" fmla="*/ 1256893 h 1757656"/>
                <a:gd name="connsiteX11" fmla="*/ 5491201 w 5494817"/>
                <a:gd name="connsiteY11" fmla="*/ 1429653 h 1757656"/>
                <a:gd name="connsiteX12" fmla="*/ 5494817 w 5494817"/>
                <a:gd name="connsiteY12" fmla="*/ 1753343 h 175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94817" h="1757656">
                  <a:moveTo>
                    <a:pt x="3" y="1757656"/>
                  </a:moveTo>
                  <a:cubicBezTo>
                    <a:pt x="-149" y="1675485"/>
                    <a:pt x="4591" y="1482606"/>
                    <a:pt x="2987" y="1478954"/>
                  </a:cubicBezTo>
                  <a:cubicBezTo>
                    <a:pt x="87044" y="1472683"/>
                    <a:pt x="1103108" y="1485779"/>
                    <a:pt x="1393617" y="1452854"/>
                  </a:cubicBezTo>
                  <a:cubicBezTo>
                    <a:pt x="1684126" y="1419929"/>
                    <a:pt x="1659523" y="1311566"/>
                    <a:pt x="1746042" y="1281404"/>
                  </a:cubicBezTo>
                  <a:cubicBezTo>
                    <a:pt x="1832561" y="1251241"/>
                    <a:pt x="1855580" y="1261560"/>
                    <a:pt x="1912730" y="1271879"/>
                  </a:cubicBezTo>
                  <a:cubicBezTo>
                    <a:pt x="1969880" y="1282198"/>
                    <a:pt x="2023855" y="1301247"/>
                    <a:pt x="2088942" y="1343316"/>
                  </a:cubicBezTo>
                  <a:cubicBezTo>
                    <a:pt x="2154029" y="1385385"/>
                    <a:pt x="2192924" y="1716379"/>
                    <a:pt x="2303255" y="1524291"/>
                  </a:cubicBezTo>
                  <a:cubicBezTo>
                    <a:pt x="2413586" y="1332203"/>
                    <a:pt x="2647743" y="420185"/>
                    <a:pt x="2750930" y="190791"/>
                  </a:cubicBezTo>
                  <a:cubicBezTo>
                    <a:pt x="2854118" y="-38603"/>
                    <a:pt x="2855705" y="-71146"/>
                    <a:pt x="2922380" y="147929"/>
                  </a:cubicBezTo>
                  <a:cubicBezTo>
                    <a:pt x="2989055" y="367004"/>
                    <a:pt x="3014173" y="1320414"/>
                    <a:pt x="3150980" y="1505241"/>
                  </a:cubicBezTo>
                  <a:cubicBezTo>
                    <a:pt x="3287787" y="1690068"/>
                    <a:pt x="3353182" y="1269491"/>
                    <a:pt x="3743219" y="1256893"/>
                  </a:cubicBezTo>
                  <a:cubicBezTo>
                    <a:pt x="4133256" y="1244295"/>
                    <a:pt x="4752923" y="1403498"/>
                    <a:pt x="5491201" y="1429653"/>
                  </a:cubicBezTo>
                  <a:cubicBezTo>
                    <a:pt x="5494622" y="1428820"/>
                    <a:pt x="5494408" y="1693318"/>
                    <a:pt x="5494817" y="1753343"/>
                  </a:cubicBezTo>
                </a:path>
              </a:pathLst>
            </a:custGeom>
            <a:solidFill>
              <a:srgbClr val="0D9547">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Freeform 5"/>
            <p:cNvSpPr/>
            <p:nvPr/>
          </p:nvSpPr>
          <p:spPr>
            <a:xfrm>
              <a:off x="-260281" y="3250069"/>
              <a:ext cx="6109953" cy="1442240"/>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4982420"/>
                <a:gd name="connsiteY0" fmla="*/ 1495716 h 1591066"/>
                <a:gd name="connsiteX1" fmla="*/ 500062 w 4982420"/>
                <a:gd name="connsiteY1" fmla="*/ 1452854 h 1591066"/>
                <a:gd name="connsiteX2" fmla="*/ 852487 w 4982420"/>
                <a:gd name="connsiteY2" fmla="*/ 1281404 h 1591066"/>
                <a:gd name="connsiteX3" fmla="*/ 1019175 w 4982420"/>
                <a:gd name="connsiteY3" fmla="*/ 1271879 h 1591066"/>
                <a:gd name="connsiteX4" fmla="*/ 1195387 w 4982420"/>
                <a:gd name="connsiteY4" fmla="*/ 1343316 h 1591066"/>
                <a:gd name="connsiteX5" fmla="*/ 1409700 w 4982420"/>
                <a:gd name="connsiteY5" fmla="*/ 1524291 h 1591066"/>
                <a:gd name="connsiteX6" fmla="*/ 1857375 w 4982420"/>
                <a:gd name="connsiteY6" fmla="*/ 190791 h 1591066"/>
                <a:gd name="connsiteX7" fmla="*/ 2028825 w 4982420"/>
                <a:gd name="connsiteY7" fmla="*/ 147929 h 1591066"/>
                <a:gd name="connsiteX8" fmla="*/ 2257425 w 4982420"/>
                <a:gd name="connsiteY8" fmla="*/ 1505241 h 1591066"/>
                <a:gd name="connsiteX9" fmla="*/ 2433637 w 4982420"/>
                <a:gd name="connsiteY9" fmla="*/ 1414754 h 1591066"/>
                <a:gd name="connsiteX10" fmla="*/ 2707178 w 4982420"/>
                <a:gd name="connsiteY10" fmla="*/ 1336410 h 1591066"/>
                <a:gd name="connsiteX11" fmla="*/ 4982420 w 4982420"/>
                <a:gd name="connsiteY11" fmla="*/ 1485194 h 1591066"/>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2807088 w 4982420"/>
                <a:gd name="connsiteY10" fmla="*/ 1298809 h 1585701"/>
                <a:gd name="connsiteX11" fmla="*/ 4982420 w 4982420"/>
                <a:gd name="connsiteY11" fmla="*/ 1485194 h 1585701"/>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3076079 w 4982420"/>
                <a:gd name="connsiteY10" fmla="*/ 1298809 h 1585701"/>
                <a:gd name="connsiteX11" fmla="*/ 4982420 w 4982420"/>
                <a:gd name="connsiteY11" fmla="*/ 1485194 h 1585701"/>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433637 w 4982420"/>
                <a:gd name="connsiteY9" fmla="*/ 1414754 h 1583767"/>
                <a:gd name="connsiteX10" fmla="*/ 4982420 w 4982420"/>
                <a:gd name="connsiteY10" fmla="*/ 1485194 h 1583767"/>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833280 w 4982420"/>
                <a:gd name="connsiteY9" fmla="*/ 1273748 h 1583767"/>
                <a:gd name="connsiteX10" fmla="*/ 4982420 w 4982420"/>
                <a:gd name="connsiteY10" fmla="*/ 1485194 h 1583767"/>
                <a:gd name="connsiteX0" fmla="*/ 0 w 5522083"/>
                <a:gd name="connsiteY0" fmla="*/ 1500955 h 1583767"/>
                <a:gd name="connsiteX1" fmla="*/ 1039725 w 5522083"/>
                <a:gd name="connsiteY1" fmla="*/ 1452854 h 1583767"/>
                <a:gd name="connsiteX2" fmla="*/ 1392150 w 5522083"/>
                <a:gd name="connsiteY2" fmla="*/ 1281404 h 1583767"/>
                <a:gd name="connsiteX3" fmla="*/ 1558838 w 5522083"/>
                <a:gd name="connsiteY3" fmla="*/ 1271879 h 1583767"/>
                <a:gd name="connsiteX4" fmla="*/ 1735050 w 5522083"/>
                <a:gd name="connsiteY4" fmla="*/ 1343316 h 1583767"/>
                <a:gd name="connsiteX5" fmla="*/ 1949363 w 5522083"/>
                <a:gd name="connsiteY5" fmla="*/ 1524291 h 1583767"/>
                <a:gd name="connsiteX6" fmla="*/ 2397038 w 5522083"/>
                <a:gd name="connsiteY6" fmla="*/ 190791 h 1583767"/>
                <a:gd name="connsiteX7" fmla="*/ 2568488 w 5522083"/>
                <a:gd name="connsiteY7" fmla="*/ 147929 h 1583767"/>
                <a:gd name="connsiteX8" fmla="*/ 2797088 w 5522083"/>
                <a:gd name="connsiteY8" fmla="*/ 1505241 h 1583767"/>
                <a:gd name="connsiteX9" fmla="*/ 3372943 w 5522083"/>
                <a:gd name="connsiteY9" fmla="*/ 1273748 h 1583767"/>
                <a:gd name="connsiteX10" fmla="*/ 5522083 w 5522083"/>
                <a:gd name="connsiteY10" fmla="*/ 1485194 h 1583767"/>
                <a:gd name="connsiteX0" fmla="*/ 0 w 5522083"/>
                <a:gd name="connsiteY0" fmla="*/ 1500955 h 1571381"/>
                <a:gd name="connsiteX1" fmla="*/ 1039725 w 5522083"/>
                <a:gd name="connsiteY1" fmla="*/ 1452854 h 1571381"/>
                <a:gd name="connsiteX2" fmla="*/ 1392150 w 5522083"/>
                <a:gd name="connsiteY2" fmla="*/ 1281404 h 1571381"/>
                <a:gd name="connsiteX3" fmla="*/ 1558838 w 5522083"/>
                <a:gd name="connsiteY3" fmla="*/ 1271879 h 1571381"/>
                <a:gd name="connsiteX4" fmla="*/ 1949363 w 5522083"/>
                <a:gd name="connsiteY4" fmla="*/ 1524291 h 1571381"/>
                <a:gd name="connsiteX5" fmla="*/ 2397038 w 5522083"/>
                <a:gd name="connsiteY5" fmla="*/ 190791 h 1571381"/>
                <a:gd name="connsiteX6" fmla="*/ 2568488 w 5522083"/>
                <a:gd name="connsiteY6" fmla="*/ 147929 h 1571381"/>
                <a:gd name="connsiteX7" fmla="*/ 2797088 w 5522083"/>
                <a:gd name="connsiteY7" fmla="*/ 1505241 h 1571381"/>
                <a:gd name="connsiteX8" fmla="*/ 3372943 w 5522083"/>
                <a:gd name="connsiteY8" fmla="*/ 1273748 h 1571381"/>
                <a:gd name="connsiteX9" fmla="*/ 5522083 w 5522083"/>
                <a:gd name="connsiteY9" fmla="*/ 1485194 h 1571381"/>
                <a:gd name="connsiteX0" fmla="*/ 0 w 5522083"/>
                <a:gd name="connsiteY0" fmla="*/ 1500955 h 1583447"/>
                <a:gd name="connsiteX1" fmla="*/ 1039725 w 5522083"/>
                <a:gd name="connsiteY1" fmla="*/ 1452854 h 1583447"/>
                <a:gd name="connsiteX2" fmla="*/ 1392150 w 5522083"/>
                <a:gd name="connsiteY2" fmla="*/ 1281404 h 1583447"/>
                <a:gd name="connsiteX3" fmla="*/ 1708745 w 5522083"/>
                <a:gd name="connsiteY3" fmla="*/ 1342602 h 1583447"/>
                <a:gd name="connsiteX4" fmla="*/ 1949363 w 5522083"/>
                <a:gd name="connsiteY4" fmla="*/ 1524291 h 1583447"/>
                <a:gd name="connsiteX5" fmla="*/ 2397038 w 5522083"/>
                <a:gd name="connsiteY5" fmla="*/ 190791 h 1583447"/>
                <a:gd name="connsiteX6" fmla="*/ 2568488 w 5522083"/>
                <a:gd name="connsiteY6" fmla="*/ 147929 h 1583447"/>
                <a:gd name="connsiteX7" fmla="*/ 2797088 w 5522083"/>
                <a:gd name="connsiteY7" fmla="*/ 1505241 h 1583447"/>
                <a:gd name="connsiteX8" fmla="*/ 3372943 w 5522083"/>
                <a:gd name="connsiteY8" fmla="*/ 1273748 h 1583447"/>
                <a:gd name="connsiteX9" fmla="*/ 5522083 w 5522083"/>
                <a:gd name="connsiteY9" fmla="*/ 1485194 h 1583447"/>
                <a:gd name="connsiteX0" fmla="*/ 0 w 5522083"/>
                <a:gd name="connsiteY0" fmla="*/ 1500955 h 1586184"/>
                <a:gd name="connsiteX1" fmla="*/ 1039725 w 5522083"/>
                <a:gd name="connsiteY1" fmla="*/ 1452854 h 1586184"/>
                <a:gd name="connsiteX2" fmla="*/ 1392150 w 5522083"/>
                <a:gd name="connsiteY2" fmla="*/ 1281404 h 1586184"/>
                <a:gd name="connsiteX3" fmla="*/ 1708745 w 5522083"/>
                <a:gd name="connsiteY3" fmla="*/ 1342602 h 1586184"/>
                <a:gd name="connsiteX4" fmla="*/ 1949363 w 5522083"/>
                <a:gd name="connsiteY4" fmla="*/ 1524291 h 1586184"/>
                <a:gd name="connsiteX5" fmla="*/ 2397038 w 5522083"/>
                <a:gd name="connsiteY5" fmla="*/ 190791 h 1586184"/>
                <a:gd name="connsiteX6" fmla="*/ 2568488 w 5522083"/>
                <a:gd name="connsiteY6" fmla="*/ 147929 h 1586184"/>
                <a:gd name="connsiteX7" fmla="*/ 2797088 w 5522083"/>
                <a:gd name="connsiteY7" fmla="*/ 1505241 h 1586184"/>
                <a:gd name="connsiteX8" fmla="*/ 3372943 w 5522083"/>
                <a:gd name="connsiteY8" fmla="*/ 1273748 h 1586184"/>
                <a:gd name="connsiteX9" fmla="*/ 5522083 w 5522083"/>
                <a:gd name="connsiteY9" fmla="*/ 1485194 h 1586184"/>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6465"/>
                <a:gd name="connsiteX1" fmla="*/ 1039725 w 5522083"/>
                <a:gd name="connsiteY1" fmla="*/ 1452854 h 1586465"/>
                <a:gd name="connsiteX2" fmla="*/ 1411425 w 5522083"/>
                <a:gd name="connsiteY2" fmla="*/ 1294500 h 1586465"/>
                <a:gd name="connsiteX3" fmla="*/ 1708745 w 5522083"/>
                <a:gd name="connsiteY3" fmla="*/ 1342602 h 1586465"/>
                <a:gd name="connsiteX4" fmla="*/ 1949363 w 5522083"/>
                <a:gd name="connsiteY4" fmla="*/ 1524291 h 1586465"/>
                <a:gd name="connsiteX5" fmla="*/ 2397038 w 5522083"/>
                <a:gd name="connsiteY5" fmla="*/ 190791 h 1586465"/>
                <a:gd name="connsiteX6" fmla="*/ 2568488 w 5522083"/>
                <a:gd name="connsiteY6" fmla="*/ 147929 h 1586465"/>
                <a:gd name="connsiteX7" fmla="*/ 2797088 w 5522083"/>
                <a:gd name="connsiteY7" fmla="*/ 1505241 h 1586465"/>
                <a:gd name="connsiteX8" fmla="*/ 3372943 w 5522083"/>
                <a:gd name="connsiteY8" fmla="*/ 1273748 h 1586465"/>
                <a:gd name="connsiteX9" fmla="*/ 5522083 w 5522083"/>
                <a:gd name="connsiteY9" fmla="*/ 1485194 h 1586465"/>
                <a:gd name="connsiteX0" fmla="*/ 0 w 4916747"/>
                <a:gd name="connsiteY0" fmla="*/ 1500955 h 1586465"/>
                <a:gd name="connsiteX1" fmla="*/ 1039725 w 4916747"/>
                <a:gd name="connsiteY1" fmla="*/ 1452854 h 1586465"/>
                <a:gd name="connsiteX2" fmla="*/ 1411425 w 4916747"/>
                <a:gd name="connsiteY2" fmla="*/ 1294500 h 1586465"/>
                <a:gd name="connsiteX3" fmla="*/ 1708745 w 4916747"/>
                <a:gd name="connsiteY3" fmla="*/ 1342602 h 1586465"/>
                <a:gd name="connsiteX4" fmla="*/ 1949363 w 4916747"/>
                <a:gd name="connsiteY4" fmla="*/ 1524291 h 1586465"/>
                <a:gd name="connsiteX5" fmla="*/ 2397038 w 4916747"/>
                <a:gd name="connsiteY5" fmla="*/ 190791 h 1586465"/>
                <a:gd name="connsiteX6" fmla="*/ 2568488 w 4916747"/>
                <a:gd name="connsiteY6" fmla="*/ 147929 h 1586465"/>
                <a:gd name="connsiteX7" fmla="*/ 2797088 w 4916747"/>
                <a:gd name="connsiteY7" fmla="*/ 1505241 h 1586465"/>
                <a:gd name="connsiteX8" fmla="*/ 3372943 w 4916747"/>
                <a:gd name="connsiteY8" fmla="*/ 1273748 h 1586465"/>
                <a:gd name="connsiteX9" fmla="*/ 4916747 w 4916747"/>
                <a:gd name="connsiteY9" fmla="*/ 1429315 h 1586465"/>
                <a:gd name="connsiteX0" fmla="*/ 0 w 5271407"/>
                <a:gd name="connsiteY0" fmla="*/ 1491422 h 1586465"/>
                <a:gd name="connsiteX1" fmla="*/ 1394385 w 5271407"/>
                <a:gd name="connsiteY1" fmla="*/ 1452854 h 1586465"/>
                <a:gd name="connsiteX2" fmla="*/ 1766085 w 5271407"/>
                <a:gd name="connsiteY2" fmla="*/ 1294500 h 1586465"/>
                <a:gd name="connsiteX3" fmla="*/ 2063405 w 5271407"/>
                <a:gd name="connsiteY3" fmla="*/ 1342602 h 1586465"/>
                <a:gd name="connsiteX4" fmla="*/ 2304023 w 5271407"/>
                <a:gd name="connsiteY4" fmla="*/ 1524291 h 1586465"/>
                <a:gd name="connsiteX5" fmla="*/ 2751698 w 5271407"/>
                <a:gd name="connsiteY5" fmla="*/ 190791 h 1586465"/>
                <a:gd name="connsiteX6" fmla="*/ 2923148 w 5271407"/>
                <a:gd name="connsiteY6" fmla="*/ 147929 h 1586465"/>
                <a:gd name="connsiteX7" fmla="*/ 3151748 w 5271407"/>
                <a:gd name="connsiteY7" fmla="*/ 1505241 h 1586465"/>
                <a:gd name="connsiteX8" fmla="*/ 3727603 w 5271407"/>
                <a:gd name="connsiteY8" fmla="*/ 1273748 h 1586465"/>
                <a:gd name="connsiteX9" fmla="*/ 5271407 w 5271407"/>
                <a:gd name="connsiteY9" fmla="*/ 1429315 h 1586465"/>
                <a:gd name="connsiteX0" fmla="*/ 0 w 5269266"/>
                <a:gd name="connsiteY0" fmla="*/ 1491422 h 1586465"/>
                <a:gd name="connsiteX1" fmla="*/ 1394385 w 5269266"/>
                <a:gd name="connsiteY1" fmla="*/ 1452854 h 1586465"/>
                <a:gd name="connsiteX2" fmla="*/ 1766085 w 5269266"/>
                <a:gd name="connsiteY2" fmla="*/ 1294500 h 1586465"/>
                <a:gd name="connsiteX3" fmla="*/ 2063405 w 5269266"/>
                <a:gd name="connsiteY3" fmla="*/ 1342602 h 1586465"/>
                <a:gd name="connsiteX4" fmla="*/ 2304023 w 5269266"/>
                <a:gd name="connsiteY4" fmla="*/ 1524291 h 1586465"/>
                <a:gd name="connsiteX5" fmla="*/ 2751698 w 5269266"/>
                <a:gd name="connsiteY5" fmla="*/ 190791 h 1586465"/>
                <a:gd name="connsiteX6" fmla="*/ 2923148 w 5269266"/>
                <a:gd name="connsiteY6" fmla="*/ 147929 h 1586465"/>
                <a:gd name="connsiteX7" fmla="*/ 3151748 w 5269266"/>
                <a:gd name="connsiteY7" fmla="*/ 1505241 h 1586465"/>
                <a:gd name="connsiteX8" fmla="*/ 3727603 w 5269266"/>
                <a:gd name="connsiteY8" fmla="*/ 1273748 h 1586465"/>
                <a:gd name="connsiteX9" fmla="*/ 5269266 w 5269266"/>
                <a:gd name="connsiteY9" fmla="*/ 1429316 h 1586465"/>
                <a:gd name="connsiteX0" fmla="*/ 0 w 5494839"/>
                <a:gd name="connsiteY0" fmla="*/ 1491422 h 1586465"/>
                <a:gd name="connsiteX1" fmla="*/ 1394385 w 5494839"/>
                <a:gd name="connsiteY1" fmla="*/ 1452854 h 1586465"/>
                <a:gd name="connsiteX2" fmla="*/ 1766085 w 5494839"/>
                <a:gd name="connsiteY2" fmla="*/ 1294500 h 1586465"/>
                <a:gd name="connsiteX3" fmla="*/ 2063405 w 5494839"/>
                <a:gd name="connsiteY3" fmla="*/ 1342602 h 1586465"/>
                <a:gd name="connsiteX4" fmla="*/ 2304023 w 5494839"/>
                <a:gd name="connsiteY4" fmla="*/ 1524291 h 1586465"/>
                <a:gd name="connsiteX5" fmla="*/ 2751698 w 5494839"/>
                <a:gd name="connsiteY5" fmla="*/ 190791 h 1586465"/>
                <a:gd name="connsiteX6" fmla="*/ 2923148 w 5494839"/>
                <a:gd name="connsiteY6" fmla="*/ 147929 h 1586465"/>
                <a:gd name="connsiteX7" fmla="*/ 3151748 w 5494839"/>
                <a:gd name="connsiteY7" fmla="*/ 1505241 h 1586465"/>
                <a:gd name="connsiteX8" fmla="*/ 3727603 w 5494839"/>
                <a:gd name="connsiteY8" fmla="*/ 1273748 h 1586465"/>
                <a:gd name="connsiteX9" fmla="*/ 5494839 w 5494839"/>
                <a:gd name="connsiteY9" fmla="*/ 1439793 h 1586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94839" h="1586465">
                  <a:moveTo>
                    <a:pt x="0" y="1491422"/>
                  </a:moveTo>
                  <a:cubicBezTo>
                    <a:pt x="178990" y="1487850"/>
                    <a:pt x="1100037" y="1485674"/>
                    <a:pt x="1394385" y="1452854"/>
                  </a:cubicBezTo>
                  <a:cubicBezTo>
                    <a:pt x="1688733" y="1420034"/>
                    <a:pt x="1660049" y="1333577"/>
                    <a:pt x="1766085" y="1294500"/>
                  </a:cubicBezTo>
                  <a:cubicBezTo>
                    <a:pt x="1922560" y="1236835"/>
                    <a:pt x="1984456" y="1270252"/>
                    <a:pt x="2063405" y="1342602"/>
                  </a:cubicBezTo>
                  <a:cubicBezTo>
                    <a:pt x="2135282" y="1408471"/>
                    <a:pt x="2189308" y="1716259"/>
                    <a:pt x="2304023" y="1524291"/>
                  </a:cubicBezTo>
                  <a:cubicBezTo>
                    <a:pt x="2418738" y="1332323"/>
                    <a:pt x="2648511" y="420185"/>
                    <a:pt x="2751698" y="190791"/>
                  </a:cubicBezTo>
                  <a:cubicBezTo>
                    <a:pt x="2854886" y="-38603"/>
                    <a:pt x="2856473" y="-71146"/>
                    <a:pt x="2923148" y="147929"/>
                  </a:cubicBezTo>
                  <a:cubicBezTo>
                    <a:pt x="2989823" y="367004"/>
                    <a:pt x="3017672" y="1317605"/>
                    <a:pt x="3151748" y="1505241"/>
                  </a:cubicBezTo>
                  <a:cubicBezTo>
                    <a:pt x="3285824" y="1692877"/>
                    <a:pt x="3337088" y="1284656"/>
                    <a:pt x="3727603" y="1273748"/>
                  </a:cubicBezTo>
                  <a:cubicBezTo>
                    <a:pt x="4118118" y="1262840"/>
                    <a:pt x="4963843" y="1425118"/>
                    <a:pt x="5494839" y="1439793"/>
                  </a:cubicBezTo>
                </a:path>
              </a:pathLst>
            </a:cu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228599" y="2407347"/>
              <a:ext cx="5405161" cy="400093"/>
            </a:xfrm>
            <a:prstGeom prst="rect">
              <a:avLst/>
            </a:prstGeom>
          </p:spPr>
          <p:txBody>
            <a:bodyPr wrap="square" lIns="91425" tIns="45712" rIns="91425" bIns="45712">
              <a:spAutoFit/>
            </a:bodyPr>
            <a:lstStyle/>
            <a:p>
              <a:pPr algn="ctr"/>
              <a:r>
                <a:rPr lang="en-US" sz="2000" b="1" dirty="0" smtClean="0">
                  <a:solidFill>
                    <a:prstClr val="black"/>
                  </a:solidFill>
                  <a:cs typeface="Arial" panose="020B0604020202020204" pitchFamily="34" charset="0"/>
                </a:rPr>
                <a:t>Behavior-Based Detection</a:t>
              </a:r>
              <a:endParaRPr lang="en-US" sz="2000" b="1" dirty="0">
                <a:solidFill>
                  <a:prstClr val="black"/>
                </a:solidFill>
                <a:cs typeface="Arial" panose="020B0604020202020204" pitchFamily="34" charset="0"/>
              </a:endParaRPr>
            </a:p>
          </p:txBody>
        </p:sp>
        <p:grpSp>
          <p:nvGrpSpPr>
            <p:cNvPr id="14" name="Group 13"/>
            <p:cNvGrpSpPr/>
            <p:nvPr/>
          </p:nvGrpSpPr>
          <p:grpSpPr>
            <a:xfrm>
              <a:off x="1451372" y="2940656"/>
              <a:ext cx="2010385" cy="1607548"/>
              <a:chOff x="1451372" y="2940656"/>
              <a:chExt cx="2010385" cy="1607548"/>
            </a:xfrm>
          </p:grpSpPr>
          <p:sp>
            <p:nvSpPr>
              <p:cNvPr id="15" name="Oval 14"/>
              <p:cNvSpPr/>
              <p:nvPr/>
            </p:nvSpPr>
            <p:spPr>
              <a:xfrm>
                <a:off x="2822057" y="3376740"/>
                <a:ext cx="132875" cy="13287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Oval 15"/>
              <p:cNvSpPr/>
              <p:nvPr/>
            </p:nvSpPr>
            <p:spPr>
              <a:xfrm>
                <a:off x="2758778" y="3496540"/>
                <a:ext cx="120798" cy="120798"/>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7" name="Oval 16"/>
              <p:cNvSpPr/>
              <p:nvPr/>
            </p:nvSpPr>
            <p:spPr>
              <a:xfrm>
                <a:off x="2884660" y="3492335"/>
                <a:ext cx="109815" cy="109815"/>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Oval 17"/>
              <p:cNvSpPr/>
              <p:nvPr/>
            </p:nvSpPr>
            <p:spPr>
              <a:xfrm>
                <a:off x="2868021" y="3311960"/>
                <a:ext cx="68186" cy="68186"/>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9" name="Oval 18"/>
              <p:cNvSpPr/>
              <p:nvPr/>
            </p:nvSpPr>
            <p:spPr>
              <a:xfrm>
                <a:off x="2713908" y="3622344"/>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Oval 19"/>
              <p:cNvSpPr/>
              <p:nvPr/>
            </p:nvSpPr>
            <p:spPr>
              <a:xfrm>
                <a:off x="2801888" y="3594268"/>
                <a:ext cx="213997" cy="235397"/>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Oval 20"/>
              <p:cNvSpPr/>
              <p:nvPr/>
            </p:nvSpPr>
            <p:spPr>
              <a:xfrm>
                <a:off x="2967633" y="3768390"/>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2" name="Oval 21"/>
              <p:cNvSpPr/>
              <p:nvPr/>
            </p:nvSpPr>
            <p:spPr>
              <a:xfrm>
                <a:off x="2931477" y="3836469"/>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Oval 22"/>
              <p:cNvSpPr/>
              <p:nvPr/>
            </p:nvSpPr>
            <p:spPr>
              <a:xfrm>
                <a:off x="2758980" y="3773091"/>
                <a:ext cx="109816" cy="109816"/>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4" name="Oval 23"/>
              <p:cNvSpPr/>
              <p:nvPr/>
            </p:nvSpPr>
            <p:spPr>
              <a:xfrm>
                <a:off x="2675704" y="3733797"/>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Oval 24"/>
              <p:cNvSpPr/>
              <p:nvPr/>
            </p:nvSpPr>
            <p:spPr>
              <a:xfrm>
                <a:off x="2847241" y="3847416"/>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Oval 25"/>
              <p:cNvSpPr/>
              <p:nvPr/>
            </p:nvSpPr>
            <p:spPr>
              <a:xfrm>
                <a:off x="2935806" y="3933458"/>
                <a:ext cx="146162" cy="146162"/>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7" name="Oval 26"/>
              <p:cNvSpPr/>
              <p:nvPr/>
            </p:nvSpPr>
            <p:spPr>
              <a:xfrm>
                <a:off x="3021885" y="4064888"/>
                <a:ext cx="82505" cy="82505"/>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Oval 27"/>
              <p:cNvSpPr/>
              <p:nvPr/>
            </p:nvSpPr>
            <p:spPr>
              <a:xfrm>
                <a:off x="2580412" y="3843602"/>
                <a:ext cx="258936" cy="258936"/>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Oval 28"/>
              <p:cNvSpPr/>
              <p:nvPr/>
            </p:nvSpPr>
            <p:spPr>
              <a:xfrm>
                <a:off x="2836853" y="3924159"/>
                <a:ext cx="109816" cy="109816"/>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 name="Oval 29"/>
              <p:cNvSpPr/>
              <p:nvPr/>
            </p:nvSpPr>
            <p:spPr>
              <a:xfrm>
                <a:off x="2787303" y="4049363"/>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Oval 30"/>
              <p:cNvSpPr/>
              <p:nvPr/>
            </p:nvSpPr>
            <p:spPr>
              <a:xfrm>
                <a:off x="2867276" y="4031557"/>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Oval 31"/>
              <p:cNvSpPr/>
              <p:nvPr/>
            </p:nvSpPr>
            <p:spPr>
              <a:xfrm>
                <a:off x="2828556" y="4111136"/>
                <a:ext cx="109816" cy="109816"/>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Oval 32"/>
              <p:cNvSpPr/>
              <p:nvPr/>
            </p:nvSpPr>
            <p:spPr>
              <a:xfrm>
                <a:off x="2938372" y="4068767"/>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Oval 33"/>
              <p:cNvSpPr/>
              <p:nvPr/>
            </p:nvSpPr>
            <p:spPr>
              <a:xfrm>
                <a:off x="2713908" y="4094453"/>
                <a:ext cx="82505" cy="82505"/>
              </a:xfrm>
              <a:prstGeom prst="ellipse">
                <a:avLst/>
              </a:prstGeom>
              <a:gradFill flip="none" rotWithShape="1">
                <a:gsLst>
                  <a:gs pos="0">
                    <a:srgbClr val="0D9547"/>
                  </a:gs>
                  <a:gs pos="100000">
                    <a:srgbClr val="0066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Oval 34"/>
              <p:cNvSpPr/>
              <p:nvPr/>
            </p:nvSpPr>
            <p:spPr>
              <a:xfrm>
                <a:off x="2537343" y="4070081"/>
                <a:ext cx="120797" cy="120797"/>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Oval 35"/>
              <p:cNvSpPr/>
              <p:nvPr/>
            </p:nvSpPr>
            <p:spPr>
              <a:xfrm>
                <a:off x="3004776" y="3869968"/>
                <a:ext cx="68186" cy="75004"/>
              </a:xfrm>
              <a:prstGeom prst="ellipse">
                <a:avLst/>
              </a:prstGeom>
              <a:gradFill flip="none" rotWithShape="1">
                <a:gsLst>
                  <a:gs pos="0">
                    <a:srgbClr val="C00000"/>
                  </a:gs>
                  <a:gs pos="100000">
                    <a:srgbClr val="800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37" name="Picture 8" descr="C:\Users\atreodesign3\Dropbox (Atreo)\Atreo Shared\Customer Projects\Radware\2014-07-RAD-0176-p-MainCompanyPPT\Images\glass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468041">
                <a:off x="1652791" y="2739237"/>
                <a:ext cx="1607548" cy="2010385"/>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Rectangle 37"/>
            <p:cNvSpPr/>
            <p:nvPr/>
          </p:nvSpPr>
          <p:spPr>
            <a:xfrm>
              <a:off x="228599" y="1418281"/>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Radware</a:t>
              </a:r>
              <a:endParaRPr lang="en-US" sz="3200" b="1" dirty="0">
                <a:solidFill>
                  <a:srgbClr val="F37543"/>
                </a:solidFill>
                <a:cs typeface="Arial" panose="020B0604020202020204" pitchFamily="34" charset="0"/>
              </a:endParaRPr>
            </a:p>
          </p:txBody>
        </p:sp>
      </p:grpSp>
      <p:grpSp>
        <p:nvGrpSpPr>
          <p:cNvPr id="42" name="Group 41"/>
          <p:cNvGrpSpPr/>
          <p:nvPr/>
        </p:nvGrpSpPr>
        <p:grpSpPr>
          <a:xfrm>
            <a:off x="484" y="1418281"/>
            <a:ext cx="6273934" cy="3445371"/>
            <a:chOff x="6324831" y="1418281"/>
            <a:chExt cx="6273934" cy="3445371"/>
          </a:xfrm>
        </p:grpSpPr>
        <p:grpSp>
          <p:nvGrpSpPr>
            <p:cNvPr id="8" name="Group 7"/>
            <p:cNvGrpSpPr/>
            <p:nvPr/>
          </p:nvGrpSpPr>
          <p:grpSpPr>
            <a:xfrm>
              <a:off x="6324831" y="2431417"/>
              <a:ext cx="6273934" cy="2432235"/>
              <a:chOff x="6324831" y="2431417"/>
              <a:chExt cx="6273934" cy="2432235"/>
            </a:xfrm>
          </p:grpSpPr>
          <p:grpSp>
            <p:nvGrpSpPr>
              <p:cNvPr id="9" name="Group 8"/>
              <p:cNvGrpSpPr/>
              <p:nvPr/>
            </p:nvGrpSpPr>
            <p:grpSpPr>
              <a:xfrm>
                <a:off x="6324831" y="2431417"/>
                <a:ext cx="6273934" cy="2432235"/>
                <a:chOff x="6324831" y="2431417"/>
                <a:chExt cx="6273934" cy="2432235"/>
              </a:xfrm>
            </p:grpSpPr>
            <p:sp>
              <p:nvSpPr>
                <p:cNvPr id="11" name="Freeform 10"/>
                <p:cNvSpPr/>
                <p:nvPr/>
              </p:nvSpPr>
              <p:spPr>
                <a:xfrm>
                  <a:off x="6324831" y="3262609"/>
                  <a:ext cx="6273934" cy="1601043"/>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3657120"/>
                    <a:gd name="connsiteY0" fmla="*/ 1490478 h 1591066"/>
                    <a:gd name="connsiteX1" fmla="*/ 504345 w 3657120"/>
                    <a:gd name="connsiteY1" fmla="*/ 1452854 h 1591066"/>
                    <a:gd name="connsiteX2" fmla="*/ 856770 w 3657120"/>
                    <a:gd name="connsiteY2" fmla="*/ 1281404 h 1591066"/>
                    <a:gd name="connsiteX3" fmla="*/ 1023458 w 3657120"/>
                    <a:gd name="connsiteY3" fmla="*/ 1271879 h 1591066"/>
                    <a:gd name="connsiteX4" fmla="*/ 1199670 w 3657120"/>
                    <a:gd name="connsiteY4" fmla="*/ 1343316 h 1591066"/>
                    <a:gd name="connsiteX5" fmla="*/ 1413983 w 3657120"/>
                    <a:gd name="connsiteY5" fmla="*/ 1524291 h 1591066"/>
                    <a:gd name="connsiteX6" fmla="*/ 1861658 w 3657120"/>
                    <a:gd name="connsiteY6" fmla="*/ 190791 h 1591066"/>
                    <a:gd name="connsiteX7" fmla="*/ 2033108 w 3657120"/>
                    <a:gd name="connsiteY7" fmla="*/ 147929 h 1591066"/>
                    <a:gd name="connsiteX8" fmla="*/ 2261708 w 3657120"/>
                    <a:gd name="connsiteY8" fmla="*/ 1505241 h 1591066"/>
                    <a:gd name="connsiteX9" fmla="*/ 2437920 w 3657120"/>
                    <a:gd name="connsiteY9" fmla="*/ 1414754 h 1591066"/>
                    <a:gd name="connsiteX10" fmla="*/ 2711461 w 3657120"/>
                    <a:gd name="connsiteY10" fmla="*/ 1336410 h 1591066"/>
                    <a:gd name="connsiteX11" fmla="*/ 3657120 w 3657120"/>
                    <a:gd name="connsiteY11" fmla="*/ 1409991 h 1591066"/>
                    <a:gd name="connsiteX0" fmla="*/ 0 w 3657120"/>
                    <a:gd name="connsiteY0" fmla="*/ 1490478 h 1591066"/>
                    <a:gd name="connsiteX1" fmla="*/ 63334 w 3657120"/>
                    <a:gd name="connsiteY1" fmla="*/ 1479423 h 1591066"/>
                    <a:gd name="connsiteX2" fmla="*/ 504345 w 3657120"/>
                    <a:gd name="connsiteY2" fmla="*/ 1452854 h 1591066"/>
                    <a:gd name="connsiteX3" fmla="*/ 856770 w 3657120"/>
                    <a:gd name="connsiteY3" fmla="*/ 1281404 h 1591066"/>
                    <a:gd name="connsiteX4" fmla="*/ 1023458 w 3657120"/>
                    <a:gd name="connsiteY4" fmla="*/ 1271879 h 1591066"/>
                    <a:gd name="connsiteX5" fmla="*/ 1199670 w 3657120"/>
                    <a:gd name="connsiteY5" fmla="*/ 1343316 h 1591066"/>
                    <a:gd name="connsiteX6" fmla="*/ 1413983 w 3657120"/>
                    <a:gd name="connsiteY6" fmla="*/ 1524291 h 1591066"/>
                    <a:gd name="connsiteX7" fmla="*/ 1861658 w 3657120"/>
                    <a:gd name="connsiteY7" fmla="*/ 190791 h 1591066"/>
                    <a:gd name="connsiteX8" fmla="*/ 2033108 w 3657120"/>
                    <a:gd name="connsiteY8" fmla="*/ 147929 h 1591066"/>
                    <a:gd name="connsiteX9" fmla="*/ 2261708 w 3657120"/>
                    <a:gd name="connsiteY9" fmla="*/ 1505241 h 1591066"/>
                    <a:gd name="connsiteX10" fmla="*/ 2437920 w 3657120"/>
                    <a:gd name="connsiteY10" fmla="*/ 1414754 h 1591066"/>
                    <a:gd name="connsiteX11" fmla="*/ 2711461 w 3657120"/>
                    <a:gd name="connsiteY11" fmla="*/ 1336410 h 1591066"/>
                    <a:gd name="connsiteX12" fmla="*/ 3657120 w 3657120"/>
                    <a:gd name="connsiteY12" fmla="*/ 1409991 h 1591066"/>
                    <a:gd name="connsiteX0" fmla="*/ 0 w 3639988"/>
                    <a:gd name="connsiteY0" fmla="*/ 1689550 h 1689550"/>
                    <a:gd name="connsiteX1" fmla="*/ 46202 w 3639988"/>
                    <a:gd name="connsiteY1" fmla="*/ 1479423 h 1689550"/>
                    <a:gd name="connsiteX2" fmla="*/ 487213 w 3639988"/>
                    <a:gd name="connsiteY2" fmla="*/ 1452854 h 1689550"/>
                    <a:gd name="connsiteX3" fmla="*/ 839638 w 3639988"/>
                    <a:gd name="connsiteY3" fmla="*/ 1281404 h 1689550"/>
                    <a:gd name="connsiteX4" fmla="*/ 1006326 w 3639988"/>
                    <a:gd name="connsiteY4" fmla="*/ 1271879 h 1689550"/>
                    <a:gd name="connsiteX5" fmla="*/ 1182538 w 3639988"/>
                    <a:gd name="connsiteY5" fmla="*/ 1343316 h 1689550"/>
                    <a:gd name="connsiteX6" fmla="*/ 1396851 w 3639988"/>
                    <a:gd name="connsiteY6" fmla="*/ 1524291 h 1689550"/>
                    <a:gd name="connsiteX7" fmla="*/ 1844526 w 3639988"/>
                    <a:gd name="connsiteY7" fmla="*/ 190791 h 1689550"/>
                    <a:gd name="connsiteX8" fmla="*/ 2015976 w 3639988"/>
                    <a:gd name="connsiteY8" fmla="*/ 147929 h 1689550"/>
                    <a:gd name="connsiteX9" fmla="*/ 2244576 w 3639988"/>
                    <a:gd name="connsiteY9" fmla="*/ 1505241 h 1689550"/>
                    <a:gd name="connsiteX10" fmla="*/ 2420788 w 3639988"/>
                    <a:gd name="connsiteY10" fmla="*/ 1414754 h 1689550"/>
                    <a:gd name="connsiteX11" fmla="*/ 2694329 w 3639988"/>
                    <a:gd name="connsiteY11" fmla="*/ 1336410 h 1689550"/>
                    <a:gd name="connsiteX12" fmla="*/ 3639988 w 3639988"/>
                    <a:gd name="connsiteY12" fmla="*/ 1409991 h 1689550"/>
                    <a:gd name="connsiteX0" fmla="*/ 33022 w 3673010"/>
                    <a:gd name="connsiteY0" fmla="*/ 1689550 h 1689550"/>
                    <a:gd name="connsiteX1" fmla="*/ 32110 w 3673010"/>
                    <a:gd name="connsiteY1" fmla="*/ 1458469 h 1689550"/>
                    <a:gd name="connsiteX2" fmla="*/ 520235 w 3673010"/>
                    <a:gd name="connsiteY2" fmla="*/ 1452854 h 1689550"/>
                    <a:gd name="connsiteX3" fmla="*/ 872660 w 3673010"/>
                    <a:gd name="connsiteY3" fmla="*/ 1281404 h 1689550"/>
                    <a:gd name="connsiteX4" fmla="*/ 1039348 w 3673010"/>
                    <a:gd name="connsiteY4" fmla="*/ 1271879 h 1689550"/>
                    <a:gd name="connsiteX5" fmla="*/ 1215560 w 3673010"/>
                    <a:gd name="connsiteY5" fmla="*/ 1343316 h 1689550"/>
                    <a:gd name="connsiteX6" fmla="*/ 1429873 w 3673010"/>
                    <a:gd name="connsiteY6" fmla="*/ 1524291 h 1689550"/>
                    <a:gd name="connsiteX7" fmla="*/ 1877548 w 3673010"/>
                    <a:gd name="connsiteY7" fmla="*/ 190791 h 1689550"/>
                    <a:gd name="connsiteX8" fmla="*/ 2048998 w 3673010"/>
                    <a:gd name="connsiteY8" fmla="*/ 147929 h 1689550"/>
                    <a:gd name="connsiteX9" fmla="*/ 2277598 w 3673010"/>
                    <a:gd name="connsiteY9" fmla="*/ 1505241 h 1689550"/>
                    <a:gd name="connsiteX10" fmla="*/ 2453810 w 3673010"/>
                    <a:gd name="connsiteY10" fmla="*/ 1414754 h 1689550"/>
                    <a:gd name="connsiteX11" fmla="*/ 2727351 w 3673010"/>
                    <a:gd name="connsiteY11" fmla="*/ 1336410 h 1689550"/>
                    <a:gd name="connsiteX12" fmla="*/ 3673010 w 3673010"/>
                    <a:gd name="connsiteY12" fmla="*/ 1409991 h 1689550"/>
                    <a:gd name="connsiteX0" fmla="*/ 912 w 3640900"/>
                    <a:gd name="connsiteY0" fmla="*/ 1689550 h 1689550"/>
                    <a:gd name="connsiteX1" fmla="*/ 0 w 3640900"/>
                    <a:gd name="connsiteY1" fmla="*/ 1458469 h 1689550"/>
                    <a:gd name="connsiteX2" fmla="*/ 488125 w 3640900"/>
                    <a:gd name="connsiteY2" fmla="*/ 1452854 h 1689550"/>
                    <a:gd name="connsiteX3" fmla="*/ 840550 w 3640900"/>
                    <a:gd name="connsiteY3" fmla="*/ 1281404 h 1689550"/>
                    <a:gd name="connsiteX4" fmla="*/ 1007238 w 3640900"/>
                    <a:gd name="connsiteY4" fmla="*/ 1271879 h 1689550"/>
                    <a:gd name="connsiteX5" fmla="*/ 1183450 w 3640900"/>
                    <a:gd name="connsiteY5" fmla="*/ 1343316 h 1689550"/>
                    <a:gd name="connsiteX6" fmla="*/ 1397763 w 3640900"/>
                    <a:gd name="connsiteY6" fmla="*/ 1524291 h 1689550"/>
                    <a:gd name="connsiteX7" fmla="*/ 1845438 w 3640900"/>
                    <a:gd name="connsiteY7" fmla="*/ 190791 h 1689550"/>
                    <a:gd name="connsiteX8" fmla="*/ 2016888 w 3640900"/>
                    <a:gd name="connsiteY8" fmla="*/ 147929 h 1689550"/>
                    <a:gd name="connsiteX9" fmla="*/ 2245488 w 3640900"/>
                    <a:gd name="connsiteY9" fmla="*/ 1505241 h 1689550"/>
                    <a:gd name="connsiteX10" fmla="*/ 2421700 w 3640900"/>
                    <a:gd name="connsiteY10" fmla="*/ 1414754 h 1689550"/>
                    <a:gd name="connsiteX11" fmla="*/ 2695241 w 3640900"/>
                    <a:gd name="connsiteY11" fmla="*/ 1336410 h 1689550"/>
                    <a:gd name="connsiteX12" fmla="*/ 3640900 w 3640900"/>
                    <a:gd name="connsiteY12" fmla="*/ 1409991 h 1689550"/>
                    <a:gd name="connsiteX0" fmla="*/ 3756 w 3643744"/>
                    <a:gd name="connsiteY0" fmla="*/ 1689550 h 1689550"/>
                    <a:gd name="connsiteX1" fmla="*/ 2844 w 3643744"/>
                    <a:gd name="connsiteY1" fmla="*/ 1458469 h 1689550"/>
                    <a:gd name="connsiteX2" fmla="*/ 490969 w 3643744"/>
                    <a:gd name="connsiteY2" fmla="*/ 1452854 h 1689550"/>
                    <a:gd name="connsiteX3" fmla="*/ 843394 w 3643744"/>
                    <a:gd name="connsiteY3" fmla="*/ 1281404 h 1689550"/>
                    <a:gd name="connsiteX4" fmla="*/ 1010082 w 3643744"/>
                    <a:gd name="connsiteY4" fmla="*/ 1271879 h 1689550"/>
                    <a:gd name="connsiteX5" fmla="*/ 1186294 w 3643744"/>
                    <a:gd name="connsiteY5" fmla="*/ 1343316 h 1689550"/>
                    <a:gd name="connsiteX6" fmla="*/ 1400607 w 3643744"/>
                    <a:gd name="connsiteY6" fmla="*/ 1524291 h 1689550"/>
                    <a:gd name="connsiteX7" fmla="*/ 1848282 w 3643744"/>
                    <a:gd name="connsiteY7" fmla="*/ 190791 h 1689550"/>
                    <a:gd name="connsiteX8" fmla="*/ 2019732 w 3643744"/>
                    <a:gd name="connsiteY8" fmla="*/ 147929 h 1689550"/>
                    <a:gd name="connsiteX9" fmla="*/ 2248332 w 3643744"/>
                    <a:gd name="connsiteY9" fmla="*/ 1505241 h 1689550"/>
                    <a:gd name="connsiteX10" fmla="*/ 2424544 w 3643744"/>
                    <a:gd name="connsiteY10" fmla="*/ 1414754 h 1689550"/>
                    <a:gd name="connsiteX11" fmla="*/ 2698085 w 3643744"/>
                    <a:gd name="connsiteY11" fmla="*/ 1336410 h 1689550"/>
                    <a:gd name="connsiteX12" fmla="*/ 3643744 w 3643744"/>
                    <a:gd name="connsiteY12" fmla="*/ 1409991 h 1689550"/>
                    <a:gd name="connsiteX0" fmla="*/ 4380 w 3642227"/>
                    <a:gd name="connsiteY0" fmla="*/ 1684312 h 1684312"/>
                    <a:gd name="connsiteX1" fmla="*/ 1327 w 3642227"/>
                    <a:gd name="connsiteY1" fmla="*/ 1458469 h 1684312"/>
                    <a:gd name="connsiteX2" fmla="*/ 489452 w 3642227"/>
                    <a:gd name="connsiteY2" fmla="*/ 1452854 h 1684312"/>
                    <a:gd name="connsiteX3" fmla="*/ 841877 w 3642227"/>
                    <a:gd name="connsiteY3" fmla="*/ 1281404 h 1684312"/>
                    <a:gd name="connsiteX4" fmla="*/ 1008565 w 3642227"/>
                    <a:gd name="connsiteY4" fmla="*/ 1271879 h 1684312"/>
                    <a:gd name="connsiteX5" fmla="*/ 1184777 w 3642227"/>
                    <a:gd name="connsiteY5" fmla="*/ 1343316 h 1684312"/>
                    <a:gd name="connsiteX6" fmla="*/ 1399090 w 3642227"/>
                    <a:gd name="connsiteY6" fmla="*/ 1524291 h 1684312"/>
                    <a:gd name="connsiteX7" fmla="*/ 1846765 w 3642227"/>
                    <a:gd name="connsiteY7" fmla="*/ 190791 h 1684312"/>
                    <a:gd name="connsiteX8" fmla="*/ 2018215 w 3642227"/>
                    <a:gd name="connsiteY8" fmla="*/ 147929 h 1684312"/>
                    <a:gd name="connsiteX9" fmla="*/ 2246815 w 3642227"/>
                    <a:gd name="connsiteY9" fmla="*/ 1505241 h 1684312"/>
                    <a:gd name="connsiteX10" fmla="*/ 2423027 w 3642227"/>
                    <a:gd name="connsiteY10" fmla="*/ 1414754 h 1684312"/>
                    <a:gd name="connsiteX11" fmla="*/ 2696568 w 3642227"/>
                    <a:gd name="connsiteY11" fmla="*/ 1336410 h 1684312"/>
                    <a:gd name="connsiteX12" fmla="*/ 3642227 w 3642227"/>
                    <a:gd name="connsiteY12" fmla="*/ 1409991 h 1684312"/>
                    <a:gd name="connsiteX0" fmla="*/ 3053 w 3640900"/>
                    <a:gd name="connsiteY0" fmla="*/ 1684312 h 1684312"/>
                    <a:gd name="connsiteX1" fmla="*/ 0 w 3640900"/>
                    <a:gd name="connsiteY1" fmla="*/ 1458469 h 1684312"/>
                    <a:gd name="connsiteX2" fmla="*/ 488125 w 3640900"/>
                    <a:gd name="connsiteY2" fmla="*/ 1452854 h 1684312"/>
                    <a:gd name="connsiteX3" fmla="*/ 840550 w 3640900"/>
                    <a:gd name="connsiteY3" fmla="*/ 1281404 h 1684312"/>
                    <a:gd name="connsiteX4" fmla="*/ 1007238 w 3640900"/>
                    <a:gd name="connsiteY4" fmla="*/ 1271879 h 1684312"/>
                    <a:gd name="connsiteX5" fmla="*/ 1183450 w 3640900"/>
                    <a:gd name="connsiteY5" fmla="*/ 1343316 h 1684312"/>
                    <a:gd name="connsiteX6" fmla="*/ 1397763 w 3640900"/>
                    <a:gd name="connsiteY6" fmla="*/ 1524291 h 1684312"/>
                    <a:gd name="connsiteX7" fmla="*/ 1845438 w 3640900"/>
                    <a:gd name="connsiteY7" fmla="*/ 190791 h 1684312"/>
                    <a:gd name="connsiteX8" fmla="*/ 2016888 w 3640900"/>
                    <a:gd name="connsiteY8" fmla="*/ 147929 h 1684312"/>
                    <a:gd name="connsiteX9" fmla="*/ 2245488 w 3640900"/>
                    <a:gd name="connsiteY9" fmla="*/ 1505241 h 1684312"/>
                    <a:gd name="connsiteX10" fmla="*/ 2421700 w 3640900"/>
                    <a:gd name="connsiteY10" fmla="*/ 1414754 h 1684312"/>
                    <a:gd name="connsiteX11" fmla="*/ 2695241 w 3640900"/>
                    <a:gd name="connsiteY11" fmla="*/ 1336410 h 1684312"/>
                    <a:gd name="connsiteX12" fmla="*/ 3640900 w 3640900"/>
                    <a:gd name="connsiteY12" fmla="*/ 1409991 h 1684312"/>
                    <a:gd name="connsiteX0" fmla="*/ 1 w 3648555"/>
                    <a:gd name="connsiteY0" fmla="*/ 1723603 h 1723603"/>
                    <a:gd name="connsiteX1" fmla="*/ 7655 w 3648555"/>
                    <a:gd name="connsiteY1" fmla="*/ 1458469 h 1723603"/>
                    <a:gd name="connsiteX2" fmla="*/ 495780 w 3648555"/>
                    <a:gd name="connsiteY2" fmla="*/ 1452854 h 1723603"/>
                    <a:gd name="connsiteX3" fmla="*/ 848205 w 3648555"/>
                    <a:gd name="connsiteY3" fmla="*/ 1281404 h 1723603"/>
                    <a:gd name="connsiteX4" fmla="*/ 1014893 w 3648555"/>
                    <a:gd name="connsiteY4" fmla="*/ 1271879 h 1723603"/>
                    <a:gd name="connsiteX5" fmla="*/ 1191105 w 3648555"/>
                    <a:gd name="connsiteY5" fmla="*/ 1343316 h 1723603"/>
                    <a:gd name="connsiteX6" fmla="*/ 1405418 w 3648555"/>
                    <a:gd name="connsiteY6" fmla="*/ 1524291 h 1723603"/>
                    <a:gd name="connsiteX7" fmla="*/ 1853093 w 3648555"/>
                    <a:gd name="connsiteY7" fmla="*/ 190791 h 1723603"/>
                    <a:gd name="connsiteX8" fmla="*/ 2024543 w 3648555"/>
                    <a:gd name="connsiteY8" fmla="*/ 147929 h 1723603"/>
                    <a:gd name="connsiteX9" fmla="*/ 2253143 w 3648555"/>
                    <a:gd name="connsiteY9" fmla="*/ 1505241 h 1723603"/>
                    <a:gd name="connsiteX10" fmla="*/ 2429355 w 3648555"/>
                    <a:gd name="connsiteY10" fmla="*/ 1414754 h 1723603"/>
                    <a:gd name="connsiteX11" fmla="*/ 2702896 w 3648555"/>
                    <a:gd name="connsiteY11" fmla="*/ 1336410 h 1723603"/>
                    <a:gd name="connsiteX12" fmla="*/ 3648555 w 3648555"/>
                    <a:gd name="connsiteY12" fmla="*/ 1409991 h 1723603"/>
                    <a:gd name="connsiteX0" fmla="*/ 5195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22800 w 3640900"/>
                    <a:gd name="connsiteY12" fmla="*/ 1395602 h 1720984"/>
                    <a:gd name="connsiteX13" fmla="*/ 3640900 w 3640900"/>
                    <a:gd name="connsiteY13" fmla="*/ 1409991 h 1720984"/>
                    <a:gd name="connsiteX0" fmla="*/ 912 w 3672623"/>
                    <a:gd name="connsiteY0" fmla="*/ 1720984 h 1720984"/>
                    <a:gd name="connsiteX1" fmla="*/ 0 w 3672623"/>
                    <a:gd name="connsiteY1" fmla="*/ 1458469 h 1720984"/>
                    <a:gd name="connsiteX2" fmla="*/ 488125 w 3672623"/>
                    <a:gd name="connsiteY2" fmla="*/ 1452854 h 1720984"/>
                    <a:gd name="connsiteX3" fmla="*/ 840550 w 3672623"/>
                    <a:gd name="connsiteY3" fmla="*/ 1281404 h 1720984"/>
                    <a:gd name="connsiteX4" fmla="*/ 1007238 w 3672623"/>
                    <a:gd name="connsiteY4" fmla="*/ 1271879 h 1720984"/>
                    <a:gd name="connsiteX5" fmla="*/ 1183450 w 3672623"/>
                    <a:gd name="connsiteY5" fmla="*/ 1343316 h 1720984"/>
                    <a:gd name="connsiteX6" fmla="*/ 1397763 w 3672623"/>
                    <a:gd name="connsiteY6" fmla="*/ 1524291 h 1720984"/>
                    <a:gd name="connsiteX7" fmla="*/ 1845438 w 3672623"/>
                    <a:gd name="connsiteY7" fmla="*/ 190791 h 1720984"/>
                    <a:gd name="connsiteX8" fmla="*/ 2016888 w 3672623"/>
                    <a:gd name="connsiteY8" fmla="*/ 147929 h 1720984"/>
                    <a:gd name="connsiteX9" fmla="*/ 2245488 w 3672623"/>
                    <a:gd name="connsiteY9" fmla="*/ 1505241 h 1720984"/>
                    <a:gd name="connsiteX10" fmla="*/ 2421700 w 3672623"/>
                    <a:gd name="connsiteY10" fmla="*/ 1414754 h 1720984"/>
                    <a:gd name="connsiteX11" fmla="*/ 2695241 w 3672623"/>
                    <a:gd name="connsiteY11" fmla="*/ 1336410 h 1720984"/>
                    <a:gd name="connsiteX12" fmla="*/ 3593470 w 3672623"/>
                    <a:gd name="connsiteY12" fmla="*/ 1400840 h 1720984"/>
                    <a:gd name="connsiteX13" fmla="*/ 3640900 w 3672623"/>
                    <a:gd name="connsiteY13"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93470 w 3640900"/>
                    <a:gd name="connsiteY12" fmla="*/ 1400840 h 1720984"/>
                    <a:gd name="connsiteX13" fmla="*/ 3640900 w 3640900"/>
                    <a:gd name="connsiteY13" fmla="*/ 1409991 h 1720984"/>
                    <a:gd name="connsiteX0" fmla="*/ 912 w 3598070"/>
                    <a:gd name="connsiteY0" fmla="*/ 1720984 h 1720984"/>
                    <a:gd name="connsiteX1" fmla="*/ 0 w 3598070"/>
                    <a:gd name="connsiteY1" fmla="*/ 1458469 h 1720984"/>
                    <a:gd name="connsiteX2" fmla="*/ 488125 w 3598070"/>
                    <a:gd name="connsiteY2" fmla="*/ 1452854 h 1720984"/>
                    <a:gd name="connsiteX3" fmla="*/ 840550 w 3598070"/>
                    <a:gd name="connsiteY3" fmla="*/ 1281404 h 1720984"/>
                    <a:gd name="connsiteX4" fmla="*/ 1007238 w 3598070"/>
                    <a:gd name="connsiteY4" fmla="*/ 1271879 h 1720984"/>
                    <a:gd name="connsiteX5" fmla="*/ 1183450 w 3598070"/>
                    <a:gd name="connsiteY5" fmla="*/ 1343316 h 1720984"/>
                    <a:gd name="connsiteX6" fmla="*/ 1397763 w 3598070"/>
                    <a:gd name="connsiteY6" fmla="*/ 1524291 h 1720984"/>
                    <a:gd name="connsiteX7" fmla="*/ 1845438 w 3598070"/>
                    <a:gd name="connsiteY7" fmla="*/ 190791 h 1720984"/>
                    <a:gd name="connsiteX8" fmla="*/ 2016888 w 3598070"/>
                    <a:gd name="connsiteY8" fmla="*/ 147929 h 1720984"/>
                    <a:gd name="connsiteX9" fmla="*/ 2245488 w 3598070"/>
                    <a:gd name="connsiteY9" fmla="*/ 1505241 h 1720984"/>
                    <a:gd name="connsiteX10" fmla="*/ 2421700 w 3598070"/>
                    <a:gd name="connsiteY10" fmla="*/ 1414754 h 1720984"/>
                    <a:gd name="connsiteX11" fmla="*/ 2695241 w 3598070"/>
                    <a:gd name="connsiteY11" fmla="*/ 1336410 h 1720984"/>
                    <a:gd name="connsiteX12" fmla="*/ 3593470 w 3598070"/>
                    <a:gd name="connsiteY12" fmla="*/ 1400840 h 1720984"/>
                    <a:gd name="connsiteX13" fmla="*/ 3598070 w 3598070"/>
                    <a:gd name="connsiteY13" fmla="*/ 1664070 h 1720984"/>
                    <a:gd name="connsiteX0" fmla="*/ 912 w 3625758"/>
                    <a:gd name="connsiteY0" fmla="*/ 1720984 h 1720984"/>
                    <a:gd name="connsiteX1" fmla="*/ 0 w 3625758"/>
                    <a:gd name="connsiteY1" fmla="*/ 1458469 h 1720984"/>
                    <a:gd name="connsiteX2" fmla="*/ 488125 w 3625758"/>
                    <a:gd name="connsiteY2" fmla="*/ 1452854 h 1720984"/>
                    <a:gd name="connsiteX3" fmla="*/ 840550 w 3625758"/>
                    <a:gd name="connsiteY3" fmla="*/ 1281404 h 1720984"/>
                    <a:gd name="connsiteX4" fmla="*/ 1007238 w 3625758"/>
                    <a:gd name="connsiteY4" fmla="*/ 1271879 h 1720984"/>
                    <a:gd name="connsiteX5" fmla="*/ 1183450 w 3625758"/>
                    <a:gd name="connsiteY5" fmla="*/ 1343316 h 1720984"/>
                    <a:gd name="connsiteX6" fmla="*/ 1397763 w 3625758"/>
                    <a:gd name="connsiteY6" fmla="*/ 1524291 h 1720984"/>
                    <a:gd name="connsiteX7" fmla="*/ 1845438 w 3625758"/>
                    <a:gd name="connsiteY7" fmla="*/ 190791 h 1720984"/>
                    <a:gd name="connsiteX8" fmla="*/ 2016888 w 3625758"/>
                    <a:gd name="connsiteY8" fmla="*/ 147929 h 1720984"/>
                    <a:gd name="connsiteX9" fmla="*/ 2245488 w 3625758"/>
                    <a:gd name="connsiteY9" fmla="*/ 1505241 h 1720984"/>
                    <a:gd name="connsiteX10" fmla="*/ 2421700 w 3625758"/>
                    <a:gd name="connsiteY10" fmla="*/ 1414754 h 1720984"/>
                    <a:gd name="connsiteX11" fmla="*/ 2695241 w 3625758"/>
                    <a:gd name="connsiteY11" fmla="*/ 1336410 h 1720984"/>
                    <a:gd name="connsiteX12" fmla="*/ 3625592 w 3625758"/>
                    <a:gd name="connsiteY12" fmla="*/ 1403459 h 1720984"/>
                    <a:gd name="connsiteX13" fmla="*/ 3598070 w 3625758"/>
                    <a:gd name="connsiteY13" fmla="*/ 1664070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6689 h 1720984"/>
                    <a:gd name="connsiteX0" fmla="*/ 912 w 3632335"/>
                    <a:gd name="connsiteY0" fmla="*/ 1720984 h 1720984"/>
                    <a:gd name="connsiteX1" fmla="*/ 0 w 3632335"/>
                    <a:gd name="connsiteY1" fmla="*/ 1458469 h 1720984"/>
                    <a:gd name="connsiteX2" fmla="*/ 488125 w 3632335"/>
                    <a:gd name="connsiteY2" fmla="*/ 1452854 h 1720984"/>
                    <a:gd name="connsiteX3" fmla="*/ 840550 w 3632335"/>
                    <a:gd name="connsiteY3" fmla="*/ 1281404 h 1720984"/>
                    <a:gd name="connsiteX4" fmla="*/ 1007238 w 3632335"/>
                    <a:gd name="connsiteY4" fmla="*/ 1271879 h 1720984"/>
                    <a:gd name="connsiteX5" fmla="*/ 1183450 w 3632335"/>
                    <a:gd name="connsiteY5" fmla="*/ 1343316 h 1720984"/>
                    <a:gd name="connsiteX6" fmla="*/ 1397763 w 3632335"/>
                    <a:gd name="connsiteY6" fmla="*/ 1524291 h 1720984"/>
                    <a:gd name="connsiteX7" fmla="*/ 1845438 w 3632335"/>
                    <a:gd name="connsiteY7" fmla="*/ 190791 h 1720984"/>
                    <a:gd name="connsiteX8" fmla="*/ 2016888 w 3632335"/>
                    <a:gd name="connsiteY8" fmla="*/ 147929 h 1720984"/>
                    <a:gd name="connsiteX9" fmla="*/ 2245488 w 3632335"/>
                    <a:gd name="connsiteY9" fmla="*/ 1505241 h 1720984"/>
                    <a:gd name="connsiteX10" fmla="*/ 2421700 w 3632335"/>
                    <a:gd name="connsiteY10" fmla="*/ 1414754 h 1720984"/>
                    <a:gd name="connsiteX11" fmla="*/ 2695241 w 3632335"/>
                    <a:gd name="connsiteY11" fmla="*/ 1336410 h 1720984"/>
                    <a:gd name="connsiteX12" fmla="*/ 3625592 w 3632335"/>
                    <a:gd name="connsiteY12" fmla="*/ 1403459 h 1720984"/>
                    <a:gd name="connsiteX13" fmla="*/ 3632335 w 3632335"/>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9308 h 1720984"/>
                    <a:gd name="connsiteX0" fmla="*/ 912 w 3626462"/>
                    <a:gd name="connsiteY0" fmla="*/ 1720984 h 1742651"/>
                    <a:gd name="connsiteX1" fmla="*/ 0 w 3626462"/>
                    <a:gd name="connsiteY1" fmla="*/ 1458469 h 1742651"/>
                    <a:gd name="connsiteX2" fmla="*/ 488125 w 3626462"/>
                    <a:gd name="connsiteY2" fmla="*/ 1452854 h 1742651"/>
                    <a:gd name="connsiteX3" fmla="*/ 840550 w 3626462"/>
                    <a:gd name="connsiteY3" fmla="*/ 1281404 h 1742651"/>
                    <a:gd name="connsiteX4" fmla="*/ 1007238 w 3626462"/>
                    <a:gd name="connsiteY4" fmla="*/ 1271879 h 1742651"/>
                    <a:gd name="connsiteX5" fmla="*/ 1183450 w 3626462"/>
                    <a:gd name="connsiteY5" fmla="*/ 1343316 h 1742651"/>
                    <a:gd name="connsiteX6" fmla="*/ 1397763 w 3626462"/>
                    <a:gd name="connsiteY6" fmla="*/ 1524291 h 1742651"/>
                    <a:gd name="connsiteX7" fmla="*/ 1845438 w 3626462"/>
                    <a:gd name="connsiteY7" fmla="*/ 190791 h 1742651"/>
                    <a:gd name="connsiteX8" fmla="*/ 2016888 w 3626462"/>
                    <a:gd name="connsiteY8" fmla="*/ 147929 h 1742651"/>
                    <a:gd name="connsiteX9" fmla="*/ 2245488 w 3626462"/>
                    <a:gd name="connsiteY9" fmla="*/ 1505241 h 1742651"/>
                    <a:gd name="connsiteX10" fmla="*/ 2421700 w 3626462"/>
                    <a:gd name="connsiteY10" fmla="*/ 1414754 h 1742651"/>
                    <a:gd name="connsiteX11" fmla="*/ 2695241 w 3626462"/>
                    <a:gd name="connsiteY11" fmla="*/ 1336410 h 1742651"/>
                    <a:gd name="connsiteX12" fmla="*/ 3625592 w 3626462"/>
                    <a:gd name="connsiteY12" fmla="*/ 1403459 h 1742651"/>
                    <a:gd name="connsiteX13" fmla="*/ 3621627 w 3626462"/>
                    <a:gd name="connsiteY13" fmla="*/ 1742651 h 1742651"/>
                    <a:gd name="connsiteX0" fmla="*/ 912 w 3627104"/>
                    <a:gd name="connsiteY0" fmla="*/ 1720984 h 1721696"/>
                    <a:gd name="connsiteX1" fmla="*/ 0 w 3627104"/>
                    <a:gd name="connsiteY1" fmla="*/ 1458469 h 1721696"/>
                    <a:gd name="connsiteX2" fmla="*/ 488125 w 3627104"/>
                    <a:gd name="connsiteY2" fmla="*/ 1452854 h 1721696"/>
                    <a:gd name="connsiteX3" fmla="*/ 840550 w 3627104"/>
                    <a:gd name="connsiteY3" fmla="*/ 1281404 h 1721696"/>
                    <a:gd name="connsiteX4" fmla="*/ 1007238 w 3627104"/>
                    <a:gd name="connsiteY4" fmla="*/ 1271879 h 1721696"/>
                    <a:gd name="connsiteX5" fmla="*/ 1183450 w 3627104"/>
                    <a:gd name="connsiteY5" fmla="*/ 1343316 h 1721696"/>
                    <a:gd name="connsiteX6" fmla="*/ 1397763 w 3627104"/>
                    <a:gd name="connsiteY6" fmla="*/ 1524291 h 1721696"/>
                    <a:gd name="connsiteX7" fmla="*/ 1845438 w 3627104"/>
                    <a:gd name="connsiteY7" fmla="*/ 190791 h 1721696"/>
                    <a:gd name="connsiteX8" fmla="*/ 2016888 w 3627104"/>
                    <a:gd name="connsiteY8" fmla="*/ 147929 h 1721696"/>
                    <a:gd name="connsiteX9" fmla="*/ 2245488 w 3627104"/>
                    <a:gd name="connsiteY9" fmla="*/ 1505241 h 1721696"/>
                    <a:gd name="connsiteX10" fmla="*/ 2421700 w 3627104"/>
                    <a:gd name="connsiteY10" fmla="*/ 1414754 h 1721696"/>
                    <a:gd name="connsiteX11" fmla="*/ 2695241 w 3627104"/>
                    <a:gd name="connsiteY11" fmla="*/ 1336410 h 1721696"/>
                    <a:gd name="connsiteX12" fmla="*/ 3625592 w 3627104"/>
                    <a:gd name="connsiteY12" fmla="*/ 1403459 h 1721696"/>
                    <a:gd name="connsiteX13" fmla="*/ 3625910 w 3627104"/>
                    <a:gd name="connsiteY13" fmla="*/ 1721696 h 1721696"/>
                    <a:gd name="connsiteX0" fmla="*/ 912 w 4973329"/>
                    <a:gd name="connsiteY0" fmla="*/ 1720984 h 1721696"/>
                    <a:gd name="connsiteX1" fmla="*/ 0 w 4973329"/>
                    <a:gd name="connsiteY1" fmla="*/ 1458469 h 1721696"/>
                    <a:gd name="connsiteX2" fmla="*/ 488125 w 4973329"/>
                    <a:gd name="connsiteY2" fmla="*/ 1452854 h 1721696"/>
                    <a:gd name="connsiteX3" fmla="*/ 840550 w 4973329"/>
                    <a:gd name="connsiteY3" fmla="*/ 1281404 h 1721696"/>
                    <a:gd name="connsiteX4" fmla="*/ 1007238 w 4973329"/>
                    <a:gd name="connsiteY4" fmla="*/ 1271879 h 1721696"/>
                    <a:gd name="connsiteX5" fmla="*/ 1183450 w 4973329"/>
                    <a:gd name="connsiteY5" fmla="*/ 1343316 h 1721696"/>
                    <a:gd name="connsiteX6" fmla="*/ 1397763 w 4973329"/>
                    <a:gd name="connsiteY6" fmla="*/ 1524291 h 1721696"/>
                    <a:gd name="connsiteX7" fmla="*/ 1845438 w 4973329"/>
                    <a:gd name="connsiteY7" fmla="*/ 190791 h 1721696"/>
                    <a:gd name="connsiteX8" fmla="*/ 2016888 w 4973329"/>
                    <a:gd name="connsiteY8" fmla="*/ 147929 h 1721696"/>
                    <a:gd name="connsiteX9" fmla="*/ 2245488 w 4973329"/>
                    <a:gd name="connsiteY9" fmla="*/ 1505241 h 1721696"/>
                    <a:gd name="connsiteX10" fmla="*/ 2421700 w 4973329"/>
                    <a:gd name="connsiteY10" fmla="*/ 1414754 h 1721696"/>
                    <a:gd name="connsiteX11" fmla="*/ 2695241 w 4973329"/>
                    <a:gd name="connsiteY11" fmla="*/ 1336410 h 1721696"/>
                    <a:gd name="connsiteX12" fmla="*/ 4973323 w 4973329"/>
                    <a:gd name="connsiteY12" fmla="*/ 1445369 h 1721696"/>
                    <a:gd name="connsiteX13" fmla="*/ 3625910 w 4973329"/>
                    <a:gd name="connsiteY13" fmla="*/ 1721696 h 172169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2695241 w 4974835"/>
                    <a:gd name="connsiteY11" fmla="*/ 1336410 h 1749636"/>
                    <a:gd name="connsiteX12" fmla="*/ 4973323 w 4974835"/>
                    <a:gd name="connsiteY12" fmla="*/ 1445369 h 1749636"/>
                    <a:gd name="connsiteX13" fmla="*/ 4973641 w 4974835"/>
                    <a:gd name="connsiteY13"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37727 w 4974835"/>
                    <a:gd name="connsiteY10" fmla="*/ 1256893 h 1749636"/>
                    <a:gd name="connsiteX11" fmla="*/ 4973323 w 4974835"/>
                    <a:gd name="connsiteY11" fmla="*/ 1463705 h 1749636"/>
                    <a:gd name="connsiteX12" fmla="*/ 4973641 w 4974835"/>
                    <a:gd name="connsiteY12" fmla="*/ 1749636 h 1749636"/>
                    <a:gd name="connsiteX0" fmla="*/ 9478 w 4983401"/>
                    <a:gd name="connsiteY0" fmla="*/ 1720984 h 1749636"/>
                    <a:gd name="connsiteX1" fmla="*/ 0 w 4983401"/>
                    <a:gd name="connsiteY1" fmla="*/ 1479424 h 1749636"/>
                    <a:gd name="connsiteX2" fmla="*/ 496691 w 4983401"/>
                    <a:gd name="connsiteY2" fmla="*/ 1452854 h 1749636"/>
                    <a:gd name="connsiteX3" fmla="*/ 849116 w 4983401"/>
                    <a:gd name="connsiteY3" fmla="*/ 1281404 h 1749636"/>
                    <a:gd name="connsiteX4" fmla="*/ 1015804 w 4983401"/>
                    <a:gd name="connsiteY4" fmla="*/ 1271879 h 1749636"/>
                    <a:gd name="connsiteX5" fmla="*/ 1192016 w 4983401"/>
                    <a:gd name="connsiteY5" fmla="*/ 1343316 h 1749636"/>
                    <a:gd name="connsiteX6" fmla="*/ 1406329 w 4983401"/>
                    <a:gd name="connsiteY6" fmla="*/ 1524291 h 1749636"/>
                    <a:gd name="connsiteX7" fmla="*/ 1854004 w 4983401"/>
                    <a:gd name="connsiteY7" fmla="*/ 190791 h 1749636"/>
                    <a:gd name="connsiteX8" fmla="*/ 2025454 w 4983401"/>
                    <a:gd name="connsiteY8" fmla="*/ 147929 h 1749636"/>
                    <a:gd name="connsiteX9" fmla="*/ 2254054 w 4983401"/>
                    <a:gd name="connsiteY9" fmla="*/ 1505241 h 1749636"/>
                    <a:gd name="connsiteX10" fmla="*/ 2846293 w 4983401"/>
                    <a:gd name="connsiteY10" fmla="*/ 1256893 h 1749636"/>
                    <a:gd name="connsiteX11" fmla="*/ 4981889 w 4983401"/>
                    <a:gd name="connsiteY11" fmla="*/ 1463705 h 1749636"/>
                    <a:gd name="connsiteX12" fmla="*/ 4982207 w 4983401"/>
                    <a:gd name="connsiteY12" fmla="*/ 1749636 h 1749636"/>
                    <a:gd name="connsiteX0" fmla="*/ 912 w 4983401"/>
                    <a:gd name="connsiteY0" fmla="*/ 1769879 h 1769879"/>
                    <a:gd name="connsiteX1" fmla="*/ 0 w 4983401"/>
                    <a:gd name="connsiteY1" fmla="*/ 1479424 h 1769879"/>
                    <a:gd name="connsiteX2" fmla="*/ 496691 w 4983401"/>
                    <a:gd name="connsiteY2" fmla="*/ 1452854 h 1769879"/>
                    <a:gd name="connsiteX3" fmla="*/ 849116 w 4983401"/>
                    <a:gd name="connsiteY3" fmla="*/ 1281404 h 1769879"/>
                    <a:gd name="connsiteX4" fmla="*/ 1015804 w 4983401"/>
                    <a:gd name="connsiteY4" fmla="*/ 1271879 h 1769879"/>
                    <a:gd name="connsiteX5" fmla="*/ 1192016 w 4983401"/>
                    <a:gd name="connsiteY5" fmla="*/ 1343316 h 1769879"/>
                    <a:gd name="connsiteX6" fmla="*/ 1406329 w 4983401"/>
                    <a:gd name="connsiteY6" fmla="*/ 1524291 h 1769879"/>
                    <a:gd name="connsiteX7" fmla="*/ 1854004 w 4983401"/>
                    <a:gd name="connsiteY7" fmla="*/ 190791 h 1769879"/>
                    <a:gd name="connsiteX8" fmla="*/ 2025454 w 4983401"/>
                    <a:gd name="connsiteY8" fmla="*/ 147929 h 1769879"/>
                    <a:gd name="connsiteX9" fmla="*/ 2254054 w 4983401"/>
                    <a:gd name="connsiteY9" fmla="*/ 1505241 h 1769879"/>
                    <a:gd name="connsiteX10" fmla="*/ 2846293 w 4983401"/>
                    <a:gd name="connsiteY10" fmla="*/ 1256893 h 1769879"/>
                    <a:gd name="connsiteX11" fmla="*/ 4981889 w 4983401"/>
                    <a:gd name="connsiteY11" fmla="*/ 1463705 h 1769879"/>
                    <a:gd name="connsiteX12" fmla="*/ 4982207 w 4983401"/>
                    <a:gd name="connsiteY12" fmla="*/ 1749636 h 1769879"/>
                    <a:gd name="connsiteX0" fmla="*/ 912 w 4983401"/>
                    <a:gd name="connsiteY0" fmla="*/ 1752416 h 1752416"/>
                    <a:gd name="connsiteX1" fmla="*/ 0 w 4983401"/>
                    <a:gd name="connsiteY1" fmla="*/ 1479424 h 1752416"/>
                    <a:gd name="connsiteX2" fmla="*/ 496691 w 4983401"/>
                    <a:gd name="connsiteY2" fmla="*/ 1452854 h 1752416"/>
                    <a:gd name="connsiteX3" fmla="*/ 849116 w 4983401"/>
                    <a:gd name="connsiteY3" fmla="*/ 1281404 h 1752416"/>
                    <a:gd name="connsiteX4" fmla="*/ 1015804 w 4983401"/>
                    <a:gd name="connsiteY4" fmla="*/ 1271879 h 1752416"/>
                    <a:gd name="connsiteX5" fmla="*/ 1192016 w 4983401"/>
                    <a:gd name="connsiteY5" fmla="*/ 1343316 h 1752416"/>
                    <a:gd name="connsiteX6" fmla="*/ 1406329 w 4983401"/>
                    <a:gd name="connsiteY6" fmla="*/ 1524291 h 1752416"/>
                    <a:gd name="connsiteX7" fmla="*/ 1854004 w 4983401"/>
                    <a:gd name="connsiteY7" fmla="*/ 190791 h 1752416"/>
                    <a:gd name="connsiteX8" fmla="*/ 2025454 w 4983401"/>
                    <a:gd name="connsiteY8" fmla="*/ 147929 h 1752416"/>
                    <a:gd name="connsiteX9" fmla="*/ 2254054 w 4983401"/>
                    <a:gd name="connsiteY9" fmla="*/ 1505241 h 1752416"/>
                    <a:gd name="connsiteX10" fmla="*/ 2846293 w 4983401"/>
                    <a:gd name="connsiteY10" fmla="*/ 1256893 h 1752416"/>
                    <a:gd name="connsiteX11" fmla="*/ 4981889 w 4983401"/>
                    <a:gd name="connsiteY11" fmla="*/ 1463705 h 1752416"/>
                    <a:gd name="connsiteX12" fmla="*/ 4982207 w 4983401"/>
                    <a:gd name="connsiteY12" fmla="*/ 1749636 h 1752416"/>
                    <a:gd name="connsiteX0" fmla="*/ 912 w 4987918"/>
                    <a:gd name="connsiteY0" fmla="*/ 1752416 h 1752416"/>
                    <a:gd name="connsiteX1" fmla="*/ 0 w 4987918"/>
                    <a:gd name="connsiteY1" fmla="*/ 1479424 h 1752416"/>
                    <a:gd name="connsiteX2" fmla="*/ 496691 w 4987918"/>
                    <a:gd name="connsiteY2" fmla="*/ 1452854 h 1752416"/>
                    <a:gd name="connsiteX3" fmla="*/ 849116 w 4987918"/>
                    <a:gd name="connsiteY3" fmla="*/ 1281404 h 1752416"/>
                    <a:gd name="connsiteX4" fmla="*/ 1015804 w 4987918"/>
                    <a:gd name="connsiteY4" fmla="*/ 1271879 h 1752416"/>
                    <a:gd name="connsiteX5" fmla="*/ 1192016 w 4987918"/>
                    <a:gd name="connsiteY5" fmla="*/ 1343316 h 1752416"/>
                    <a:gd name="connsiteX6" fmla="*/ 1406329 w 4987918"/>
                    <a:gd name="connsiteY6" fmla="*/ 1524291 h 1752416"/>
                    <a:gd name="connsiteX7" fmla="*/ 1854004 w 4987918"/>
                    <a:gd name="connsiteY7" fmla="*/ 190791 h 1752416"/>
                    <a:gd name="connsiteX8" fmla="*/ 2025454 w 4987918"/>
                    <a:gd name="connsiteY8" fmla="*/ 147929 h 1752416"/>
                    <a:gd name="connsiteX9" fmla="*/ 2254054 w 4987918"/>
                    <a:gd name="connsiteY9" fmla="*/ 1505241 h 1752416"/>
                    <a:gd name="connsiteX10" fmla="*/ 2846293 w 4987918"/>
                    <a:gd name="connsiteY10" fmla="*/ 1256893 h 1752416"/>
                    <a:gd name="connsiteX11" fmla="*/ 4981889 w 4987918"/>
                    <a:gd name="connsiteY11" fmla="*/ 1463705 h 1752416"/>
                    <a:gd name="connsiteX12" fmla="*/ 4987918 w 4987918"/>
                    <a:gd name="connsiteY12" fmla="*/ 1746144 h 1752416"/>
                    <a:gd name="connsiteX0" fmla="*/ 536293 w 5523299"/>
                    <a:gd name="connsiteY0" fmla="*/ 1752416 h 1752416"/>
                    <a:gd name="connsiteX1" fmla="*/ 0 w 5523299"/>
                    <a:gd name="connsiteY1" fmla="*/ 1474186 h 1752416"/>
                    <a:gd name="connsiteX2" fmla="*/ 1032072 w 5523299"/>
                    <a:gd name="connsiteY2" fmla="*/ 1452854 h 1752416"/>
                    <a:gd name="connsiteX3" fmla="*/ 1384497 w 5523299"/>
                    <a:gd name="connsiteY3" fmla="*/ 1281404 h 1752416"/>
                    <a:gd name="connsiteX4" fmla="*/ 1551185 w 5523299"/>
                    <a:gd name="connsiteY4" fmla="*/ 1271879 h 1752416"/>
                    <a:gd name="connsiteX5" fmla="*/ 1727397 w 5523299"/>
                    <a:gd name="connsiteY5" fmla="*/ 1343316 h 1752416"/>
                    <a:gd name="connsiteX6" fmla="*/ 1941710 w 5523299"/>
                    <a:gd name="connsiteY6" fmla="*/ 1524291 h 1752416"/>
                    <a:gd name="connsiteX7" fmla="*/ 2389385 w 5523299"/>
                    <a:gd name="connsiteY7" fmla="*/ 190791 h 1752416"/>
                    <a:gd name="connsiteX8" fmla="*/ 2560835 w 5523299"/>
                    <a:gd name="connsiteY8" fmla="*/ 147929 h 1752416"/>
                    <a:gd name="connsiteX9" fmla="*/ 2789435 w 5523299"/>
                    <a:gd name="connsiteY9" fmla="*/ 1505241 h 1752416"/>
                    <a:gd name="connsiteX10" fmla="*/ 3381674 w 5523299"/>
                    <a:gd name="connsiteY10" fmla="*/ 1256893 h 1752416"/>
                    <a:gd name="connsiteX11" fmla="*/ 5517270 w 5523299"/>
                    <a:gd name="connsiteY11" fmla="*/ 1463705 h 1752416"/>
                    <a:gd name="connsiteX12" fmla="*/ 5523299 w 5523299"/>
                    <a:gd name="connsiteY12" fmla="*/ 1746144 h 1752416"/>
                    <a:gd name="connsiteX0" fmla="*/ 913 w 5523299"/>
                    <a:gd name="connsiteY0" fmla="*/ 1757655 h 1757655"/>
                    <a:gd name="connsiteX1" fmla="*/ 0 w 5523299"/>
                    <a:gd name="connsiteY1" fmla="*/ 1474186 h 1757655"/>
                    <a:gd name="connsiteX2" fmla="*/ 1032072 w 5523299"/>
                    <a:gd name="connsiteY2" fmla="*/ 1452854 h 1757655"/>
                    <a:gd name="connsiteX3" fmla="*/ 1384497 w 5523299"/>
                    <a:gd name="connsiteY3" fmla="*/ 1281404 h 1757655"/>
                    <a:gd name="connsiteX4" fmla="*/ 1551185 w 5523299"/>
                    <a:gd name="connsiteY4" fmla="*/ 1271879 h 1757655"/>
                    <a:gd name="connsiteX5" fmla="*/ 1727397 w 5523299"/>
                    <a:gd name="connsiteY5" fmla="*/ 1343316 h 1757655"/>
                    <a:gd name="connsiteX6" fmla="*/ 1941710 w 5523299"/>
                    <a:gd name="connsiteY6" fmla="*/ 1524291 h 1757655"/>
                    <a:gd name="connsiteX7" fmla="*/ 2389385 w 5523299"/>
                    <a:gd name="connsiteY7" fmla="*/ 190791 h 1757655"/>
                    <a:gd name="connsiteX8" fmla="*/ 2560835 w 5523299"/>
                    <a:gd name="connsiteY8" fmla="*/ 147929 h 1757655"/>
                    <a:gd name="connsiteX9" fmla="*/ 2789435 w 5523299"/>
                    <a:gd name="connsiteY9" fmla="*/ 1505241 h 1757655"/>
                    <a:gd name="connsiteX10" fmla="*/ 3381674 w 5523299"/>
                    <a:gd name="connsiteY10" fmla="*/ 1256893 h 1757655"/>
                    <a:gd name="connsiteX11" fmla="*/ 5517270 w 5523299"/>
                    <a:gd name="connsiteY11" fmla="*/ 1463705 h 1757655"/>
                    <a:gd name="connsiteX12" fmla="*/ 5523299 w 5523299"/>
                    <a:gd name="connsiteY12" fmla="*/ 1746144 h 1757655"/>
                    <a:gd name="connsiteX0" fmla="*/ 0 w 5642311"/>
                    <a:gd name="connsiteY0" fmla="*/ 1771625 h 1771625"/>
                    <a:gd name="connsiteX1" fmla="*/ 119012 w 5642311"/>
                    <a:gd name="connsiteY1" fmla="*/ 1474186 h 1771625"/>
                    <a:gd name="connsiteX2" fmla="*/ 1151084 w 5642311"/>
                    <a:gd name="connsiteY2" fmla="*/ 1452854 h 1771625"/>
                    <a:gd name="connsiteX3" fmla="*/ 1503509 w 5642311"/>
                    <a:gd name="connsiteY3" fmla="*/ 1281404 h 1771625"/>
                    <a:gd name="connsiteX4" fmla="*/ 1670197 w 5642311"/>
                    <a:gd name="connsiteY4" fmla="*/ 1271879 h 1771625"/>
                    <a:gd name="connsiteX5" fmla="*/ 1846409 w 5642311"/>
                    <a:gd name="connsiteY5" fmla="*/ 1343316 h 1771625"/>
                    <a:gd name="connsiteX6" fmla="*/ 2060722 w 5642311"/>
                    <a:gd name="connsiteY6" fmla="*/ 1524291 h 1771625"/>
                    <a:gd name="connsiteX7" fmla="*/ 2508397 w 5642311"/>
                    <a:gd name="connsiteY7" fmla="*/ 190791 h 1771625"/>
                    <a:gd name="connsiteX8" fmla="*/ 2679847 w 5642311"/>
                    <a:gd name="connsiteY8" fmla="*/ 147929 h 1771625"/>
                    <a:gd name="connsiteX9" fmla="*/ 2908447 w 5642311"/>
                    <a:gd name="connsiteY9" fmla="*/ 1505241 h 1771625"/>
                    <a:gd name="connsiteX10" fmla="*/ 3500686 w 5642311"/>
                    <a:gd name="connsiteY10" fmla="*/ 1256893 h 1771625"/>
                    <a:gd name="connsiteX11" fmla="*/ 5636282 w 5642311"/>
                    <a:gd name="connsiteY11" fmla="*/ 1463705 h 1771625"/>
                    <a:gd name="connsiteX12" fmla="*/ 5642311 w 5642311"/>
                    <a:gd name="connsiteY12" fmla="*/ 1746144 h 1771625"/>
                    <a:gd name="connsiteX0" fmla="*/ 4 w 5642315"/>
                    <a:gd name="connsiteY0" fmla="*/ 1771625 h 1771625"/>
                    <a:gd name="connsiteX1" fmla="*/ 1947 w 5642315"/>
                    <a:gd name="connsiteY1" fmla="*/ 1495141 h 1771625"/>
                    <a:gd name="connsiteX2" fmla="*/ 1151088 w 5642315"/>
                    <a:gd name="connsiteY2" fmla="*/ 1452854 h 1771625"/>
                    <a:gd name="connsiteX3" fmla="*/ 1503513 w 5642315"/>
                    <a:gd name="connsiteY3" fmla="*/ 1281404 h 1771625"/>
                    <a:gd name="connsiteX4" fmla="*/ 1670201 w 5642315"/>
                    <a:gd name="connsiteY4" fmla="*/ 1271879 h 1771625"/>
                    <a:gd name="connsiteX5" fmla="*/ 1846413 w 5642315"/>
                    <a:gd name="connsiteY5" fmla="*/ 1343316 h 1771625"/>
                    <a:gd name="connsiteX6" fmla="*/ 2060726 w 5642315"/>
                    <a:gd name="connsiteY6" fmla="*/ 1524291 h 1771625"/>
                    <a:gd name="connsiteX7" fmla="*/ 2508401 w 5642315"/>
                    <a:gd name="connsiteY7" fmla="*/ 190791 h 1771625"/>
                    <a:gd name="connsiteX8" fmla="*/ 2679851 w 5642315"/>
                    <a:gd name="connsiteY8" fmla="*/ 147929 h 1771625"/>
                    <a:gd name="connsiteX9" fmla="*/ 2908451 w 5642315"/>
                    <a:gd name="connsiteY9" fmla="*/ 1505241 h 1771625"/>
                    <a:gd name="connsiteX10" fmla="*/ 3500690 w 5642315"/>
                    <a:gd name="connsiteY10" fmla="*/ 1256893 h 1771625"/>
                    <a:gd name="connsiteX11" fmla="*/ 5636286 w 5642315"/>
                    <a:gd name="connsiteY11" fmla="*/ 1463705 h 1771625"/>
                    <a:gd name="connsiteX12" fmla="*/ 5642315 w 5642315"/>
                    <a:gd name="connsiteY12" fmla="*/ 1746144 h 1771625"/>
                    <a:gd name="connsiteX0" fmla="*/ 4 w 5642315"/>
                    <a:gd name="connsiteY0" fmla="*/ 1750670 h 1750670"/>
                    <a:gd name="connsiteX1" fmla="*/ 1947 w 5642315"/>
                    <a:gd name="connsiteY1" fmla="*/ 1495141 h 1750670"/>
                    <a:gd name="connsiteX2" fmla="*/ 1151088 w 5642315"/>
                    <a:gd name="connsiteY2" fmla="*/ 1452854 h 1750670"/>
                    <a:gd name="connsiteX3" fmla="*/ 1503513 w 5642315"/>
                    <a:gd name="connsiteY3" fmla="*/ 1281404 h 1750670"/>
                    <a:gd name="connsiteX4" fmla="*/ 1670201 w 5642315"/>
                    <a:gd name="connsiteY4" fmla="*/ 1271879 h 1750670"/>
                    <a:gd name="connsiteX5" fmla="*/ 1846413 w 5642315"/>
                    <a:gd name="connsiteY5" fmla="*/ 1343316 h 1750670"/>
                    <a:gd name="connsiteX6" fmla="*/ 2060726 w 5642315"/>
                    <a:gd name="connsiteY6" fmla="*/ 1524291 h 1750670"/>
                    <a:gd name="connsiteX7" fmla="*/ 2508401 w 5642315"/>
                    <a:gd name="connsiteY7" fmla="*/ 190791 h 1750670"/>
                    <a:gd name="connsiteX8" fmla="*/ 2679851 w 5642315"/>
                    <a:gd name="connsiteY8" fmla="*/ 147929 h 1750670"/>
                    <a:gd name="connsiteX9" fmla="*/ 2908451 w 5642315"/>
                    <a:gd name="connsiteY9" fmla="*/ 1505241 h 1750670"/>
                    <a:gd name="connsiteX10" fmla="*/ 3500690 w 5642315"/>
                    <a:gd name="connsiteY10" fmla="*/ 1256893 h 1750670"/>
                    <a:gd name="connsiteX11" fmla="*/ 5636286 w 5642315"/>
                    <a:gd name="connsiteY11" fmla="*/ 1463705 h 1750670"/>
                    <a:gd name="connsiteX12" fmla="*/ 5642315 w 5642315"/>
                    <a:gd name="connsiteY12" fmla="*/ 1746144 h 1750670"/>
                    <a:gd name="connsiteX0" fmla="*/ 4 w 5642315"/>
                    <a:gd name="connsiteY0" fmla="*/ 1761148 h 1761148"/>
                    <a:gd name="connsiteX1" fmla="*/ 1947 w 5642315"/>
                    <a:gd name="connsiteY1" fmla="*/ 1495141 h 1761148"/>
                    <a:gd name="connsiteX2" fmla="*/ 1151088 w 5642315"/>
                    <a:gd name="connsiteY2" fmla="*/ 1452854 h 1761148"/>
                    <a:gd name="connsiteX3" fmla="*/ 1503513 w 5642315"/>
                    <a:gd name="connsiteY3" fmla="*/ 1281404 h 1761148"/>
                    <a:gd name="connsiteX4" fmla="*/ 1670201 w 5642315"/>
                    <a:gd name="connsiteY4" fmla="*/ 1271879 h 1761148"/>
                    <a:gd name="connsiteX5" fmla="*/ 1846413 w 5642315"/>
                    <a:gd name="connsiteY5" fmla="*/ 1343316 h 1761148"/>
                    <a:gd name="connsiteX6" fmla="*/ 2060726 w 5642315"/>
                    <a:gd name="connsiteY6" fmla="*/ 1524291 h 1761148"/>
                    <a:gd name="connsiteX7" fmla="*/ 2508401 w 5642315"/>
                    <a:gd name="connsiteY7" fmla="*/ 190791 h 1761148"/>
                    <a:gd name="connsiteX8" fmla="*/ 2679851 w 5642315"/>
                    <a:gd name="connsiteY8" fmla="*/ 147929 h 1761148"/>
                    <a:gd name="connsiteX9" fmla="*/ 2908451 w 5642315"/>
                    <a:gd name="connsiteY9" fmla="*/ 1505241 h 1761148"/>
                    <a:gd name="connsiteX10" fmla="*/ 3500690 w 5642315"/>
                    <a:gd name="connsiteY10" fmla="*/ 1256893 h 1761148"/>
                    <a:gd name="connsiteX11" fmla="*/ 5636286 w 5642315"/>
                    <a:gd name="connsiteY11" fmla="*/ 1463705 h 1761148"/>
                    <a:gd name="connsiteX12" fmla="*/ 5642315 w 5642315"/>
                    <a:gd name="connsiteY12" fmla="*/ 1746144 h 176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42315" h="1761148">
                      <a:moveTo>
                        <a:pt x="4" y="1761148"/>
                      </a:moveTo>
                      <a:cubicBezTo>
                        <a:pt x="-148" y="1678977"/>
                        <a:pt x="3551" y="1498793"/>
                        <a:pt x="1947" y="1495141"/>
                      </a:cubicBezTo>
                      <a:cubicBezTo>
                        <a:pt x="86004" y="1488870"/>
                        <a:pt x="900827" y="1488477"/>
                        <a:pt x="1151088" y="1452854"/>
                      </a:cubicBezTo>
                      <a:cubicBezTo>
                        <a:pt x="1401349" y="1417231"/>
                        <a:pt x="1416994" y="1311566"/>
                        <a:pt x="1503513" y="1281404"/>
                      </a:cubicBezTo>
                      <a:cubicBezTo>
                        <a:pt x="1590032" y="1251241"/>
                        <a:pt x="1613051" y="1261560"/>
                        <a:pt x="1670201" y="1271879"/>
                      </a:cubicBezTo>
                      <a:cubicBezTo>
                        <a:pt x="1727351" y="1282198"/>
                        <a:pt x="1781326" y="1301247"/>
                        <a:pt x="1846413" y="1343316"/>
                      </a:cubicBezTo>
                      <a:cubicBezTo>
                        <a:pt x="1911500" y="1385385"/>
                        <a:pt x="1950395" y="1716379"/>
                        <a:pt x="2060726" y="1524291"/>
                      </a:cubicBezTo>
                      <a:cubicBezTo>
                        <a:pt x="2171057" y="1332203"/>
                        <a:pt x="2405214" y="420185"/>
                        <a:pt x="2508401" y="190791"/>
                      </a:cubicBezTo>
                      <a:cubicBezTo>
                        <a:pt x="2611589" y="-38603"/>
                        <a:pt x="2613176" y="-71146"/>
                        <a:pt x="2679851" y="147929"/>
                      </a:cubicBezTo>
                      <a:cubicBezTo>
                        <a:pt x="2746526" y="367004"/>
                        <a:pt x="2771644" y="1320414"/>
                        <a:pt x="2908451" y="1505241"/>
                      </a:cubicBezTo>
                      <a:cubicBezTo>
                        <a:pt x="3045258" y="1690068"/>
                        <a:pt x="3046051" y="1263816"/>
                        <a:pt x="3500690" y="1256893"/>
                      </a:cubicBezTo>
                      <a:cubicBezTo>
                        <a:pt x="3955329" y="1249970"/>
                        <a:pt x="4898008" y="1437550"/>
                        <a:pt x="5636286" y="1463705"/>
                      </a:cubicBezTo>
                      <a:cubicBezTo>
                        <a:pt x="5639707" y="1462872"/>
                        <a:pt x="5641906" y="1686119"/>
                        <a:pt x="5642315" y="1746144"/>
                      </a:cubicBezTo>
                    </a:path>
                  </a:pathLst>
                </a:custGeom>
                <a:solidFill>
                  <a:srgbClr val="0D9547">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2" name="Rectangle 11"/>
                <p:cNvSpPr/>
                <p:nvPr/>
              </p:nvSpPr>
              <p:spPr>
                <a:xfrm>
                  <a:off x="6408963" y="2431417"/>
                  <a:ext cx="5661623" cy="352388"/>
                </a:xfrm>
                <a:prstGeom prst="rect">
                  <a:avLst/>
                </a:prstGeom>
              </p:spPr>
              <p:txBody>
                <a:bodyPr wrap="square" lIns="91425" tIns="45712" rIns="91425" bIns="45712">
                  <a:spAutoFit/>
                </a:bodyPr>
                <a:lstStyle/>
                <a:p>
                  <a:pPr algn="ctr">
                    <a:lnSpc>
                      <a:spcPts val="2000"/>
                    </a:lnSpc>
                  </a:pPr>
                  <a:r>
                    <a:rPr lang="en-US" sz="2000" b="1" dirty="0" smtClean="0">
                      <a:solidFill>
                        <a:prstClr val="black"/>
                      </a:solidFill>
                      <a:cs typeface="Arial" panose="020B0604020202020204" pitchFamily="34" charset="0"/>
                    </a:rPr>
                    <a:t>Rate-Based Detection</a:t>
                  </a:r>
                  <a:endParaRPr lang="en-US" sz="2000" b="1" dirty="0">
                    <a:solidFill>
                      <a:prstClr val="black"/>
                    </a:solidFill>
                    <a:cs typeface="Arial" panose="020B0604020202020204" pitchFamily="34" charset="0"/>
                  </a:endParaRPr>
                </a:p>
              </p:txBody>
            </p:sp>
          </p:grpSp>
          <p:sp>
            <p:nvSpPr>
              <p:cNvPr id="10" name="Freeform 9"/>
              <p:cNvSpPr/>
              <p:nvPr/>
            </p:nvSpPr>
            <p:spPr>
              <a:xfrm>
                <a:off x="6325344" y="3250069"/>
                <a:ext cx="6266454" cy="1442240"/>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4982420"/>
                  <a:gd name="connsiteY0" fmla="*/ 1495716 h 1591066"/>
                  <a:gd name="connsiteX1" fmla="*/ 500062 w 4982420"/>
                  <a:gd name="connsiteY1" fmla="*/ 1452854 h 1591066"/>
                  <a:gd name="connsiteX2" fmla="*/ 852487 w 4982420"/>
                  <a:gd name="connsiteY2" fmla="*/ 1281404 h 1591066"/>
                  <a:gd name="connsiteX3" fmla="*/ 1019175 w 4982420"/>
                  <a:gd name="connsiteY3" fmla="*/ 1271879 h 1591066"/>
                  <a:gd name="connsiteX4" fmla="*/ 1195387 w 4982420"/>
                  <a:gd name="connsiteY4" fmla="*/ 1343316 h 1591066"/>
                  <a:gd name="connsiteX5" fmla="*/ 1409700 w 4982420"/>
                  <a:gd name="connsiteY5" fmla="*/ 1524291 h 1591066"/>
                  <a:gd name="connsiteX6" fmla="*/ 1857375 w 4982420"/>
                  <a:gd name="connsiteY6" fmla="*/ 190791 h 1591066"/>
                  <a:gd name="connsiteX7" fmla="*/ 2028825 w 4982420"/>
                  <a:gd name="connsiteY7" fmla="*/ 147929 h 1591066"/>
                  <a:gd name="connsiteX8" fmla="*/ 2257425 w 4982420"/>
                  <a:gd name="connsiteY8" fmla="*/ 1505241 h 1591066"/>
                  <a:gd name="connsiteX9" fmla="*/ 2433637 w 4982420"/>
                  <a:gd name="connsiteY9" fmla="*/ 1414754 h 1591066"/>
                  <a:gd name="connsiteX10" fmla="*/ 2707178 w 4982420"/>
                  <a:gd name="connsiteY10" fmla="*/ 1336410 h 1591066"/>
                  <a:gd name="connsiteX11" fmla="*/ 4982420 w 4982420"/>
                  <a:gd name="connsiteY11" fmla="*/ 1485194 h 1591066"/>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2807088 w 4982420"/>
                  <a:gd name="connsiteY10" fmla="*/ 1298809 h 1585701"/>
                  <a:gd name="connsiteX11" fmla="*/ 4982420 w 4982420"/>
                  <a:gd name="connsiteY11" fmla="*/ 1485194 h 1585701"/>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3076079 w 4982420"/>
                  <a:gd name="connsiteY10" fmla="*/ 1298809 h 1585701"/>
                  <a:gd name="connsiteX11" fmla="*/ 4982420 w 4982420"/>
                  <a:gd name="connsiteY11" fmla="*/ 1485194 h 1585701"/>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433637 w 4982420"/>
                  <a:gd name="connsiteY9" fmla="*/ 1414754 h 1583767"/>
                  <a:gd name="connsiteX10" fmla="*/ 4982420 w 4982420"/>
                  <a:gd name="connsiteY10" fmla="*/ 1485194 h 1583767"/>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833280 w 4982420"/>
                  <a:gd name="connsiteY9" fmla="*/ 1273748 h 1583767"/>
                  <a:gd name="connsiteX10" fmla="*/ 4982420 w 4982420"/>
                  <a:gd name="connsiteY10" fmla="*/ 1485194 h 1583767"/>
                  <a:gd name="connsiteX0" fmla="*/ 0 w 5522083"/>
                  <a:gd name="connsiteY0" fmla="*/ 1500955 h 1583767"/>
                  <a:gd name="connsiteX1" fmla="*/ 1039725 w 5522083"/>
                  <a:gd name="connsiteY1" fmla="*/ 1452854 h 1583767"/>
                  <a:gd name="connsiteX2" fmla="*/ 1392150 w 5522083"/>
                  <a:gd name="connsiteY2" fmla="*/ 1281404 h 1583767"/>
                  <a:gd name="connsiteX3" fmla="*/ 1558838 w 5522083"/>
                  <a:gd name="connsiteY3" fmla="*/ 1271879 h 1583767"/>
                  <a:gd name="connsiteX4" fmla="*/ 1735050 w 5522083"/>
                  <a:gd name="connsiteY4" fmla="*/ 1343316 h 1583767"/>
                  <a:gd name="connsiteX5" fmla="*/ 1949363 w 5522083"/>
                  <a:gd name="connsiteY5" fmla="*/ 1524291 h 1583767"/>
                  <a:gd name="connsiteX6" fmla="*/ 2397038 w 5522083"/>
                  <a:gd name="connsiteY6" fmla="*/ 190791 h 1583767"/>
                  <a:gd name="connsiteX7" fmla="*/ 2568488 w 5522083"/>
                  <a:gd name="connsiteY7" fmla="*/ 147929 h 1583767"/>
                  <a:gd name="connsiteX8" fmla="*/ 2797088 w 5522083"/>
                  <a:gd name="connsiteY8" fmla="*/ 1505241 h 1583767"/>
                  <a:gd name="connsiteX9" fmla="*/ 3372943 w 5522083"/>
                  <a:gd name="connsiteY9" fmla="*/ 1273748 h 1583767"/>
                  <a:gd name="connsiteX10" fmla="*/ 5522083 w 5522083"/>
                  <a:gd name="connsiteY10" fmla="*/ 1485194 h 1583767"/>
                  <a:gd name="connsiteX0" fmla="*/ 0 w 5522083"/>
                  <a:gd name="connsiteY0" fmla="*/ 1500955 h 1571381"/>
                  <a:gd name="connsiteX1" fmla="*/ 1039725 w 5522083"/>
                  <a:gd name="connsiteY1" fmla="*/ 1452854 h 1571381"/>
                  <a:gd name="connsiteX2" fmla="*/ 1392150 w 5522083"/>
                  <a:gd name="connsiteY2" fmla="*/ 1281404 h 1571381"/>
                  <a:gd name="connsiteX3" fmla="*/ 1558838 w 5522083"/>
                  <a:gd name="connsiteY3" fmla="*/ 1271879 h 1571381"/>
                  <a:gd name="connsiteX4" fmla="*/ 1949363 w 5522083"/>
                  <a:gd name="connsiteY4" fmla="*/ 1524291 h 1571381"/>
                  <a:gd name="connsiteX5" fmla="*/ 2397038 w 5522083"/>
                  <a:gd name="connsiteY5" fmla="*/ 190791 h 1571381"/>
                  <a:gd name="connsiteX6" fmla="*/ 2568488 w 5522083"/>
                  <a:gd name="connsiteY6" fmla="*/ 147929 h 1571381"/>
                  <a:gd name="connsiteX7" fmla="*/ 2797088 w 5522083"/>
                  <a:gd name="connsiteY7" fmla="*/ 1505241 h 1571381"/>
                  <a:gd name="connsiteX8" fmla="*/ 3372943 w 5522083"/>
                  <a:gd name="connsiteY8" fmla="*/ 1273748 h 1571381"/>
                  <a:gd name="connsiteX9" fmla="*/ 5522083 w 5522083"/>
                  <a:gd name="connsiteY9" fmla="*/ 1485194 h 1571381"/>
                  <a:gd name="connsiteX0" fmla="*/ 0 w 5522083"/>
                  <a:gd name="connsiteY0" fmla="*/ 1500955 h 1583447"/>
                  <a:gd name="connsiteX1" fmla="*/ 1039725 w 5522083"/>
                  <a:gd name="connsiteY1" fmla="*/ 1452854 h 1583447"/>
                  <a:gd name="connsiteX2" fmla="*/ 1392150 w 5522083"/>
                  <a:gd name="connsiteY2" fmla="*/ 1281404 h 1583447"/>
                  <a:gd name="connsiteX3" fmla="*/ 1708745 w 5522083"/>
                  <a:gd name="connsiteY3" fmla="*/ 1342602 h 1583447"/>
                  <a:gd name="connsiteX4" fmla="*/ 1949363 w 5522083"/>
                  <a:gd name="connsiteY4" fmla="*/ 1524291 h 1583447"/>
                  <a:gd name="connsiteX5" fmla="*/ 2397038 w 5522083"/>
                  <a:gd name="connsiteY5" fmla="*/ 190791 h 1583447"/>
                  <a:gd name="connsiteX6" fmla="*/ 2568488 w 5522083"/>
                  <a:gd name="connsiteY6" fmla="*/ 147929 h 1583447"/>
                  <a:gd name="connsiteX7" fmla="*/ 2797088 w 5522083"/>
                  <a:gd name="connsiteY7" fmla="*/ 1505241 h 1583447"/>
                  <a:gd name="connsiteX8" fmla="*/ 3372943 w 5522083"/>
                  <a:gd name="connsiteY8" fmla="*/ 1273748 h 1583447"/>
                  <a:gd name="connsiteX9" fmla="*/ 5522083 w 5522083"/>
                  <a:gd name="connsiteY9" fmla="*/ 1485194 h 1583447"/>
                  <a:gd name="connsiteX0" fmla="*/ 0 w 5522083"/>
                  <a:gd name="connsiteY0" fmla="*/ 1500955 h 1586184"/>
                  <a:gd name="connsiteX1" fmla="*/ 1039725 w 5522083"/>
                  <a:gd name="connsiteY1" fmla="*/ 1452854 h 1586184"/>
                  <a:gd name="connsiteX2" fmla="*/ 1392150 w 5522083"/>
                  <a:gd name="connsiteY2" fmla="*/ 1281404 h 1586184"/>
                  <a:gd name="connsiteX3" fmla="*/ 1708745 w 5522083"/>
                  <a:gd name="connsiteY3" fmla="*/ 1342602 h 1586184"/>
                  <a:gd name="connsiteX4" fmla="*/ 1949363 w 5522083"/>
                  <a:gd name="connsiteY4" fmla="*/ 1524291 h 1586184"/>
                  <a:gd name="connsiteX5" fmla="*/ 2397038 w 5522083"/>
                  <a:gd name="connsiteY5" fmla="*/ 190791 h 1586184"/>
                  <a:gd name="connsiteX6" fmla="*/ 2568488 w 5522083"/>
                  <a:gd name="connsiteY6" fmla="*/ 147929 h 1586184"/>
                  <a:gd name="connsiteX7" fmla="*/ 2797088 w 5522083"/>
                  <a:gd name="connsiteY7" fmla="*/ 1505241 h 1586184"/>
                  <a:gd name="connsiteX8" fmla="*/ 3372943 w 5522083"/>
                  <a:gd name="connsiteY8" fmla="*/ 1273748 h 1586184"/>
                  <a:gd name="connsiteX9" fmla="*/ 5522083 w 5522083"/>
                  <a:gd name="connsiteY9" fmla="*/ 1485194 h 1586184"/>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6465"/>
                  <a:gd name="connsiteX1" fmla="*/ 1039725 w 5522083"/>
                  <a:gd name="connsiteY1" fmla="*/ 1452854 h 1586465"/>
                  <a:gd name="connsiteX2" fmla="*/ 1411425 w 5522083"/>
                  <a:gd name="connsiteY2" fmla="*/ 1294500 h 1586465"/>
                  <a:gd name="connsiteX3" fmla="*/ 1708745 w 5522083"/>
                  <a:gd name="connsiteY3" fmla="*/ 1342602 h 1586465"/>
                  <a:gd name="connsiteX4" fmla="*/ 1949363 w 5522083"/>
                  <a:gd name="connsiteY4" fmla="*/ 1524291 h 1586465"/>
                  <a:gd name="connsiteX5" fmla="*/ 2397038 w 5522083"/>
                  <a:gd name="connsiteY5" fmla="*/ 190791 h 1586465"/>
                  <a:gd name="connsiteX6" fmla="*/ 2568488 w 5522083"/>
                  <a:gd name="connsiteY6" fmla="*/ 147929 h 1586465"/>
                  <a:gd name="connsiteX7" fmla="*/ 2797088 w 5522083"/>
                  <a:gd name="connsiteY7" fmla="*/ 1505241 h 1586465"/>
                  <a:gd name="connsiteX8" fmla="*/ 3372943 w 5522083"/>
                  <a:gd name="connsiteY8" fmla="*/ 1273748 h 1586465"/>
                  <a:gd name="connsiteX9" fmla="*/ 5522083 w 5522083"/>
                  <a:gd name="connsiteY9" fmla="*/ 1485194 h 1586465"/>
                  <a:gd name="connsiteX0" fmla="*/ 0 w 5515659"/>
                  <a:gd name="connsiteY0" fmla="*/ 1500955 h 1586465"/>
                  <a:gd name="connsiteX1" fmla="*/ 1033301 w 5515659"/>
                  <a:gd name="connsiteY1" fmla="*/ 1452854 h 1586465"/>
                  <a:gd name="connsiteX2" fmla="*/ 1405001 w 5515659"/>
                  <a:gd name="connsiteY2" fmla="*/ 1294500 h 1586465"/>
                  <a:gd name="connsiteX3" fmla="*/ 1702321 w 5515659"/>
                  <a:gd name="connsiteY3" fmla="*/ 1342602 h 1586465"/>
                  <a:gd name="connsiteX4" fmla="*/ 1942939 w 5515659"/>
                  <a:gd name="connsiteY4" fmla="*/ 1524291 h 1586465"/>
                  <a:gd name="connsiteX5" fmla="*/ 2390614 w 5515659"/>
                  <a:gd name="connsiteY5" fmla="*/ 190791 h 1586465"/>
                  <a:gd name="connsiteX6" fmla="*/ 2562064 w 5515659"/>
                  <a:gd name="connsiteY6" fmla="*/ 147929 h 1586465"/>
                  <a:gd name="connsiteX7" fmla="*/ 2790664 w 5515659"/>
                  <a:gd name="connsiteY7" fmla="*/ 1505241 h 1586465"/>
                  <a:gd name="connsiteX8" fmla="*/ 3366519 w 5515659"/>
                  <a:gd name="connsiteY8" fmla="*/ 1273748 h 1586465"/>
                  <a:gd name="connsiteX9" fmla="*/ 5515659 w 5515659"/>
                  <a:gd name="connsiteY9" fmla="*/ 1485194 h 1586465"/>
                  <a:gd name="connsiteX0" fmla="*/ 0 w 5627018"/>
                  <a:gd name="connsiteY0" fmla="*/ 1504448 h 1586465"/>
                  <a:gd name="connsiteX1" fmla="*/ 1144660 w 5627018"/>
                  <a:gd name="connsiteY1" fmla="*/ 1452854 h 1586465"/>
                  <a:gd name="connsiteX2" fmla="*/ 1516360 w 5627018"/>
                  <a:gd name="connsiteY2" fmla="*/ 1294500 h 1586465"/>
                  <a:gd name="connsiteX3" fmla="*/ 1813680 w 5627018"/>
                  <a:gd name="connsiteY3" fmla="*/ 1342602 h 1586465"/>
                  <a:gd name="connsiteX4" fmla="*/ 2054298 w 5627018"/>
                  <a:gd name="connsiteY4" fmla="*/ 1524291 h 1586465"/>
                  <a:gd name="connsiteX5" fmla="*/ 2501973 w 5627018"/>
                  <a:gd name="connsiteY5" fmla="*/ 190791 h 1586465"/>
                  <a:gd name="connsiteX6" fmla="*/ 2673423 w 5627018"/>
                  <a:gd name="connsiteY6" fmla="*/ 147929 h 1586465"/>
                  <a:gd name="connsiteX7" fmla="*/ 2902023 w 5627018"/>
                  <a:gd name="connsiteY7" fmla="*/ 1505241 h 1586465"/>
                  <a:gd name="connsiteX8" fmla="*/ 3477878 w 5627018"/>
                  <a:gd name="connsiteY8" fmla="*/ 1273748 h 1586465"/>
                  <a:gd name="connsiteX9" fmla="*/ 5627018 w 5627018"/>
                  <a:gd name="connsiteY9" fmla="*/ 1485194 h 1586465"/>
                  <a:gd name="connsiteX0" fmla="*/ 0 w 5635584"/>
                  <a:gd name="connsiteY0" fmla="*/ 1497463 h 1586465"/>
                  <a:gd name="connsiteX1" fmla="*/ 1153226 w 5635584"/>
                  <a:gd name="connsiteY1" fmla="*/ 1452854 h 1586465"/>
                  <a:gd name="connsiteX2" fmla="*/ 1524926 w 5635584"/>
                  <a:gd name="connsiteY2" fmla="*/ 1294500 h 1586465"/>
                  <a:gd name="connsiteX3" fmla="*/ 1822246 w 5635584"/>
                  <a:gd name="connsiteY3" fmla="*/ 1342602 h 1586465"/>
                  <a:gd name="connsiteX4" fmla="*/ 2062864 w 5635584"/>
                  <a:gd name="connsiteY4" fmla="*/ 1524291 h 1586465"/>
                  <a:gd name="connsiteX5" fmla="*/ 2510539 w 5635584"/>
                  <a:gd name="connsiteY5" fmla="*/ 190791 h 1586465"/>
                  <a:gd name="connsiteX6" fmla="*/ 2681989 w 5635584"/>
                  <a:gd name="connsiteY6" fmla="*/ 147929 h 1586465"/>
                  <a:gd name="connsiteX7" fmla="*/ 2910589 w 5635584"/>
                  <a:gd name="connsiteY7" fmla="*/ 1505241 h 1586465"/>
                  <a:gd name="connsiteX8" fmla="*/ 3486444 w 5635584"/>
                  <a:gd name="connsiteY8" fmla="*/ 1273748 h 1586465"/>
                  <a:gd name="connsiteX9" fmla="*/ 5635584 w 5635584"/>
                  <a:gd name="connsiteY9" fmla="*/ 1485194 h 1586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5584" h="1586465">
                    <a:moveTo>
                      <a:pt x="0" y="1497463"/>
                    </a:moveTo>
                    <a:cubicBezTo>
                      <a:pt x="178990" y="1493891"/>
                      <a:pt x="899072" y="1486681"/>
                      <a:pt x="1153226" y="1452854"/>
                    </a:cubicBezTo>
                    <a:cubicBezTo>
                      <a:pt x="1407380" y="1419027"/>
                      <a:pt x="1418890" y="1333577"/>
                      <a:pt x="1524926" y="1294500"/>
                    </a:cubicBezTo>
                    <a:cubicBezTo>
                      <a:pt x="1681401" y="1236835"/>
                      <a:pt x="1743297" y="1270252"/>
                      <a:pt x="1822246" y="1342602"/>
                    </a:cubicBezTo>
                    <a:cubicBezTo>
                      <a:pt x="1894123" y="1408471"/>
                      <a:pt x="1948149" y="1716259"/>
                      <a:pt x="2062864" y="1524291"/>
                    </a:cubicBezTo>
                    <a:cubicBezTo>
                      <a:pt x="2177579" y="1332323"/>
                      <a:pt x="2407352" y="420185"/>
                      <a:pt x="2510539" y="190791"/>
                    </a:cubicBezTo>
                    <a:cubicBezTo>
                      <a:pt x="2613727" y="-38603"/>
                      <a:pt x="2615314" y="-71146"/>
                      <a:pt x="2681989" y="147929"/>
                    </a:cubicBezTo>
                    <a:cubicBezTo>
                      <a:pt x="2748664" y="367004"/>
                      <a:pt x="2776513" y="1317605"/>
                      <a:pt x="2910589" y="1505241"/>
                    </a:cubicBezTo>
                    <a:cubicBezTo>
                      <a:pt x="3044665" y="1692877"/>
                      <a:pt x="3032278" y="1277089"/>
                      <a:pt x="3486444" y="1273748"/>
                    </a:cubicBezTo>
                    <a:cubicBezTo>
                      <a:pt x="3940610" y="1270407"/>
                      <a:pt x="5104588" y="1470519"/>
                      <a:pt x="5635584" y="1485194"/>
                    </a:cubicBezTo>
                  </a:path>
                </a:pathLst>
              </a:cu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cxnSp>
          <p:nvCxnSpPr>
            <p:cNvPr id="13" name="Straight Connector 12"/>
            <p:cNvCxnSpPr/>
            <p:nvPr/>
          </p:nvCxnSpPr>
          <p:spPr>
            <a:xfrm>
              <a:off x="8381330" y="4059787"/>
              <a:ext cx="1584251" cy="0"/>
            </a:xfrm>
            <a:prstGeom prst="line">
              <a:avLst/>
            </a:prstGeom>
            <a:ln w="19050">
              <a:solidFill>
                <a:srgbClr val="C00000"/>
              </a:solidFill>
              <a:prstDash val="sysDot"/>
            </a:ln>
            <a:effectLst>
              <a:glow rad="50800">
                <a:schemeClr val="bg1">
                  <a:lumMod val="85000"/>
                </a:schemeClr>
              </a:glow>
            </a:effectLst>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537193" y="1418281"/>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Non-Radware</a:t>
              </a:r>
              <a:endParaRPr lang="en-US" sz="3200" b="1" dirty="0">
                <a:solidFill>
                  <a:srgbClr val="F37543"/>
                </a:solidFill>
                <a:cs typeface="Arial" panose="020B0604020202020204" pitchFamily="34" charset="0"/>
              </a:endParaRPr>
            </a:p>
          </p:txBody>
        </p:sp>
      </p:grpSp>
    </p:spTree>
    <p:extLst>
      <p:ext uri="{BB962C8B-B14F-4D97-AF65-F5344CB8AC3E}">
        <p14:creationId xmlns:p14="http://schemas.microsoft.com/office/powerpoint/2010/main" val="29681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a:t>Radware’s</a:t>
            </a:r>
            <a:r>
              <a:rPr lang="en-US" dirty="0"/>
              <a:t> Unique Technologies </a:t>
            </a:r>
          </a:p>
        </p:txBody>
      </p:sp>
      <p:sp>
        <p:nvSpPr>
          <p:cNvPr id="9" name="Content Placeholder 5"/>
          <p:cNvSpPr txBox="1">
            <a:spLocks/>
          </p:cNvSpPr>
          <p:nvPr/>
        </p:nvSpPr>
        <p:spPr>
          <a:xfrm>
            <a:off x="281679" y="3069658"/>
            <a:ext cx="1527721" cy="104181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Font typeface="Arial" panose="020B0604020202020204" pitchFamily="34" charset="0"/>
              <a:buNone/>
            </a:pPr>
            <a:r>
              <a:rPr lang="en-US" sz="2000" b="1" dirty="0" smtClean="0">
                <a:solidFill>
                  <a:prstClr val="black">
                    <a:lumMod val="75000"/>
                    <a:lumOff val="25000"/>
                  </a:prstClr>
                </a:solidFill>
              </a:rPr>
              <a:t>Available Information </a:t>
            </a:r>
            <a:r>
              <a:rPr lang="en-US" sz="2000" b="1" dirty="0">
                <a:solidFill>
                  <a:prstClr val="black">
                    <a:lumMod val="75000"/>
                    <a:lumOff val="25000"/>
                  </a:prstClr>
                </a:solidFill>
              </a:rPr>
              <a:t>Services</a:t>
            </a:r>
          </a:p>
          <a:p>
            <a:pPr algn="r"/>
            <a:endParaRPr lang="en-US" sz="2400" dirty="0">
              <a:solidFill>
                <a:prstClr val="black">
                  <a:lumMod val="75000"/>
                  <a:lumOff val="25000"/>
                </a:prstClr>
              </a:solidFill>
            </a:endParaRPr>
          </a:p>
        </p:txBody>
      </p:sp>
      <p:sp>
        <p:nvSpPr>
          <p:cNvPr id="12" name="TextBox 11"/>
          <p:cNvSpPr txBox="1"/>
          <p:nvPr/>
        </p:nvSpPr>
        <p:spPr>
          <a:xfrm>
            <a:off x="10049058" y="1778915"/>
            <a:ext cx="1354668" cy="395370"/>
          </a:xfrm>
          <a:prstGeom prst="rect">
            <a:avLst/>
          </a:prstGeom>
          <a:noFill/>
        </p:spPr>
        <p:txBody>
          <a:bodyPr wrap="square" lIns="117226" tIns="58613" rIns="117226" bIns="58613" rtlCol="0">
            <a:spAutoFit/>
          </a:bodyPr>
          <a:lstStyle/>
          <a:p>
            <a:pPr algn="ctr"/>
            <a:r>
              <a:rPr lang="en-US" b="1" dirty="0" smtClean="0">
                <a:solidFill>
                  <a:srgbClr val="F37543"/>
                </a:solidFill>
              </a:rPr>
              <a:t>Network</a:t>
            </a:r>
            <a:endParaRPr lang="en-US" b="1" dirty="0">
              <a:solidFill>
                <a:srgbClr val="F37543"/>
              </a:solidFill>
            </a:endParaRPr>
          </a:p>
        </p:txBody>
      </p:sp>
      <p:sp>
        <p:nvSpPr>
          <p:cNvPr id="11" name="TextBox 10"/>
          <p:cNvSpPr txBox="1"/>
          <p:nvPr/>
        </p:nvSpPr>
        <p:spPr>
          <a:xfrm>
            <a:off x="7574367" y="1778915"/>
            <a:ext cx="1354668" cy="395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b="1" dirty="0">
                <a:solidFill>
                  <a:srgbClr val="F39307"/>
                </a:solidFill>
              </a:rPr>
              <a:t>Server</a:t>
            </a:r>
          </a:p>
        </p:txBody>
      </p:sp>
      <p:sp>
        <p:nvSpPr>
          <p:cNvPr id="49" name="TextBox 48"/>
          <p:cNvSpPr txBox="1"/>
          <p:nvPr/>
        </p:nvSpPr>
        <p:spPr>
          <a:xfrm>
            <a:off x="5087078" y="1778915"/>
            <a:ext cx="1354668" cy="395370"/>
          </a:xfrm>
          <a:prstGeom prst="rect">
            <a:avLst/>
          </a:prstGeom>
          <a:noFill/>
        </p:spPr>
        <p:txBody>
          <a:bodyPr wrap="square" lIns="117226" tIns="58613" rIns="117226" bIns="58613" rtlCol="0">
            <a:spAutoFit/>
          </a:bodyPr>
          <a:lstStyle/>
          <a:p>
            <a:pPr algn="ctr"/>
            <a:r>
              <a:rPr lang="en-US" b="1" dirty="0" smtClean="0">
                <a:solidFill>
                  <a:prstClr val="black">
                    <a:lumMod val="65000"/>
                    <a:lumOff val="35000"/>
                  </a:prstClr>
                </a:solidFill>
              </a:rPr>
              <a:t>Application</a:t>
            </a:r>
            <a:endParaRPr lang="en-US" b="1" dirty="0">
              <a:solidFill>
                <a:prstClr val="black">
                  <a:lumMod val="65000"/>
                  <a:lumOff val="35000"/>
                </a:prstClr>
              </a:solidFill>
            </a:endParaRPr>
          </a:p>
        </p:txBody>
      </p:sp>
      <p:sp>
        <p:nvSpPr>
          <p:cNvPr id="55" name="TextBox 54"/>
          <p:cNvSpPr txBox="1"/>
          <p:nvPr/>
        </p:nvSpPr>
        <p:spPr>
          <a:xfrm>
            <a:off x="2816295" y="1778915"/>
            <a:ext cx="925959" cy="395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b="1" dirty="0">
                <a:solidFill>
                  <a:srgbClr val="FFFFFF">
                    <a:lumMod val="50000"/>
                  </a:srgbClr>
                </a:solidFill>
              </a:rPr>
              <a:t>Web</a:t>
            </a:r>
          </a:p>
        </p:txBody>
      </p:sp>
      <p:sp>
        <p:nvSpPr>
          <p:cNvPr id="24" name="Rectangle 23"/>
          <p:cNvSpPr/>
          <p:nvPr/>
        </p:nvSpPr>
        <p:spPr>
          <a:xfrm>
            <a:off x="2151196" y="3359362"/>
            <a:ext cx="2256155" cy="45189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a:solidFill>
                  <a:srgbClr val="FFFFFF"/>
                </a:solidFill>
                <a:cs typeface="Arial"/>
              </a:rPr>
              <a:t>Hybrid WAF</a:t>
            </a:r>
          </a:p>
        </p:txBody>
      </p:sp>
      <p:grpSp>
        <p:nvGrpSpPr>
          <p:cNvPr id="3" name="Group 2"/>
          <p:cNvGrpSpPr/>
          <p:nvPr/>
        </p:nvGrpSpPr>
        <p:grpSpPr>
          <a:xfrm>
            <a:off x="2151197" y="2843346"/>
            <a:ext cx="2256155" cy="1494080"/>
            <a:chOff x="2151197" y="2843346"/>
            <a:chExt cx="2256155" cy="1494080"/>
          </a:xfrm>
        </p:grpSpPr>
        <p:sp>
          <p:nvSpPr>
            <p:cNvPr id="26" name="Rectangle 25"/>
            <p:cNvSpPr/>
            <p:nvPr/>
          </p:nvSpPr>
          <p:spPr>
            <a:xfrm>
              <a:off x="2151197" y="3885527"/>
              <a:ext cx="2256155" cy="45189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a:solidFill>
                    <a:srgbClr val="FFFFFF"/>
                  </a:solidFill>
                  <a:cs typeface="Arial"/>
                </a:rPr>
                <a:t>Behavioral Server Cracking </a:t>
              </a:r>
            </a:p>
          </p:txBody>
        </p:sp>
        <p:sp>
          <p:nvSpPr>
            <p:cNvPr id="28" name="Rectangle 27"/>
            <p:cNvSpPr/>
            <p:nvPr/>
          </p:nvSpPr>
          <p:spPr>
            <a:xfrm>
              <a:off x="2151197" y="2843346"/>
              <a:ext cx="2256155" cy="45189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a:solidFill>
                    <a:srgbClr val="FFFFFF"/>
                  </a:solidFill>
                  <a:cs typeface="Arial"/>
                </a:rPr>
                <a:t>WAF – DDoS Signaling</a:t>
              </a:r>
            </a:p>
          </p:txBody>
        </p:sp>
      </p:grpSp>
      <p:grpSp>
        <p:nvGrpSpPr>
          <p:cNvPr id="15" name="Group 14"/>
          <p:cNvGrpSpPr/>
          <p:nvPr/>
        </p:nvGrpSpPr>
        <p:grpSpPr>
          <a:xfrm>
            <a:off x="4636335" y="2471516"/>
            <a:ext cx="2256155" cy="2236641"/>
            <a:chOff x="4636335" y="2292614"/>
            <a:chExt cx="2256155" cy="2236641"/>
          </a:xfrm>
        </p:grpSpPr>
        <p:sp>
          <p:nvSpPr>
            <p:cNvPr id="21" name="Rectangle 20"/>
            <p:cNvSpPr/>
            <p:nvPr/>
          </p:nvSpPr>
          <p:spPr>
            <a:xfrm>
              <a:off x="4636335" y="2292614"/>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Behavioral HTTP Flood Protection </a:t>
              </a:r>
            </a:p>
          </p:txBody>
        </p:sp>
        <p:sp>
          <p:nvSpPr>
            <p:cNvPr id="29" name="Rectangle 28"/>
            <p:cNvSpPr/>
            <p:nvPr/>
          </p:nvSpPr>
          <p:spPr>
            <a:xfrm>
              <a:off x="4636335" y="3080121"/>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HTTP Polymorphic Challenge Response</a:t>
              </a:r>
            </a:p>
          </p:txBody>
        </p:sp>
        <p:sp>
          <p:nvSpPr>
            <p:cNvPr id="30" name="Rectangle 29"/>
            <p:cNvSpPr/>
            <p:nvPr/>
          </p:nvSpPr>
          <p:spPr>
            <a:xfrm>
              <a:off x="4636335" y="3867629"/>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Encrypted Challenge Response</a:t>
              </a:r>
            </a:p>
          </p:txBody>
        </p:sp>
      </p:grpSp>
      <p:grpSp>
        <p:nvGrpSpPr>
          <p:cNvPr id="7" name="Group 6"/>
          <p:cNvGrpSpPr/>
          <p:nvPr/>
        </p:nvGrpSpPr>
        <p:grpSpPr>
          <a:xfrm>
            <a:off x="7123623" y="2471516"/>
            <a:ext cx="2256156" cy="2249230"/>
            <a:chOff x="7123623" y="2292614"/>
            <a:chExt cx="2256156" cy="2249230"/>
          </a:xfrm>
        </p:grpSpPr>
        <p:sp>
          <p:nvSpPr>
            <p:cNvPr id="2" name="Rectangle 1"/>
            <p:cNvSpPr/>
            <p:nvPr/>
          </p:nvSpPr>
          <p:spPr>
            <a:xfrm>
              <a:off x="7123623" y="4089945"/>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Advanced Fingerprinting</a:t>
              </a:r>
            </a:p>
          </p:txBody>
        </p:sp>
        <p:sp>
          <p:nvSpPr>
            <p:cNvPr id="22" name="Rectangle 21"/>
            <p:cNvSpPr/>
            <p:nvPr/>
          </p:nvSpPr>
          <p:spPr>
            <a:xfrm>
              <a:off x="7123624" y="2821815"/>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DNS Challenge Response</a:t>
              </a:r>
            </a:p>
          </p:txBody>
        </p:sp>
        <p:sp>
          <p:nvSpPr>
            <p:cNvPr id="31" name="Rectangle 30"/>
            <p:cNvSpPr/>
            <p:nvPr/>
          </p:nvSpPr>
          <p:spPr>
            <a:xfrm>
              <a:off x="7123624" y="3351016"/>
              <a:ext cx="2256155" cy="661626"/>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r>
                <a:rPr lang="en-US" sz="1400" b="1" dirty="0">
                  <a:solidFill>
                    <a:srgbClr val="FFFFFF"/>
                  </a:solidFill>
                  <a:cs typeface="Arial"/>
                </a:rPr>
                <a:t>SSL Session and Network Protection</a:t>
              </a:r>
            </a:p>
          </p:txBody>
        </p:sp>
        <p:sp>
          <p:nvSpPr>
            <p:cNvPr id="32" name="Rectangle 31"/>
            <p:cNvSpPr/>
            <p:nvPr/>
          </p:nvSpPr>
          <p:spPr>
            <a:xfrm>
              <a:off x="7123624" y="2292614"/>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Behavioral DNS Protection</a:t>
              </a:r>
            </a:p>
          </p:txBody>
        </p:sp>
      </p:grpSp>
      <p:grpSp>
        <p:nvGrpSpPr>
          <p:cNvPr id="6" name="Group 5"/>
          <p:cNvGrpSpPr/>
          <p:nvPr/>
        </p:nvGrpSpPr>
        <p:grpSpPr>
          <a:xfrm>
            <a:off x="9598315" y="2471516"/>
            <a:ext cx="2256155" cy="2249230"/>
            <a:chOff x="9598315" y="2292614"/>
            <a:chExt cx="2256155" cy="2249230"/>
          </a:xfrm>
        </p:grpSpPr>
        <p:sp>
          <p:nvSpPr>
            <p:cNvPr id="23" name="Rectangle 22"/>
            <p:cNvSpPr/>
            <p:nvPr/>
          </p:nvSpPr>
          <p:spPr>
            <a:xfrm>
              <a:off x="9598315" y="2292614"/>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Behavioral DoS </a:t>
              </a:r>
            </a:p>
          </p:txBody>
        </p:sp>
        <p:sp>
          <p:nvSpPr>
            <p:cNvPr id="27" name="Rectangle 26"/>
            <p:cNvSpPr/>
            <p:nvPr/>
          </p:nvSpPr>
          <p:spPr>
            <a:xfrm>
              <a:off x="9598315" y="3351016"/>
              <a:ext cx="2256155" cy="661626"/>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Network Challenge Response </a:t>
              </a:r>
            </a:p>
          </p:txBody>
        </p:sp>
        <p:sp>
          <p:nvSpPr>
            <p:cNvPr id="33" name="Rectangle 32"/>
            <p:cNvSpPr/>
            <p:nvPr/>
          </p:nvSpPr>
          <p:spPr>
            <a:xfrm>
              <a:off x="9598315" y="2821814"/>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Real Time Signature</a:t>
              </a:r>
            </a:p>
          </p:txBody>
        </p:sp>
        <p:sp>
          <p:nvSpPr>
            <p:cNvPr id="35" name="Rectangle 34"/>
            <p:cNvSpPr/>
            <p:nvPr/>
          </p:nvSpPr>
          <p:spPr>
            <a:xfrm>
              <a:off x="9598315" y="4089945"/>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Behavioral  Anti-Scan</a:t>
              </a:r>
            </a:p>
          </p:txBody>
        </p:sp>
      </p:grpSp>
      <p:cxnSp>
        <p:nvCxnSpPr>
          <p:cNvPr id="5" name="Straight Connector 4"/>
          <p:cNvCxnSpPr/>
          <p:nvPr/>
        </p:nvCxnSpPr>
        <p:spPr>
          <a:xfrm>
            <a:off x="2034209" y="1736240"/>
            <a:ext cx="0" cy="3554412"/>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525618" y="1736240"/>
            <a:ext cx="0" cy="3554412"/>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010400" y="1736240"/>
            <a:ext cx="0" cy="3554412"/>
          </a:xfrm>
          <a:prstGeom prst="line">
            <a:avLst/>
          </a:prstGeom>
          <a:ln w="12700">
            <a:solidFill>
              <a:srgbClr val="F39307"/>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488557" y="1736240"/>
            <a:ext cx="0" cy="3554412"/>
          </a:xfrm>
          <a:prstGeom prst="line">
            <a:avLst/>
          </a:prstGeom>
          <a:ln w="12700">
            <a:solidFill>
              <a:srgbClr val="FF6F36"/>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16</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23056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66909" y="3842103"/>
            <a:ext cx="1038146" cy="1038146"/>
          </a:xfrm>
          <a:prstGeom prst="rect">
            <a:avLst/>
          </a:prstGeom>
        </p:spPr>
      </p:pic>
      <p:sp>
        <p:nvSpPr>
          <p:cNvPr id="11" name="Title 10"/>
          <p:cNvSpPr>
            <a:spLocks noGrp="1"/>
          </p:cNvSpPr>
          <p:nvPr>
            <p:ph type="ctrTitle"/>
          </p:nvPr>
        </p:nvSpPr>
        <p:spPr/>
        <p:txBody>
          <a:bodyPr/>
          <a:lstStyle/>
          <a:p>
            <a:r>
              <a:rPr lang="en-US" dirty="0"/>
              <a:t>Radware Intellectual Property </a:t>
            </a:r>
          </a:p>
        </p:txBody>
      </p:sp>
      <p:sp>
        <p:nvSpPr>
          <p:cNvPr id="3" name="Text Placeholder 2"/>
          <p:cNvSpPr>
            <a:spLocks noGrp="1"/>
          </p:cNvSpPr>
          <p:nvPr>
            <p:ph type="body" sz="quarter" idx="16"/>
          </p:nvPr>
        </p:nvSpPr>
        <p:spPr>
          <a:xfrm>
            <a:off x="1211263" y="1140181"/>
            <a:ext cx="10078372" cy="387385"/>
          </a:xfrm>
        </p:spPr>
        <p:txBody>
          <a:bodyPr/>
          <a:lstStyle/>
          <a:p>
            <a:r>
              <a:rPr lang="en-US" sz="2400" dirty="0"/>
              <a:t>Rich Security Patents Portfolio Secures </a:t>
            </a:r>
            <a:r>
              <a:rPr lang="en-US" sz="2400" dirty="0" err="1" smtClean="0"/>
              <a:t>Radware’s</a:t>
            </a:r>
            <a:r>
              <a:rPr lang="en-US" sz="2400" dirty="0" smtClean="0"/>
              <a:t> </a:t>
            </a:r>
            <a:r>
              <a:rPr lang="en-US" sz="2400" dirty="0"/>
              <a:t>Attack Mitigation Solution</a:t>
            </a:r>
          </a:p>
          <a:p>
            <a:endParaRPr lang="he-IL" sz="2400" dirty="0"/>
          </a:p>
        </p:txBody>
      </p:sp>
      <p:sp>
        <p:nvSpPr>
          <p:cNvPr id="2" name="Rectangle 1"/>
          <p:cNvSpPr/>
          <p:nvPr/>
        </p:nvSpPr>
        <p:spPr>
          <a:xfrm>
            <a:off x="615368" y="2571581"/>
            <a:ext cx="2019078"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Dynamic Network Protection </a:t>
            </a:r>
            <a:r>
              <a:rPr lang="en-US" sz="1600" dirty="0">
                <a:solidFill>
                  <a:prstClr val="black">
                    <a:lumMod val="75000"/>
                    <a:lumOff val="25000"/>
                  </a:prstClr>
                </a:solidFill>
              </a:rPr>
              <a:t>(7,681,235)</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5833" y="1898974"/>
            <a:ext cx="1038146" cy="1038146"/>
          </a:xfrm>
          <a:prstGeom prst="rect">
            <a:avLst/>
          </a:prstGeom>
        </p:spPr>
      </p:pic>
      <p:sp>
        <p:nvSpPr>
          <p:cNvPr id="5" name="Rectangle 4"/>
          <p:cNvSpPr/>
          <p:nvPr/>
        </p:nvSpPr>
        <p:spPr>
          <a:xfrm>
            <a:off x="2634446" y="2571581"/>
            <a:ext cx="157018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SSL </a:t>
            </a:r>
            <a:r>
              <a:rPr lang="en-US" sz="1600" b="1" dirty="0" err="1">
                <a:solidFill>
                  <a:srgbClr val="F37543"/>
                </a:solidFill>
              </a:rPr>
              <a:t>DDoS</a:t>
            </a:r>
            <a:r>
              <a:rPr lang="en-US" sz="1600" b="1" dirty="0">
                <a:solidFill>
                  <a:srgbClr val="F37543"/>
                </a:solidFill>
              </a:rPr>
              <a:t> Protection </a:t>
            </a:r>
            <a:endParaRPr lang="en-US" sz="1600" b="1" dirty="0" smtClean="0">
              <a:solidFill>
                <a:srgbClr val="F37543"/>
              </a:solidFill>
            </a:endParaRPr>
          </a:p>
          <a:p>
            <a:pPr algn="ctr" defTabSz="914252"/>
            <a:r>
              <a:rPr lang="en-US" sz="1600" dirty="0" smtClean="0">
                <a:solidFill>
                  <a:prstClr val="black">
                    <a:lumMod val="75000"/>
                    <a:lumOff val="25000"/>
                  </a:prstClr>
                </a:solidFill>
              </a:rPr>
              <a:t>(</a:t>
            </a:r>
            <a:r>
              <a:rPr lang="en-US" sz="1600" dirty="0">
                <a:solidFill>
                  <a:prstClr val="black">
                    <a:lumMod val="75000"/>
                    <a:lumOff val="25000"/>
                  </a:prstClr>
                </a:solidFill>
              </a:rPr>
              <a:t>13/ 425,978)</a:t>
            </a: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0463" y="1898974"/>
            <a:ext cx="1038146" cy="1038146"/>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5093" y="1898974"/>
            <a:ext cx="1038146" cy="1038146"/>
          </a:xfrm>
          <a:prstGeom prst="rect">
            <a:avLst/>
          </a:prstGeom>
        </p:spPr>
      </p:pic>
      <p:sp>
        <p:nvSpPr>
          <p:cNvPr id="31" name="Rectangle 30"/>
          <p:cNvSpPr/>
          <p:nvPr/>
        </p:nvSpPr>
        <p:spPr>
          <a:xfrm>
            <a:off x="4429076" y="2571581"/>
            <a:ext cx="157018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fontAlgn="base">
              <a:spcBef>
                <a:spcPct val="0"/>
              </a:spcBef>
              <a:spcAft>
                <a:spcPct val="0"/>
              </a:spcAft>
            </a:pPr>
            <a:r>
              <a:rPr lang="en-US" sz="1600" b="1" dirty="0">
                <a:solidFill>
                  <a:srgbClr val="F37543"/>
                </a:solidFill>
              </a:rPr>
              <a:t>SIP Behavioral Protection </a:t>
            </a:r>
            <a:endParaRPr lang="en-US" sz="1600" b="1" dirty="0" smtClean="0">
              <a:solidFill>
                <a:srgbClr val="F37543"/>
              </a:solidFill>
            </a:endParaRPr>
          </a:p>
          <a:p>
            <a:pPr algn="ctr" fontAlgn="base">
              <a:spcBef>
                <a:spcPct val="0"/>
              </a:spcBef>
              <a:spcAft>
                <a:spcPct val="0"/>
              </a:spcAft>
            </a:pPr>
            <a:r>
              <a:rPr lang="en-US" sz="1600" dirty="0" smtClean="0">
                <a:solidFill>
                  <a:prstClr val="black">
                    <a:lumMod val="75000"/>
                    <a:lumOff val="25000"/>
                  </a:prstClr>
                </a:solidFill>
              </a:rPr>
              <a:t>(</a:t>
            </a:r>
            <a:r>
              <a:rPr lang="en-US" sz="1600" dirty="0">
                <a:solidFill>
                  <a:prstClr val="black">
                    <a:lumMod val="75000"/>
                    <a:lumOff val="25000"/>
                  </a:prstClr>
                </a:solidFill>
              </a:rPr>
              <a:t>11/ 835,503)</a:t>
            </a:r>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9723" y="1898974"/>
            <a:ext cx="1038146" cy="1038146"/>
          </a:xfrm>
          <a:prstGeom prst="rect">
            <a:avLst/>
          </a:prstGeom>
        </p:spPr>
      </p:pic>
      <p:sp>
        <p:nvSpPr>
          <p:cNvPr id="34" name="Rectangle 33"/>
          <p:cNvSpPr/>
          <p:nvPr/>
        </p:nvSpPr>
        <p:spPr>
          <a:xfrm>
            <a:off x="6223706" y="2571581"/>
            <a:ext cx="157018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Application Path Security </a:t>
            </a:r>
            <a:r>
              <a:rPr lang="en-US" sz="1600" dirty="0">
                <a:solidFill>
                  <a:prstClr val="black">
                    <a:lumMod val="75000"/>
                    <a:lumOff val="25000"/>
                  </a:prstClr>
                </a:solidFill>
              </a:rPr>
              <a:t>(</a:t>
            </a:r>
            <a:r>
              <a:rPr lang="en-US" sz="1600" dirty="0" smtClean="0">
                <a:solidFill>
                  <a:prstClr val="black">
                    <a:lumMod val="75000"/>
                    <a:lumOff val="25000"/>
                  </a:prstClr>
                </a:solidFill>
              </a:rPr>
              <a:t>7,882,555)</a:t>
            </a:r>
            <a:endParaRPr lang="he-IL" sz="1600" dirty="0">
              <a:solidFill>
                <a:prstClr val="black">
                  <a:lumMod val="75000"/>
                  <a:lumOff val="25000"/>
                </a:prstClr>
              </a:solidFill>
            </a:endParaRPr>
          </a:p>
        </p:txBody>
      </p:sp>
      <p:pic>
        <p:nvPicPr>
          <p:cNvPr id="41" name="Picture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8983" y="1898974"/>
            <a:ext cx="1038146" cy="1038146"/>
          </a:xfrm>
          <a:prstGeom prst="rect">
            <a:avLst/>
          </a:prstGeom>
        </p:spPr>
      </p:pic>
      <p:sp>
        <p:nvSpPr>
          <p:cNvPr id="40" name="Rectangle 39"/>
          <p:cNvSpPr/>
          <p:nvPr/>
        </p:nvSpPr>
        <p:spPr>
          <a:xfrm>
            <a:off x="9550214" y="2571581"/>
            <a:ext cx="2095686"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Low &amp; Slow Behavioral Protection </a:t>
            </a:r>
            <a:endParaRPr lang="en-US" sz="1600" b="1" dirty="0" smtClean="0">
              <a:solidFill>
                <a:srgbClr val="F37543"/>
              </a:solidFill>
            </a:endParaRPr>
          </a:p>
          <a:p>
            <a:pPr algn="ctr" defTabSz="914252"/>
            <a:r>
              <a:rPr lang="en-US" sz="1600" dirty="0">
                <a:solidFill>
                  <a:prstClr val="black">
                    <a:lumMod val="75000"/>
                    <a:lumOff val="25000"/>
                  </a:prstClr>
                </a:solidFill>
              </a:rPr>
              <a:t>(</a:t>
            </a:r>
            <a:r>
              <a:rPr lang="en-US" sz="1600" dirty="0" smtClean="0">
                <a:solidFill>
                  <a:prstClr val="black">
                    <a:lumMod val="75000"/>
                    <a:lumOff val="25000"/>
                  </a:prstClr>
                </a:solidFill>
              </a:rPr>
              <a:t>7,607,170)</a:t>
            </a:r>
            <a:endParaRPr lang="en-US" sz="1600" dirty="0">
              <a:solidFill>
                <a:prstClr val="black">
                  <a:lumMod val="75000"/>
                  <a:lumOff val="25000"/>
                </a:prstClr>
              </a:solidFill>
            </a:endParaRPr>
          </a:p>
        </p:txBody>
      </p:sp>
      <p:pic>
        <p:nvPicPr>
          <p:cNvPr id="44" name="Pictur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8389" y="3842103"/>
            <a:ext cx="1038146" cy="1038146"/>
          </a:xfrm>
          <a:prstGeom prst="rect">
            <a:avLst/>
          </a:prstGeom>
        </p:spPr>
      </p:pic>
      <p:sp>
        <p:nvSpPr>
          <p:cNvPr id="43" name="Rectangle 42"/>
          <p:cNvSpPr/>
          <p:nvPr/>
        </p:nvSpPr>
        <p:spPr>
          <a:xfrm>
            <a:off x="1340912" y="4514710"/>
            <a:ext cx="233310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Signature Propagation Network </a:t>
            </a:r>
            <a:endParaRPr lang="en-US" sz="1600" b="1" dirty="0" smtClean="0">
              <a:solidFill>
                <a:srgbClr val="F37543"/>
              </a:solidFill>
            </a:endParaRPr>
          </a:p>
          <a:p>
            <a:pPr algn="ctr" defTabSz="914252"/>
            <a:r>
              <a:rPr lang="en-US" sz="1600" dirty="0">
                <a:solidFill>
                  <a:prstClr val="black">
                    <a:lumMod val="75000"/>
                    <a:lumOff val="25000"/>
                  </a:prstClr>
                </a:solidFill>
              </a:rPr>
              <a:t>(11/ 869,067)</a:t>
            </a:r>
          </a:p>
        </p:txBody>
      </p:sp>
      <p:pic>
        <p:nvPicPr>
          <p:cNvPr id="47" name="Pictur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3019" y="3842103"/>
            <a:ext cx="1038146" cy="1038146"/>
          </a:xfrm>
          <a:prstGeom prst="rect">
            <a:avLst/>
          </a:prstGeom>
        </p:spPr>
      </p:pic>
      <p:sp>
        <p:nvSpPr>
          <p:cNvPr id="46" name="Rectangle 45"/>
          <p:cNvSpPr/>
          <p:nvPr/>
        </p:nvSpPr>
        <p:spPr>
          <a:xfrm>
            <a:off x="3292554" y="4514710"/>
            <a:ext cx="2019078"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Counter Attack Protection </a:t>
            </a:r>
            <a:endParaRPr lang="en-US" sz="1600" b="1" dirty="0" smtClean="0">
              <a:solidFill>
                <a:srgbClr val="F37543"/>
              </a:solidFill>
            </a:endParaRPr>
          </a:p>
          <a:p>
            <a:pPr algn="ctr" defTabSz="914252"/>
            <a:r>
              <a:rPr lang="en-US" sz="1600" dirty="0">
                <a:solidFill>
                  <a:prstClr val="black">
                    <a:lumMod val="75000"/>
                    <a:lumOff val="25000"/>
                  </a:prstClr>
                </a:solidFill>
              </a:rPr>
              <a:t>(13/ </a:t>
            </a:r>
            <a:r>
              <a:rPr lang="en-US" sz="1600" dirty="0" smtClean="0">
                <a:solidFill>
                  <a:prstClr val="black">
                    <a:lumMod val="75000"/>
                    <a:lumOff val="25000"/>
                  </a:prstClr>
                </a:solidFill>
              </a:rPr>
              <a:t>306,360)</a:t>
            </a:r>
            <a:endParaRPr lang="en-US" sz="1600" dirty="0">
              <a:solidFill>
                <a:prstClr val="black">
                  <a:lumMod val="75000"/>
                  <a:lumOff val="25000"/>
                </a:prstClr>
              </a:solidFill>
            </a:endParaRPr>
          </a:p>
        </p:txBody>
      </p:sp>
      <p:pic>
        <p:nvPicPr>
          <p:cNvPr id="50" name="Pictur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7649" y="3842103"/>
            <a:ext cx="1038146" cy="1038146"/>
          </a:xfrm>
          <a:prstGeom prst="rect">
            <a:avLst/>
          </a:prstGeom>
        </p:spPr>
      </p:pic>
      <p:sp>
        <p:nvSpPr>
          <p:cNvPr id="49" name="Rectangle 48"/>
          <p:cNvSpPr/>
          <p:nvPr/>
        </p:nvSpPr>
        <p:spPr>
          <a:xfrm>
            <a:off x="5311632" y="4743310"/>
            <a:ext cx="157018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Secured </a:t>
            </a:r>
          </a:p>
          <a:p>
            <a:pPr algn="ctr" defTabSz="914252"/>
            <a:r>
              <a:rPr lang="en-US" sz="1600" b="1" dirty="0">
                <a:solidFill>
                  <a:srgbClr val="F37543"/>
                </a:solidFill>
              </a:rPr>
              <a:t>SDN </a:t>
            </a:r>
          </a:p>
          <a:p>
            <a:pPr algn="ctr" defTabSz="914252"/>
            <a:r>
              <a:rPr lang="en-US" sz="1600" dirty="0" smtClean="0">
                <a:solidFill>
                  <a:prstClr val="black">
                    <a:lumMod val="75000"/>
                    <a:lumOff val="25000"/>
                  </a:prstClr>
                </a:solidFill>
              </a:rPr>
              <a:t>(</a:t>
            </a:r>
            <a:r>
              <a:rPr lang="en-US" sz="1600" dirty="0">
                <a:solidFill>
                  <a:prstClr val="black">
                    <a:lumMod val="75000"/>
                    <a:lumOff val="25000"/>
                  </a:prstClr>
                </a:solidFill>
              </a:rPr>
              <a:t>61/ 658,134)</a:t>
            </a:r>
          </a:p>
          <a:p>
            <a:pPr algn="ctr" defTabSz="914252"/>
            <a:endParaRPr lang="he-IL" sz="1600" dirty="0">
              <a:solidFill>
                <a:prstClr val="black">
                  <a:lumMod val="75000"/>
                  <a:lumOff val="25000"/>
                </a:prstClr>
              </a:solidFill>
            </a:endParaRPr>
          </a:p>
        </p:txBody>
      </p:sp>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2279" y="3842103"/>
            <a:ext cx="1038146" cy="1038146"/>
          </a:xfrm>
          <a:prstGeom prst="rect">
            <a:avLst/>
          </a:prstGeom>
        </p:spPr>
      </p:pic>
      <p:sp>
        <p:nvSpPr>
          <p:cNvPr id="52" name="Rectangle 51"/>
          <p:cNvSpPr/>
          <p:nvPr/>
        </p:nvSpPr>
        <p:spPr>
          <a:xfrm>
            <a:off x="7106262" y="4514710"/>
            <a:ext cx="1570182"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Application </a:t>
            </a:r>
            <a:endParaRPr lang="en-US" sz="1600" b="1" dirty="0" smtClean="0">
              <a:solidFill>
                <a:srgbClr val="F37543"/>
              </a:solidFill>
            </a:endParaRPr>
          </a:p>
          <a:p>
            <a:pPr algn="ctr" defTabSz="914252"/>
            <a:r>
              <a:rPr lang="en-US" sz="1600" b="1" dirty="0" smtClean="0">
                <a:solidFill>
                  <a:srgbClr val="F37543"/>
                </a:solidFill>
              </a:rPr>
              <a:t>RTS</a:t>
            </a:r>
          </a:p>
          <a:p>
            <a:pPr algn="ctr" defTabSz="914252"/>
            <a:r>
              <a:rPr lang="en-US" sz="1600" b="1" dirty="0" smtClean="0">
                <a:solidFill>
                  <a:srgbClr val="F37543"/>
                </a:solidFill>
              </a:rPr>
              <a:t> </a:t>
            </a:r>
            <a:r>
              <a:rPr lang="en-US" sz="1600" dirty="0">
                <a:solidFill>
                  <a:prstClr val="black">
                    <a:lumMod val="75000"/>
                    <a:lumOff val="25000"/>
                  </a:prstClr>
                </a:solidFill>
              </a:rPr>
              <a:t>(</a:t>
            </a:r>
            <a:r>
              <a:rPr lang="en-US" sz="1600" dirty="0" smtClean="0">
                <a:solidFill>
                  <a:prstClr val="black">
                    <a:lumMod val="75000"/>
                    <a:lumOff val="25000"/>
                  </a:prstClr>
                </a:solidFill>
              </a:rPr>
              <a:t>7,624,084</a:t>
            </a:r>
            <a:r>
              <a:rPr lang="en-US" sz="1600" dirty="0">
                <a:solidFill>
                  <a:prstClr val="black">
                    <a:lumMod val="75000"/>
                    <a:lumOff val="25000"/>
                  </a:prstClr>
                </a:solidFill>
              </a:rPr>
              <a:t>)</a:t>
            </a:r>
          </a:p>
        </p:txBody>
      </p:sp>
      <p:sp>
        <p:nvSpPr>
          <p:cNvPr id="55" name="Rectangle 54"/>
          <p:cNvSpPr/>
          <p:nvPr/>
        </p:nvSpPr>
        <p:spPr>
          <a:xfrm>
            <a:off x="8799310" y="4514710"/>
            <a:ext cx="1773346"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Network Real-time Signature </a:t>
            </a:r>
            <a:r>
              <a:rPr lang="en-US" sz="1600" dirty="0">
                <a:solidFill>
                  <a:prstClr val="black">
                    <a:lumMod val="75000"/>
                    <a:lumOff val="25000"/>
                  </a:prstClr>
                </a:solidFill>
              </a:rPr>
              <a:t>(</a:t>
            </a:r>
            <a:r>
              <a:rPr lang="en-US" sz="1600" dirty="0" smtClean="0">
                <a:solidFill>
                  <a:prstClr val="black">
                    <a:lumMod val="75000"/>
                    <a:lumOff val="25000"/>
                  </a:prstClr>
                </a:solidFill>
              </a:rPr>
              <a:t>7,836,496)</a:t>
            </a:r>
            <a:endParaRPr lang="en-US" sz="1600" dirty="0">
              <a:solidFill>
                <a:prstClr val="black">
                  <a:lumMod val="75000"/>
                  <a:lumOff val="25000"/>
                </a:prstClr>
              </a:solidFill>
            </a:endParaRPr>
          </a:p>
        </p:txBody>
      </p:sp>
      <p:pic>
        <p:nvPicPr>
          <p:cNvPr id="60"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4353" y="1898974"/>
            <a:ext cx="1038146" cy="1038146"/>
          </a:xfrm>
          <a:prstGeom prst="rect">
            <a:avLst/>
          </a:prstGeom>
        </p:spPr>
      </p:pic>
      <p:sp>
        <p:nvSpPr>
          <p:cNvPr id="61" name="Rectangle 60"/>
          <p:cNvSpPr/>
          <p:nvPr/>
        </p:nvSpPr>
        <p:spPr>
          <a:xfrm>
            <a:off x="7793888" y="2571581"/>
            <a:ext cx="2019078" cy="996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defTabSz="914252"/>
            <a:r>
              <a:rPr lang="en-US" sz="1600" b="1" dirty="0">
                <a:solidFill>
                  <a:srgbClr val="F37543"/>
                </a:solidFill>
              </a:rPr>
              <a:t>HTTP Behavioral Flood </a:t>
            </a:r>
            <a:endParaRPr lang="en-US" sz="1600" b="1" dirty="0" smtClean="0">
              <a:solidFill>
                <a:srgbClr val="F37543"/>
              </a:solidFill>
            </a:endParaRPr>
          </a:p>
          <a:p>
            <a:pPr algn="ctr" defTabSz="914252"/>
            <a:r>
              <a:rPr lang="en-US" sz="1600" dirty="0">
                <a:solidFill>
                  <a:prstClr val="black">
                    <a:lumMod val="75000"/>
                    <a:lumOff val="25000"/>
                  </a:prstClr>
                </a:solidFill>
              </a:rPr>
              <a:t>(</a:t>
            </a:r>
            <a:r>
              <a:rPr lang="en-US" sz="1600" dirty="0" smtClean="0">
                <a:solidFill>
                  <a:prstClr val="black">
                    <a:lumMod val="75000"/>
                    <a:lumOff val="25000"/>
                  </a:prstClr>
                </a:solidFill>
              </a:rPr>
              <a:t>7,617,170)</a:t>
            </a:r>
            <a:endParaRPr lang="en-US" sz="1600" dirty="0">
              <a:solidFill>
                <a:prstClr val="black">
                  <a:lumMod val="75000"/>
                  <a:lumOff val="25000"/>
                </a:prstClr>
              </a:solidFill>
            </a:endParaRPr>
          </a:p>
        </p:txBody>
      </p:sp>
      <p:sp>
        <p:nvSpPr>
          <p:cNvPr id="2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17</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4485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27" y="2122902"/>
            <a:ext cx="820966" cy="1805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2"/>
          <p:cNvSpPr/>
          <p:nvPr/>
        </p:nvSpPr>
        <p:spPr>
          <a:xfrm>
            <a:off x="1047750" y="1627091"/>
            <a:ext cx="6200775" cy="2621826"/>
          </a:xfrm>
          <a:custGeom>
            <a:avLst/>
            <a:gdLst>
              <a:gd name="connsiteX0" fmla="*/ 0 w 2583882"/>
              <a:gd name="connsiteY0" fmla="*/ 0 h 1187189"/>
              <a:gd name="connsiteX1" fmla="*/ 2583882 w 2583882"/>
              <a:gd name="connsiteY1" fmla="*/ 0 h 1187189"/>
              <a:gd name="connsiteX2" fmla="*/ 2583882 w 2583882"/>
              <a:gd name="connsiteY2" fmla="*/ 1187189 h 1187189"/>
              <a:gd name="connsiteX3" fmla="*/ 0 w 2583882"/>
              <a:gd name="connsiteY3" fmla="*/ 1187189 h 1187189"/>
              <a:gd name="connsiteX4" fmla="*/ 0 w 2583882"/>
              <a:gd name="connsiteY4" fmla="*/ 0 h 1187189"/>
              <a:gd name="connsiteX0" fmla="*/ 0 w 3580784"/>
              <a:gd name="connsiteY0" fmla="*/ 0 h 1187189"/>
              <a:gd name="connsiteX1" fmla="*/ 3580784 w 3580784"/>
              <a:gd name="connsiteY1" fmla="*/ 6876 h 1187189"/>
              <a:gd name="connsiteX2" fmla="*/ 2583882 w 3580784"/>
              <a:gd name="connsiteY2" fmla="*/ 1187189 h 1187189"/>
              <a:gd name="connsiteX3" fmla="*/ 0 w 3580784"/>
              <a:gd name="connsiteY3" fmla="*/ 1187189 h 1187189"/>
              <a:gd name="connsiteX4" fmla="*/ 0 w 3580784"/>
              <a:gd name="connsiteY4" fmla="*/ 0 h 1187189"/>
              <a:gd name="connsiteX0" fmla="*/ 0 w 4730314"/>
              <a:gd name="connsiteY0" fmla="*/ 0 h 1187189"/>
              <a:gd name="connsiteX1" fmla="*/ 4730314 w 4730314"/>
              <a:gd name="connsiteY1" fmla="*/ 1 h 1187189"/>
              <a:gd name="connsiteX2" fmla="*/ 2583882 w 4730314"/>
              <a:gd name="connsiteY2" fmla="*/ 1187189 h 1187189"/>
              <a:gd name="connsiteX3" fmla="*/ 0 w 4730314"/>
              <a:gd name="connsiteY3" fmla="*/ 1187189 h 1187189"/>
              <a:gd name="connsiteX4" fmla="*/ 0 w 4730314"/>
              <a:gd name="connsiteY4" fmla="*/ 0 h 1187189"/>
              <a:gd name="connsiteX0" fmla="*/ 0 w 4804002"/>
              <a:gd name="connsiteY0" fmla="*/ 0 h 1187189"/>
              <a:gd name="connsiteX1" fmla="*/ 4804002 w 4804002"/>
              <a:gd name="connsiteY1" fmla="*/ 1 h 1187189"/>
              <a:gd name="connsiteX2" fmla="*/ 2583882 w 4804002"/>
              <a:gd name="connsiteY2" fmla="*/ 1187189 h 1187189"/>
              <a:gd name="connsiteX3" fmla="*/ 0 w 4804002"/>
              <a:gd name="connsiteY3" fmla="*/ 1187189 h 1187189"/>
              <a:gd name="connsiteX4" fmla="*/ 0 w 4804002"/>
              <a:gd name="connsiteY4" fmla="*/ 0 h 1187189"/>
              <a:gd name="connsiteX0" fmla="*/ 0 w 4745051"/>
              <a:gd name="connsiteY0" fmla="*/ 0 h 1187189"/>
              <a:gd name="connsiteX1" fmla="*/ 4745051 w 4745051"/>
              <a:gd name="connsiteY1" fmla="*/ 1 h 1187189"/>
              <a:gd name="connsiteX2" fmla="*/ 2583882 w 4745051"/>
              <a:gd name="connsiteY2" fmla="*/ 1187189 h 1187189"/>
              <a:gd name="connsiteX3" fmla="*/ 0 w 4745051"/>
              <a:gd name="connsiteY3" fmla="*/ 1187189 h 1187189"/>
              <a:gd name="connsiteX4" fmla="*/ 0 w 4745051"/>
              <a:gd name="connsiteY4" fmla="*/ 0 h 1187189"/>
              <a:gd name="connsiteX0" fmla="*/ 0 w 4837019"/>
              <a:gd name="connsiteY0" fmla="*/ 0 h 1201031"/>
              <a:gd name="connsiteX1" fmla="*/ 4745051 w 4837019"/>
              <a:gd name="connsiteY1" fmla="*/ 1 h 1201031"/>
              <a:gd name="connsiteX2" fmla="*/ 4837019 w 4837019"/>
              <a:gd name="connsiteY2" fmla="*/ 1201031 h 1201031"/>
              <a:gd name="connsiteX3" fmla="*/ 0 w 4837019"/>
              <a:gd name="connsiteY3" fmla="*/ 1187189 h 1201031"/>
              <a:gd name="connsiteX4" fmla="*/ 0 w 4837019"/>
              <a:gd name="connsiteY4" fmla="*/ 0 h 1201031"/>
              <a:gd name="connsiteX0" fmla="*/ 0 w 4837019"/>
              <a:gd name="connsiteY0" fmla="*/ 0 h 1201031"/>
              <a:gd name="connsiteX1" fmla="*/ 4417983 w 4837019"/>
              <a:gd name="connsiteY1" fmla="*/ 1 h 1201031"/>
              <a:gd name="connsiteX2" fmla="*/ 4837019 w 4837019"/>
              <a:gd name="connsiteY2" fmla="*/ 1201031 h 1201031"/>
              <a:gd name="connsiteX3" fmla="*/ 0 w 4837019"/>
              <a:gd name="connsiteY3" fmla="*/ 1187189 h 1201031"/>
              <a:gd name="connsiteX4" fmla="*/ 0 w 4837019"/>
              <a:gd name="connsiteY4" fmla="*/ 0 h 1201031"/>
              <a:gd name="connsiteX0" fmla="*/ 0 w 5091405"/>
              <a:gd name="connsiteY0" fmla="*/ 0 h 1207953"/>
              <a:gd name="connsiteX1" fmla="*/ 4417983 w 5091405"/>
              <a:gd name="connsiteY1" fmla="*/ 1 h 1207953"/>
              <a:gd name="connsiteX2" fmla="*/ 5091405 w 5091405"/>
              <a:gd name="connsiteY2" fmla="*/ 1207953 h 1207953"/>
              <a:gd name="connsiteX3" fmla="*/ 0 w 5091405"/>
              <a:gd name="connsiteY3" fmla="*/ 1187189 h 1207953"/>
              <a:gd name="connsiteX4" fmla="*/ 0 w 5091405"/>
              <a:gd name="connsiteY4" fmla="*/ 0 h 1207953"/>
              <a:gd name="connsiteX0" fmla="*/ 5594 w 5096999"/>
              <a:gd name="connsiteY0" fmla="*/ 0 h 1373789"/>
              <a:gd name="connsiteX1" fmla="*/ 4423577 w 5096999"/>
              <a:gd name="connsiteY1" fmla="*/ 1 h 1373789"/>
              <a:gd name="connsiteX2" fmla="*/ 5096999 w 5096999"/>
              <a:gd name="connsiteY2" fmla="*/ 1207953 h 1373789"/>
              <a:gd name="connsiteX3" fmla="*/ 0 w 5096999"/>
              <a:gd name="connsiteY3" fmla="*/ 1373789 h 1373789"/>
              <a:gd name="connsiteX4" fmla="*/ 5594 w 5096999"/>
              <a:gd name="connsiteY4" fmla="*/ 0 h 1373789"/>
              <a:gd name="connsiteX0" fmla="*/ 5594 w 5203288"/>
              <a:gd name="connsiteY0" fmla="*/ 0 h 1378327"/>
              <a:gd name="connsiteX1" fmla="*/ 4423577 w 5203288"/>
              <a:gd name="connsiteY1" fmla="*/ 1 h 1378327"/>
              <a:gd name="connsiteX2" fmla="*/ 5203288 w 5203288"/>
              <a:gd name="connsiteY2" fmla="*/ 1378327 h 1378327"/>
              <a:gd name="connsiteX3" fmla="*/ 0 w 5203288"/>
              <a:gd name="connsiteY3" fmla="*/ 1373789 h 1378327"/>
              <a:gd name="connsiteX4" fmla="*/ 5594 w 5203288"/>
              <a:gd name="connsiteY4" fmla="*/ 0 h 1378327"/>
              <a:gd name="connsiteX0" fmla="*/ 5594 w 5203288"/>
              <a:gd name="connsiteY0" fmla="*/ 0 h 1378327"/>
              <a:gd name="connsiteX1" fmla="*/ 4423577 w 5203288"/>
              <a:gd name="connsiteY1" fmla="*/ 1 h 1378327"/>
              <a:gd name="connsiteX2" fmla="*/ 4815925 w 5203288"/>
              <a:gd name="connsiteY2" fmla="*/ 689499 h 1378327"/>
              <a:gd name="connsiteX3" fmla="*/ 5203288 w 5203288"/>
              <a:gd name="connsiteY3" fmla="*/ 1378327 h 1378327"/>
              <a:gd name="connsiteX4" fmla="*/ 0 w 5203288"/>
              <a:gd name="connsiteY4" fmla="*/ 1373789 h 1378327"/>
              <a:gd name="connsiteX5" fmla="*/ 5594 w 5203288"/>
              <a:gd name="connsiteY5" fmla="*/ 0 h 1378327"/>
              <a:gd name="connsiteX0" fmla="*/ 5594 w 4815925"/>
              <a:gd name="connsiteY0" fmla="*/ 0 h 1378327"/>
              <a:gd name="connsiteX1" fmla="*/ 4423577 w 4815925"/>
              <a:gd name="connsiteY1" fmla="*/ 1 h 1378327"/>
              <a:gd name="connsiteX2" fmla="*/ 4815925 w 4815925"/>
              <a:gd name="connsiteY2" fmla="*/ 689499 h 1378327"/>
              <a:gd name="connsiteX3" fmla="*/ 4420108 w 4815925"/>
              <a:gd name="connsiteY3" fmla="*/ 1378327 h 1378327"/>
              <a:gd name="connsiteX4" fmla="*/ 0 w 4815925"/>
              <a:gd name="connsiteY4" fmla="*/ 1373789 h 1378327"/>
              <a:gd name="connsiteX5" fmla="*/ 5594 w 4815925"/>
              <a:gd name="connsiteY5" fmla="*/ 0 h 1378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5925" h="1378327">
                <a:moveTo>
                  <a:pt x="5594" y="0"/>
                </a:moveTo>
                <a:lnTo>
                  <a:pt x="4423577" y="1"/>
                </a:lnTo>
                <a:lnTo>
                  <a:pt x="4815925" y="689499"/>
                </a:lnTo>
                <a:lnTo>
                  <a:pt x="4420108" y="1378327"/>
                </a:lnTo>
                <a:lnTo>
                  <a:pt x="0" y="1373789"/>
                </a:lnTo>
                <a:cubicBezTo>
                  <a:pt x="1865" y="915859"/>
                  <a:pt x="3729" y="457930"/>
                  <a:pt x="5594" y="0"/>
                </a:cubicBezTo>
                <a:close/>
              </a:path>
            </a:pathLst>
          </a:custGeom>
          <a:gradFill flip="none" rotWithShape="1">
            <a:gsLst>
              <a:gs pos="0">
                <a:schemeClr val="bg1">
                  <a:lumMod val="65000"/>
                </a:schemeClr>
              </a:gs>
              <a:gs pos="50000">
                <a:schemeClr val="bg1">
                  <a:lumMod val="95000"/>
                  <a:shade val="67500"/>
                  <a:satMod val="115000"/>
                </a:schemeClr>
              </a:gs>
              <a:gs pos="100000">
                <a:schemeClr val="bg1">
                  <a:lumMod val="95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37"/>
          <p:cNvSpPr/>
          <p:nvPr/>
        </p:nvSpPr>
        <p:spPr>
          <a:xfrm>
            <a:off x="824093" y="1614165"/>
            <a:ext cx="223657" cy="2644058"/>
          </a:xfrm>
          <a:custGeom>
            <a:avLst/>
            <a:gdLst>
              <a:gd name="connsiteX0" fmla="*/ 0 w 266428"/>
              <a:gd name="connsiteY0" fmla="*/ 0 h 942925"/>
              <a:gd name="connsiteX1" fmla="*/ 266428 w 266428"/>
              <a:gd name="connsiteY1" fmla="*/ 0 h 942925"/>
              <a:gd name="connsiteX2" fmla="*/ 266428 w 266428"/>
              <a:gd name="connsiteY2" fmla="*/ 942925 h 942925"/>
              <a:gd name="connsiteX3" fmla="*/ 0 w 266428"/>
              <a:gd name="connsiteY3" fmla="*/ 942925 h 942925"/>
              <a:gd name="connsiteX4" fmla="*/ 0 w 266428"/>
              <a:gd name="connsiteY4" fmla="*/ 0 h 942925"/>
              <a:gd name="connsiteX0" fmla="*/ 0 w 266428"/>
              <a:gd name="connsiteY0" fmla="*/ 200911 h 1143836"/>
              <a:gd name="connsiteX1" fmla="*/ 261277 w 266428"/>
              <a:gd name="connsiteY1" fmla="*/ 0 h 1143836"/>
              <a:gd name="connsiteX2" fmla="*/ 266428 w 266428"/>
              <a:gd name="connsiteY2" fmla="*/ 1143836 h 1143836"/>
              <a:gd name="connsiteX3" fmla="*/ 0 w 266428"/>
              <a:gd name="connsiteY3" fmla="*/ 1143836 h 1143836"/>
              <a:gd name="connsiteX4" fmla="*/ 0 w 266428"/>
              <a:gd name="connsiteY4" fmla="*/ 200911 h 1143836"/>
              <a:gd name="connsiteX0" fmla="*/ 0 w 269004"/>
              <a:gd name="connsiteY0" fmla="*/ 211214 h 1154139"/>
              <a:gd name="connsiteX1" fmla="*/ 269004 w 269004"/>
              <a:gd name="connsiteY1" fmla="*/ 0 h 1154139"/>
              <a:gd name="connsiteX2" fmla="*/ 266428 w 269004"/>
              <a:gd name="connsiteY2" fmla="*/ 1154139 h 1154139"/>
              <a:gd name="connsiteX3" fmla="*/ 0 w 269004"/>
              <a:gd name="connsiteY3" fmla="*/ 1154139 h 1154139"/>
              <a:gd name="connsiteX4" fmla="*/ 0 w 269004"/>
              <a:gd name="connsiteY4" fmla="*/ 211214 h 1154139"/>
              <a:gd name="connsiteX0" fmla="*/ 2658 w 269004"/>
              <a:gd name="connsiteY0" fmla="*/ 229382 h 1154139"/>
              <a:gd name="connsiteX1" fmla="*/ 269004 w 269004"/>
              <a:gd name="connsiteY1" fmla="*/ 0 h 1154139"/>
              <a:gd name="connsiteX2" fmla="*/ 266428 w 269004"/>
              <a:gd name="connsiteY2" fmla="*/ 1154139 h 1154139"/>
              <a:gd name="connsiteX3" fmla="*/ 0 w 269004"/>
              <a:gd name="connsiteY3" fmla="*/ 1154139 h 1154139"/>
              <a:gd name="connsiteX4" fmla="*/ 2658 w 269004"/>
              <a:gd name="connsiteY4" fmla="*/ 229382 h 1154139"/>
              <a:gd name="connsiteX0" fmla="*/ 2658 w 269004"/>
              <a:gd name="connsiteY0" fmla="*/ 226787 h 1151544"/>
              <a:gd name="connsiteX1" fmla="*/ 269004 w 269004"/>
              <a:gd name="connsiteY1" fmla="*/ 0 h 1151544"/>
              <a:gd name="connsiteX2" fmla="*/ 266428 w 269004"/>
              <a:gd name="connsiteY2" fmla="*/ 1151544 h 1151544"/>
              <a:gd name="connsiteX3" fmla="*/ 0 w 269004"/>
              <a:gd name="connsiteY3" fmla="*/ 1151544 h 1151544"/>
              <a:gd name="connsiteX4" fmla="*/ 2658 w 269004"/>
              <a:gd name="connsiteY4" fmla="*/ 226787 h 1151544"/>
              <a:gd name="connsiteX0" fmla="*/ 2658 w 269004"/>
              <a:gd name="connsiteY0" fmla="*/ 226787 h 1293195"/>
              <a:gd name="connsiteX1" fmla="*/ 269004 w 269004"/>
              <a:gd name="connsiteY1" fmla="*/ 0 h 1293195"/>
              <a:gd name="connsiteX2" fmla="*/ 266428 w 269004"/>
              <a:gd name="connsiteY2" fmla="*/ 1293195 h 1293195"/>
              <a:gd name="connsiteX3" fmla="*/ 0 w 269004"/>
              <a:gd name="connsiteY3" fmla="*/ 1151544 h 1293195"/>
              <a:gd name="connsiteX4" fmla="*/ 2658 w 269004"/>
              <a:gd name="connsiteY4" fmla="*/ 226787 h 1293195"/>
              <a:gd name="connsiteX0" fmla="*/ 2658 w 276012"/>
              <a:gd name="connsiteY0" fmla="*/ 226787 h 1332542"/>
              <a:gd name="connsiteX1" fmla="*/ 269004 w 276012"/>
              <a:gd name="connsiteY1" fmla="*/ 0 h 1332542"/>
              <a:gd name="connsiteX2" fmla="*/ 275953 w 276012"/>
              <a:gd name="connsiteY2" fmla="*/ 1332542 h 1332542"/>
              <a:gd name="connsiteX3" fmla="*/ 0 w 276012"/>
              <a:gd name="connsiteY3" fmla="*/ 1151544 h 1332542"/>
              <a:gd name="connsiteX4" fmla="*/ 2658 w 276012"/>
              <a:gd name="connsiteY4" fmla="*/ 226787 h 1332542"/>
              <a:gd name="connsiteX0" fmla="*/ 2658 w 269004"/>
              <a:gd name="connsiteY0" fmla="*/ 226787 h 1348281"/>
              <a:gd name="connsiteX1" fmla="*/ 269004 w 269004"/>
              <a:gd name="connsiteY1" fmla="*/ 0 h 1348281"/>
              <a:gd name="connsiteX2" fmla="*/ 266428 w 269004"/>
              <a:gd name="connsiteY2" fmla="*/ 1348281 h 1348281"/>
              <a:gd name="connsiteX3" fmla="*/ 0 w 269004"/>
              <a:gd name="connsiteY3" fmla="*/ 1151544 h 1348281"/>
              <a:gd name="connsiteX4" fmla="*/ 2658 w 269004"/>
              <a:gd name="connsiteY4" fmla="*/ 226787 h 134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004" h="1348281">
                <a:moveTo>
                  <a:pt x="2658" y="226787"/>
                </a:moveTo>
                <a:lnTo>
                  <a:pt x="269004" y="0"/>
                </a:lnTo>
                <a:cubicBezTo>
                  <a:pt x="268145" y="384713"/>
                  <a:pt x="267287" y="963568"/>
                  <a:pt x="266428" y="1348281"/>
                </a:cubicBezTo>
                <a:lnTo>
                  <a:pt x="0" y="1151544"/>
                </a:lnTo>
                <a:lnTo>
                  <a:pt x="2658" y="226787"/>
                </a:lnTo>
                <a:close/>
              </a:path>
            </a:pathLst>
          </a:cu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ext Placeholder 1"/>
          <p:cNvSpPr>
            <a:spLocks noGrp="1"/>
          </p:cNvSpPr>
          <p:nvPr>
            <p:ph type="body" sz="quarter" idx="10"/>
          </p:nvPr>
        </p:nvSpPr>
        <p:spPr/>
        <p:txBody>
          <a:bodyPr/>
          <a:lstStyle/>
          <a:p>
            <a:r>
              <a:rPr lang="en-US" dirty="0"/>
              <a:t>Emergency Response Team (ERT)</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4257" y="2017615"/>
            <a:ext cx="1450195" cy="1818342"/>
          </a:xfrm>
          <a:prstGeom prst="rect">
            <a:avLst/>
          </a:prstGeom>
        </p:spPr>
      </p:pic>
      <p:sp>
        <p:nvSpPr>
          <p:cNvPr id="28" name="TextBox 27"/>
          <p:cNvSpPr txBox="1"/>
          <p:nvPr/>
        </p:nvSpPr>
        <p:spPr>
          <a:xfrm>
            <a:off x="8251841" y="1086217"/>
            <a:ext cx="2737049" cy="623248"/>
          </a:xfrm>
          <a:prstGeom prst="rect">
            <a:avLst/>
          </a:prstGeom>
          <a:noFill/>
        </p:spPr>
        <p:txBody>
          <a:bodyPr wrap="square" lIns="68580" tIns="34290" rIns="68580" bIns="34290" rtlCol="1">
            <a:spAutoFit/>
          </a:bodyPr>
          <a:lstStyle/>
          <a:p>
            <a:pPr algn="ctr"/>
            <a:r>
              <a:rPr lang="en-US" dirty="0" smtClean="0">
                <a:solidFill>
                  <a:prstClr val="black"/>
                </a:solidFill>
              </a:rPr>
              <a:t>Protecting against top attack campaigns</a:t>
            </a:r>
            <a:endParaRPr lang="en-US" dirty="0">
              <a:solidFill>
                <a:prstClr val="black"/>
              </a:solidFill>
            </a:endParaRPr>
          </a:p>
        </p:txBody>
      </p:sp>
      <p:grpSp>
        <p:nvGrpSpPr>
          <p:cNvPr id="11" name="Group 10"/>
          <p:cNvGrpSpPr/>
          <p:nvPr/>
        </p:nvGrpSpPr>
        <p:grpSpPr>
          <a:xfrm>
            <a:off x="9641134" y="2930154"/>
            <a:ext cx="1454323" cy="1066641"/>
            <a:chOff x="9145906" y="4558600"/>
            <a:chExt cx="1322112" cy="969674"/>
          </a:xfrm>
        </p:grpSpPr>
        <p:pic>
          <p:nvPicPr>
            <p:cNvPr id="34" name="Picture 33"/>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Effect>
                        <a14:brightnessContrast bright="-20000" contrast="20000"/>
                      </a14:imgEffect>
                    </a14:imgLayer>
                  </a14:imgProps>
                </a:ext>
                <a:ext uri="{28A0092B-C50C-407E-A947-70E740481C1C}">
                  <a14:useLocalDpi xmlns:a14="http://schemas.microsoft.com/office/drawing/2010/main" val="0"/>
                </a:ext>
              </a:extLst>
            </a:blip>
            <a:srcRect l="78782" t="18355" r="10755" b="15958"/>
            <a:stretch/>
          </p:blipFill>
          <p:spPr>
            <a:xfrm>
              <a:off x="9155388" y="4584835"/>
              <a:ext cx="1273968" cy="926529"/>
            </a:xfrm>
            <a:prstGeom prst="rect">
              <a:avLst/>
            </a:prstGeom>
          </p:spPr>
        </p:pic>
        <p:sp>
          <p:nvSpPr>
            <p:cNvPr id="38" name="Rectangle 44"/>
            <p:cNvSpPr/>
            <p:nvPr/>
          </p:nvSpPr>
          <p:spPr>
            <a:xfrm>
              <a:off x="9579918" y="4584104"/>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2059"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9145906" y="4558600"/>
              <a:ext cx="1322112" cy="9696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8137410" y="1813487"/>
            <a:ext cx="1454323" cy="1066641"/>
            <a:chOff x="4715635" y="4558602"/>
            <a:chExt cx="1322112" cy="969674"/>
          </a:xfrm>
        </p:grpSpPr>
        <p:pic>
          <p:nvPicPr>
            <p:cNvPr id="30" name="Picture 29"/>
            <p:cNvPicPr>
              <a:picLocks noChangeAspect="1"/>
            </p:cNvPicPr>
            <p:nvPr/>
          </p:nvPicPr>
          <p:blipFill rotWithShape="1">
            <a:blip r:embed="rId7">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41889" t="20090" r="47648" b="14223"/>
            <a:stretch/>
          </p:blipFill>
          <p:spPr>
            <a:xfrm>
              <a:off x="4742089" y="4584835"/>
              <a:ext cx="1269206" cy="926529"/>
            </a:xfrm>
            <a:prstGeom prst="rect">
              <a:avLst/>
            </a:prstGeom>
          </p:spPr>
        </p:pic>
        <p:sp>
          <p:nvSpPr>
            <p:cNvPr id="35" name="Rectangle 44"/>
            <p:cNvSpPr/>
            <p:nvPr/>
          </p:nvSpPr>
          <p:spPr>
            <a:xfrm>
              <a:off x="5166619" y="4584104"/>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67"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715635" y="4558602"/>
              <a:ext cx="1322112" cy="969674"/>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3467570" y="2305183"/>
            <a:ext cx="3082464" cy="1300356"/>
          </a:xfrm>
          <a:prstGeom prst="rect">
            <a:avLst/>
          </a:prstGeom>
          <a:noFill/>
        </p:spPr>
        <p:txBody>
          <a:bodyPr wrap="square" lIns="68580" tIns="34290" rIns="68580" bIns="34290" rtlCol="1">
            <a:spAutoFit/>
          </a:bodyPr>
          <a:lstStyle/>
          <a:p>
            <a:r>
              <a:rPr lang="en-US" sz="2000" dirty="0">
                <a:solidFill>
                  <a:prstClr val="black"/>
                </a:solidFill>
              </a:rPr>
              <a:t>Emergency Response Team (ERT) - 24x7 </a:t>
            </a:r>
            <a:r>
              <a:rPr lang="en-US" sz="2000" dirty="0" smtClean="0">
                <a:solidFill>
                  <a:prstClr val="black"/>
                </a:solidFill>
              </a:rPr>
              <a:t>dedicated team </a:t>
            </a:r>
            <a:r>
              <a:rPr lang="en-US" sz="2000" dirty="0">
                <a:solidFill>
                  <a:prstClr val="black"/>
                </a:solidFill>
              </a:rPr>
              <a:t>of security experts for fast mitigation under attack</a:t>
            </a:r>
          </a:p>
        </p:txBody>
      </p:sp>
      <p:sp>
        <p:nvSpPr>
          <p:cNvPr id="32"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18</a:t>
            </a:fld>
            <a:endParaRPr lang="en-US" dirty="0">
              <a:solidFill>
                <a:prstClr val="white"/>
              </a:solidFill>
            </a:endParaRPr>
          </a:p>
        </p:txBody>
      </p:sp>
      <p:grpSp>
        <p:nvGrpSpPr>
          <p:cNvPr id="8" name="Group 7"/>
          <p:cNvGrpSpPr/>
          <p:nvPr/>
        </p:nvGrpSpPr>
        <p:grpSpPr>
          <a:xfrm>
            <a:off x="9638753" y="1796575"/>
            <a:ext cx="1454323" cy="1066641"/>
            <a:chOff x="7659026" y="5178742"/>
            <a:chExt cx="1322112" cy="969674"/>
          </a:xfrm>
        </p:grpSpPr>
        <p:pic>
          <p:nvPicPr>
            <p:cNvPr id="1028" name="Picture 4" descr="C:\Users\Nir\Downloads\AnonGhost-OpIsrael-2015.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14619" r="7638"/>
            <a:stretch/>
          </p:blipFill>
          <p:spPr bwMode="auto">
            <a:xfrm>
              <a:off x="7684288" y="5196307"/>
              <a:ext cx="1276351" cy="945250"/>
            </a:xfrm>
            <a:prstGeom prst="rect">
              <a:avLst/>
            </a:prstGeom>
            <a:extLst>
              <a:ext uri="{909E8E84-426E-40DD-AFC4-6F175D3DCCD1}">
                <a14:hiddenFill xmlns:a14="http://schemas.microsoft.com/office/drawing/2010/main">
                  <a:solidFill>
                    <a:srgbClr val="FFFFFF"/>
                  </a:solidFill>
                </a14:hiddenFill>
              </a:ext>
            </a:extLst>
          </p:spPr>
        </p:pic>
        <p:pic>
          <p:nvPicPr>
            <p:cNvPr id="65"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7659026" y="5178742"/>
              <a:ext cx="1322112" cy="969674"/>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4"/>
            <p:cNvSpPr/>
            <p:nvPr/>
          </p:nvSpPr>
          <p:spPr>
            <a:xfrm>
              <a:off x="8096119" y="5207522"/>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 name="Group 2"/>
          <p:cNvGrpSpPr/>
          <p:nvPr/>
        </p:nvGrpSpPr>
        <p:grpSpPr>
          <a:xfrm>
            <a:off x="8135220" y="2930154"/>
            <a:ext cx="1454323" cy="1066641"/>
            <a:chOff x="6188117" y="6195498"/>
            <a:chExt cx="1322112" cy="969674"/>
          </a:xfrm>
        </p:grpSpPr>
        <p:pic>
          <p:nvPicPr>
            <p:cNvPr id="1026" name="Picture 2" descr="C:\Users\Nir\Downloads\opusa.jpg"/>
            <p:cNvPicPr>
              <a:picLocks noChangeAspect="1" noChangeArrowheads="1"/>
            </p:cNvPicPr>
            <p:nvPr/>
          </p:nvPicPr>
          <p:blipFill rotWithShape="1">
            <a:blip r:embed="rId10">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l="20372" t="1435" r="20372" b="479"/>
            <a:stretch/>
          </p:blipFill>
          <p:spPr bwMode="auto">
            <a:xfrm>
              <a:off x="6213189" y="6226139"/>
              <a:ext cx="1276350" cy="93903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6188117" y="6195498"/>
              <a:ext cx="1322112" cy="969674"/>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44"/>
            <p:cNvSpPr/>
            <p:nvPr/>
          </p:nvSpPr>
          <p:spPr>
            <a:xfrm>
              <a:off x="6624714" y="6224825"/>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7" name="Rectangle 6"/>
          <p:cNvSpPr/>
          <p:nvPr/>
        </p:nvSpPr>
        <p:spPr>
          <a:xfrm>
            <a:off x="1955763" y="4899583"/>
            <a:ext cx="8280474" cy="738664"/>
          </a:xfrm>
          <a:prstGeom prst="rect">
            <a:avLst/>
          </a:prstGeom>
        </p:spPr>
        <p:txBody>
          <a:bodyPr wrap="square">
            <a:spAutoFit/>
          </a:bodyPr>
          <a:lstStyle/>
          <a:p>
            <a:pPr algn="ctr"/>
            <a:r>
              <a:rPr lang="en-US" sz="1400" i="1" dirty="0" smtClean="0">
                <a:solidFill>
                  <a:prstClr val="black"/>
                </a:solidFill>
              </a:rPr>
              <a:t>“We've </a:t>
            </a:r>
            <a:r>
              <a:rPr lang="en-US" sz="1400" i="1" dirty="0">
                <a:solidFill>
                  <a:prstClr val="black"/>
                </a:solidFill>
              </a:rPr>
              <a:t>been fortunate to be able to work with the ERT to help us deploy custom signatures that are very specific, reactive approaches to a customized attack, which </a:t>
            </a:r>
            <a:r>
              <a:rPr lang="en-US" sz="1400" i="1" dirty="0" smtClean="0">
                <a:solidFill>
                  <a:prstClr val="black"/>
                </a:solidFill>
              </a:rPr>
              <a:t>has </a:t>
            </a:r>
            <a:r>
              <a:rPr lang="en-US" sz="1400" i="1" dirty="0">
                <a:solidFill>
                  <a:prstClr val="black"/>
                </a:solidFill>
              </a:rPr>
              <a:t>been a fantastic thing</a:t>
            </a:r>
            <a:r>
              <a:rPr lang="en-US" sz="1400" i="1" dirty="0" smtClean="0">
                <a:solidFill>
                  <a:prstClr val="black"/>
                </a:solidFill>
              </a:rPr>
              <a:t>.”</a:t>
            </a:r>
            <a:endParaRPr lang="en-US" sz="1400" i="1" dirty="0">
              <a:solidFill>
                <a:prstClr val="black"/>
              </a:solidFill>
            </a:endParaRPr>
          </a:p>
        </p:txBody>
      </p:sp>
      <p:sp>
        <p:nvSpPr>
          <p:cNvPr id="33" name="Rectangle 32"/>
          <p:cNvSpPr/>
          <p:nvPr/>
        </p:nvSpPr>
        <p:spPr>
          <a:xfrm>
            <a:off x="3971398" y="5405212"/>
            <a:ext cx="4249204" cy="261610"/>
          </a:xfrm>
          <a:prstGeom prst="rect">
            <a:avLst/>
          </a:prstGeom>
        </p:spPr>
        <p:txBody>
          <a:bodyPr wrap="square">
            <a:spAutoFit/>
          </a:bodyPr>
          <a:lstStyle/>
          <a:p>
            <a:r>
              <a:rPr lang="en-US" sz="1050" b="1" i="1" dirty="0" smtClean="0">
                <a:solidFill>
                  <a:prstClr val="white">
                    <a:lumMod val="50000"/>
                  </a:prstClr>
                </a:solidFill>
              </a:rPr>
              <a:t>Ron Winward, </a:t>
            </a:r>
            <a:r>
              <a:rPr lang="en-US" sz="1050" b="1" i="1" dirty="0">
                <a:solidFill>
                  <a:prstClr val="white">
                    <a:lumMod val="50000"/>
                  </a:prstClr>
                </a:solidFill>
              </a:rPr>
              <a:t>Director of Network </a:t>
            </a:r>
            <a:r>
              <a:rPr lang="en-US" sz="1050" b="1" i="1" dirty="0" smtClean="0">
                <a:solidFill>
                  <a:prstClr val="white">
                    <a:lumMod val="50000"/>
                  </a:prstClr>
                </a:solidFill>
              </a:rPr>
              <a:t>Engineering, </a:t>
            </a:r>
            <a:r>
              <a:rPr lang="en-US" sz="1050" b="1" i="1" dirty="0" err="1" smtClean="0">
                <a:solidFill>
                  <a:prstClr val="white">
                    <a:lumMod val="50000"/>
                  </a:prstClr>
                </a:solidFill>
              </a:rPr>
              <a:t>ServerCentral</a:t>
            </a:r>
            <a:r>
              <a:rPr lang="en-US" sz="1050" b="1" i="1" dirty="0" smtClean="0">
                <a:solidFill>
                  <a:prstClr val="white">
                    <a:lumMod val="50000"/>
                  </a:prstClr>
                </a:solidFill>
              </a:rPr>
              <a:t>  </a:t>
            </a:r>
            <a:endParaRPr lang="en-US" sz="1050" b="1" i="1" dirty="0">
              <a:solidFill>
                <a:prstClr val="white">
                  <a:lumMod val="50000"/>
                </a:prstClr>
              </a:solidFill>
            </a:endParaRPr>
          </a:p>
        </p:txBody>
      </p:sp>
      <p:cxnSp>
        <p:nvCxnSpPr>
          <p:cNvPr id="39" name="Straight Connector 38"/>
          <p:cNvCxnSpPr/>
          <p:nvPr/>
        </p:nvCxnSpPr>
        <p:spPr>
          <a:xfrm flipH="1">
            <a:off x="1047750" y="4785094"/>
            <a:ext cx="10022777" cy="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169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250"/>
                                        <p:tgtEl>
                                          <p:spTgt spid="15"/>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275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25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par>
                          <p:cTn id="36" fill="hold">
                            <p:stCondLst>
                              <p:cond delay="375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425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75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par>
                                <p:cTn id="48" presetID="10" presetClass="entr" presetSubtype="0"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8" grpId="0"/>
      <p:bldP spid="5" grpId="0"/>
      <p:bldP spid="7"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0"/>
          <p:cNvPicPr>
            <a:picLocks noChangeAspect="1"/>
          </p:cNvPicPr>
          <p:nvPr/>
        </p:nvPicPr>
        <p:blipFill>
          <a:blip r:embed="rId3">
            <a:grayscl/>
            <a:extLst>
              <a:ext uri="{28A0092B-C50C-407E-A947-70E740481C1C}">
                <a14:useLocalDpi xmlns:a14="http://schemas.microsoft.com/office/drawing/2010/main" val="0"/>
              </a:ext>
            </a:extLst>
          </a:blip>
          <a:srcRect l="5486" t="9447" r="5243" b="10091"/>
          <a:stretch>
            <a:fillRect/>
          </a:stretch>
        </p:blipFill>
        <p:spPr bwMode="auto">
          <a:xfrm>
            <a:off x="1873828" y="1235222"/>
            <a:ext cx="8679295" cy="4401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7463" y="2327711"/>
            <a:ext cx="302400" cy="302400"/>
          </a:xfrm>
          <a:prstGeom prst="rect">
            <a:avLst/>
          </a:prstGeom>
        </p:spPr>
      </p:pic>
      <p:sp>
        <p:nvSpPr>
          <p:cNvPr id="23555" name="Title 1"/>
          <p:cNvSpPr>
            <a:spLocks noGrp="1"/>
          </p:cNvSpPr>
          <p:nvPr>
            <p:ph type="ctrTitle"/>
          </p:nvPr>
        </p:nvSpPr>
        <p:spPr bwMode="auto">
          <a:xfrm>
            <a:off x="1200150" y="433388"/>
            <a:ext cx="8401050" cy="5826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t>Global Infrastructure</a:t>
            </a:r>
            <a:endParaRPr altLang="en-US" dirty="0" smtClean="0"/>
          </a:p>
        </p:txBody>
      </p:sp>
      <p:pic>
        <p:nvPicPr>
          <p:cNvPr id="30"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16361" y="1929109"/>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17440" y="1808447"/>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86713" y="1916842"/>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5355" y="2067655"/>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6168" y="2327709"/>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41605" y="2197101"/>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7691" y="2285576"/>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0ADCBCDC-D9A1-4D18-900F-347BD788E256}" type="slidenum">
              <a:rPr lang="en-US" smtClean="0">
                <a:solidFill>
                  <a:prstClr val="white"/>
                </a:solidFill>
              </a:rPr>
              <a:pPr fontAlgn="base">
                <a:spcBef>
                  <a:spcPct val="0"/>
                </a:spcBef>
                <a:spcAft>
                  <a:spcPct val="0"/>
                </a:spcAft>
                <a:defRPr/>
              </a:pPr>
              <a:t>19</a:t>
            </a:fld>
            <a:endParaRPr lang="en-US" dirty="0">
              <a:solidFill>
                <a:prstClr val="white"/>
              </a:solidFill>
            </a:endParaRPr>
          </a:p>
        </p:txBody>
      </p:sp>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99534" y="2312468"/>
            <a:ext cx="302400" cy="302400"/>
          </a:xfrm>
          <a:prstGeom prst="rect">
            <a:avLst/>
          </a:prstGeom>
        </p:spPr>
      </p:pic>
      <p:pic>
        <p:nvPicPr>
          <p:cNvPr id="47" name="Pictur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2659" y="1896170"/>
            <a:ext cx="302400" cy="302400"/>
          </a:xfrm>
          <a:prstGeom prst="rect">
            <a:avLst/>
          </a:prstGeom>
        </p:spPr>
      </p:pic>
      <p:pic>
        <p:nvPicPr>
          <p:cNvPr id="48" name="Pictur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62261" y="2771002"/>
            <a:ext cx="302400" cy="302400"/>
          </a:xfrm>
          <a:prstGeom prst="rect">
            <a:avLst/>
          </a:prstGeom>
        </p:spPr>
      </p:pic>
      <p:pic>
        <p:nvPicPr>
          <p:cNvPr id="51" name="Picture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57633" y="3894387"/>
            <a:ext cx="302400" cy="302400"/>
          </a:xfrm>
          <a:prstGeom prst="rect">
            <a:avLst/>
          </a:prstGeom>
        </p:spPr>
      </p:pic>
      <p:pic>
        <p:nvPicPr>
          <p:cNvPr id="52" name="Picture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17388" y="2515093"/>
            <a:ext cx="302400" cy="302400"/>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82575" y="2513241"/>
            <a:ext cx="302400" cy="302400"/>
          </a:xfrm>
          <a:prstGeom prst="rect">
            <a:avLst/>
          </a:prstGeom>
        </p:spPr>
      </p:pic>
      <p:grpSp>
        <p:nvGrpSpPr>
          <p:cNvPr id="5" name="Group 4"/>
          <p:cNvGrpSpPr/>
          <p:nvPr/>
        </p:nvGrpSpPr>
        <p:grpSpPr>
          <a:xfrm>
            <a:off x="302740" y="4385580"/>
            <a:ext cx="2426484" cy="307777"/>
            <a:chOff x="302740" y="4385580"/>
            <a:chExt cx="2426484" cy="307777"/>
          </a:xfrm>
        </p:grpSpPr>
        <p:sp>
          <p:nvSpPr>
            <p:cNvPr id="23566" name="TextBox 2"/>
            <p:cNvSpPr txBox="1">
              <a:spLocks noChangeArrowheads="1"/>
            </p:cNvSpPr>
            <p:nvPr/>
          </p:nvSpPr>
          <p:spPr bwMode="auto">
            <a:xfrm>
              <a:off x="650706" y="4385580"/>
              <a:ext cx="2078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en-US" altLang="en-US" sz="1400" dirty="0">
                  <a:solidFill>
                    <a:prstClr val="black"/>
                  </a:solidFill>
                </a:rPr>
                <a:t>Radware </a:t>
              </a:r>
              <a:r>
                <a:rPr lang="en-US" altLang="en-US" sz="1400" dirty="0" smtClean="0">
                  <a:solidFill>
                    <a:prstClr val="black"/>
                  </a:solidFill>
                </a:rPr>
                <a:t>Cloud WAF POPs</a:t>
              </a:r>
              <a:endParaRPr lang="en-US" altLang="en-US" sz="1400" dirty="0">
                <a:solidFill>
                  <a:prstClr val="black"/>
                </a:solidFill>
              </a:endParaRPr>
            </a:p>
          </p:txBody>
        </p:sp>
        <p:pic>
          <p:nvPicPr>
            <p:cNvPr id="29"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740" y="4388268"/>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5"/>
          <p:cNvGrpSpPr/>
          <p:nvPr/>
        </p:nvGrpSpPr>
        <p:grpSpPr>
          <a:xfrm>
            <a:off x="302740" y="4803190"/>
            <a:ext cx="2536578" cy="307777"/>
            <a:chOff x="302740" y="4803190"/>
            <a:chExt cx="2536578" cy="307777"/>
          </a:xfrm>
        </p:grpSpPr>
        <p:sp>
          <p:nvSpPr>
            <p:cNvPr id="23563" name="TextBox 2"/>
            <p:cNvSpPr txBox="1">
              <a:spLocks noChangeArrowheads="1"/>
            </p:cNvSpPr>
            <p:nvPr/>
          </p:nvSpPr>
          <p:spPr bwMode="auto">
            <a:xfrm>
              <a:off x="650706" y="4803190"/>
              <a:ext cx="21886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en-US" altLang="en-US" sz="1400" dirty="0">
                  <a:solidFill>
                    <a:prstClr val="black"/>
                  </a:solidFill>
                </a:rPr>
                <a:t>Radware Scrubbing Centers</a:t>
              </a:r>
            </a:p>
          </p:txBody>
        </p:sp>
        <p:pic>
          <p:nvPicPr>
            <p:cNvPr id="49" name="Picture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2740" y="4805878"/>
              <a:ext cx="302400" cy="302400"/>
            </a:xfrm>
            <a:prstGeom prst="rect">
              <a:avLst/>
            </a:prstGeom>
          </p:spPr>
        </p:pic>
      </p:grpSp>
      <p:grpSp>
        <p:nvGrpSpPr>
          <p:cNvPr id="7" name="Group 6"/>
          <p:cNvGrpSpPr/>
          <p:nvPr/>
        </p:nvGrpSpPr>
        <p:grpSpPr>
          <a:xfrm>
            <a:off x="302555" y="5217283"/>
            <a:ext cx="1481795" cy="307777"/>
            <a:chOff x="302555" y="5217283"/>
            <a:chExt cx="1481795" cy="307777"/>
          </a:xfrm>
        </p:grpSpPr>
        <p:sp>
          <p:nvSpPr>
            <p:cNvPr id="23576" name="TextBox 2"/>
            <p:cNvSpPr txBox="1">
              <a:spLocks noChangeArrowheads="1"/>
            </p:cNvSpPr>
            <p:nvPr/>
          </p:nvSpPr>
          <p:spPr bwMode="auto">
            <a:xfrm>
              <a:off x="650706" y="5217283"/>
              <a:ext cx="11336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en-US" altLang="en-US" sz="1400" dirty="0">
                  <a:solidFill>
                    <a:prstClr val="black"/>
                  </a:solidFill>
                </a:rPr>
                <a:t>Coming soon</a:t>
              </a:r>
            </a:p>
          </p:txBody>
        </p:sp>
        <p:pic>
          <p:nvPicPr>
            <p:cNvPr id="56" name="Picture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2555" y="5219971"/>
              <a:ext cx="302400" cy="302400"/>
            </a:xfrm>
            <a:prstGeom prst="rect">
              <a:avLst/>
            </a:prstGeom>
          </p:spPr>
        </p:pic>
      </p:grpSp>
      <p:pic>
        <p:nvPicPr>
          <p:cNvPr id="38"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62568" y="2463668"/>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11075" y="1876054"/>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9113" y="2134376"/>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61371" y="4539468"/>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3765" y="1998875"/>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0734" y="1999316"/>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61371" y="4248446"/>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1246" y="3284874"/>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9787" y="2706130"/>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67463" y="2025226"/>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45258" y="2312468"/>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18981" y="2707653"/>
            <a:ext cx="302400" cy="3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17337" y="2434088"/>
            <a:ext cx="302400" cy="302400"/>
          </a:xfrm>
          <a:prstGeom prst="rect">
            <a:avLst/>
          </a:prstGeom>
        </p:spPr>
      </p:pic>
    </p:spTree>
    <p:extLst>
      <p:ext uri="{BB962C8B-B14F-4D97-AF65-F5344CB8AC3E}">
        <p14:creationId xmlns:p14="http://schemas.microsoft.com/office/powerpoint/2010/main" val="3008164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par>
                          <p:cTn id="29" fill="hold">
                            <p:stCondLst>
                              <p:cond delay="500"/>
                            </p:stCondLst>
                            <p:childTnLst>
                              <p:par>
                                <p:cTn id="30" presetID="10" presetClass="entr" presetSubtype="0" fill="hold" nodeType="afterEffect">
                                  <p:stCondLst>
                                    <p:cond delay="2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20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par>
                                <p:cTn id="36" presetID="10" presetClass="entr" presetSubtype="0" fill="hold" nodeType="withEffect">
                                  <p:stCondLst>
                                    <p:cond delay="20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par>
                                <p:cTn id="39" presetID="10" presetClass="entr" presetSubtype="0" fill="hold" nodeType="withEffect">
                                  <p:stCondLst>
                                    <p:cond delay="20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nodeType="withEffect">
                                  <p:stCondLst>
                                    <p:cond delay="20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nodeType="withEffect">
                                  <p:stCondLst>
                                    <p:cond delay="2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1200"/>
                            </p:stCondLst>
                            <p:childTnLst>
                              <p:par>
                                <p:cTn id="49" presetID="10" presetClass="entr" presetSubtype="0" fill="hold" nodeType="afterEffect">
                                  <p:stCondLst>
                                    <p:cond delay="20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par>
                                <p:cTn id="52" presetID="10" presetClass="entr" presetSubtype="0" fill="hold" nodeType="withEffect">
                                  <p:stCondLst>
                                    <p:cond delay="20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childTnLst>
                                </p:cTn>
                              </p:par>
                              <p:par>
                                <p:cTn id="55" presetID="10" presetClass="entr" presetSubtype="0" fill="hold" nodeType="withEffect">
                                  <p:stCondLst>
                                    <p:cond delay="20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10" presetClass="entr" presetSubtype="0" fill="hold" nodeType="withEffect">
                                  <p:stCondLst>
                                    <p:cond delay="20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500"/>
                                        <p:tgtEl>
                                          <p:spTgt spid="54"/>
                                        </p:tgtEl>
                                      </p:cBhvr>
                                    </p:animEffect>
                                  </p:child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par>
                                <p:cTn id="64" presetID="10"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nodeType="with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par>
                                <p:cTn id="73" presetID="10" presetClass="entr" presetSubtype="0" fill="hold" nodeType="with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par>
                                <p:cTn id="79" presetID="10" presetClass="entr" presetSubtype="0" fill="hold"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par>
                                <p:cTn id="82" presetID="10" presetClass="entr" presetSubtype="0" fill="hold"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fade">
                                      <p:cBhvr>
                                        <p:cTn id="84" dur="500"/>
                                        <p:tgtEl>
                                          <p:spTgt spid="57"/>
                                        </p:tgtEl>
                                      </p:cBhvr>
                                    </p:animEffect>
                                  </p:childTnLst>
                                </p:cTn>
                              </p:par>
                              <p:par>
                                <p:cTn id="85" presetID="10" presetClass="entr" presetSubtype="0" fill="hold" nodeType="with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500"/>
                                        <p:tgtEl>
                                          <p:spTgt spid="59"/>
                                        </p:tgtEl>
                                      </p:cBhvr>
                                    </p:animEffect>
                                  </p:childTnLst>
                                </p:cTn>
                              </p:par>
                              <p:par>
                                <p:cTn id="88" presetID="10" presetClass="entr" presetSubtype="0" fill="hold"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10" presetClass="entr" presetSubtype="0" fill="hold" nodeType="withEffect">
                                  <p:stCondLst>
                                    <p:cond delay="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par>
                                <p:cTn id="94" presetID="10" presetClass="entr" presetSubtype="0" fill="hold" nodeType="with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r>
              <a:rPr lang="en-US" dirty="0"/>
              <a:t>About </a:t>
            </a:r>
            <a:r>
              <a:rPr lang="en-US" dirty="0" smtClean="0"/>
              <a:t>Radware</a:t>
            </a:r>
            <a:endParaRPr lang="en-US" dirty="0"/>
          </a:p>
        </p:txBody>
      </p:sp>
    </p:spTree>
    <p:extLst>
      <p:ext uri="{BB962C8B-B14F-4D97-AF65-F5344CB8AC3E}">
        <p14:creationId xmlns:p14="http://schemas.microsoft.com/office/powerpoint/2010/main" val="2627020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07587" y="1466082"/>
            <a:ext cx="9168926" cy="813093"/>
          </a:xfrm>
        </p:spPr>
        <p:txBody>
          <a:bodyPr/>
          <a:lstStyle/>
          <a:p>
            <a:r>
              <a:rPr lang="en-US" dirty="0" smtClean="0"/>
              <a:t>Radware’s Attack Mitigation Device (DefensePro)</a:t>
            </a:r>
            <a:endParaRPr lang="en-US" dirty="0"/>
          </a:p>
        </p:txBody>
      </p:sp>
    </p:spTree>
    <p:extLst>
      <p:ext uri="{BB962C8B-B14F-4D97-AF65-F5344CB8AC3E}">
        <p14:creationId xmlns:p14="http://schemas.microsoft.com/office/powerpoint/2010/main" val="31253710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solidFill>
                  <a:srgbClr val="191919"/>
                </a:solidFill>
              </a:rPr>
              <a:t>Real-Time Attack Mitigation with DefensePro</a:t>
            </a:r>
            <a:endParaRPr lang="en-US" dirty="0"/>
          </a:p>
        </p:txBody>
      </p:sp>
      <p:sp>
        <p:nvSpPr>
          <p:cNvPr id="7" name="Content Placeholder 6"/>
          <p:cNvSpPr>
            <a:spLocks noGrp="1"/>
          </p:cNvSpPr>
          <p:nvPr>
            <p:ph sz="quarter" idx="15"/>
          </p:nvPr>
        </p:nvSpPr>
        <p:spPr>
          <a:xfrm>
            <a:off x="1217613" y="1450160"/>
            <a:ext cx="10225087" cy="1244308"/>
          </a:xfrm>
        </p:spPr>
        <p:txBody>
          <a:bodyPr/>
          <a:lstStyle/>
          <a:p>
            <a:pPr marL="0" indent="0">
              <a:buNone/>
            </a:pPr>
            <a:r>
              <a:rPr lang="en-US" sz="2000" b="1" dirty="0">
                <a:solidFill>
                  <a:srgbClr val="F37543"/>
                </a:solidFill>
                <a:cs typeface="MS PGothic"/>
              </a:rPr>
              <a:t>DefensePro</a:t>
            </a:r>
            <a:r>
              <a:rPr lang="en-US" sz="2000" dirty="0">
                <a:solidFill>
                  <a:srgbClr val="000000"/>
                </a:solidFill>
                <a:cs typeface="MS PGothic"/>
              </a:rPr>
              <a:t> is a real-time </a:t>
            </a:r>
            <a:r>
              <a:rPr lang="en-US" sz="2000" b="1" dirty="0">
                <a:solidFill>
                  <a:srgbClr val="F37543"/>
                </a:solidFill>
                <a:cs typeface="MS PGothic"/>
              </a:rPr>
              <a:t>attack prevention device </a:t>
            </a:r>
            <a:r>
              <a:rPr lang="en-US" sz="2000" dirty="0">
                <a:solidFill>
                  <a:srgbClr val="000000"/>
                </a:solidFill>
                <a:cs typeface="MS PGothic"/>
              </a:rPr>
              <a:t>that protects your application infrastructure against network and application downtime, application vulnerability exploitation and network anomalies</a:t>
            </a:r>
          </a:p>
          <a:p>
            <a:pPr marL="0" indent="0">
              <a:buNone/>
            </a:pPr>
            <a:endParaRPr lang="en-US" sz="2000" dirty="0"/>
          </a:p>
        </p:txBody>
      </p:sp>
      <p:pic>
        <p:nvPicPr>
          <p:cNvPr id="10" name="Picture 7" descr="The Power of Proof (sm)">
            <a:hlinkClick r:id="rId2"/>
          </p:cNvPr>
          <p:cNvPicPr>
            <a:picLocks noChangeAspect="1" noChangeArrowheads="1"/>
          </p:cNvPicPr>
          <p:nvPr/>
        </p:nvPicPr>
        <p:blipFill rotWithShape="1">
          <a:blip r:embed="rId3" cstate="print">
            <a:duotone>
              <a:prstClr val="black"/>
              <a:schemeClr val="tx2">
                <a:tint val="45000"/>
                <a:satMod val="400000"/>
              </a:schemeClr>
            </a:duotone>
            <a:clrChange>
              <a:clrFrom>
                <a:srgbClr val="FFFFFF"/>
              </a:clrFrom>
              <a:clrTo>
                <a:srgbClr val="FFFFFF">
                  <a:alpha val="0"/>
                </a:srgbClr>
              </a:clrTo>
            </a:clrChange>
          </a:blip>
          <a:srcRect l="12669" t="17475" r="12783" b="16770"/>
          <a:stretch/>
        </p:blipFill>
        <p:spPr bwMode="auto">
          <a:xfrm>
            <a:off x="2127404" y="4915898"/>
            <a:ext cx="723900" cy="455399"/>
          </a:xfrm>
          <a:prstGeom prst="rect">
            <a:avLst/>
          </a:prstGeom>
          <a:noFill/>
          <a:ln w="9525">
            <a:noFill/>
            <a:miter lim="800000"/>
            <a:headEnd/>
            <a:tailEnd/>
          </a:ln>
        </p:spPr>
      </p:pic>
      <p:pic>
        <p:nvPicPr>
          <p:cNvPr id="11" name="Picture 13" descr="2008InfoSecurityWinner"/>
          <p:cNvPicPr>
            <a:picLocks noChangeAspect="1" noChangeArrowheads="1"/>
          </p:cNvPicPr>
          <p:nvPr/>
        </p:nvPicPr>
        <p:blipFill>
          <a:blip r:embed="rId4"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4423370" y="4915898"/>
            <a:ext cx="599971" cy="634305"/>
          </a:xfrm>
          <a:prstGeom prst="rect">
            <a:avLst/>
          </a:prstGeom>
          <a:noFill/>
          <a:ln w="9525">
            <a:noFill/>
            <a:miter lim="800000"/>
            <a:headEnd/>
            <a:tailEnd/>
          </a:ln>
        </p:spPr>
      </p:pic>
      <p:pic>
        <p:nvPicPr>
          <p:cNvPr id="12" name="Picture 1032" descr="Common Criteria Evaluation (CCEVS)"/>
          <p:cNvPicPr>
            <a:picLocks noChangeAspect="1" noChangeArrowheads="1"/>
          </p:cNvPicPr>
          <p:nvPr/>
        </p:nvPicPr>
        <p:blipFill>
          <a:blip r:embed="rId5" cstate="print">
            <a:clrChange>
              <a:clrFrom>
                <a:srgbClr val="FFFFFF"/>
              </a:clrFrom>
              <a:clrTo>
                <a:srgbClr val="FFFFFF">
                  <a:alpha val="0"/>
                </a:srgbClr>
              </a:clrTo>
            </a:clrChange>
            <a:duotone>
              <a:prstClr val="black"/>
              <a:schemeClr val="tx2">
                <a:tint val="45000"/>
                <a:satMod val="400000"/>
              </a:schemeClr>
            </a:duotone>
          </a:blip>
          <a:srcRect/>
          <a:stretch>
            <a:fillRect/>
          </a:stretch>
        </p:blipFill>
        <p:spPr bwMode="auto">
          <a:xfrm>
            <a:off x="1317279" y="4915898"/>
            <a:ext cx="609985" cy="474806"/>
          </a:xfrm>
          <a:prstGeom prst="rect">
            <a:avLst/>
          </a:prstGeom>
          <a:noFill/>
          <a:ln w="9525">
            <a:noFill/>
            <a:miter lim="800000"/>
            <a:headEnd/>
            <a:tailEnd/>
          </a:ln>
        </p:spPr>
      </p:pic>
      <p:pic>
        <p:nvPicPr>
          <p:cNvPr id="13" name="Picture 1033" descr="2008 Product Innovations"/>
          <p:cNvPicPr>
            <a:picLocks noChangeAspect="1" noChangeArrowheads="1"/>
          </p:cNvPicPr>
          <p:nvPr/>
        </p:nvPicPr>
        <p:blipFill>
          <a:blip r:embed="rId6"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5223481" y="4915898"/>
            <a:ext cx="573948" cy="632137"/>
          </a:xfrm>
          <a:prstGeom prst="rect">
            <a:avLst/>
          </a:prstGeom>
          <a:noFill/>
          <a:ln w="9525">
            <a:noFill/>
            <a:miter lim="800000"/>
            <a:headEnd/>
            <a:tailEnd/>
          </a:ln>
        </p:spPr>
      </p:pic>
      <p:pic>
        <p:nvPicPr>
          <p:cNvPr id="14" name="Picture 14" descr="SC_2008(finalist)"/>
          <p:cNvPicPr>
            <a:picLocks noChangeAspect="1" noChangeArrowheads="1"/>
          </p:cNvPicPr>
          <p:nvPr/>
        </p:nvPicPr>
        <p:blipFill rotWithShape="1">
          <a:blip r:embed="rId7" cstate="print">
            <a:duotone>
              <a:prstClr val="black"/>
              <a:schemeClr val="tx2">
                <a:tint val="45000"/>
                <a:satMod val="400000"/>
              </a:schemeClr>
            </a:duotone>
            <a:clrChange>
              <a:clrFrom>
                <a:srgbClr val="FFFFFF"/>
              </a:clrFrom>
              <a:clrTo>
                <a:srgbClr val="FFFFFF">
                  <a:alpha val="0"/>
                </a:srgbClr>
              </a:clrTo>
            </a:clrChange>
          </a:blip>
          <a:srcRect l="4876" r="5800"/>
          <a:stretch/>
        </p:blipFill>
        <p:spPr bwMode="auto">
          <a:xfrm>
            <a:off x="3800954" y="4907272"/>
            <a:ext cx="422276" cy="658161"/>
          </a:xfrm>
          <a:prstGeom prst="rect">
            <a:avLst/>
          </a:prstGeom>
          <a:noFill/>
          <a:ln w="9525">
            <a:noFill/>
            <a:miter lim="800000"/>
            <a:headEnd/>
            <a:tailEnd/>
          </a:ln>
        </p:spPr>
      </p:pic>
      <p:pic>
        <p:nvPicPr>
          <p:cNvPr id="15" name="Picture 1041" descr="中计报-编辑选择-2008LOGO"/>
          <p:cNvPicPr>
            <a:picLocks noChangeAspect="1" noChangeArrowheads="1"/>
          </p:cNvPicPr>
          <p:nvPr/>
        </p:nvPicPr>
        <p:blipFill>
          <a:blip r:embed="rId8"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8239438" y="4898646"/>
            <a:ext cx="815814" cy="497360"/>
          </a:xfrm>
          <a:prstGeom prst="rect">
            <a:avLst/>
          </a:prstGeom>
          <a:noFill/>
          <a:ln w="9525">
            <a:noFill/>
            <a:miter lim="800000"/>
            <a:headEnd/>
            <a:tailEnd/>
          </a:ln>
        </p:spPr>
      </p:pic>
      <p:pic>
        <p:nvPicPr>
          <p:cNvPr id="16" name="Picture 1042" descr="Radware DefensePro应用安全交换机"/>
          <p:cNvPicPr>
            <a:picLocks noChangeAspect="1" noChangeArrowheads="1"/>
          </p:cNvPicPr>
          <p:nvPr/>
        </p:nvPicPr>
        <p:blipFill>
          <a:blip r:embed="rId9"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3051444" y="4915898"/>
            <a:ext cx="549370" cy="623463"/>
          </a:xfrm>
          <a:prstGeom prst="rect">
            <a:avLst/>
          </a:prstGeom>
          <a:noFill/>
          <a:ln w="9525">
            <a:noFill/>
            <a:miter lim="800000"/>
            <a:headEnd/>
            <a:tailEnd/>
          </a:ln>
        </p:spPr>
      </p:pic>
      <p:pic>
        <p:nvPicPr>
          <p:cNvPr id="17" name="Picture 16" descr="InfoSecurity_AwardLogo_09.jpg"/>
          <p:cNvPicPr>
            <a:picLocks noChangeAspect="1"/>
          </p:cNvPicPr>
          <p:nvPr/>
        </p:nvPicPr>
        <p:blipFill rotWithShape="1">
          <a:blip r:embed="rId10" cstate="print">
            <a:duotone>
              <a:prstClr val="black"/>
              <a:schemeClr val="tx2">
                <a:tint val="45000"/>
                <a:satMod val="400000"/>
              </a:schemeClr>
            </a:duotone>
            <a:clrChange>
              <a:clrFrom>
                <a:srgbClr val="FFFFFF"/>
              </a:clrFrom>
              <a:clrTo>
                <a:srgbClr val="FFFFFF">
                  <a:alpha val="0"/>
                </a:srgbClr>
              </a:clrTo>
            </a:clrChange>
          </a:blip>
          <a:srcRect l="10259" t="5183" r="7892"/>
          <a:stretch/>
        </p:blipFill>
        <p:spPr bwMode="auto">
          <a:xfrm>
            <a:off x="7543958" y="4915898"/>
            <a:ext cx="578645" cy="631246"/>
          </a:xfrm>
          <a:prstGeom prst="rect">
            <a:avLst/>
          </a:prstGeom>
          <a:noFill/>
          <a:ln w="9525">
            <a:noFill/>
            <a:miter lim="800000"/>
            <a:headEnd/>
            <a:tailEnd/>
          </a:ln>
        </p:spPr>
      </p:pic>
      <p:pic>
        <p:nvPicPr>
          <p:cNvPr id="18" name="Picture 19"/>
          <p:cNvPicPr>
            <a:picLocks noChangeAspect="1" noChangeArrowheads="1"/>
          </p:cNvPicPr>
          <p:nvPr/>
        </p:nvPicPr>
        <p:blipFill>
          <a:blip r:embed="rId11"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6748189" y="4915898"/>
            <a:ext cx="595633" cy="632137"/>
          </a:xfrm>
          <a:prstGeom prst="rect">
            <a:avLst/>
          </a:prstGeom>
          <a:noFill/>
          <a:ln w="9525">
            <a:noFill/>
            <a:miter lim="800000"/>
            <a:headEnd/>
            <a:tailEnd/>
          </a:ln>
        </p:spPr>
      </p:pic>
      <p:pic>
        <p:nvPicPr>
          <p:cNvPr id="19" name="Picture 2"/>
          <p:cNvPicPr>
            <a:picLocks noChangeAspect="1" noChangeArrowheads="1"/>
          </p:cNvPicPr>
          <p:nvPr/>
        </p:nvPicPr>
        <p:blipFill>
          <a:blip r:embed="rId12"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10056850" y="4915898"/>
            <a:ext cx="1133438" cy="455399"/>
          </a:xfrm>
          <a:prstGeom prst="rect">
            <a:avLst/>
          </a:prstGeom>
          <a:noFill/>
          <a:ln w="9525">
            <a:noFill/>
            <a:miter lim="800000"/>
            <a:headEnd/>
            <a:tailEnd/>
          </a:ln>
        </p:spPr>
      </p:pic>
      <p:pic>
        <p:nvPicPr>
          <p:cNvPr id="20" name="Picture 2"/>
          <p:cNvPicPr>
            <a:picLocks noChangeAspect="1" noChangeArrowheads="1"/>
          </p:cNvPicPr>
          <p:nvPr/>
        </p:nvPicPr>
        <p:blipFill>
          <a:blip r:embed="rId13" cstate="print">
            <a:duotone>
              <a:prstClr val="black"/>
              <a:schemeClr val="tx2">
                <a:tint val="45000"/>
                <a:satMod val="400000"/>
              </a:schemeClr>
            </a:duotone>
            <a:clrChange>
              <a:clrFrom>
                <a:srgbClr val="FFFFFF"/>
              </a:clrFrom>
              <a:clrTo>
                <a:srgbClr val="FFFFFF">
                  <a:alpha val="0"/>
                </a:srgbClr>
              </a:clrTo>
            </a:clrChange>
          </a:blip>
          <a:srcRect/>
          <a:stretch>
            <a:fillRect/>
          </a:stretch>
        </p:blipFill>
        <p:spPr bwMode="auto">
          <a:xfrm>
            <a:off x="9122859" y="4872768"/>
            <a:ext cx="839669" cy="522695"/>
          </a:xfrm>
          <a:prstGeom prst="rect">
            <a:avLst/>
          </a:prstGeom>
          <a:noFill/>
          <a:ln w="9525">
            <a:noFill/>
            <a:miter lim="800000"/>
            <a:headEnd/>
            <a:tailEnd/>
          </a:ln>
        </p:spPr>
      </p:pic>
      <p:pic>
        <p:nvPicPr>
          <p:cNvPr id="22" name="Picture 2"/>
          <p:cNvPicPr>
            <a:picLocks noChangeAspect="1" noChangeArrowheads="1"/>
          </p:cNvPicPr>
          <p:nvPr/>
        </p:nvPicPr>
        <p:blipFill>
          <a:blip r:embed="rId14" cstate="print">
            <a:clrChange>
              <a:clrFrom>
                <a:srgbClr val="99CCCC"/>
              </a:clrFrom>
              <a:clrTo>
                <a:srgbClr val="99CCCC">
                  <a:alpha val="0"/>
                </a:srgbClr>
              </a:clrTo>
            </a:clrChange>
            <a:duotone>
              <a:prstClr val="black"/>
              <a:schemeClr val="tx2">
                <a:tint val="45000"/>
                <a:satMod val="400000"/>
              </a:schemeClr>
            </a:duotone>
          </a:blip>
          <a:srcRect l="68254" t="56723" r="4762" b="21479"/>
          <a:stretch>
            <a:fillRect/>
          </a:stretch>
        </p:blipFill>
        <p:spPr bwMode="auto">
          <a:xfrm>
            <a:off x="5997569" y="4915898"/>
            <a:ext cx="550480" cy="550438"/>
          </a:xfrm>
          <a:prstGeom prst="rect">
            <a:avLst/>
          </a:prstGeom>
          <a:noFill/>
          <a:ln>
            <a:noFill/>
          </a:ln>
        </p:spPr>
      </p:pic>
      <p:pic>
        <p:nvPicPr>
          <p:cNvPr id="23" name="Picture 2"/>
          <p:cNvPicPr>
            <a:picLocks noChangeAspect="1" noChangeArrowheads="1"/>
          </p:cNvPicPr>
          <p:nvPr/>
        </p:nvPicPr>
        <p:blipFill>
          <a:blip r:embed="rId15" cstate="print">
            <a:clrChange>
              <a:clrFrom>
                <a:srgbClr val="99CCCC"/>
              </a:clrFrom>
              <a:clrTo>
                <a:srgbClr val="99CCCC">
                  <a:alpha val="0"/>
                </a:srgbClr>
              </a:clrTo>
            </a:clrChange>
            <a:duotone>
              <a:prstClr val="black"/>
              <a:schemeClr val="tx2">
                <a:tint val="45000"/>
                <a:satMod val="400000"/>
              </a:schemeClr>
            </a:duotone>
          </a:blip>
          <a:srcRect l="51289" t="-14114" r="2214" b="15316"/>
          <a:stretch>
            <a:fillRect/>
          </a:stretch>
        </p:blipFill>
        <p:spPr bwMode="auto">
          <a:xfrm>
            <a:off x="5994388" y="5490373"/>
            <a:ext cx="550480" cy="150119"/>
          </a:xfrm>
          <a:prstGeom prst="rect">
            <a:avLst/>
          </a:prstGeom>
          <a:noFill/>
          <a:ln>
            <a:noFill/>
          </a:ln>
        </p:spPr>
      </p:pic>
      <p:pic>
        <p:nvPicPr>
          <p:cNvPr id="2" name="Picture 2" descr="C:\Users\atreodesign3\Dropbox (Atreo)\Atreo Shared\Customer Projects\Radware\2015-03-RAD-0407-p-AttackMitigationPPT\05. Images\1. Sources (from customer)\DefensePro-02.jpg"/>
          <p:cNvPicPr>
            <a:picLocks noChangeAspect="1" noChangeArrowheads="1"/>
          </p:cNvPicPr>
          <p:nvPr/>
        </p:nvPicPr>
        <p:blipFill rotWithShape="1">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l="5984" t="16870" r="3878" b="11330"/>
          <a:stretch/>
        </p:blipFill>
        <p:spPr bwMode="auto">
          <a:xfrm>
            <a:off x="3962400" y="2674925"/>
            <a:ext cx="4369358" cy="1592275"/>
          </a:xfrm>
          <a:prstGeom prst="rect">
            <a:avLst/>
          </a:prstGeom>
          <a:noFill/>
          <a:effectLst>
            <a:outerShdw blurRad="1651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21</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86613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1200148" y="432707"/>
            <a:ext cx="10390169" cy="583293"/>
          </a:xfrm>
        </p:spPr>
        <p:txBody>
          <a:bodyPr/>
          <a:lstStyle/>
          <a:p>
            <a:r>
              <a:rPr lang="en-US" dirty="0">
                <a:solidFill>
                  <a:srgbClr val="191919"/>
                </a:solidFill>
              </a:rPr>
              <a:t>Real-Time Attack Mitigation with DefensePro</a:t>
            </a:r>
            <a:endParaRPr lang="en-US" dirty="0"/>
          </a:p>
        </p:txBody>
      </p:sp>
      <p:sp>
        <p:nvSpPr>
          <p:cNvPr id="7" name="Rectangle 6"/>
          <p:cNvSpPr/>
          <p:nvPr/>
        </p:nvSpPr>
        <p:spPr>
          <a:xfrm>
            <a:off x="1511494" y="1492842"/>
            <a:ext cx="9385946" cy="397032"/>
          </a:xfrm>
          <a:prstGeom prst="rect">
            <a:avLst/>
          </a:prstGeom>
        </p:spPr>
        <p:txBody>
          <a:bodyPr wrap="square" anchor="ctr">
            <a:spAutoFit/>
          </a:bodyPr>
          <a:lstStyle/>
          <a:p>
            <a:pPr defTabSz="1155700">
              <a:lnSpc>
                <a:spcPct val="90000"/>
              </a:lnSpc>
              <a:spcBef>
                <a:spcPct val="0"/>
              </a:spcBef>
              <a:spcAft>
                <a:spcPct val="35000"/>
              </a:spcAft>
            </a:pPr>
            <a:r>
              <a:rPr lang="en-US" sz="2200" dirty="0" smtClean="0">
                <a:solidFill>
                  <a:prstClr val="black"/>
                </a:solidFill>
              </a:rPr>
              <a:t>Integrated Anti-DoS, IPS, SSL protection and Behavioral Analysis protection</a:t>
            </a:r>
            <a:endParaRPr lang="en-US" sz="2200" dirty="0">
              <a:solidFill>
                <a:prstClr val="black"/>
              </a:solidFill>
            </a:endParaRPr>
          </a:p>
        </p:txBody>
      </p:sp>
      <p:sp>
        <p:nvSpPr>
          <p:cNvPr id="8" name="Rectangle 7"/>
          <p:cNvSpPr/>
          <p:nvPr/>
        </p:nvSpPr>
        <p:spPr>
          <a:xfrm>
            <a:off x="1511494" y="2337100"/>
            <a:ext cx="8426696" cy="397032"/>
          </a:xfrm>
          <a:prstGeom prst="rect">
            <a:avLst/>
          </a:prstGeom>
        </p:spPr>
        <p:txBody>
          <a:bodyPr wrap="square" anchor="ctr">
            <a:spAutoFit/>
          </a:bodyPr>
          <a:lstStyle/>
          <a:p>
            <a:pPr defTabSz="1155700">
              <a:lnSpc>
                <a:spcPct val="90000"/>
              </a:lnSpc>
              <a:spcBef>
                <a:spcPct val="0"/>
              </a:spcBef>
              <a:spcAft>
                <a:spcPct val="35000"/>
              </a:spcAft>
            </a:pPr>
            <a:r>
              <a:rPr lang="en-US" sz="2200" dirty="0" smtClean="0">
                <a:solidFill>
                  <a:prstClr val="black"/>
                </a:solidFill>
              </a:rPr>
              <a:t>Patent-protected behavioral analysis to limit false positives</a:t>
            </a:r>
            <a:endParaRPr lang="en-US" sz="2200" dirty="0">
              <a:solidFill>
                <a:prstClr val="black"/>
              </a:solidFill>
            </a:endParaRPr>
          </a:p>
        </p:txBody>
      </p:sp>
      <p:sp>
        <p:nvSpPr>
          <p:cNvPr id="9" name="Rectangle 8"/>
          <p:cNvSpPr/>
          <p:nvPr/>
        </p:nvSpPr>
        <p:spPr>
          <a:xfrm>
            <a:off x="1511494" y="3181358"/>
            <a:ext cx="9105706" cy="397032"/>
          </a:xfrm>
          <a:prstGeom prst="rect">
            <a:avLst/>
          </a:prstGeom>
        </p:spPr>
        <p:txBody>
          <a:bodyPr wrap="square" anchor="ctr">
            <a:spAutoFit/>
          </a:bodyPr>
          <a:lstStyle/>
          <a:p>
            <a:pPr defTabSz="1155700">
              <a:lnSpc>
                <a:spcPct val="90000"/>
              </a:lnSpc>
              <a:spcBef>
                <a:spcPct val="0"/>
              </a:spcBef>
              <a:spcAft>
                <a:spcPct val="35000"/>
              </a:spcAft>
            </a:pPr>
            <a:r>
              <a:rPr lang="en-US" sz="2200" dirty="0" smtClean="0">
                <a:solidFill>
                  <a:prstClr val="black"/>
                </a:solidFill>
              </a:rPr>
              <a:t>Automatic real-time signature creation for zero-day attack prevention</a:t>
            </a:r>
            <a:endParaRPr lang="en-US" sz="2200" dirty="0">
              <a:solidFill>
                <a:prstClr val="black"/>
              </a:solidFill>
            </a:endParaRPr>
          </a:p>
        </p:txBody>
      </p:sp>
      <p:sp>
        <p:nvSpPr>
          <p:cNvPr id="10" name="Rectangle 9"/>
          <p:cNvSpPr/>
          <p:nvPr/>
        </p:nvSpPr>
        <p:spPr>
          <a:xfrm>
            <a:off x="1511494" y="3873267"/>
            <a:ext cx="9207306" cy="701731"/>
          </a:xfrm>
          <a:prstGeom prst="rect">
            <a:avLst/>
          </a:prstGeom>
        </p:spPr>
        <p:txBody>
          <a:bodyPr wrap="square" anchor="ctr">
            <a:spAutoFit/>
          </a:bodyPr>
          <a:lstStyle/>
          <a:p>
            <a:pPr defTabSz="1155700">
              <a:lnSpc>
                <a:spcPct val="90000"/>
              </a:lnSpc>
              <a:spcBef>
                <a:spcPct val="0"/>
              </a:spcBef>
              <a:spcAft>
                <a:spcPct val="35000"/>
              </a:spcAft>
            </a:pPr>
            <a:r>
              <a:rPr lang="en-US" sz="2200" dirty="0" smtClean="0">
                <a:solidFill>
                  <a:prstClr val="black"/>
                </a:solidFill>
              </a:rPr>
              <a:t>Advanced challenge-response mechanism for accurate detection with minimal impact on legitimate traffic</a:t>
            </a:r>
            <a:endParaRPr lang="en-US" sz="2200" dirty="0">
              <a:solidFill>
                <a:prstClr val="black"/>
              </a:solidFill>
            </a:endParaRPr>
          </a:p>
        </p:txBody>
      </p:sp>
      <p:sp>
        <p:nvSpPr>
          <p:cNvPr id="14" name="Rectangle 13"/>
          <p:cNvSpPr/>
          <p:nvPr/>
        </p:nvSpPr>
        <p:spPr>
          <a:xfrm>
            <a:off x="1511494" y="4869876"/>
            <a:ext cx="9105706" cy="397032"/>
          </a:xfrm>
          <a:prstGeom prst="rect">
            <a:avLst/>
          </a:prstGeom>
        </p:spPr>
        <p:txBody>
          <a:bodyPr wrap="square" anchor="ctr">
            <a:spAutoFit/>
          </a:bodyPr>
          <a:lstStyle/>
          <a:p>
            <a:pPr defTabSz="1155700">
              <a:lnSpc>
                <a:spcPct val="90000"/>
              </a:lnSpc>
              <a:spcBef>
                <a:spcPct val="0"/>
              </a:spcBef>
              <a:spcAft>
                <a:spcPct val="35000"/>
              </a:spcAft>
            </a:pPr>
            <a:r>
              <a:rPr lang="en-US" sz="2200" dirty="0" smtClean="0">
                <a:solidFill>
                  <a:prstClr val="black"/>
                </a:solidFill>
              </a:rPr>
              <a:t>Unique messaging between solution elements to maximize protection</a:t>
            </a:r>
            <a:endParaRPr lang="en-US" sz="2200" dirty="0">
              <a:solidFill>
                <a:prstClr val="black"/>
              </a:solidFill>
            </a:endParaRPr>
          </a:p>
        </p:txBody>
      </p:sp>
      <p:cxnSp>
        <p:nvCxnSpPr>
          <p:cNvPr id="32" name="Straight Connector 31"/>
          <p:cNvCxnSpPr/>
          <p:nvPr/>
        </p:nvCxnSpPr>
        <p:spPr>
          <a:xfrm>
            <a:off x="1359740" y="2100763"/>
            <a:ext cx="95377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359740" y="2950623"/>
            <a:ext cx="95377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359740" y="3800483"/>
            <a:ext cx="95377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359740" y="4650344"/>
            <a:ext cx="95377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22</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1208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8"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par>
                                <p:cTn id="11" presetID="22" presetClass="entr" presetSubtype="8"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par>
                                <p:cTn id="14" presetID="22" presetClass="entr" presetSubtype="8"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a:t>DefensePro</a:t>
            </a:r>
            <a:r>
              <a:rPr lang="en-US" dirty="0"/>
              <a:t> Protection Layers</a:t>
            </a:r>
          </a:p>
        </p:txBody>
      </p:sp>
      <p:sp>
        <p:nvSpPr>
          <p:cNvPr id="9" name="Content Placeholder 5"/>
          <p:cNvSpPr txBox="1">
            <a:spLocks/>
          </p:cNvSpPr>
          <p:nvPr/>
        </p:nvSpPr>
        <p:spPr>
          <a:xfrm>
            <a:off x="782915" y="3986366"/>
            <a:ext cx="1527721" cy="38738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Font typeface="Arial" panose="020B0604020202020204" pitchFamily="34" charset="0"/>
              <a:buNone/>
            </a:pPr>
            <a:r>
              <a:rPr lang="en-US" sz="2000" b="1" dirty="0" smtClean="0">
                <a:solidFill>
                  <a:prstClr val="black">
                    <a:lumMod val="75000"/>
                    <a:lumOff val="25000"/>
                  </a:prstClr>
                </a:solidFill>
              </a:rPr>
              <a:t>Available Service</a:t>
            </a:r>
            <a:endParaRPr lang="en-US" sz="2400" dirty="0">
              <a:solidFill>
                <a:prstClr val="black">
                  <a:lumMod val="75000"/>
                  <a:lumOff val="25000"/>
                </a:prstClr>
              </a:solidFill>
            </a:endParaRPr>
          </a:p>
        </p:txBody>
      </p:sp>
      <p:sp>
        <p:nvSpPr>
          <p:cNvPr id="12" name="TextBox 11"/>
          <p:cNvSpPr txBox="1"/>
          <p:nvPr/>
        </p:nvSpPr>
        <p:spPr>
          <a:xfrm>
            <a:off x="7912602" y="2825163"/>
            <a:ext cx="1354668" cy="395370"/>
          </a:xfrm>
          <a:prstGeom prst="rect">
            <a:avLst/>
          </a:prstGeom>
          <a:noFill/>
        </p:spPr>
        <p:txBody>
          <a:bodyPr wrap="square" lIns="117226" tIns="58613" rIns="117226" bIns="58613" rtlCol="0">
            <a:spAutoFit/>
          </a:bodyPr>
          <a:lstStyle/>
          <a:p>
            <a:pPr algn="ctr"/>
            <a:r>
              <a:rPr lang="en-US" b="1" dirty="0" smtClean="0">
                <a:solidFill>
                  <a:srgbClr val="F37543"/>
                </a:solidFill>
              </a:rPr>
              <a:t>Network</a:t>
            </a:r>
            <a:endParaRPr lang="en-US" b="1" dirty="0">
              <a:solidFill>
                <a:srgbClr val="F37543"/>
              </a:solidFill>
            </a:endParaRPr>
          </a:p>
        </p:txBody>
      </p:sp>
      <p:sp>
        <p:nvSpPr>
          <p:cNvPr id="11" name="TextBox 10"/>
          <p:cNvSpPr txBox="1"/>
          <p:nvPr/>
        </p:nvSpPr>
        <p:spPr>
          <a:xfrm>
            <a:off x="5437911" y="2825163"/>
            <a:ext cx="1354668" cy="395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b="1" dirty="0">
                <a:solidFill>
                  <a:srgbClr val="F39307"/>
                </a:solidFill>
              </a:rPr>
              <a:t>Server</a:t>
            </a:r>
          </a:p>
        </p:txBody>
      </p:sp>
      <p:sp>
        <p:nvSpPr>
          <p:cNvPr id="49" name="TextBox 48"/>
          <p:cNvSpPr txBox="1"/>
          <p:nvPr/>
        </p:nvSpPr>
        <p:spPr>
          <a:xfrm>
            <a:off x="2950622" y="2825163"/>
            <a:ext cx="1354668" cy="395370"/>
          </a:xfrm>
          <a:prstGeom prst="rect">
            <a:avLst/>
          </a:prstGeom>
          <a:noFill/>
        </p:spPr>
        <p:txBody>
          <a:bodyPr wrap="square" lIns="117226" tIns="58613" rIns="117226" bIns="58613" rtlCol="0">
            <a:spAutoFit/>
          </a:bodyPr>
          <a:lstStyle/>
          <a:p>
            <a:pPr algn="ctr"/>
            <a:r>
              <a:rPr lang="en-US" b="1" dirty="0" smtClean="0">
                <a:solidFill>
                  <a:prstClr val="black">
                    <a:lumMod val="65000"/>
                    <a:lumOff val="35000"/>
                  </a:prstClr>
                </a:solidFill>
              </a:rPr>
              <a:t>Application</a:t>
            </a:r>
            <a:endParaRPr lang="en-US" b="1" dirty="0">
              <a:solidFill>
                <a:prstClr val="black">
                  <a:lumMod val="65000"/>
                  <a:lumOff val="35000"/>
                </a:prstClr>
              </a:solidFill>
            </a:endParaRPr>
          </a:p>
        </p:txBody>
      </p:sp>
      <p:grpSp>
        <p:nvGrpSpPr>
          <p:cNvPr id="15" name="Group 14"/>
          <p:cNvGrpSpPr/>
          <p:nvPr/>
        </p:nvGrpSpPr>
        <p:grpSpPr>
          <a:xfrm>
            <a:off x="2499879" y="3315549"/>
            <a:ext cx="2256155" cy="2046034"/>
            <a:chOff x="4636335" y="2292614"/>
            <a:chExt cx="2256155" cy="2236641"/>
          </a:xfrm>
        </p:grpSpPr>
        <p:sp>
          <p:nvSpPr>
            <p:cNvPr id="21" name="Rectangle 20"/>
            <p:cNvSpPr/>
            <p:nvPr/>
          </p:nvSpPr>
          <p:spPr>
            <a:xfrm>
              <a:off x="4636335" y="2292614"/>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Behavioral HTTP Flood Protection </a:t>
              </a:r>
            </a:p>
          </p:txBody>
        </p:sp>
        <p:sp>
          <p:nvSpPr>
            <p:cNvPr id="29" name="Rectangle 28"/>
            <p:cNvSpPr/>
            <p:nvPr/>
          </p:nvSpPr>
          <p:spPr>
            <a:xfrm>
              <a:off x="4636335" y="3080121"/>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Server Cracking</a:t>
              </a:r>
            </a:p>
          </p:txBody>
        </p:sp>
        <p:sp>
          <p:nvSpPr>
            <p:cNvPr id="30" name="Rectangle 29"/>
            <p:cNvSpPr/>
            <p:nvPr/>
          </p:nvSpPr>
          <p:spPr>
            <a:xfrm>
              <a:off x="4636335" y="3867629"/>
              <a:ext cx="2256155" cy="661626"/>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FFFF"/>
                  </a:solidFill>
                  <a:cs typeface="Arial"/>
                </a:rPr>
                <a:t>Signature Protection</a:t>
              </a:r>
            </a:p>
          </p:txBody>
        </p:sp>
      </p:grpSp>
      <p:grpSp>
        <p:nvGrpSpPr>
          <p:cNvPr id="7" name="Group 6"/>
          <p:cNvGrpSpPr/>
          <p:nvPr/>
        </p:nvGrpSpPr>
        <p:grpSpPr>
          <a:xfrm>
            <a:off x="4987167" y="3315548"/>
            <a:ext cx="2256156" cy="2046033"/>
            <a:chOff x="7123623" y="2292614"/>
            <a:chExt cx="2256156" cy="2046033"/>
          </a:xfrm>
        </p:grpSpPr>
        <p:sp>
          <p:nvSpPr>
            <p:cNvPr id="2" name="Rectangle 1"/>
            <p:cNvSpPr/>
            <p:nvPr/>
          </p:nvSpPr>
          <p:spPr>
            <a:xfrm>
              <a:off x="7123623" y="3886748"/>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Connection PPS Limit</a:t>
              </a:r>
            </a:p>
          </p:txBody>
        </p:sp>
        <p:sp>
          <p:nvSpPr>
            <p:cNvPr id="22" name="Rectangle 21"/>
            <p:cNvSpPr/>
            <p:nvPr/>
          </p:nvSpPr>
          <p:spPr>
            <a:xfrm>
              <a:off x="7123624" y="2821815"/>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Anti-Scan</a:t>
              </a:r>
            </a:p>
          </p:txBody>
        </p:sp>
        <p:sp>
          <p:nvSpPr>
            <p:cNvPr id="31" name="Rectangle 30"/>
            <p:cNvSpPr/>
            <p:nvPr/>
          </p:nvSpPr>
          <p:spPr>
            <a:xfrm>
              <a:off x="7123624" y="3351016"/>
              <a:ext cx="2256155" cy="453423"/>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Connection Limit</a:t>
              </a:r>
            </a:p>
          </p:txBody>
        </p:sp>
        <p:sp>
          <p:nvSpPr>
            <p:cNvPr id="32" name="Rectangle 31"/>
            <p:cNvSpPr/>
            <p:nvPr/>
          </p:nvSpPr>
          <p:spPr>
            <a:xfrm>
              <a:off x="7123624" y="2292614"/>
              <a:ext cx="2256155" cy="451899"/>
            </a:xfrm>
            <a:prstGeom prst="rect">
              <a:avLst/>
            </a:prstGeom>
            <a:solidFill>
              <a:srgbClr val="F39307"/>
            </a:solidFill>
            <a:ln w="19050">
              <a:solidFill>
                <a:srgbClr val="F393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DNS Protection</a:t>
              </a:r>
            </a:p>
          </p:txBody>
        </p:sp>
      </p:grpSp>
      <p:grpSp>
        <p:nvGrpSpPr>
          <p:cNvPr id="6" name="Group 5"/>
          <p:cNvGrpSpPr/>
          <p:nvPr/>
        </p:nvGrpSpPr>
        <p:grpSpPr>
          <a:xfrm>
            <a:off x="7461859" y="3315548"/>
            <a:ext cx="2256155" cy="2046034"/>
            <a:chOff x="9598315" y="2292614"/>
            <a:chExt cx="2256155" cy="2046034"/>
          </a:xfrm>
        </p:grpSpPr>
        <p:sp>
          <p:nvSpPr>
            <p:cNvPr id="23" name="Rectangle 22"/>
            <p:cNvSpPr/>
            <p:nvPr/>
          </p:nvSpPr>
          <p:spPr>
            <a:xfrm>
              <a:off x="9598315" y="2292614"/>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Behavioral DoS </a:t>
              </a:r>
            </a:p>
          </p:txBody>
        </p:sp>
        <p:sp>
          <p:nvSpPr>
            <p:cNvPr id="33" name="Rectangle 32"/>
            <p:cNvSpPr/>
            <p:nvPr/>
          </p:nvSpPr>
          <p:spPr>
            <a:xfrm>
              <a:off x="9598315" y="2821814"/>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SYN Protection</a:t>
              </a:r>
            </a:p>
          </p:txBody>
        </p:sp>
        <p:sp>
          <p:nvSpPr>
            <p:cNvPr id="35" name="Rectangle 34"/>
            <p:cNvSpPr/>
            <p:nvPr/>
          </p:nvSpPr>
          <p:spPr>
            <a:xfrm>
              <a:off x="9598315" y="3886749"/>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BL/WL</a:t>
              </a:r>
            </a:p>
          </p:txBody>
        </p:sp>
        <p:sp>
          <p:nvSpPr>
            <p:cNvPr id="51" name="Rectangle 50"/>
            <p:cNvSpPr/>
            <p:nvPr/>
          </p:nvSpPr>
          <p:spPr>
            <a:xfrm>
              <a:off x="9598315" y="3352540"/>
              <a:ext cx="2256155" cy="451899"/>
            </a:xfrm>
            <a:prstGeom prst="rect">
              <a:avLst/>
            </a:prstGeom>
            <a:solidFill>
              <a:srgbClr val="FF6F36"/>
            </a:solidFill>
            <a:ln>
              <a:solidFill>
                <a:srgbClr val="FF6F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solidFill>
                  <a:cs typeface="Arial"/>
                </a:rPr>
                <a:t>Out-Of-State</a:t>
              </a:r>
            </a:p>
          </p:txBody>
        </p:sp>
      </p:grpSp>
      <p:cxnSp>
        <p:nvCxnSpPr>
          <p:cNvPr id="37" name="Straight Connector 36"/>
          <p:cNvCxnSpPr/>
          <p:nvPr/>
        </p:nvCxnSpPr>
        <p:spPr>
          <a:xfrm>
            <a:off x="2389162" y="2846397"/>
            <a:ext cx="0" cy="2670483"/>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873944" y="2846397"/>
            <a:ext cx="0" cy="2670483"/>
          </a:xfrm>
          <a:prstGeom prst="line">
            <a:avLst/>
          </a:prstGeom>
          <a:ln w="12700">
            <a:solidFill>
              <a:srgbClr val="F39307"/>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352101" y="2846397"/>
            <a:ext cx="0" cy="2670483"/>
          </a:xfrm>
          <a:prstGeom prst="line">
            <a:avLst/>
          </a:prstGeom>
          <a:ln w="12700">
            <a:solidFill>
              <a:srgbClr val="FF6F36"/>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Round Same Side Corner Rectangle 20"/>
          <p:cNvSpPr/>
          <p:nvPr/>
        </p:nvSpPr>
        <p:spPr>
          <a:xfrm>
            <a:off x="988337" y="1117819"/>
            <a:ext cx="3319894" cy="4798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t" anchorCtr="0">
            <a:noAutofit/>
          </a:bodyPr>
          <a:lstStyle/>
          <a:p>
            <a:pPr marL="342900" lvl="1" indent="-342900">
              <a:lnSpc>
                <a:spcPct val="110000"/>
              </a:lnSpc>
              <a:spcBef>
                <a:spcPct val="0"/>
              </a:spcBef>
              <a:spcAft>
                <a:spcPts val="300"/>
              </a:spcAft>
              <a:buFontTx/>
              <a:buBlip>
                <a:blip r:embed="rId2"/>
              </a:buBlip>
            </a:pPr>
            <a:r>
              <a:rPr lang="en-US" dirty="0">
                <a:solidFill>
                  <a:prstClr val="black"/>
                </a:solidFill>
              </a:rPr>
              <a:t>Behavioral </a:t>
            </a:r>
            <a:r>
              <a:rPr lang="en-US" dirty="0" smtClean="0">
                <a:solidFill>
                  <a:prstClr val="black"/>
                </a:solidFill>
              </a:rPr>
              <a:t>protections</a:t>
            </a:r>
            <a:endParaRPr lang="en-US" dirty="0">
              <a:solidFill>
                <a:prstClr val="black"/>
              </a:solidFill>
            </a:endParaRPr>
          </a:p>
        </p:txBody>
      </p:sp>
      <p:sp>
        <p:nvSpPr>
          <p:cNvPr id="67" name="Round Same Side Corner Rectangle 20"/>
          <p:cNvSpPr/>
          <p:nvPr/>
        </p:nvSpPr>
        <p:spPr>
          <a:xfrm>
            <a:off x="988337" y="1462802"/>
            <a:ext cx="3319894" cy="4874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t" anchorCtr="0">
            <a:noAutofit/>
          </a:bodyPr>
          <a:lstStyle/>
          <a:p>
            <a:pPr marL="342900" lvl="1" indent="-342900">
              <a:lnSpc>
                <a:spcPct val="110000"/>
              </a:lnSpc>
              <a:spcBef>
                <a:spcPct val="0"/>
              </a:spcBef>
              <a:spcAft>
                <a:spcPts val="300"/>
              </a:spcAft>
              <a:buFontTx/>
              <a:buBlip>
                <a:blip r:embed="rId2"/>
              </a:buBlip>
            </a:pPr>
            <a:r>
              <a:rPr lang="en-US" dirty="0" smtClean="0">
                <a:solidFill>
                  <a:prstClr val="black"/>
                </a:solidFill>
              </a:rPr>
              <a:t>Challenge response</a:t>
            </a:r>
          </a:p>
        </p:txBody>
      </p:sp>
      <p:sp>
        <p:nvSpPr>
          <p:cNvPr id="75" name="Round Same Side Corner Rectangle 20"/>
          <p:cNvSpPr/>
          <p:nvPr/>
        </p:nvSpPr>
        <p:spPr>
          <a:xfrm>
            <a:off x="988337" y="1802705"/>
            <a:ext cx="3319894" cy="4874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t" anchorCtr="0">
            <a:noAutofit/>
          </a:bodyPr>
          <a:lstStyle/>
          <a:p>
            <a:pPr marL="342900" lvl="1" indent="-342900">
              <a:lnSpc>
                <a:spcPct val="110000"/>
              </a:lnSpc>
              <a:spcBef>
                <a:spcPct val="0"/>
              </a:spcBef>
              <a:spcAft>
                <a:spcPts val="300"/>
              </a:spcAft>
              <a:buFontTx/>
              <a:buBlip>
                <a:blip r:embed="rId2"/>
              </a:buBlip>
            </a:pPr>
            <a:r>
              <a:rPr lang="en-US" dirty="0">
                <a:solidFill>
                  <a:prstClr val="black"/>
                </a:solidFill>
              </a:rPr>
              <a:t>Access control</a:t>
            </a:r>
          </a:p>
        </p:txBody>
      </p:sp>
      <p:sp>
        <p:nvSpPr>
          <p:cNvPr id="43" name="Round Same Side Corner Rectangle 20"/>
          <p:cNvSpPr/>
          <p:nvPr/>
        </p:nvSpPr>
        <p:spPr>
          <a:xfrm>
            <a:off x="988336" y="2142609"/>
            <a:ext cx="4205963" cy="4874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t" anchorCtr="0">
            <a:noAutofit/>
          </a:bodyPr>
          <a:lstStyle/>
          <a:p>
            <a:pPr marL="342900" lvl="1" indent="-342900">
              <a:lnSpc>
                <a:spcPct val="110000"/>
              </a:lnSpc>
              <a:spcBef>
                <a:spcPct val="0"/>
              </a:spcBef>
              <a:spcAft>
                <a:spcPts val="300"/>
              </a:spcAft>
              <a:buFontTx/>
              <a:buBlip>
                <a:blip r:embed="rId2"/>
              </a:buBlip>
            </a:pPr>
            <a:r>
              <a:rPr lang="en-US" dirty="0">
                <a:solidFill>
                  <a:prstClr val="black"/>
                </a:solidFill>
              </a:rPr>
              <a:t>Known vulnerabilities/tools</a:t>
            </a:r>
          </a:p>
        </p:txBody>
      </p:sp>
      <p:sp>
        <p:nvSpPr>
          <p:cNvPr id="45"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23</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46" name="Rectangle 45"/>
          <p:cNvSpPr/>
          <p:nvPr/>
        </p:nvSpPr>
        <p:spPr>
          <a:xfrm>
            <a:off x="7461860" y="3844748"/>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SYN Protection</a:t>
            </a:r>
          </a:p>
        </p:txBody>
      </p:sp>
      <p:grpSp>
        <p:nvGrpSpPr>
          <p:cNvPr id="47" name="Group 46"/>
          <p:cNvGrpSpPr/>
          <p:nvPr/>
        </p:nvGrpSpPr>
        <p:grpSpPr>
          <a:xfrm>
            <a:off x="4987165" y="4373751"/>
            <a:ext cx="2256156" cy="987631"/>
            <a:chOff x="7123623" y="3351016"/>
            <a:chExt cx="2256156" cy="987631"/>
          </a:xfrm>
        </p:grpSpPr>
        <p:sp>
          <p:nvSpPr>
            <p:cNvPr id="48" name="Rectangle 47"/>
            <p:cNvSpPr/>
            <p:nvPr/>
          </p:nvSpPr>
          <p:spPr>
            <a:xfrm>
              <a:off x="7123623" y="3886748"/>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Connection PPS Limit</a:t>
              </a:r>
            </a:p>
          </p:txBody>
        </p:sp>
        <p:sp>
          <p:nvSpPr>
            <p:cNvPr id="50" name="Rectangle 49"/>
            <p:cNvSpPr/>
            <p:nvPr/>
          </p:nvSpPr>
          <p:spPr>
            <a:xfrm>
              <a:off x="7123624" y="3351016"/>
              <a:ext cx="2256155" cy="453423"/>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Connection Limit</a:t>
              </a:r>
            </a:p>
          </p:txBody>
        </p:sp>
      </p:grpSp>
      <p:grpSp>
        <p:nvGrpSpPr>
          <p:cNvPr id="52" name="Group 51"/>
          <p:cNvGrpSpPr/>
          <p:nvPr/>
        </p:nvGrpSpPr>
        <p:grpSpPr>
          <a:xfrm>
            <a:off x="7461859" y="4375475"/>
            <a:ext cx="2256155" cy="986108"/>
            <a:chOff x="9598315" y="3352540"/>
            <a:chExt cx="2256155" cy="986108"/>
          </a:xfrm>
        </p:grpSpPr>
        <p:sp>
          <p:nvSpPr>
            <p:cNvPr id="54" name="Rectangle 53"/>
            <p:cNvSpPr/>
            <p:nvPr/>
          </p:nvSpPr>
          <p:spPr>
            <a:xfrm>
              <a:off x="9598315" y="3886749"/>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BL/WL</a:t>
              </a:r>
            </a:p>
          </p:txBody>
        </p:sp>
        <p:sp>
          <p:nvSpPr>
            <p:cNvPr id="55" name="Rectangle 54"/>
            <p:cNvSpPr/>
            <p:nvPr/>
          </p:nvSpPr>
          <p:spPr>
            <a:xfrm>
              <a:off x="9598315" y="3352540"/>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Out-Of-State</a:t>
              </a:r>
            </a:p>
          </p:txBody>
        </p:sp>
      </p:grpSp>
      <p:sp>
        <p:nvSpPr>
          <p:cNvPr id="56" name="Rectangle 55"/>
          <p:cNvSpPr/>
          <p:nvPr/>
        </p:nvSpPr>
        <p:spPr>
          <a:xfrm>
            <a:off x="2498724" y="4756341"/>
            <a:ext cx="2256155" cy="605242"/>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Signature Protection</a:t>
            </a:r>
          </a:p>
        </p:txBody>
      </p:sp>
      <p:sp>
        <p:nvSpPr>
          <p:cNvPr id="57" name="Rectangle 56"/>
          <p:cNvSpPr/>
          <p:nvPr/>
        </p:nvSpPr>
        <p:spPr>
          <a:xfrm>
            <a:off x="2499879" y="4035944"/>
            <a:ext cx="2256155" cy="605242"/>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Server Cracking</a:t>
            </a:r>
          </a:p>
        </p:txBody>
      </p:sp>
      <p:sp>
        <p:nvSpPr>
          <p:cNvPr id="59" name="Rectangle 58"/>
          <p:cNvSpPr/>
          <p:nvPr/>
        </p:nvSpPr>
        <p:spPr>
          <a:xfrm>
            <a:off x="4987166" y="3844749"/>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Anti-Scan</a:t>
            </a:r>
          </a:p>
        </p:txBody>
      </p:sp>
      <p:sp>
        <p:nvSpPr>
          <p:cNvPr id="61" name="Rectangle 60"/>
          <p:cNvSpPr/>
          <p:nvPr/>
        </p:nvSpPr>
        <p:spPr>
          <a:xfrm>
            <a:off x="7461861" y="3315549"/>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Behavioral DoS </a:t>
            </a:r>
          </a:p>
        </p:txBody>
      </p:sp>
      <p:sp>
        <p:nvSpPr>
          <p:cNvPr id="66" name="Rectangle 65"/>
          <p:cNvSpPr/>
          <p:nvPr/>
        </p:nvSpPr>
        <p:spPr>
          <a:xfrm>
            <a:off x="4987166" y="3315548"/>
            <a:ext cx="2256155" cy="45189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600"/>
              </a:spcBef>
              <a:spcAft>
                <a:spcPts val="600"/>
              </a:spcAft>
            </a:pPr>
            <a:r>
              <a:rPr lang="en-US" sz="1400" b="1" dirty="0">
                <a:solidFill>
                  <a:srgbClr val="FFFFFF">
                    <a:lumMod val="75000"/>
                  </a:srgbClr>
                </a:solidFill>
                <a:cs typeface="Arial"/>
              </a:rPr>
              <a:t>DNS Protection</a:t>
            </a:r>
          </a:p>
        </p:txBody>
      </p:sp>
      <p:sp>
        <p:nvSpPr>
          <p:cNvPr id="68" name="Rectangle 67"/>
          <p:cNvSpPr/>
          <p:nvPr/>
        </p:nvSpPr>
        <p:spPr>
          <a:xfrm>
            <a:off x="2498723" y="3315926"/>
            <a:ext cx="2256155" cy="605242"/>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r>
              <a:rPr lang="en-US" sz="1400" b="1" dirty="0">
                <a:solidFill>
                  <a:srgbClr val="FFFFFF">
                    <a:lumMod val="75000"/>
                  </a:srgbClr>
                </a:solidFill>
                <a:cs typeface="Arial"/>
              </a:rPr>
              <a:t>Behavioral HTTP Flood Protection </a:t>
            </a:r>
          </a:p>
        </p:txBody>
      </p:sp>
    </p:spTree>
    <p:extLst>
      <p:ext uri="{BB962C8B-B14F-4D97-AF65-F5344CB8AC3E}">
        <p14:creationId xmlns:p14="http://schemas.microsoft.com/office/powerpoint/2010/main" val="366492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childTnLst>
                                </p:cTn>
                              </p:par>
                              <p:par>
                                <p:cTn id="49" presetID="10" presetClass="entr" presetSubtype="0" fill="hold" nodeType="with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par>
                                <p:cTn id="60" presetID="10" presetClass="exit" presetSubtype="0" fill="hold" grpId="1" nodeType="withEffect">
                                  <p:stCondLst>
                                    <p:cond delay="0"/>
                                  </p:stCondLst>
                                  <p:childTnLst>
                                    <p:animEffect transition="out" filter="fade">
                                      <p:cBhvr>
                                        <p:cTn id="61" dur="500"/>
                                        <p:tgtEl>
                                          <p:spTgt spid="56"/>
                                        </p:tgtEl>
                                      </p:cBhvr>
                                    </p:animEffect>
                                    <p:set>
                                      <p:cBhvr>
                                        <p:cTn id="62" dur="1" fill="hold">
                                          <p:stCondLst>
                                            <p:cond delay="499"/>
                                          </p:stCondLst>
                                        </p:cTn>
                                        <p:tgtEl>
                                          <p:spTgt spid="56"/>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46"/>
                                        </p:tgtEl>
                                      </p:cBhvr>
                                    </p:animEffect>
                                    <p:set>
                                      <p:cBhvr>
                                        <p:cTn id="65" dur="1" fill="hold">
                                          <p:stCondLst>
                                            <p:cond delay="499"/>
                                          </p:stCondLst>
                                        </p:cTn>
                                        <p:tgtEl>
                                          <p:spTgt spid="46"/>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47"/>
                                        </p:tgtEl>
                                      </p:cBhvr>
                                    </p:animEffect>
                                    <p:set>
                                      <p:cBhvr>
                                        <p:cTn id="68" dur="1" fill="hold">
                                          <p:stCondLst>
                                            <p:cond delay="499"/>
                                          </p:stCondLst>
                                        </p:cTn>
                                        <p:tgtEl>
                                          <p:spTgt spid="47"/>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52"/>
                                        </p:tgtEl>
                                      </p:cBhvr>
                                    </p:animEffect>
                                    <p:set>
                                      <p:cBhvr>
                                        <p:cTn id="71" dur="1" fill="hold">
                                          <p:stCondLst>
                                            <p:cond delay="499"/>
                                          </p:stCondLst>
                                        </p:cTn>
                                        <p:tgtEl>
                                          <p:spTgt spid="52"/>
                                        </p:tgtEl>
                                        <p:attrNameLst>
                                          <p:attrName>style.visibility</p:attrName>
                                        </p:attrNameLst>
                                      </p:cBhvr>
                                      <p:to>
                                        <p:strVal val="hidden"/>
                                      </p:to>
                                    </p:set>
                                  </p:childTnLst>
                                </p:cTn>
                              </p:par>
                            </p:childTnLst>
                          </p:cTn>
                        </p:par>
                        <p:par>
                          <p:cTn id="72" fill="hold">
                            <p:stCondLst>
                              <p:cond delay="500"/>
                            </p:stCondLst>
                            <p:childTnLst>
                              <p:par>
                                <p:cTn id="73" presetID="10" presetClass="entr" presetSubtype="0" fill="hold" grpId="2"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par>
                                <p:cTn id="76" presetID="10" presetClass="entr" presetSubtype="0" fill="hold"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par>
                                <p:cTn id="79" presetID="10" presetClass="entr" presetSubtype="0" fill="hold" nodeType="with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500"/>
                                        <p:tgtEl>
                                          <p:spTgt spid="52"/>
                                        </p:tgtEl>
                                      </p:cBhvr>
                                    </p:animEffect>
                                  </p:childTnLst>
                                </p:cTn>
                              </p:par>
                              <p:par>
                                <p:cTn id="82" presetID="10" presetClass="entr" presetSubtype="0" fill="hold" grpId="2"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500"/>
                                        <p:tgtEl>
                                          <p:spTgt spid="5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fade">
                                      <p:cBhvr>
                                        <p:cTn id="95" dur="500"/>
                                        <p:tgtEl>
                                          <p:spTgt spid="75"/>
                                        </p:tgtEl>
                                      </p:cBhvr>
                                    </p:animEffect>
                                  </p:childTnLst>
                                </p:cTn>
                              </p:par>
                              <p:par>
                                <p:cTn id="96" presetID="10" presetClass="exit" presetSubtype="0" fill="hold" grpId="1" nodeType="withEffect">
                                  <p:stCondLst>
                                    <p:cond delay="0"/>
                                  </p:stCondLst>
                                  <p:childTnLst>
                                    <p:animEffect transition="out" filter="fade">
                                      <p:cBhvr>
                                        <p:cTn id="97" dur="500"/>
                                        <p:tgtEl>
                                          <p:spTgt spid="61"/>
                                        </p:tgtEl>
                                      </p:cBhvr>
                                    </p:animEffect>
                                    <p:set>
                                      <p:cBhvr>
                                        <p:cTn id="98" dur="1" fill="hold">
                                          <p:stCondLst>
                                            <p:cond delay="499"/>
                                          </p:stCondLst>
                                        </p:cTn>
                                        <p:tgtEl>
                                          <p:spTgt spid="61"/>
                                        </p:tgtEl>
                                        <p:attrNameLst>
                                          <p:attrName>style.visibility</p:attrName>
                                        </p:attrNameLst>
                                      </p:cBhvr>
                                      <p:to>
                                        <p:strVal val="hidden"/>
                                      </p:to>
                                    </p:set>
                                  </p:childTnLst>
                                </p:cTn>
                              </p:par>
                              <p:par>
                                <p:cTn id="99" presetID="10" presetClass="exit" presetSubtype="0" fill="hold" grpId="3" nodeType="withEffect">
                                  <p:stCondLst>
                                    <p:cond delay="0"/>
                                  </p:stCondLst>
                                  <p:childTnLst>
                                    <p:animEffect transition="out" filter="fade">
                                      <p:cBhvr>
                                        <p:cTn id="100" dur="500"/>
                                        <p:tgtEl>
                                          <p:spTgt spid="56"/>
                                        </p:tgtEl>
                                      </p:cBhvr>
                                    </p:animEffect>
                                    <p:set>
                                      <p:cBhvr>
                                        <p:cTn id="101" dur="1" fill="hold">
                                          <p:stCondLst>
                                            <p:cond delay="499"/>
                                          </p:stCondLst>
                                        </p:cTn>
                                        <p:tgtEl>
                                          <p:spTgt spid="56"/>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47"/>
                                        </p:tgtEl>
                                      </p:cBhvr>
                                    </p:animEffect>
                                    <p:set>
                                      <p:cBhvr>
                                        <p:cTn id="104" dur="1" fill="hold">
                                          <p:stCondLst>
                                            <p:cond delay="499"/>
                                          </p:stCondLst>
                                        </p:cTn>
                                        <p:tgtEl>
                                          <p:spTgt spid="47"/>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52"/>
                                        </p:tgtEl>
                                      </p:cBhvr>
                                    </p:animEffect>
                                    <p:set>
                                      <p:cBhvr>
                                        <p:cTn id="107" dur="1" fill="hold">
                                          <p:stCondLst>
                                            <p:cond delay="499"/>
                                          </p:stCondLst>
                                        </p:cTn>
                                        <p:tgtEl>
                                          <p:spTgt spid="52"/>
                                        </p:tgtEl>
                                        <p:attrNameLst>
                                          <p:attrName>style.visibility</p:attrName>
                                        </p:attrNameLst>
                                      </p:cBhvr>
                                      <p:to>
                                        <p:strVal val="hidden"/>
                                      </p:to>
                                    </p:set>
                                  </p:childTnLst>
                                </p:cTn>
                              </p:par>
                              <p:par>
                                <p:cTn id="108" presetID="10" presetClass="exit" presetSubtype="0" fill="hold" grpId="3" nodeType="withEffect">
                                  <p:stCondLst>
                                    <p:cond delay="0"/>
                                  </p:stCondLst>
                                  <p:childTnLst>
                                    <p:animEffect transition="out" filter="fade">
                                      <p:cBhvr>
                                        <p:cTn id="109" dur="500"/>
                                        <p:tgtEl>
                                          <p:spTgt spid="61"/>
                                        </p:tgtEl>
                                      </p:cBhvr>
                                    </p:animEffect>
                                    <p:set>
                                      <p:cBhvr>
                                        <p:cTn id="110" dur="1" fill="hold">
                                          <p:stCondLst>
                                            <p:cond delay="499"/>
                                          </p:stCondLst>
                                        </p:cTn>
                                        <p:tgtEl>
                                          <p:spTgt spid="61"/>
                                        </p:tgtEl>
                                        <p:attrNameLst>
                                          <p:attrName>style.visibility</p:attrName>
                                        </p:attrNameLst>
                                      </p:cBhvr>
                                      <p:to>
                                        <p:strVal val="hidden"/>
                                      </p:to>
                                    </p:set>
                                  </p:childTnLst>
                                </p:cTn>
                              </p:par>
                              <p:par>
                                <p:cTn id="111" presetID="10" presetClass="exit" presetSubtype="0" fill="hold" grpId="1" nodeType="withEffect">
                                  <p:stCondLst>
                                    <p:cond delay="0"/>
                                  </p:stCondLst>
                                  <p:childTnLst>
                                    <p:animEffect transition="out" filter="fade">
                                      <p:cBhvr>
                                        <p:cTn id="112" dur="500"/>
                                        <p:tgtEl>
                                          <p:spTgt spid="59"/>
                                        </p:tgtEl>
                                      </p:cBhvr>
                                    </p:animEffect>
                                    <p:set>
                                      <p:cBhvr>
                                        <p:cTn id="113" dur="1" fill="hold">
                                          <p:stCondLst>
                                            <p:cond delay="499"/>
                                          </p:stCondLst>
                                        </p:cTn>
                                        <p:tgtEl>
                                          <p:spTgt spid="59"/>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57"/>
                                        </p:tgtEl>
                                      </p:cBhvr>
                                    </p:animEffect>
                                    <p:set>
                                      <p:cBhvr>
                                        <p:cTn id="116" dur="1" fill="hold">
                                          <p:stCondLst>
                                            <p:cond delay="499"/>
                                          </p:stCondLst>
                                        </p:cTn>
                                        <p:tgtEl>
                                          <p:spTgt spid="57"/>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4"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par>
                                <p:cTn id="124" presetID="10" presetClass="entr" presetSubtype="0" fill="hold" grpId="2"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fade">
                                      <p:cBhvr>
                                        <p:cTn id="126" dur="500"/>
                                        <p:tgtEl>
                                          <p:spTgt spid="46"/>
                                        </p:tgtEl>
                                      </p:cBhvr>
                                    </p:animEffect>
                                  </p:childTnLst>
                                </p:cTn>
                              </p:par>
                              <p:par>
                                <p:cTn id="127" presetID="10" presetClass="entr" presetSubtype="0" fill="hold" grpId="4" nodeType="withEffect">
                                  <p:stCondLst>
                                    <p:cond delay="0"/>
                                  </p:stCondLst>
                                  <p:childTnLst>
                                    <p:set>
                                      <p:cBhvr>
                                        <p:cTn id="128" dur="1" fill="hold">
                                          <p:stCondLst>
                                            <p:cond delay="0"/>
                                          </p:stCondLst>
                                        </p:cTn>
                                        <p:tgtEl>
                                          <p:spTgt spid="61"/>
                                        </p:tgtEl>
                                        <p:attrNameLst>
                                          <p:attrName>style.visibility</p:attrName>
                                        </p:attrNameLst>
                                      </p:cBhvr>
                                      <p:to>
                                        <p:strVal val="visible"/>
                                      </p:to>
                                    </p:set>
                                    <p:animEffect transition="in" filter="fade">
                                      <p:cBhvr>
                                        <p:cTn id="129" dur="500"/>
                                        <p:tgtEl>
                                          <p:spTgt spid="61"/>
                                        </p:tgtEl>
                                      </p:cBhvr>
                                    </p:animEffect>
                                  </p:childTnLst>
                                </p:cTn>
                              </p:par>
                              <p:par>
                                <p:cTn id="130" presetID="10" presetClass="entr" presetSubtype="0" fill="hold" grpId="2" nodeType="withEffect">
                                  <p:stCondLst>
                                    <p:cond delay="0"/>
                                  </p:stCondLst>
                                  <p:childTnLst>
                                    <p:set>
                                      <p:cBhvr>
                                        <p:cTn id="131" dur="1" fill="hold">
                                          <p:stCondLst>
                                            <p:cond delay="0"/>
                                          </p:stCondLst>
                                        </p:cTn>
                                        <p:tgtEl>
                                          <p:spTgt spid="59"/>
                                        </p:tgtEl>
                                        <p:attrNameLst>
                                          <p:attrName>style.visibility</p:attrName>
                                        </p:attrNameLst>
                                      </p:cBhvr>
                                      <p:to>
                                        <p:strVal val="visible"/>
                                      </p:to>
                                    </p:set>
                                    <p:animEffect transition="in" filter="fade">
                                      <p:cBhvr>
                                        <p:cTn id="132" dur="500"/>
                                        <p:tgtEl>
                                          <p:spTgt spid="59"/>
                                        </p:tgtEl>
                                      </p:cBhvr>
                                    </p:animEffect>
                                  </p:childTnLst>
                                </p:cTn>
                              </p:par>
                              <p:par>
                                <p:cTn id="133" presetID="10" presetClass="entr" presetSubtype="0" fill="hold" grpId="2" nodeType="withEffect">
                                  <p:stCondLst>
                                    <p:cond delay="0"/>
                                  </p:stCondLst>
                                  <p:childTnLst>
                                    <p:set>
                                      <p:cBhvr>
                                        <p:cTn id="134" dur="1" fill="hold">
                                          <p:stCondLst>
                                            <p:cond delay="0"/>
                                          </p:stCondLst>
                                        </p:cTn>
                                        <p:tgtEl>
                                          <p:spTgt spid="57"/>
                                        </p:tgtEl>
                                        <p:attrNameLst>
                                          <p:attrName>style.visibility</p:attrName>
                                        </p:attrNameLst>
                                      </p:cBhvr>
                                      <p:to>
                                        <p:strVal val="visible"/>
                                      </p:to>
                                    </p:set>
                                    <p:animEffect transition="in" filter="fade">
                                      <p:cBhvr>
                                        <p:cTn id="135" dur="500"/>
                                        <p:tgtEl>
                                          <p:spTgt spid="57"/>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6"/>
                                        </p:tgtEl>
                                        <p:attrNameLst>
                                          <p:attrName>style.visibility</p:attrName>
                                        </p:attrNameLst>
                                      </p:cBhvr>
                                      <p:to>
                                        <p:strVal val="visible"/>
                                      </p:to>
                                    </p:set>
                                    <p:animEffect transition="in" filter="fade">
                                      <p:cBhvr>
                                        <p:cTn id="138" dur="500"/>
                                        <p:tgtEl>
                                          <p:spTgt spid="66"/>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Effect transition="in" filter="fade">
                                      <p:cBhvr>
                                        <p:cTn id="141" dur="500"/>
                                        <p:tgtEl>
                                          <p:spTgt spid="68"/>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43"/>
                                        </p:tgtEl>
                                        <p:attrNameLst>
                                          <p:attrName>style.visibility</p:attrName>
                                        </p:attrNameLst>
                                      </p:cBhvr>
                                      <p:to>
                                        <p:strVal val="visible"/>
                                      </p:to>
                                    </p:set>
                                    <p:animEffect transition="in" filter="fade">
                                      <p:cBhvr>
                                        <p:cTn id="146" dur="500"/>
                                        <p:tgtEl>
                                          <p:spTgt spid="43"/>
                                        </p:tgtEl>
                                      </p:cBhvr>
                                    </p:animEffect>
                                  </p:childTnLst>
                                </p:cTn>
                              </p:par>
                              <p:par>
                                <p:cTn id="147" presetID="10" presetClass="exit" presetSubtype="0" fill="hold" grpId="5" nodeType="withEffect">
                                  <p:stCondLst>
                                    <p:cond delay="0"/>
                                  </p:stCondLst>
                                  <p:childTnLst>
                                    <p:animEffect transition="out" filter="fade">
                                      <p:cBhvr>
                                        <p:cTn id="148" dur="500"/>
                                        <p:tgtEl>
                                          <p:spTgt spid="56"/>
                                        </p:tgtEl>
                                      </p:cBhvr>
                                    </p:animEffect>
                                    <p:set>
                                      <p:cBhvr>
                                        <p:cTn id="149" dur="1" fill="hold">
                                          <p:stCondLst>
                                            <p:cond delay="499"/>
                                          </p:stCondLst>
                                        </p:cTn>
                                        <p:tgtEl>
                                          <p:spTgt spid="56"/>
                                        </p:tgtEl>
                                        <p:attrNameLst>
                                          <p:attrName>style.visibility</p:attrName>
                                        </p:attrNameLst>
                                      </p:cBhvr>
                                      <p:to>
                                        <p:strVal val="hidden"/>
                                      </p:to>
                                    </p:set>
                                  </p:childTnLst>
                                </p:cTn>
                              </p:par>
                              <p:par>
                                <p:cTn id="150" presetID="10" presetClass="exit" presetSubtype="0" fill="hold" grpId="3" nodeType="withEffect">
                                  <p:stCondLst>
                                    <p:cond delay="0"/>
                                  </p:stCondLst>
                                  <p:childTnLst>
                                    <p:animEffect transition="out" filter="fade">
                                      <p:cBhvr>
                                        <p:cTn id="151" dur="500"/>
                                        <p:tgtEl>
                                          <p:spTgt spid="46"/>
                                        </p:tgtEl>
                                      </p:cBhvr>
                                    </p:animEffect>
                                    <p:set>
                                      <p:cBhvr>
                                        <p:cTn id="152" dur="1" fill="hold">
                                          <p:stCondLst>
                                            <p:cond delay="499"/>
                                          </p:stCondLst>
                                        </p:cTn>
                                        <p:tgtEl>
                                          <p:spTgt spid="46"/>
                                        </p:tgtEl>
                                        <p:attrNameLst>
                                          <p:attrName>style.visibility</p:attrName>
                                        </p:attrNameLst>
                                      </p:cBhvr>
                                      <p:to>
                                        <p:strVal val="hidden"/>
                                      </p:to>
                                    </p:set>
                                  </p:childTnLst>
                                </p:cTn>
                              </p:par>
                              <p:par>
                                <p:cTn id="153" presetID="10" presetClass="exit" presetSubtype="0" fill="hold" grpId="5" nodeType="withEffect">
                                  <p:stCondLst>
                                    <p:cond delay="0"/>
                                  </p:stCondLst>
                                  <p:childTnLst>
                                    <p:animEffect transition="out" filter="fade">
                                      <p:cBhvr>
                                        <p:cTn id="154" dur="500"/>
                                        <p:tgtEl>
                                          <p:spTgt spid="61"/>
                                        </p:tgtEl>
                                      </p:cBhvr>
                                    </p:animEffect>
                                    <p:set>
                                      <p:cBhvr>
                                        <p:cTn id="155" dur="1" fill="hold">
                                          <p:stCondLst>
                                            <p:cond delay="499"/>
                                          </p:stCondLst>
                                        </p:cTn>
                                        <p:tgtEl>
                                          <p:spTgt spid="61"/>
                                        </p:tgtEl>
                                        <p:attrNameLst>
                                          <p:attrName>style.visibility</p:attrName>
                                        </p:attrNameLst>
                                      </p:cBhvr>
                                      <p:to>
                                        <p:strVal val="hidden"/>
                                      </p:to>
                                    </p:set>
                                  </p:childTnLst>
                                </p:cTn>
                              </p:par>
                              <p:par>
                                <p:cTn id="156" presetID="10" presetClass="exit" presetSubtype="0" fill="hold" grpId="3" nodeType="withEffect">
                                  <p:stCondLst>
                                    <p:cond delay="0"/>
                                  </p:stCondLst>
                                  <p:childTnLst>
                                    <p:animEffect transition="out" filter="fade">
                                      <p:cBhvr>
                                        <p:cTn id="157" dur="500"/>
                                        <p:tgtEl>
                                          <p:spTgt spid="59"/>
                                        </p:tgtEl>
                                      </p:cBhvr>
                                    </p:animEffect>
                                    <p:set>
                                      <p:cBhvr>
                                        <p:cTn id="158" dur="1" fill="hold">
                                          <p:stCondLst>
                                            <p:cond delay="499"/>
                                          </p:stCondLst>
                                        </p:cTn>
                                        <p:tgtEl>
                                          <p:spTgt spid="59"/>
                                        </p:tgtEl>
                                        <p:attrNameLst>
                                          <p:attrName>style.visibility</p:attrName>
                                        </p:attrNameLst>
                                      </p:cBhvr>
                                      <p:to>
                                        <p:strVal val="hidden"/>
                                      </p:to>
                                    </p:set>
                                  </p:childTnLst>
                                </p:cTn>
                              </p:par>
                              <p:par>
                                <p:cTn id="159" presetID="10" presetClass="exit" presetSubtype="0" fill="hold" grpId="3" nodeType="withEffect">
                                  <p:stCondLst>
                                    <p:cond delay="0"/>
                                  </p:stCondLst>
                                  <p:childTnLst>
                                    <p:animEffect transition="out" filter="fade">
                                      <p:cBhvr>
                                        <p:cTn id="160" dur="500"/>
                                        <p:tgtEl>
                                          <p:spTgt spid="57"/>
                                        </p:tgtEl>
                                      </p:cBhvr>
                                    </p:animEffect>
                                    <p:set>
                                      <p:cBhvr>
                                        <p:cTn id="161" dur="1" fill="hold">
                                          <p:stCondLst>
                                            <p:cond delay="499"/>
                                          </p:stCondLst>
                                        </p:cTn>
                                        <p:tgtEl>
                                          <p:spTgt spid="57"/>
                                        </p:tgtEl>
                                        <p:attrNameLst>
                                          <p:attrName>style.visibility</p:attrName>
                                        </p:attrNameLst>
                                      </p:cBhvr>
                                      <p:to>
                                        <p:strVal val="hidden"/>
                                      </p:to>
                                    </p:set>
                                  </p:childTnLst>
                                </p:cTn>
                              </p:par>
                              <p:par>
                                <p:cTn id="162" presetID="10" presetClass="exit" presetSubtype="0" fill="hold" grpId="1" nodeType="withEffect">
                                  <p:stCondLst>
                                    <p:cond delay="0"/>
                                  </p:stCondLst>
                                  <p:childTnLst>
                                    <p:animEffect transition="out" filter="fade">
                                      <p:cBhvr>
                                        <p:cTn id="163" dur="500"/>
                                        <p:tgtEl>
                                          <p:spTgt spid="66"/>
                                        </p:tgtEl>
                                      </p:cBhvr>
                                    </p:animEffect>
                                    <p:set>
                                      <p:cBhvr>
                                        <p:cTn id="164" dur="1" fill="hold">
                                          <p:stCondLst>
                                            <p:cond delay="499"/>
                                          </p:stCondLst>
                                        </p:cTn>
                                        <p:tgtEl>
                                          <p:spTgt spid="66"/>
                                        </p:tgtEl>
                                        <p:attrNameLst>
                                          <p:attrName>style.visibility</p:attrName>
                                        </p:attrNameLst>
                                      </p:cBhvr>
                                      <p:to>
                                        <p:strVal val="hidden"/>
                                      </p:to>
                                    </p:set>
                                  </p:childTnLst>
                                </p:cTn>
                              </p:par>
                              <p:par>
                                <p:cTn id="165" presetID="10" presetClass="exit" presetSubtype="0" fill="hold" grpId="1" nodeType="withEffect">
                                  <p:stCondLst>
                                    <p:cond delay="0"/>
                                  </p:stCondLst>
                                  <p:childTnLst>
                                    <p:animEffect transition="out" filter="fade">
                                      <p:cBhvr>
                                        <p:cTn id="166" dur="500"/>
                                        <p:tgtEl>
                                          <p:spTgt spid="68"/>
                                        </p:tgtEl>
                                      </p:cBhvr>
                                    </p:animEffect>
                                    <p:set>
                                      <p:cBhvr>
                                        <p:cTn id="167" dur="1" fill="hold">
                                          <p:stCondLst>
                                            <p:cond delay="499"/>
                                          </p:stCondLst>
                                        </p:cTn>
                                        <p:tgtEl>
                                          <p:spTgt spid="68"/>
                                        </p:tgtEl>
                                        <p:attrNameLst>
                                          <p:attrName>style.visibility</p:attrName>
                                        </p:attrNameLst>
                                      </p:cBhvr>
                                      <p:to>
                                        <p:strVal val="hidden"/>
                                      </p:to>
                                    </p:set>
                                  </p:childTnLst>
                                </p:cTn>
                              </p:par>
                            </p:childTnLst>
                          </p:cTn>
                        </p:par>
                        <p:par>
                          <p:cTn id="168" fill="hold">
                            <p:stCondLst>
                              <p:cond delay="500"/>
                            </p:stCondLst>
                            <p:childTnLst>
                              <p:par>
                                <p:cTn id="169" presetID="10" presetClass="entr" presetSubtype="0" fill="hold" grpId="4" nodeType="afterEffect">
                                  <p:stCondLst>
                                    <p:cond delay="0"/>
                                  </p:stCondLst>
                                  <p:childTnLst>
                                    <p:set>
                                      <p:cBhvr>
                                        <p:cTn id="170" dur="1" fill="hold">
                                          <p:stCondLst>
                                            <p:cond delay="0"/>
                                          </p:stCondLst>
                                        </p:cTn>
                                        <p:tgtEl>
                                          <p:spTgt spid="46"/>
                                        </p:tgtEl>
                                        <p:attrNameLst>
                                          <p:attrName>style.visibility</p:attrName>
                                        </p:attrNameLst>
                                      </p:cBhvr>
                                      <p:to>
                                        <p:strVal val="visible"/>
                                      </p:to>
                                    </p:set>
                                    <p:animEffect transition="in" filter="fade">
                                      <p:cBhvr>
                                        <p:cTn id="171" dur="500"/>
                                        <p:tgtEl>
                                          <p:spTgt spid="46"/>
                                        </p:tgtEl>
                                      </p:cBhvr>
                                    </p:animEffect>
                                  </p:childTnLst>
                                </p:cTn>
                              </p:par>
                              <p:par>
                                <p:cTn id="172" presetID="10" presetClass="entr" presetSubtype="0" fill="hold" nodeType="withEffect">
                                  <p:stCondLst>
                                    <p:cond delay="0"/>
                                  </p:stCondLst>
                                  <p:childTnLst>
                                    <p:set>
                                      <p:cBhvr>
                                        <p:cTn id="173" dur="1" fill="hold">
                                          <p:stCondLst>
                                            <p:cond delay="0"/>
                                          </p:stCondLst>
                                        </p:cTn>
                                        <p:tgtEl>
                                          <p:spTgt spid="47"/>
                                        </p:tgtEl>
                                        <p:attrNameLst>
                                          <p:attrName>style.visibility</p:attrName>
                                        </p:attrNameLst>
                                      </p:cBhvr>
                                      <p:to>
                                        <p:strVal val="visible"/>
                                      </p:to>
                                    </p:set>
                                    <p:animEffect transition="in" filter="fade">
                                      <p:cBhvr>
                                        <p:cTn id="174" dur="500"/>
                                        <p:tgtEl>
                                          <p:spTgt spid="47"/>
                                        </p:tgtEl>
                                      </p:cBhvr>
                                    </p:animEffect>
                                  </p:childTnLst>
                                </p:cTn>
                              </p:par>
                              <p:par>
                                <p:cTn id="175" presetID="10" presetClass="entr" presetSubtype="0" fill="hold" nodeType="withEffect">
                                  <p:stCondLst>
                                    <p:cond delay="0"/>
                                  </p:stCondLst>
                                  <p:childTnLst>
                                    <p:set>
                                      <p:cBhvr>
                                        <p:cTn id="176" dur="1" fill="hold">
                                          <p:stCondLst>
                                            <p:cond delay="0"/>
                                          </p:stCondLst>
                                        </p:cTn>
                                        <p:tgtEl>
                                          <p:spTgt spid="52"/>
                                        </p:tgtEl>
                                        <p:attrNameLst>
                                          <p:attrName>style.visibility</p:attrName>
                                        </p:attrNameLst>
                                      </p:cBhvr>
                                      <p:to>
                                        <p:strVal val="visible"/>
                                      </p:to>
                                    </p:set>
                                    <p:animEffect transition="in" filter="fade">
                                      <p:cBhvr>
                                        <p:cTn id="177" dur="500"/>
                                        <p:tgtEl>
                                          <p:spTgt spid="52"/>
                                        </p:tgtEl>
                                      </p:cBhvr>
                                    </p:animEffect>
                                  </p:childTnLst>
                                </p:cTn>
                              </p:par>
                              <p:par>
                                <p:cTn id="178" presetID="10" presetClass="entr" presetSubtype="0" fill="hold" grpId="6" nodeType="withEffect">
                                  <p:stCondLst>
                                    <p:cond delay="0"/>
                                  </p:stCondLst>
                                  <p:childTnLst>
                                    <p:set>
                                      <p:cBhvr>
                                        <p:cTn id="179" dur="1" fill="hold">
                                          <p:stCondLst>
                                            <p:cond delay="0"/>
                                          </p:stCondLst>
                                        </p:cTn>
                                        <p:tgtEl>
                                          <p:spTgt spid="61"/>
                                        </p:tgtEl>
                                        <p:attrNameLst>
                                          <p:attrName>style.visibility</p:attrName>
                                        </p:attrNameLst>
                                      </p:cBhvr>
                                      <p:to>
                                        <p:strVal val="visible"/>
                                      </p:to>
                                    </p:set>
                                    <p:animEffect transition="in" filter="fade">
                                      <p:cBhvr>
                                        <p:cTn id="180" dur="500"/>
                                        <p:tgtEl>
                                          <p:spTgt spid="61"/>
                                        </p:tgtEl>
                                      </p:cBhvr>
                                    </p:animEffect>
                                  </p:childTnLst>
                                </p:cTn>
                              </p:par>
                              <p:par>
                                <p:cTn id="181" presetID="10" presetClass="entr" presetSubtype="0" fill="hold" grpId="4" nodeType="withEffect">
                                  <p:stCondLst>
                                    <p:cond delay="0"/>
                                  </p:stCondLst>
                                  <p:childTnLst>
                                    <p:set>
                                      <p:cBhvr>
                                        <p:cTn id="182" dur="1" fill="hold">
                                          <p:stCondLst>
                                            <p:cond delay="0"/>
                                          </p:stCondLst>
                                        </p:cTn>
                                        <p:tgtEl>
                                          <p:spTgt spid="59"/>
                                        </p:tgtEl>
                                        <p:attrNameLst>
                                          <p:attrName>style.visibility</p:attrName>
                                        </p:attrNameLst>
                                      </p:cBhvr>
                                      <p:to>
                                        <p:strVal val="visible"/>
                                      </p:to>
                                    </p:set>
                                    <p:animEffect transition="in" filter="fade">
                                      <p:cBhvr>
                                        <p:cTn id="183" dur="500"/>
                                        <p:tgtEl>
                                          <p:spTgt spid="59"/>
                                        </p:tgtEl>
                                      </p:cBhvr>
                                    </p:animEffect>
                                  </p:childTnLst>
                                </p:cTn>
                              </p:par>
                              <p:par>
                                <p:cTn id="184" presetID="10" presetClass="entr" presetSubtype="0" fill="hold" grpId="4" nodeType="withEffect">
                                  <p:stCondLst>
                                    <p:cond delay="0"/>
                                  </p:stCondLst>
                                  <p:childTnLst>
                                    <p:set>
                                      <p:cBhvr>
                                        <p:cTn id="185" dur="1" fill="hold">
                                          <p:stCondLst>
                                            <p:cond delay="0"/>
                                          </p:stCondLst>
                                        </p:cTn>
                                        <p:tgtEl>
                                          <p:spTgt spid="57"/>
                                        </p:tgtEl>
                                        <p:attrNameLst>
                                          <p:attrName>style.visibility</p:attrName>
                                        </p:attrNameLst>
                                      </p:cBhvr>
                                      <p:to>
                                        <p:strVal val="visible"/>
                                      </p:to>
                                    </p:set>
                                    <p:animEffect transition="in" filter="fade">
                                      <p:cBhvr>
                                        <p:cTn id="186" dur="500"/>
                                        <p:tgtEl>
                                          <p:spTgt spid="57"/>
                                        </p:tgtEl>
                                      </p:cBhvr>
                                    </p:animEffect>
                                  </p:childTnLst>
                                </p:cTn>
                              </p:par>
                              <p:par>
                                <p:cTn id="187" presetID="10" presetClass="entr" presetSubtype="0" fill="hold" grpId="2" nodeType="withEffect">
                                  <p:stCondLst>
                                    <p:cond delay="0"/>
                                  </p:stCondLst>
                                  <p:childTnLst>
                                    <p:set>
                                      <p:cBhvr>
                                        <p:cTn id="188" dur="1" fill="hold">
                                          <p:stCondLst>
                                            <p:cond delay="0"/>
                                          </p:stCondLst>
                                        </p:cTn>
                                        <p:tgtEl>
                                          <p:spTgt spid="66"/>
                                        </p:tgtEl>
                                        <p:attrNameLst>
                                          <p:attrName>style.visibility</p:attrName>
                                        </p:attrNameLst>
                                      </p:cBhvr>
                                      <p:to>
                                        <p:strVal val="visible"/>
                                      </p:to>
                                    </p:set>
                                    <p:animEffect transition="in" filter="fade">
                                      <p:cBhvr>
                                        <p:cTn id="189" dur="500"/>
                                        <p:tgtEl>
                                          <p:spTgt spid="66"/>
                                        </p:tgtEl>
                                      </p:cBhvr>
                                    </p:animEffect>
                                  </p:childTnLst>
                                </p:cTn>
                              </p:par>
                              <p:par>
                                <p:cTn id="190" presetID="10" presetClass="entr" presetSubtype="0" fill="hold" grpId="2" nodeType="withEffect">
                                  <p:stCondLst>
                                    <p:cond delay="0"/>
                                  </p:stCondLst>
                                  <p:childTnLst>
                                    <p:set>
                                      <p:cBhvr>
                                        <p:cTn id="191" dur="1" fill="hold">
                                          <p:stCondLst>
                                            <p:cond delay="0"/>
                                          </p:stCondLst>
                                        </p:cTn>
                                        <p:tgtEl>
                                          <p:spTgt spid="68"/>
                                        </p:tgtEl>
                                        <p:attrNameLst>
                                          <p:attrName>style.visibility</p:attrName>
                                        </p:attrNameLst>
                                      </p:cBhvr>
                                      <p:to>
                                        <p:strVal val="visible"/>
                                      </p:to>
                                    </p:set>
                                    <p:animEffect transition="in" filter="fade">
                                      <p:cBhvr>
                                        <p:cTn id="19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1" grpId="0"/>
      <p:bldP spid="49" grpId="0"/>
      <p:bldP spid="34" grpId="0"/>
      <p:bldP spid="67" grpId="0"/>
      <p:bldP spid="75" grpId="0"/>
      <p:bldP spid="43" grpId="0"/>
      <p:bldP spid="46" grpId="0" animBg="1"/>
      <p:bldP spid="46" grpId="1" animBg="1"/>
      <p:bldP spid="46" grpId="2" animBg="1"/>
      <p:bldP spid="46" grpId="3" animBg="1"/>
      <p:bldP spid="46" grpId="4" animBg="1"/>
      <p:bldP spid="56" grpId="0" animBg="1"/>
      <p:bldP spid="56" grpId="1" animBg="1"/>
      <p:bldP spid="56" grpId="2" animBg="1"/>
      <p:bldP spid="56" grpId="3" animBg="1"/>
      <p:bldP spid="56" grpId="4" animBg="1"/>
      <p:bldP spid="56" grpId="5" animBg="1"/>
      <p:bldP spid="57" grpId="0" animBg="1"/>
      <p:bldP spid="57" grpId="1" animBg="1"/>
      <p:bldP spid="57" grpId="2" animBg="1"/>
      <p:bldP spid="57" grpId="3" animBg="1"/>
      <p:bldP spid="57" grpId="4" animBg="1"/>
      <p:bldP spid="59" grpId="0" animBg="1"/>
      <p:bldP spid="59" grpId="1" animBg="1"/>
      <p:bldP spid="59" grpId="2" animBg="1"/>
      <p:bldP spid="59" grpId="3" animBg="1"/>
      <p:bldP spid="59" grpId="4" animBg="1"/>
      <p:bldP spid="61" grpId="0" animBg="1"/>
      <p:bldP spid="61" grpId="1" animBg="1"/>
      <p:bldP spid="61" grpId="2" animBg="1"/>
      <p:bldP spid="61" grpId="3" animBg="1"/>
      <p:bldP spid="61" grpId="4" animBg="1"/>
      <p:bldP spid="61" grpId="5" animBg="1"/>
      <p:bldP spid="61" grpId="6" animBg="1"/>
      <p:bldP spid="66" grpId="0" animBg="1"/>
      <p:bldP spid="66" grpId="1" animBg="1"/>
      <p:bldP spid="66" grpId="2" animBg="1"/>
      <p:bldP spid="68" grpId="0" animBg="1"/>
      <p:bldP spid="68" grpId="1" animBg="1"/>
      <p:bldP spid="68"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2915174" y="3480288"/>
            <a:ext cx="1137532" cy="1864129"/>
          </a:xfrm>
          <a:prstGeom prst="rect">
            <a:avLst/>
          </a:prstGeom>
          <a:gradFill flip="none" rotWithShape="1">
            <a:gsLst>
              <a:gs pos="0">
                <a:sysClr val="windowText" lastClr="000000">
                  <a:lumMod val="75000"/>
                  <a:lumOff val="25000"/>
                  <a:shade val="30000"/>
                  <a:satMod val="115000"/>
                </a:sysClr>
              </a:gs>
              <a:gs pos="50000">
                <a:sysClr val="windowText" lastClr="000000">
                  <a:lumMod val="75000"/>
                  <a:lumOff val="25000"/>
                  <a:shade val="67500"/>
                  <a:satMod val="115000"/>
                </a:sysClr>
              </a:gs>
              <a:gs pos="100000">
                <a:sysClr val="windowText" lastClr="000000">
                  <a:lumMod val="75000"/>
                  <a:lumOff val="25000"/>
                  <a:shade val="100000"/>
                  <a:satMod val="115000"/>
                </a:sys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10Gbps</a:t>
            </a:r>
          </a:p>
          <a:p>
            <a:pPr algn="ctr"/>
            <a:r>
              <a:rPr lang="en-US" sz="1200" b="1" dirty="0">
                <a:solidFill>
                  <a:srgbClr val="FFFFFF"/>
                </a:solidFill>
                <a:ea typeface="Arial Unicode MS" pitchFamily="34" charset="-128"/>
                <a:cs typeface="Arial Unicode MS" pitchFamily="34" charset="-128"/>
              </a:rPr>
              <a:t>Capacity</a:t>
            </a:r>
          </a:p>
          <a:p>
            <a:pPr algn="ctr"/>
            <a:endParaRPr lang="en-US" sz="1200" b="1" dirty="0">
              <a:solidFill>
                <a:srgbClr val="FFFFFF"/>
              </a:solidFill>
              <a:ea typeface="Arial Unicode MS" pitchFamily="34" charset="-128"/>
              <a:cs typeface="Arial Unicode MS" pitchFamily="34" charset="-128"/>
            </a:endParaRPr>
          </a:p>
          <a:p>
            <a:pPr algn="ctr"/>
            <a:r>
              <a:rPr lang="en-US" sz="1200" b="1" dirty="0">
                <a:solidFill>
                  <a:srgbClr val="FFFFFF"/>
                </a:solidFill>
                <a:ea typeface="Arial Unicode MS" pitchFamily="34" charset="-128"/>
                <a:cs typeface="Arial Unicode MS" pitchFamily="34" charset="-128"/>
              </a:rPr>
              <a:t>Legitimate</a:t>
            </a:r>
          </a:p>
          <a:p>
            <a:pPr algn="ctr"/>
            <a:r>
              <a:rPr lang="en-US" sz="1200" b="1" dirty="0">
                <a:solidFill>
                  <a:srgbClr val="FFFFFF"/>
                </a:solidFill>
                <a:ea typeface="Arial Unicode MS" pitchFamily="34" charset="-128"/>
                <a:cs typeface="Arial Unicode MS" pitchFamily="34" charset="-128"/>
              </a:rPr>
              <a:t>Traffic </a:t>
            </a:r>
          </a:p>
          <a:p>
            <a:pPr algn="ctr"/>
            <a:r>
              <a:rPr lang="en-US" sz="1200" b="1" dirty="0">
                <a:solidFill>
                  <a:srgbClr val="FFFFFF"/>
                </a:solidFill>
                <a:ea typeface="Arial Unicode MS" pitchFamily="34" charset="-128"/>
                <a:cs typeface="Arial Unicode MS" pitchFamily="34" charset="-128"/>
              </a:rPr>
              <a:t>+ Attack</a:t>
            </a:r>
          </a:p>
        </p:txBody>
      </p:sp>
      <p:sp>
        <p:nvSpPr>
          <p:cNvPr id="24" name="Rectangle 23"/>
          <p:cNvSpPr/>
          <p:nvPr/>
        </p:nvSpPr>
        <p:spPr>
          <a:xfrm>
            <a:off x="8401317" y="3414410"/>
            <a:ext cx="1137532" cy="1864129"/>
          </a:xfrm>
          <a:prstGeom prst="rect">
            <a:avLst/>
          </a:prstGeom>
          <a:gradFill flip="none" rotWithShape="1">
            <a:gsLst>
              <a:gs pos="0">
                <a:sysClr val="windowText" lastClr="000000">
                  <a:lumMod val="75000"/>
                  <a:lumOff val="25000"/>
                  <a:shade val="30000"/>
                  <a:satMod val="115000"/>
                </a:sysClr>
              </a:gs>
              <a:gs pos="50000">
                <a:sysClr val="windowText" lastClr="000000">
                  <a:lumMod val="75000"/>
                  <a:lumOff val="25000"/>
                  <a:shade val="67500"/>
                  <a:satMod val="115000"/>
                </a:sysClr>
              </a:gs>
              <a:gs pos="100000">
                <a:sysClr val="windowText" lastClr="000000">
                  <a:lumMod val="75000"/>
                  <a:lumOff val="25000"/>
                  <a:shade val="100000"/>
                  <a:satMod val="115000"/>
                </a:sys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10Gbps</a:t>
            </a:r>
          </a:p>
          <a:p>
            <a:pPr algn="ctr"/>
            <a:r>
              <a:rPr lang="en-US" sz="1200" b="1" dirty="0">
                <a:solidFill>
                  <a:srgbClr val="FFFFFF"/>
                </a:solidFill>
                <a:ea typeface="Arial Unicode MS" pitchFamily="34" charset="-128"/>
                <a:cs typeface="Arial Unicode MS" pitchFamily="34" charset="-128"/>
              </a:rPr>
              <a:t>Capacity</a:t>
            </a:r>
          </a:p>
          <a:p>
            <a:pPr algn="ctr"/>
            <a:endParaRPr lang="en-US" sz="1200" b="1" dirty="0">
              <a:solidFill>
                <a:srgbClr val="FFFFFF"/>
              </a:solidFill>
              <a:ea typeface="Arial Unicode MS" pitchFamily="34" charset="-128"/>
              <a:cs typeface="Arial Unicode MS" pitchFamily="34" charset="-128"/>
            </a:endParaRPr>
          </a:p>
          <a:p>
            <a:pPr algn="ctr"/>
            <a:r>
              <a:rPr lang="en-US" sz="1200" b="1" dirty="0">
                <a:solidFill>
                  <a:srgbClr val="FFFFFF"/>
                </a:solidFill>
                <a:ea typeface="Arial Unicode MS" pitchFamily="34" charset="-128"/>
                <a:cs typeface="Arial Unicode MS" pitchFamily="34" charset="-128"/>
              </a:rPr>
              <a:t>Legitimate</a:t>
            </a:r>
          </a:p>
          <a:p>
            <a:pPr algn="ctr"/>
            <a:r>
              <a:rPr lang="en-US" sz="1200" b="1" dirty="0">
                <a:solidFill>
                  <a:srgbClr val="FFFFFF"/>
                </a:solidFill>
                <a:ea typeface="Arial Unicode MS" pitchFamily="34" charset="-128"/>
                <a:cs typeface="Arial Unicode MS" pitchFamily="34" charset="-128"/>
              </a:rPr>
              <a:t>Traffic</a:t>
            </a:r>
          </a:p>
        </p:txBody>
      </p:sp>
      <p:sp>
        <p:nvSpPr>
          <p:cNvPr id="57346" name="Rectangle 2"/>
          <p:cNvSpPr>
            <a:spLocks noGrp="1" noChangeArrowheads="1"/>
          </p:cNvSpPr>
          <p:nvPr>
            <p:ph type="ctrTitle"/>
          </p:nvPr>
        </p:nvSpPr>
        <p:spPr/>
        <p:txBody>
          <a:bodyPr/>
          <a:lstStyle/>
          <a:p>
            <a:r>
              <a:rPr lang="en-US" dirty="0" smtClean="0"/>
              <a:t>Dedicated Hardware to Fight Attacks</a:t>
            </a:r>
            <a:endParaRPr lang="en-US" dirty="0"/>
          </a:p>
        </p:txBody>
      </p:sp>
      <p:sp>
        <p:nvSpPr>
          <p:cNvPr id="57354" name="Rectangle 8"/>
          <p:cNvSpPr>
            <a:spLocks noChangeArrowheads="1"/>
          </p:cNvSpPr>
          <p:nvPr/>
        </p:nvSpPr>
        <p:spPr bwMode="auto">
          <a:xfrm>
            <a:off x="7518400" y="6194425"/>
            <a:ext cx="2844800" cy="266700"/>
          </a:xfrm>
          <a:prstGeom prst="rect">
            <a:avLst/>
          </a:prstGeom>
          <a:noFill/>
          <a:ln w="19050">
            <a:noFill/>
            <a:miter lim="800000"/>
            <a:headEnd/>
            <a:tailEnd/>
          </a:ln>
        </p:spPr>
        <p:txBody>
          <a:bodyPr wrap="none" anchor="ctr"/>
          <a:lstStyle/>
          <a:p>
            <a:pPr algn="ctr"/>
            <a:r>
              <a:rPr lang="en-US" sz="1300" b="1" i="1" dirty="0" smtClean="0">
                <a:solidFill>
                  <a:prstClr val="black"/>
                </a:solidFill>
                <a:ea typeface="Arial Unicode MS" pitchFamily="34" charset="-128"/>
                <a:cs typeface="Arial Unicode MS" pitchFamily="34" charset="-128"/>
              </a:rPr>
              <a:t>Other IPS Solutions</a:t>
            </a:r>
            <a:endParaRPr lang="en-US" sz="1300" b="1" i="1" dirty="0">
              <a:solidFill>
                <a:prstClr val="black"/>
              </a:solidFill>
              <a:ea typeface="Arial Unicode MS" pitchFamily="34" charset="-128"/>
              <a:cs typeface="Arial Unicode MS" pitchFamily="34" charset="-128"/>
            </a:endParaRPr>
          </a:p>
        </p:txBody>
      </p:sp>
      <p:sp>
        <p:nvSpPr>
          <p:cNvPr id="57360" name="Rectangle 8"/>
          <p:cNvSpPr>
            <a:spLocks noChangeArrowheads="1"/>
          </p:cNvSpPr>
          <p:nvPr/>
        </p:nvSpPr>
        <p:spPr bwMode="auto">
          <a:xfrm>
            <a:off x="1953684" y="6215063"/>
            <a:ext cx="2844800" cy="266700"/>
          </a:xfrm>
          <a:prstGeom prst="rect">
            <a:avLst/>
          </a:prstGeom>
          <a:noFill/>
          <a:ln w="19050">
            <a:noFill/>
            <a:miter lim="800000"/>
            <a:headEnd/>
            <a:tailEnd/>
          </a:ln>
        </p:spPr>
        <p:txBody>
          <a:bodyPr wrap="none" anchor="ctr"/>
          <a:lstStyle/>
          <a:p>
            <a:pPr algn="ctr"/>
            <a:r>
              <a:rPr lang="en-US" sz="1300" b="1" i="1">
                <a:solidFill>
                  <a:prstClr val="black"/>
                </a:solidFill>
                <a:ea typeface="Arial Unicode MS" pitchFamily="34" charset="-128"/>
                <a:cs typeface="Arial Unicode MS" pitchFamily="34" charset="-128"/>
              </a:rPr>
              <a:t>DefensePro</a:t>
            </a:r>
          </a:p>
        </p:txBody>
      </p:sp>
      <p:sp>
        <p:nvSpPr>
          <p:cNvPr id="27" name="Rectangle 26"/>
          <p:cNvSpPr/>
          <p:nvPr/>
        </p:nvSpPr>
        <p:spPr>
          <a:xfrm>
            <a:off x="8403434" y="1908090"/>
            <a:ext cx="1137532" cy="1474870"/>
          </a:xfrm>
          <a:prstGeom prst="rect">
            <a:avLst/>
          </a:prstGeom>
          <a:gradFill flip="none" rotWithShape="1">
            <a:gsLst>
              <a:gs pos="0">
                <a:srgbClr val="FF5821">
                  <a:shade val="30000"/>
                  <a:satMod val="115000"/>
                </a:srgbClr>
              </a:gs>
              <a:gs pos="50000">
                <a:srgbClr val="FF5821">
                  <a:shade val="67500"/>
                  <a:satMod val="115000"/>
                </a:srgbClr>
              </a:gs>
              <a:gs pos="100000">
                <a:srgbClr val="FF5821">
                  <a:shade val="100000"/>
                  <a:satMod val="115000"/>
                </a:srgb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10 Million</a:t>
            </a:r>
          </a:p>
          <a:p>
            <a:pPr algn="ctr"/>
            <a:r>
              <a:rPr lang="en-US" sz="1200" b="1" dirty="0">
                <a:solidFill>
                  <a:srgbClr val="FFFFFF"/>
                </a:solidFill>
                <a:ea typeface="Arial Unicode MS" pitchFamily="34" charset="-128"/>
                <a:cs typeface="Arial Unicode MS" pitchFamily="34" charset="-128"/>
              </a:rPr>
              <a:t>PPS</a:t>
            </a:r>
          </a:p>
          <a:p>
            <a:pPr algn="ctr"/>
            <a:endParaRPr lang="en-US" sz="1200" b="1" dirty="0">
              <a:solidFill>
                <a:srgbClr val="FFFFFF"/>
              </a:solidFill>
              <a:ea typeface="Arial Unicode MS" pitchFamily="34" charset="-128"/>
              <a:cs typeface="Arial Unicode MS" pitchFamily="34" charset="-128"/>
            </a:endParaRPr>
          </a:p>
          <a:p>
            <a:pPr algn="ctr"/>
            <a:r>
              <a:rPr lang="en-US" sz="1200" b="1" dirty="0">
                <a:solidFill>
                  <a:srgbClr val="FFFFFF"/>
                </a:solidFill>
                <a:ea typeface="Arial Unicode MS" pitchFamily="34" charset="-128"/>
                <a:cs typeface="Arial Unicode MS" pitchFamily="34" charset="-128"/>
              </a:rPr>
              <a:t>Attack</a:t>
            </a:r>
          </a:p>
          <a:p>
            <a:pPr algn="ctr"/>
            <a:r>
              <a:rPr lang="en-US" sz="1200" b="1" dirty="0">
                <a:solidFill>
                  <a:srgbClr val="FFFFFF"/>
                </a:solidFill>
                <a:ea typeface="Arial Unicode MS" pitchFamily="34" charset="-128"/>
                <a:cs typeface="Arial Unicode MS" pitchFamily="34" charset="-128"/>
              </a:rPr>
              <a:t>Traffic</a:t>
            </a:r>
          </a:p>
        </p:txBody>
      </p:sp>
      <p:sp>
        <p:nvSpPr>
          <p:cNvPr id="28" name="Rectangle 27"/>
          <p:cNvSpPr/>
          <p:nvPr/>
        </p:nvSpPr>
        <p:spPr>
          <a:xfrm>
            <a:off x="2915174" y="3480288"/>
            <a:ext cx="1137532" cy="265268"/>
          </a:xfrm>
          <a:prstGeom prst="rect">
            <a:avLst/>
          </a:prstGeom>
          <a:gradFill flip="none" rotWithShape="1">
            <a:gsLst>
              <a:gs pos="0">
                <a:srgbClr val="FF5821">
                  <a:shade val="30000"/>
                  <a:satMod val="115000"/>
                </a:srgbClr>
              </a:gs>
              <a:gs pos="50000">
                <a:srgbClr val="FF5821">
                  <a:shade val="67500"/>
                  <a:satMod val="115000"/>
                </a:srgbClr>
              </a:gs>
              <a:gs pos="100000">
                <a:srgbClr val="FF5821">
                  <a:shade val="100000"/>
                  <a:satMod val="115000"/>
                </a:srgb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1MPPS</a:t>
            </a:r>
          </a:p>
        </p:txBody>
      </p:sp>
      <p:sp>
        <p:nvSpPr>
          <p:cNvPr id="29" name="Rectangle 28"/>
          <p:cNvSpPr/>
          <p:nvPr/>
        </p:nvSpPr>
        <p:spPr>
          <a:xfrm>
            <a:off x="2915174" y="3487726"/>
            <a:ext cx="1137532" cy="469940"/>
          </a:xfrm>
          <a:prstGeom prst="rect">
            <a:avLst/>
          </a:prstGeom>
          <a:gradFill flip="none" rotWithShape="1">
            <a:gsLst>
              <a:gs pos="0">
                <a:srgbClr val="FF5821">
                  <a:shade val="30000"/>
                  <a:satMod val="115000"/>
                </a:srgbClr>
              </a:gs>
              <a:gs pos="50000">
                <a:srgbClr val="FF5821">
                  <a:shade val="67500"/>
                  <a:satMod val="115000"/>
                </a:srgbClr>
              </a:gs>
              <a:gs pos="100000">
                <a:srgbClr val="FF5821">
                  <a:shade val="100000"/>
                  <a:satMod val="115000"/>
                </a:srgb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2MPPS</a:t>
            </a:r>
          </a:p>
        </p:txBody>
      </p:sp>
      <p:sp>
        <p:nvSpPr>
          <p:cNvPr id="30" name="Rectangle 29"/>
          <p:cNvSpPr/>
          <p:nvPr/>
        </p:nvSpPr>
        <p:spPr>
          <a:xfrm>
            <a:off x="2916041" y="3487726"/>
            <a:ext cx="1137532" cy="1856691"/>
          </a:xfrm>
          <a:prstGeom prst="rect">
            <a:avLst/>
          </a:prstGeom>
          <a:gradFill flip="none" rotWithShape="1">
            <a:gsLst>
              <a:gs pos="0">
                <a:srgbClr val="FF5821">
                  <a:shade val="30000"/>
                  <a:satMod val="115000"/>
                </a:srgbClr>
              </a:gs>
              <a:gs pos="50000">
                <a:srgbClr val="FF5821">
                  <a:shade val="67500"/>
                  <a:satMod val="115000"/>
                </a:srgbClr>
              </a:gs>
              <a:gs pos="100000">
                <a:srgbClr val="FF5821">
                  <a:shade val="100000"/>
                  <a:satMod val="115000"/>
                </a:srgbClr>
              </a:gs>
            </a:gsLst>
            <a:lin ang="16200000" scaled="1"/>
            <a:tileRect/>
          </a:gradFill>
          <a:ln w="25400" cap="flat" cmpd="sng" algn="ctr">
            <a:noFill/>
            <a:prstDash val="solid"/>
          </a:ln>
          <a:effectLst/>
        </p:spPr>
        <p:txBody>
          <a:bodyPr rtlCol="0" anchor="ctr"/>
          <a:lstStyle/>
          <a:p>
            <a:pPr algn="ctr"/>
            <a:r>
              <a:rPr lang="en-US" sz="1200" b="1" dirty="0">
                <a:solidFill>
                  <a:srgbClr val="FFFFFF"/>
                </a:solidFill>
                <a:ea typeface="Arial Unicode MS" pitchFamily="34" charset="-128"/>
                <a:cs typeface="Arial Unicode MS" pitchFamily="34" charset="-128"/>
              </a:rPr>
              <a:t>5MPPS</a:t>
            </a:r>
          </a:p>
        </p:txBody>
      </p:sp>
      <p:sp>
        <p:nvSpPr>
          <p:cNvPr id="31" name="Rounded Rectangle 30"/>
          <p:cNvSpPr/>
          <p:nvPr/>
        </p:nvSpPr>
        <p:spPr>
          <a:xfrm>
            <a:off x="4724236" y="3859692"/>
            <a:ext cx="1316964" cy="1128546"/>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ea typeface="Arial Unicode MS" pitchFamily="34" charset="-128"/>
                <a:cs typeface="Arial Unicode MS" pitchFamily="34" charset="-128"/>
              </a:rPr>
              <a:t>Device handles attack traffic on the expense of legitimate traffic!</a:t>
            </a:r>
            <a:endParaRPr lang="en-US" sz="1050" dirty="0">
              <a:solidFill>
                <a:prstClr val="black"/>
              </a:solidFill>
              <a:ea typeface="Arial Unicode MS" pitchFamily="34" charset="-128"/>
              <a:cs typeface="Arial Unicode MS" pitchFamily="34" charset="-128"/>
            </a:endParaRPr>
          </a:p>
        </p:txBody>
      </p:sp>
      <p:sp>
        <p:nvSpPr>
          <p:cNvPr id="32" name="Rounded Rectangle 31"/>
          <p:cNvSpPr/>
          <p:nvPr/>
        </p:nvSpPr>
        <p:spPr>
          <a:xfrm>
            <a:off x="10163175" y="2081252"/>
            <a:ext cx="1316964" cy="1128546"/>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ea typeface="Arial Unicode MS" pitchFamily="34" charset="-128"/>
                <a:cs typeface="Arial Unicode MS" pitchFamily="34" charset="-128"/>
              </a:rPr>
              <a:t>Attack traffic does not impact legitimate traffic</a:t>
            </a:r>
            <a:endParaRPr lang="en-US" sz="1050" dirty="0">
              <a:solidFill>
                <a:prstClr val="black"/>
              </a:solidFill>
              <a:ea typeface="Arial Unicode MS" pitchFamily="34" charset="-128"/>
              <a:cs typeface="Arial Unicode MS" pitchFamily="34" charset="-128"/>
            </a:endParaRPr>
          </a:p>
        </p:txBody>
      </p:sp>
      <p:cxnSp>
        <p:nvCxnSpPr>
          <p:cNvPr id="33" name="Straight Connector 32"/>
          <p:cNvCxnSpPr>
            <a:endCxn id="32" idx="1"/>
          </p:cNvCxnSpPr>
          <p:nvPr/>
        </p:nvCxnSpPr>
        <p:spPr>
          <a:xfrm>
            <a:off x="9540966" y="2645525"/>
            <a:ext cx="622209"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064459" y="4416345"/>
            <a:ext cx="622209"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82227" y="1261279"/>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Non-Radware</a:t>
            </a:r>
            <a:endParaRPr lang="en-US" sz="3200" b="1" dirty="0">
              <a:solidFill>
                <a:srgbClr val="F37543"/>
              </a:solidFill>
              <a:cs typeface="Arial" panose="020B0604020202020204" pitchFamily="34" charset="0"/>
            </a:endParaRPr>
          </a:p>
        </p:txBody>
      </p:sp>
      <p:sp>
        <p:nvSpPr>
          <p:cNvPr id="19" name="Rectangle 18"/>
          <p:cNvSpPr/>
          <p:nvPr/>
        </p:nvSpPr>
        <p:spPr>
          <a:xfrm>
            <a:off x="6238219" y="1261279"/>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Radware</a:t>
            </a:r>
            <a:endParaRPr lang="en-US" sz="3200" b="1" dirty="0">
              <a:solidFill>
                <a:srgbClr val="F37543"/>
              </a:solidFill>
              <a:cs typeface="Arial" panose="020B0604020202020204" pitchFamily="34" charset="0"/>
            </a:endParaRPr>
          </a:p>
        </p:txBody>
      </p:sp>
      <p:pic>
        <p:nvPicPr>
          <p:cNvPr id="21" name="Picture 20"/>
          <p:cNvPicPr>
            <a:picLocks noChangeAspect="1"/>
          </p:cNvPicPr>
          <p:nvPr/>
        </p:nvPicPr>
        <p:blipFill rotWithShape="1">
          <a:blip r:embed="rId3">
            <a:extLst>
              <a:ext uri="{28A0092B-C50C-407E-A947-70E740481C1C}">
                <a14:useLocalDpi xmlns:a14="http://schemas.microsoft.com/office/drawing/2010/main" val="0"/>
              </a:ext>
            </a:extLst>
          </a:blip>
          <a:srcRect t="35278" b="35888"/>
          <a:stretch/>
        </p:blipFill>
        <p:spPr>
          <a:xfrm>
            <a:off x="7911545" y="5214940"/>
            <a:ext cx="2121309" cy="611660"/>
          </a:xfrm>
          <a:prstGeom prst="rect">
            <a:avLst/>
          </a:prstGeom>
          <a:noFill/>
          <a:ln>
            <a:noFill/>
          </a:ln>
        </p:spPr>
      </p:pic>
      <p:pic>
        <p:nvPicPr>
          <p:cNvPr id="22"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t="35650" b="34693"/>
          <a:stretch/>
        </p:blipFill>
        <p:spPr bwMode="auto">
          <a:xfrm>
            <a:off x="2586261" y="5254294"/>
            <a:ext cx="1797092" cy="53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Slide Number Placeholder 3"/>
          <p:cNvSpPr txBox="1">
            <a:spLocks/>
          </p:cNvSpPr>
          <p:nvPr/>
        </p:nvSpPr>
        <p:spPr>
          <a:xfrm>
            <a:off x="11474183" y="6345920"/>
            <a:ext cx="551279" cy="365125"/>
          </a:xfrm>
          <a:prstGeom prst="rect">
            <a:avLst/>
          </a:prstGeom>
        </p:spPr>
        <p:txBody>
          <a:bodyPr vert="horz" lIns="91407" tIns="45705" rIns="91407" bIns="45705"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24</a:t>
            </a:fld>
            <a:endParaRPr lang="en-US" dirty="0">
              <a:solidFill>
                <a:prstClr val="white"/>
              </a:solidFill>
            </a:endParaRPr>
          </a:p>
        </p:txBody>
      </p:sp>
    </p:spTree>
    <p:extLst>
      <p:ext uri="{BB962C8B-B14F-4D97-AF65-F5344CB8AC3E}">
        <p14:creationId xmlns:p14="http://schemas.microsoft.com/office/powerpoint/2010/main" val="1748316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250"/>
                                        <p:tgtEl>
                                          <p:spTgt spid="29"/>
                                        </p:tgtEl>
                                      </p:cBhvr>
                                    </p:animEffect>
                                  </p:childTnLst>
                                </p:cTn>
                              </p:par>
                            </p:childTnLst>
                          </p:cTn>
                        </p:par>
                        <p:par>
                          <p:cTn id="37" fill="hold">
                            <p:stCondLst>
                              <p:cond delay="2750"/>
                            </p:stCondLst>
                            <p:childTnLst>
                              <p:par>
                                <p:cTn id="38" presetID="10" presetClass="entr" presetSubtype="0"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125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childTnLst>
                          </p:cTn>
                        </p:par>
                        <p:par>
                          <p:cTn id="46" fill="hold">
                            <p:stCondLst>
                              <p:cond delay="500"/>
                            </p:stCondLst>
                            <p:childTnLst>
                              <p:par>
                                <p:cTn id="47" presetID="2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4" grpId="0" animBg="1"/>
      <p:bldP spid="27" grpId="0" animBg="1"/>
      <p:bldP spid="28" grpId="0" animBg="1"/>
      <p:bldP spid="29" grpId="0" animBg="1"/>
      <p:bldP spid="30" grpId="0" animBg="1"/>
      <p:bldP spid="31" grpId="0" animBg="1"/>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Beyond Primitive Source IP Blocking</a:t>
            </a:r>
            <a:endParaRPr lang="en-US" dirty="0"/>
          </a:p>
        </p:txBody>
      </p:sp>
      <p:sp>
        <p:nvSpPr>
          <p:cNvPr id="11" name="TextBox 10"/>
          <p:cNvSpPr txBox="1"/>
          <p:nvPr/>
        </p:nvSpPr>
        <p:spPr>
          <a:xfrm>
            <a:off x="2126772" y="4897284"/>
            <a:ext cx="8180305" cy="674043"/>
          </a:xfrm>
          <a:prstGeom prst="rect">
            <a:avLst/>
          </a:prstGeom>
        </p:spPr>
        <p:txBody>
          <a:bodyPr vert="horz" lIns="91440" tIns="45720" rIns="91440" bIns="45720" rtlCol="0">
            <a:noAutofit/>
          </a:bodyPr>
          <a:lstStyle>
            <a:defPPr>
              <a:defRPr lang="en-US"/>
            </a:defPPr>
            <a:lvl1pPr indent="0" algn="ctr" defTabSz="457200">
              <a:lnSpc>
                <a:spcPts val="2600"/>
              </a:lnSpc>
              <a:spcBef>
                <a:spcPct val="20000"/>
              </a:spcBef>
              <a:buFont typeface="Arial"/>
              <a:buNone/>
              <a:defRPr sz="2500" b="0" i="0">
                <a:solidFill>
                  <a:srgbClr val="4D4D4D"/>
                </a:solidFill>
                <a:cs typeface="Arial" panose="020B0604020202020204" pitchFamily="34" charset="0"/>
              </a:defRPr>
            </a:lvl1pPr>
            <a:lvl2pPr marL="742950" indent="-285750" defTabSz="457200">
              <a:spcBef>
                <a:spcPct val="20000"/>
              </a:spcBef>
              <a:buFont typeface="Arial"/>
              <a:buChar char="–"/>
              <a:defRPr sz="1500" b="0" i="0">
                <a:latin typeface="Arial"/>
                <a:cs typeface="Arial"/>
              </a:defRPr>
            </a:lvl2pPr>
            <a:lvl3pPr marL="1143000" indent="-228600" defTabSz="457200">
              <a:spcBef>
                <a:spcPct val="20000"/>
              </a:spcBef>
              <a:buFont typeface="Arial"/>
              <a:buChar char="•"/>
              <a:defRPr sz="1300" b="0" i="0">
                <a:latin typeface="Arial"/>
                <a:cs typeface="Arial"/>
              </a:defRPr>
            </a:lvl3pPr>
            <a:lvl4pPr marL="1600200" indent="-228600" defTabSz="457200">
              <a:spcBef>
                <a:spcPct val="20000"/>
              </a:spcBef>
              <a:buFont typeface="Arial"/>
              <a:buChar char="–"/>
              <a:defRPr sz="1300" b="0" i="0">
                <a:latin typeface="Arial"/>
                <a:cs typeface="Arial"/>
              </a:defRPr>
            </a:lvl4pPr>
            <a:lvl5pPr marL="2057400" indent="-228600" defTabSz="457200">
              <a:spcBef>
                <a:spcPct val="20000"/>
              </a:spcBef>
              <a:buFont typeface="Arial"/>
              <a:buChar char="»"/>
              <a:defRPr sz="1300" b="0" i="0">
                <a:latin typeface="Arial"/>
                <a:cs typeface="Arial"/>
              </a:defRPr>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en-US" sz="2000" dirty="0" smtClean="0">
                <a:solidFill>
                  <a:prstClr val="black"/>
                </a:solidFill>
              </a:rPr>
              <a:t>Smart traffic blocking based on Real-Time Signature incorporating </a:t>
            </a:r>
            <a:r>
              <a:rPr lang="en-US" sz="2000" b="1" dirty="0" smtClean="0">
                <a:solidFill>
                  <a:srgbClr val="F37543"/>
                </a:solidFill>
              </a:rPr>
              <a:t>multiple parameters</a:t>
            </a:r>
            <a:r>
              <a:rPr lang="en-US" sz="2000" dirty="0">
                <a:solidFill>
                  <a:prstClr val="black"/>
                </a:solidFill>
              </a:rPr>
              <a:t> </a:t>
            </a:r>
            <a:r>
              <a:rPr lang="en-US" sz="2000" dirty="0" smtClean="0">
                <a:solidFill>
                  <a:prstClr val="black"/>
                </a:solidFill>
              </a:rPr>
              <a:t>comparing to primitive source IP address blocking</a:t>
            </a:r>
            <a:endParaRPr lang="en-US" sz="2000" dirty="0">
              <a:solidFill>
                <a:prstClr val="black"/>
              </a:solidFill>
            </a:endParaRPr>
          </a:p>
        </p:txBody>
      </p:sp>
      <p:grpSp>
        <p:nvGrpSpPr>
          <p:cNvPr id="3" name="Group 2"/>
          <p:cNvGrpSpPr/>
          <p:nvPr/>
        </p:nvGrpSpPr>
        <p:grpSpPr>
          <a:xfrm>
            <a:off x="1626464" y="2075424"/>
            <a:ext cx="3614524" cy="1986036"/>
            <a:chOff x="1228914" y="2107228"/>
            <a:chExt cx="3614524" cy="1986036"/>
          </a:xfrm>
        </p:grpSpPr>
        <p:sp>
          <p:nvSpPr>
            <p:cNvPr id="6" name="Rectangle 5"/>
            <p:cNvSpPr/>
            <p:nvPr/>
          </p:nvSpPr>
          <p:spPr>
            <a:xfrm>
              <a:off x="1385798" y="2107228"/>
              <a:ext cx="3051072"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Non-Radware</a:t>
              </a:r>
              <a:endParaRPr lang="en-US" sz="3200" b="1" dirty="0">
                <a:solidFill>
                  <a:srgbClr val="F37543"/>
                </a:solidFill>
                <a:cs typeface="Arial" panose="020B0604020202020204" pitchFamily="34" charset="0"/>
              </a:endParaRPr>
            </a:p>
          </p:txBody>
        </p:sp>
        <p:sp>
          <p:nvSpPr>
            <p:cNvPr id="17" name="Pentagon 16"/>
            <p:cNvSpPr/>
            <p:nvPr/>
          </p:nvSpPr>
          <p:spPr>
            <a:xfrm>
              <a:off x="1228914" y="3203089"/>
              <a:ext cx="2576318" cy="809276"/>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Rectangle 18"/>
            <p:cNvSpPr/>
            <p:nvPr/>
          </p:nvSpPr>
          <p:spPr>
            <a:xfrm>
              <a:off x="1316110" y="3350337"/>
              <a:ext cx="1614415" cy="500137"/>
            </a:xfrm>
            <a:prstGeom prst="rect">
              <a:avLst/>
            </a:prstGeom>
            <a:noFill/>
          </p:spPr>
          <p:txBody>
            <a:bodyPr wrap="square" lIns="68580" tIns="34290" rIns="68580" bIns="34290" rtlCol="1">
              <a:spAutoFit/>
            </a:bodyPr>
            <a:lstStyle/>
            <a:p>
              <a:r>
                <a:rPr lang="en-US" sz="1400" b="1" dirty="0" smtClean="0">
                  <a:solidFill>
                    <a:srgbClr val="FFFFFF">
                      <a:lumMod val="50000"/>
                    </a:srgbClr>
                  </a:solidFill>
                </a:rPr>
                <a:t>Source IP </a:t>
              </a:r>
              <a:br>
                <a:rPr lang="en-US" sz="1400" b="1" dirty="0" smtClean="0">
                  <a:solidFill>
                    <a:srgbClr val="FFFFFF">
                      <a:lumMod val="50000"/>
                    </a:srgbClr>
                  </a:solidFill>
                </a:rPr>
              </a:br>
              <a:r>
                <a:rPr lang="en-US" sz="1400" b="1" dirty="0" smtClean="0">
                  <a:solidFill>
                    <a:srgbClr val="FFFFFF">
                      <a:lumMod val="50000"/>
                    </a:srgbClr>
                  </a:solidFill>
                </a:rPr>
                <a:t>Address Only</a:t>
              </a:r>
              <a:endParaRPr lang="en-US" sz="1400" b="1" dirty="0">
                <a:solidFill>
                  <a:srgbClr val="FFFFFF">
                    <a:lumMod val="50000"/>
                  </a:srgbClr>
                </a:solidFill>
              </a:endParaRPr>
            </a:p>
          </p:txBody>
        </p:sp>
        <p:sp>
          <p:nvSpPr>
            <p:cNvPr id="20" name="Rectangle 19"/>
            <p:cNvSpPr/>
            <p:nvPr/>
          </p:nvSpPr>
          <p:spPr>
            <a:xfrm>
              <a:off x="2648237" y="3480769"/>
              <a:ext cx="732139" cy="284693"/>
            </a:xfrm>
            <a:prstGeom prst="rect">
              <a:avLst/>
            </a:prstGeom>
            <a:noFill/>
            <a:ln>
              <a:noFill/>
            </a:ln>
          </p:spPr>
          <p:txBody>
            <a:bodyPr wrap="square" lIns="68580" tIns="34290" rIns="68580" bIns="34290" rtlCol="1">
              <a:spAutoFit/>
            </a:bodyPr>
            <a:lstStyle/>
            <a:p>
              <a:pPr algn="r"/>
              <a:r>
                <a:rPr lang="en-US" sz="1400" b="1" dirty="0" smtClean="0">
                  <a:solidFill>
                    <a:srgbClr val="FFFFFF">
                      <a:lumMod val="50000"/>
                    </a:srgbClr>
                  </a:solidFill>
                </a:rPr>
                <a:t>X.X.X.X</a:t>
              </a:r>
              <a:endParaRPr lang="en-US" sz="1400" b="1" dirty="0">
                <a:solidFill>
                  <a:srgbClr val="FFFFFF">
                    <a:lumMod val="50000"/>
                  </a:srgbClr>
                </a:solidFill>
              </a:endParaRPr>
            </a:p>
          </p:txBody>
        </p:sp>
        <p:pic>
          <p:nvPicPr>
            <p:cNvPr id="22"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719341" y="2969167"/>
              <a:ext cx="1124097" cy="1124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p:nvGrpSpPr>
        <p:grpSpPr>
          <a:xfrm>
            <a:off x="6868605" y="2107228"/>
            <a:ext cx="3773058" cy="1986036"/>
            <a:chOff x="6471055" y="2107228"/>
            <a:chExt cx="3773058" cy="1986036"/>
          </a:xfrm>
        </p:grpSpPr>
        <p:sp>
          <p:nvSpPr>
            <p:cNvPr id="7" name="Rectangle 6"/>
            <p:cNvSpPr/>
            <p:nvPr/>
          </p:nvSpPr>
          <p:spPr>
            <a:xfrm>
              <a:off x="6604642" y="2107228"/>
              <a:ext cx="3356179"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Radware</a:t>
              </a:r>
              <a:endParaRPr lang="en-US" sz="3200" b="1" dirty="0">
                <a:solidFill>
                  <a:srgbClr val="F37543"/>
                </a:solidFill>
                <a:cs typeface="Arial" panose="020B0604020202020204" pitchFamily="34" charset="0"/>
              </a:endParaRPr>
            </a:p>
          </p:txBody>
        </p:sp>
        <p:sp>
          <p:nvSpPr>
            <p:cNvPr id="14" name="Pentagon 13"/>
            <p:cNvSpPr/>
            <p:nvPr/>
          </p:nvSpPr>
          <p:spPr>
            <a:xfrm>
              <a:off x="6471055" y="3203089"/>
              <a:ext cx="2733239" cy="809276"/>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5" name="Picture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8270950" y="3354146"/>
              <a:ext cx="506403" cy="50716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6537730" y="3378912"/>
              <a:ext cx="1775857" cy="500137"/>
            </a:xfrm>
            <a:prstGeom prst="rect">
              <a:avLst/>
            </a:prstGeom>
            <a:noFill/>
          </p:spPr>
          <p:txBody>
            <a:bodyPr wrap="square" lIns="68580" tIns="34290" rIns="68580" bIns="34290" rtlCol="1">
              <a:spAutoFit/>
            </a:bodyPr>
            <a:lstStyle/>
            <a:p>
              <a:r>
                <a:rPr lang="en-US" sz="1400" b="1" dirty="0">
                  <a:solidFill>
                    <a:srgbClr val="FFFFFF">
                      <a:lumMod val="50000"/>
                    </a:srgbClr>
                  </a:solidFill>
                </a:rPr>
                <a:t>Signature with multiple parameters</a:t>
              </a:r>
            </a:p>
          </p:txBody>
        </p:sp>
        <p:pic>
          <p:nvPicPr>
            <p:cNvPr id="23"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120016" y="2969167"/>
              <a:ext cx="1124097" cy="1124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Slide Number Placeholder 3"/>
          <p:cNvSpPr txBox="1">
            <a:spLocks/>
          </p:cNvSpPr>
          <p:nvPr/>
        </p:nvSpPr>
        <p:spPr>
          <a:xfrm>
            <a:off x="11474183" y="6345920"/>
            <a:ext cx="551279" cy="365125"/>
          </a:xfrm>
          <a:prstGeom prst="rect">
            <a:avLst/>
          </a:prstGeom>
        </p:spPr>
        <p:txBody>
          <a:bodyPr vert="horz" lIns="91407" tIns="45705" rIns="91407" bIns="45705"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25</a:t>
            </a:fld>
            <a:endParaRPr lang="en-US" dirty="0">
              <a:solidFill>
                <a:prstClr val="white"/>
              </a:solidFill>
            </a:endParaRPr>
          </a:p>
        </p:txBody>
      </p:sp>
    </p:spTree>
    <p:extLst>
      <p:ext uri="{BB962C8B-B14F-4D97-AF65-F5344CB8AC3E}">
        <p14:creationId xmlns:p14="http://schemas.microsoft.com/office/powerpoint/2010/main" val="114425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solidFill>
                  <a:srgbClr val="191919"/>
                </a:solidFill>
              </a:rPr>
              <a:t>DefensePro Platforms Range</a:t>
            </a:r>
            <a:endParaRPr lang="en-US" dirty="0"/>
          </a:p>
        </p:txBody>
      </p:sp>
      <p:sp>
        <p:nvSpPr>
          <p:cNvPr id="13" name="TextBox 12"/>
          <p:cNvSpPr txBox="1"/>
          <p:nvPr/>
        </p:nvSpPr>
        <p:spPr>
          <a:xfrm>
            <a:off x="3360777" y="2595163"/>
            <a:ext cx="2122935" cy="969496"/>
          </a:xfrm>
          <a:prstGeom prst="rect">
            <a:avLst/>
          </a:prstGeom>
          <a:noFill/>
        </p:spPr>
        <p:txBody>
          <a:bodyPr wrap="square" rtlCol="0">
            <a:spAutoFit/>
          </a:bodyPr>
          <a:lstStyle/>
          <a:p>
            <a:pPr algn="ctr"/>
            <a:r>
              <a:rPr lang="en-US" sz="1900" b="1" dirty="0">
                <a:solidFill>
                  <a:srgbClr val="F37543"/>
                </a:solidFill>
                <a:cs typeface="Arial"/>
              </a:rPr>
              <a:t>x412 Series </a:t>
            </a:r>
            <a:endParaRPr lang="en-US" sz="1900" b="1" dirty="0" smtClean="0">
              <a:solidFill>
                <a:srgbClr val="F37543"/>
              </a:solidFill>
              <a:cs typeface="Arial"/>
            </a:endParaRPr>
          </a:p>
          <a:p>
            <a:pPr algn="ctr"/>
            <a:r>
              <a:rPr lang="en-US" sz="1900" b="1" dirty="0" smtClean="0">
                <a:solidFill>
                  <a:srgbClr val="F37543"/>
                </a:solidFill>
                <a:cs typeface="Arial"/>
              </a:rPr>
              <a:t>Enterprise </a:t>
            </a:r>
            <a:r>
              <a:rPr lang="en-US" sz="1900" b="1" dirty="0">
                <a:solidFill>
                  <a:srgbClr val="F37543"/>
                </a:solidFill>
                <a:cs typeface="Arial"/>
              </a:rPr>
              <a:t>Platform</a:t>
            </a:r>
          </a:p>
        </p:txBody>
      </p:sp>
      <p:sp>
        <p:nvSpPr>
          <p:cNvPr id="33" name="TextBox 32"/>
          <p:cNvSpPr txBox="1"/>
          <p:nvPr/>
        </p:nvSpPr>
        <p:spPr>
          <a:xfrm>
            <a:off x="0" y="2595163"/>
            <a:ext cx="2632842" cy="969496"/>
          </a:xfrm>
          <a:prstGeom prst="rect">
            <a:avLst/>
          </a:prstGeom>
          <a:noFill/>
        </p:spPr>
        <p:txBody>
          <a:bodyPr wrap="square" rtlCol="0">
            <a:spAutoFit/>
          </a:bodyPr>
          <a:lstStyle/>
          <a:p>
            <a:pPr algn="ctr"/>
            <a:r>
              <a:rPr lang="en-US" sz="1900" b="1" dirty="0" smtClean="0">
                <a:solidFill>
                  <a:srgbClr val="F37543"/>
                </a:solidFill>
                <a:cs typeface="Arial"/>
              </a:rPr>
              <a:t>x06 Series </a:t>
            </a:r>
          </a:p>
          <a:p>
            <a:pPr algn="ctr"/>
            <a:r>
              <a:rPr lang="en-US" sz="1900" b="1" dirty="0">
                <a:solidFill>
                  <a:srgbClr val="F37543"/>
                </a:solidFill>
                <a:cs typeface="Arial"/>
              </a:rPr>
              <a:t>Branch / Small Enterprise Platform </a:t>
            </a:r>
          </a:p>
        </p:txBody>
      </p:sp>
      <p:sp>
        <p:nvSpPr>
          <p:cNvPr id="35" name="TextBox 34"/>
          <p:cNvSpPr txBox="1"/>
          <p:nvPr/>
        </p:nvSpPr>
        <p:spPr>
          <a:xfrm>
            <a:off x="6508759" y="2595163"/>
            <a:ext cx="2110947" cy="969496"/>
          </a:xfrm>
          <a:prstGeom prst="rect">
            <a:avLst/>
          </a:prstGeom>
          <a:noFill/>
        </p:spPr>
        <p:txBody>
          <a:bodyPr wrap="square" rtlCol="0">
            <a:spAutoFit/>
          </a:bodyPr>
          <a:lstStyle/>
          <a:p>
            <a:pPr algn="ctr"/>
            <a:r>
              <a:rPr lang="en-US" sz="1900" b="1" dirty="0" smtClean="0">
                <a:solidFill>
                  <a:srgbClr val="F37543"/>
                </a:solidFill>
                <a:cs typeface="Arial"/>
              </a:rPr>
              <a:t>x420 Series </a:t>
            </a:r>
            <a:r>
              <a:rPr lang="en-US" sz="1900" b="1" dirty="0">
                <a:solidFill>
                  <a:srgbClr val="F37543"/>
                </a:solidFill>
                <a:cs typeface="Arial"/>
              </a:rPr>
              <a:t>Managed Service Platform</a:t>
            </a:r>
          </a:p>
        </p:txBody>
      </p:sp>
      <p:sp>
        <p:nvSpPr>
          <p:cNvPr id="3" name="TextBox 2"/>
          <p:cNvSpPr txBox="1"/>
          <p:nvPr/>
        </p:nvSpPr>
        <p:spPr>
          <a:xfrm>
            <a:off x="357019" y="4119088"/>
            <a:ext cx="1900190" cy="1569660"/>
          </a:xfrm>
          <a:prstGeom prst="rect">
            <a:avLst/>
          </a:prstGeom>
          <a:noFill/>
        </p:spPr>
        <p:txBody>
          <a:bodyPr wrap="square" rtlCol="0">
            <a:spAutoFit/>
          </a:bodyPr>
          <a:lstStyle/>
          <a:p>
            <a:r>
              <a:rPr lang="en-US" sz="1600" b="1" dirty="0" smtClean="0">
                <a:solidFill>
                  <a:prstClr val="black"/>
                </a:solidFill>
              </a:rPr>
              <a:t>Inspection Ports: </a:t>
            </a:r>
          </a:p>
          <a:p>
            <a:r>
              <a:rPr lang="en-US" sz="1600" dirty="0" smtClean="0">
                <a:solidFill>
                  <a:prstClr val="black"/>
                </a:solidFill>
              </a:rPr>
              <a:t>4x Copper, 2x1G</a:t>
            </a:r>
          </a:p>
          <a:p>
            <a:r>
              <a:rPr lang="en-US" sz="1600" b="1" dirty="0">
                <a:solidFill>
                  <a:prstClr val="black"/>
                </a:solidFill>
              </a:rPr>
              <a:t>BW: </a:t>
            </a:r>
            <a:r>
              <a:rPr lang="en-US" sz="1600" dirty="0" smtClean="0">
                <a:solidFill>
                  <a:prstClr val="black"/>
                </a:solidFill>
              </a:rPr>
              <a:t>200M-2G</a:t>
            </a:r>
          </a:p>
          <a:p>
            <a:r>
              <a:rPr lang="en-US" sz="1600" b="1" dirty="0" smtClean="0">
                <a:solidFill>
                  <a:prstClr val="black"/>
                </a:solidFill>
              </a:rPr>
              <a:t>Mitigation BW: </a:t>
            </a:r>
          </a:p>
          <a:p>
            <a:r>
              <a:rPr lang="en-US" sz="1600" dirty="0" smtClean="0">
                <a:solidFill>
                  <a:prstClr val="black"/>
                </a:solidFill>
              </a:rPr>
              <a:t>3G</a:t>
            </a:r>
            <a:endParaRPr lang="en-US" sz="1600" dirty="0">
              <a:solidFill>
                <a:prstClr val="black"/>
              </a:solidFill>
            </a:endParaRPr>
          </a:p>
          <a:p>
            <a:r>
              <a:rPr lang="en-US" sz="1600" b="1" dirty="0">
                <a:solidFill>
                  <a:prstClr val="black"/>
                </a:solidFill>
              </a:rPr>
              <a:t>Size: </a:t>
            </a:r>
            <a:r>
              <a:rPr lang="en-US" sz="1600" dirty="0" smtClean="0">
                <a:solidFill>
                  <a:prstClr val="black"/>
                </a:solidFill>
              </a:rPr>
              <a:t>1U</a:t>
            </a:r>
            <a:endParaRPr lang="en-US" sz="1600" dirty="0">
              <a:solidFill>
                <a:prstClr val="black"/>
              </a:solidFill>
            </a:endParaRPr>
          </a:p>
        </p:txBody>
      </p:sp>
      <p:sp>
        <p:nvSpPr>
          <p:cNvPr id="38" name="TextBox 37"/>
          <p:cNvSpPr txBox="1"/>
          <p:nvPr/>
        </p:nvSpPr>
        <p:spPr>
          <a:xfrm>
            <a:off x="3279094" y="4119088"/>
            <a:ext cx="2204618" cy="1569660"/>
          </a:xfrm>
          <a:prstGeom prst="rect">
            <a:avLst/>
          </a:prstGeom>
          <a:noFill/>
        </p:spPr>
        <p:txBody>
          <a:bodyPr wrap="square" rtlCol="0">
            <a:spAutoFit/>
          </a:bodyPr>
          <a:lstStyle/>
          <a:p>
            <a:r>
              <a:rPr lang="en-US" sz="1600" b="1" dirty="0" smtClean="0">
                <a:solidFill>
                  <a:prstClr val="black"/>
                </a:solidFill>
              </a:rPr>
              <a:t>Inspection Ports: </a:t>
            </a:r>
          </a:p>
          <a:p>
            <a:r>
              <a:rPr lang="en-US" sz="1600" dirty="0" smtClean="0">
                <a:solidFill>
                  <a:prstClr val="black"/>
                </a:solidFill>
              </a:rPr>
              <a:t>8x Copper, 4x1G, 4x10G </a:t>
            </a:r>
          </a:p>
          <a:p>
            <a:r>
              <a:rPr lang="en-US" sz="1600" b="1" dirty="0">
                <a:solidFill>
                  <a:prstClr val="black"/>
                </a:solidFill>
              </a:rPr>
              <a:t>BW: </a:t>
            </a:r>
            <a:r>
              <a:rPr lang="en-US" sz="1600" dirty="0" smtClean="0">
                <a:solidFill>
                  <a:prstClr val="black"/>
                </a:solidFill>
              </a:rPr>
              <a:t>2G-12G</a:t>
            </a:r>
          </a:p>
          <a:p>
            <a:r>
              <a:rPr lang="en-US" sz="1600" b="1" dirty="0">
                <a:solidFill>
                  <a:prstClr val="black"/>
                </a:solidFill>
              </a:rPr>
              <a:t>Mitigation BW: </a:t>
            </a:r>
          </a:p>
          <a:p>
            <a:r>
              <a:rPr lang="en-US" sz="1600" dirty="0" smtClean="0">
                <a:solidFill>
                  <a:prstClr val="black"/>
                </a:solidFill>
              </a:rPr>
              <a:t>14G</a:t>
            </a:r>
            <a:endParaRPr lang="en-US" sz="1600" dirty="0">
              <a:solidFill>
                <a:prstClr val="black"/>
              </a:solidFill>
            </a:endParaRPr>
          </a:p>
          <a:p>
            <a:r>
              <a:rPr lang="en-US" sz="1600" b="1" dirty="0">
                <a:solidFill>
                  <a:prstClr val="black"/>
                </a:solidFill>
              </a:rPr>
              <a:t>Size: </a:t>
            </a:r>
            <a:r>
              <a:rPr lang="en-US" sz="1600" dirty="0">
                <a:solidFill>
                  <a:prstClr val="black"/>
                </a:solidFill>
              </a:rPr>
              <a:t>2U</a:t>
            </a:r>
          </a:p>
        </p:txBody>
      </p:sp>
      <p:sp>
        <p:nvSpPr>
          <p:cNvPr id="39" name="TextBox 38"/>
          <p:cNvSpPr txBox="1"/>
          <p:nvPr/>
        </p:nvSpPr>
        <p:spPr>
          <a:xfrm>
            <a:off x="6614138" y="4119088"/>
            <a:ext cx="1900190" cy="1569660"/>
          </a:xfrm>
          <a:prstGeom prst="rect">
            <a:avLst/>
          </a:prstGeom>
          <a:noFill/>
        </p:spPr>
        <p:txBody>
          <a:bodyPr wrap="square" rtlCol="0">
            <a:spAutoFit/>
          </a:bodyPr>
          <a:lstStyle/>
          <a:p>
            <a:r>
              <a:rPr lang="en-US" sz="1600" b="1" dirty="0" smtClean="0">
                <a:solidFill>
                  <a:prstClr val="black"/>
                </a:solidFill>
              </a:rPr>
              <a:t>Inspection Ports: </a:t>
            </a:r>
          </a:p>
          <a:p>
            <a:r>
              <a:rPr lang="en-US" sz="1600" dirty="0" smtClean="0">
                <a:solidFill>
                  <a:prstClr val="black"/>
                </a:solidFill>
              </a:rPr>
              <a:t>20x10G, 4x40G</a:t>
            </a:r>
          </a:p>
          <a:p>
            <a:r>
              <a:rPr lang="en-US" sz="1600" b="1" dirty="0">
                <a:solidFill>
                  <a:prstClr val="black"/>
                </a:solidFill>
              </a:rPr>
              <a:t>BW: </a:t>
            </a:r>
            <a:r>
              <a:rPr lang="en-US" sz="1600" dirty="0" smtClean="0">
                <a:solidFill>
                  <a:prstClr val="black"/>
                </a:solidFill>
              </a:rPr>
              <a:t>10G-40G</a:t>
            </a:r>
          </a:p>
          <a:p>
            <a:r>
              <a:rPr lang="en-US" sz="1600" b="1" dirty="0">
                <a:solidFill>
                  <a:prstClr val="black"/>
                </a:solidFill>
              </a:rPr>
              <a:t>Mitigation BW: </a:t>
            </a:r>
          </a:p>
          <a:p>
            <a:r>
              <a:rPr lang="en-US" sz="1600" dirty="0" smtClean="0">
                <a:solidFill>
                  <a:prstClr val="black"/>
                </a:solidFill>
              </a:rPr>
              <a:t>60G</a:t>
            </a:r>
            <a:endParaRPr lang="en-US" sz="1600" dirty="0">
              <a:solidFill>
                <a:prstClr val="black"/>
              </a:solidFill>
            </a:endParaRPr>
          </a:p>
          <a:p>
            <a:r>
              <a:rPr lang="en-US" sz="1600" b="1" dirty="0">
                <a:solidFill>
                  <a:prstClr val="black"/>
                </a:solidFill>
              </a:rPr>
              <a:t>Size: </a:t>
            </a:r>
            <a:r>
              <a:rPr lang="en-US" sz="1600" dirty="0">
                <a:solidFill>
                  <a:prstClr val="black"/>
                </a:solidFill>
              </a:rPr>
              <a:t>2U</a:t>
            </a:r>
          </a:p>
        </p:txBody>
      </p:sp>
      <p:pic>
        <p:nvPicPr>
          <p:cNvPr id="2057" name="Picture 9" descr="C:\Users\atreodesign3\Dropbox (Atreo)\Atreo Shared\Customer Projects\Radware\2015-03-RAD-0407-p-AttackMitigationPPT\05. Images\5. Other\thing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8788"/>
          <a:stretch/>
        </p:blipFill>
        <p:spPr bwMode="auto">
          <a:xfrm>
            <a:off x="367871" y="2032982"/>
            <a:ext cx="1878487" cy="422863"/>
          </a:xfrm>
          <a:prstGeom prst="rect">
            <a:avLst/>
          </a:prstGeom>
          <a:noFill/>
          <a:effectLst>
            <a:outerShdw blurRad="1016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9" name="Picture 11" descr="C:\Users\atreodesign3\Dropbox (Atreo)\Atreo Shared\Customer Projects\Radware\2015-03-RAD-0407-p-AttackMitigationPPT\05. Images\5. Other\thing3.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493" t="5256" r="10405" b="25384"/>
          <a:stretch/>
        </p:blipFill>
        <p:spPr bwMode="auto">
          <a:xfrm>
            <a:off x="3505142" y="1957499"/>
            <a:ext cx="1752522" cy="498346"/>
          </a:xfrm>
          <a:prstGeom prst="rect">
            <a:avLst/>
          </a:prstGeom>
          <a:noFill/>
          <a:effectLst>
            <a:outerShdw blurRad="1016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60" name="Picture 12" descr="C:\Users\atreodesign3\Dropbox (Atreo)\Atreo Shared\Customer Projects\Radware\2015-03-RAD-0407-p-AttackMitigationPPT\05. Images\5. Other\thing4.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905" r="4616"/>
          <a:stretch/>
        </p:blipFill>
        <p:spPr bwMode="auto">
          <a:xfrm>
            <a:off x="6637028" y="1807961"/>
            <a:ext cx="1854411" cy="647884"/>
          </a:xfrm>
          <a:prstGeom prst="rect">
            <a:avLst/>
          </a:prstGeom>
          <a:noFill/>
          <a:effectLst>
            <a:outerShdw blurRad="1016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44" name="Straight Connector 43"/>
          <p:cNvCxnSpPr/>
          <p:nvPr/>
        </p:nvCxnSpPr>
        <p:spPr>
          <a:xfrm flipH="1">
            <a:off x="357019" y="3757741"/>
            <a:ext cx="11390482" cy="0"/>
          </a:xfrm>
          <a:prstGeom prst="line">
            <a:avLst/>
          </a:prstGeom>
          <a:noFill/>
          <a:ln w="76200" cap="flat" cmpd="sng" algn="ctr">
            <a:solidFill>
              <a:srgbClr val="F37543"/>
            </a:solidFill>
            <a:prstDash val="solid"/>
            <a:headEnd type="triangle" w="med" len="med"/>
            <a:tailEnd type="none" w="med" len="med"/>
          </a:ln>
          <a:effectLst/>
        </p:spPr>
      </p:cxnSp>
      <p:sp>
        <p:nvSpPr>
          <p:cNvPr id="16" name="TextBox 15"/>
          <p:cNvSpPr txBox="1"/>
          <p:nvPr/>
        </p:nvSpPr>
        <p:spPr>
          <a:xfrm>
            <a:off x="9197451" y="2595163"/>
            <a:ext cx="3058511" cy="677108"/>
          </a:xfrm>
          <a:prstGeom prst="rect">
            <a:avLst/>
          </a:prstGeom>
          <a:noFill/>
        </p:spPr>
        <p:txBody>
          <a:bodyPr wrap="square" rtlCol="0">
            <a:spAutoFit/>
          </a:bodyPr>
          <a:lstStyle/>
          <a:p>
            <a:pPr algn="ctr"/>
            <a:r>
              <a:rPr lang="en-US" sz="1900" b="1" dirty="0" smtClean="0">
                <a:solidFill>
                  <a:srgbClr val="F37543"/>
                </a:solidFill>
                <a:cs typeface="Arial"/>
              </a:rPr>
              <a:t>x4420 Series </a:t>
            </a:r>
          </a:p>
          <a:p>
            <a:pPr algn="ctr"/>
            <a:r>
              <a:rPr lang="en-US" sz="1900" b="1" dirty="0" smtClean="0">
                <a:solidFill>
                  <a:srgbClr val="F37543"/>
                </a:solidFill>
                <a:cs typeface="Arial"/>
              </a:rPr>
              <a:t>Cloud </a:t>
            </a:r>
            <a:r>
              <a:rPr lang="en-US" sz="1900" b="1" dirty="0">
                <a:solidFill>
                  <a:srgbClr val="F37543"/>
                </a:solidFill>
                <a:cs typeface="Arial"/>
              </a:rPr>
              <a:t>&amp; Carrier Platform</a:t>
            </a:r>
          </a:p>
        </p:txBody>
      </p:sp>
      <p:pic>
        <p:nvPicPr>
          <p:cNvPr id="17" name="Picture 2" descr="C:\Users\atreodesign3\Dropbox (Atreo)\Atreo Shared\Customer Projects\Radware\2015-03-RAD-0407-p-AttackMitigationPPT\05. Images\1. Sources (from customer)\DefensePro-02.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5984" t="16870" r="3878" b="11330"/>
          <a:stretch/>
        </p:blipFill>
        <p:spPr bwMode="auto">
          <a:xfrm>
            <a:off x="9685029" y="1696631"/>
            <a:ext cx="2083358" cy="759214"/>
          </a:xfrm>
          <a:prstGeom prst="rect">
            <a:avLst/>
          </a:prstGeom>
          <a:noFill/>
          <a:effectLst>
            <a:outerShdw blurRad="1651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9601564" y="4119088"/>
            <a:ext cx="2250288" cy="1569660"/>
          </a:xfrm>
          <a:prstGeom prst="rect">
            <a:avLst/>
          </a:prstGeom>
          <a:noFill/>
        </p:spPr>
        <p:txBody>
          <a:bodyPr wrap="square" rtlCol="0">
            <a:spAutoFit/>
          </a:bodyPr>
          <a:lstStyle/>
          <a:p>
            <a:r>
              <a:rPr lang="en-US" sz="1600" b="1" dirty="0" smtClean="0">
                <a:solidFill>
                  <a:prstClr val="black"/>
                </a:solidFill>
              </a:rPr>
              <a:t>Inspection Ports: </a:t>
            </a:r>
          </a:p>
          <a:p>
            <a:r>
              <a:rPr lang="en-US" sz="1600" dirty="0" smtClean="0">
                <a:solidFill>
                  <a:prstClr val="black"/>
                </a:solidFill>
              </a:rPr>
              <a:t>20x10G, 4x40G, 4x100G</a:t>
            </a:r>
          </a:p>
          <a:p>
            <a:r>
              <a:rPr lang="en-US" sz="1600" b="1" dirty="0">
                <a:solidFill>
                  <a:prstClr val="black"/>
                </a:solidFill>
              </a:rPr>
              <a:t>BW: </a:t>
            </a:r>
            <a:r>
              <a:rPr lang="en-US" sz="1600" dirty="0" smtClean="0">
                <a:solidFill>
                  <a:prstClr val="black"/>
                </a:solidFill>
              </a:rPr>
              <a:t>50G-160G</a:t>
            </a:r>
          </a:p>
          <a:p>
            <a:r>
              <a:rPr lang="en-US" sz="1600" b="1" dirty="0">
                <a:solidFill>
                  <a:prstClr val="black"/>
                </a:solidFill>
              </a:rPr>
              <a:t>Mitigation BW: </a:t>
            </a:r>
          </a:p>
          <a:p>
            <a:r>
              <a:rPr lang="en-US" sz="1600" dirty="0" smtClean="0">
                <a:solidFill>
                  <a:prstClr val="black"/>
                </a:solidFill>
              </a:rPr>
              <a:t>300G</a:t>
            </a:r>
            <a:endParaRPr lang="en-US" sz="1600" dirty="0">
              <a:solidFill>
                <a:prstClr val="black"/>
              </a:solidFill>
            </a:endParaRPr>
          </a:p>
          <a:p>
            <a:r>
              <a:rPr lang="en-US" sz="1600" b="1" dirty="0">
                <a:solidFill>
                  <a:prstClr val="black"/>
                </a:solidFill>
              </a:rPr>
              <a:t>Size: </a:t>
            </a:r>
            <a:r>
              <a:rPr lang="en-US" sz="1600" dirty="0">
                <a:solidFill>
                  <a:prstClr val="black"/>
                </a:solidFill>
              </a:rPr>
              <a:t>2U</a:t>
            </a:r>
          </a:p>
        </p:txBody>
      </p:sp>
      <p:sp>
        <p:nvSpPr>
          <p:cNvPr id="20" name="TextBox 19"/>
          <p:cNvSpPr txBox="1"/>
          <p:nvPr/>
        </p:nvSpPr>
        <p:spPr>
          <a:xfrm>
            <a:off x="9871016" y="3353505"/>
            <a:ext cx="1711384" cy="338554"/>
          </a:xfrm>
          <a:prstGeom prst="rect">
            <a:avLst/>
          </a:prstGeom>
          <a:noFill/>
        </p:spPr>
        <p:txBody>
          <a:bodyPr wrap="square" rtlCol="0">
            <a:spAutoFit/>
          </a:bodyPr>
          <a:lstStyle/>
          <a:p>
            <a:pPr algn="ctr"/>
            <a:r>
              <a:rPr lang="en-US" sz="1600" b="1" i="1" dirty="0" smtClean="0">
                <a:solidFill>
                  <a:srgbClr val="C00000"/>
                </a:solidFill>
                <a:cs typeface="Arial"/>
              </a:rPr>
              <a:t>Coming Soon</a:t>
            </a:r>
            <a:endParaRPr lang="en-US" sz="1600" b="1" i="1" dirty="0">
              <a:solidFill>
                <a:srgbClr val="C00000"/>
              </a:solidFill>
              <a:cs typeface="Arial"/>
            </a:endParaRPr>
          </a:p>
        </p:txBody>
      </p:sp>
    </p:spTree>
    <p:extLst>
      <p:ext uri="{BB962C8B-B14F-4D97-AF65-F5344CB8AC3E}">
        <p14:creationId xmlns:p14="http://schemas.microsoft.com/office/powerpoint/2010/main" val="98933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250"/>
                                        <p:tgtEl>
                                          <p:spTgt spid="44"/>
                                        </p:tgtEl>
                                      </p:cBhvr>
                                    </p:animEffect>
                                  </p:childTnLst>
                                </p:cTn>
                              </p:par>
                            </p:childTnLst>
                          </p:cTn>
                        </p:par>
                        <p:par>
                          <p:cTn id="8" fill="hold">
                            <p:stCondLst>
                              <p:cond delay="125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nodeType="withEffect">
                                  <p:stCondLst>
                                    <p:cond delay="0"/>
                                  </p:stCondLst>
                                  <p:childTnLst>
                                    <p:set>
                                      <p:cBhvr>
                                        <p:cTn id="16" dur="1" fill="hold">
                                          <p:stCondLst>
                                            <p:cond delay="0"/>
                                          </p:stCondLst>
                                        </p:cTn>
                                        <p:tgtEl>
                                          <p:spTgt spid="2057"/>
                                        </p:tgtEl>
                                        <p:attrNameLst>
                                          <p:attrName>style.visibility</p:attrName>
                                        </p:attrNameLst>
                                      </p:cBhvr>
                                      <p:to>
                                        <p:strVal val="visible"/>
                                      </p:to>
                                    </p:set>
                                    <p:animEffect transition="in" filter="wipe(left)">
                                      <p:cBhvr>
                                        <p:cTn id="17" dur="500"/>
                                        <p:tgtEl>
                                          <p:spTgt spid="2057"/>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par>
                                <p:cTn id="25" presetID="22" presetClass="entr" presetSubtype="8" fill="hold" nodeType="withEffect">
                                  <p:stCondLst>
                                    <p:cond delay="0"/>
                                  </p:stCondLst>
                                  <p:childTnLst>
                                    <p:set>
                                      <p:cBhvr>
                                        <p:cTn id="26" dur="1" fill="hold">
                                          <p:stCondLst>
                                            <p:cond delay="0"/>
                                          </p:stCondLst>
                                        </p:cTn>
                                        <p:tgtEl>
                                          <p:spTgt spid="2059"/>
                                        </p:tgtEl>
                                        <p:attrNameLst>
                                          <p:attrName>style.visibility</p:attrName>
                                        </p:attrNameLst>
                                      </p:cBhvr>
                                      <p:to>
                                        <p:strVal val="visible"/>
                                      </p:to>
                                    </p:set>
                                    <p:animEffect transition="in" filter="wipe(left)">
                                      <p:cBhvr>
                                        <p:cTn id="27" dur="500"/>
                                        <p:tgtEl>
                                          <p:spTgt spid="2059"/>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par>
                                <p:cTn id="35" presetID="22" presetClass="entr" presetSubtype="8" fill="hold" nodeType="withEffect">
                                  <p:stCondLst>
                                    <p:cond delay="0"/>
                                  </p:stCondLst>
                                  <p:childTnLst>
                                    <p:set>
                                      <p:cBhvr>
                                        <p:cTn id="36" dur="1" fill="hold">
                                          <p:stCondLst>
                                            <p:cond delay="0"/>
                                          </p:stCondLst>
                                        </p:cTn>
                                        <p:tgtEl>
                                          <p:spTgt spid="2060"/>
                                        </p:tgtEl>
                                        <p:attrNameLst>
                                          <p:attrName>style.visibility</p:attrName>
                                        </p:attrNameLst>
                                      </p:cBhvr>
                                      <p:to>
                                        <p:strVal val="visible"/>
                                      </p:to>
                                    </p:set>
                                    <p:animEffect transition="in" filter="wipe(left)">
                                      <p:cBhvr>
                                        <p:cTn id="37" dur="500"/>
                                        <p:tgtEl>
                                          <p:spTgt spid="2060"/>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par>
                                <p:cTn id="42" presetID="2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3" grpId="0"/>
      <p:bldP spid="35" grpId="0"/>
      <p:bldP spid="3" grpId="0"/>
      <p:bldP spid="38" grpId="0"/>
      <p:bldP spid="39" grpId="0"/>
      <p:bldP spid="16" grpId="0"/>
      <p:bldP spid="18"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solidFill>
                  <a:srgbClr val="191919"/>
                </a:solidFill>
              </a:rPr>
              <a:t>DefensePro Behavioral Flow</a:t>
            </a:r>
            <a:endParaRPr lang="en-US" dirty="0"/>
          </a:p>
        </p:txBody>
      </p:sp>
      <p:grpSp>
        <p:nvGrpSpPr>
          <p:cNvPr id="2" name="Group 1"/>
          <p:cNvGrpSpPr/>
          <p:nvPr/>
        </p:nvGrpSpPr>
        <p:grpSpPr>
          <a:xfrm>
            <a:off x="3024982" y="1730831"/>
            <a:ext cx="6142037" cy="3378199"/>
            <a:chOff x="3024982" y="1730831"/>
            <a:chExt cx="6142037" cy="3378199"/>
          </a:xfrm>
        </p:grpSpPr>
        <p:sp>
          <p:nvSpPr>
            <p:cNvPr id="5" name="Rectangle 4"/>
            <p:cNvSpPr/>
            <p:nvPr/>
          </p:nvSpPr>
          <p:spPr>
            <a:xfrm>
              <a:off x="6238082" y="1730831"/>
              <a:ext cx="2928937" cy="1562099"/>
            </a:xfrm>
            <a:prstGeom prst="rect">
              <a:avLst/>
            </a:prstGeom>
            <a:solidFill>
              <a:schemeClr val="bg1">
                <a:lumMod val="95000"/>
              </a:schemeClr>
            </a:solidFill>
            <a:ln>
              <a:noFill/>
            </a:ln>
            <a:effectLst>
              <a:outerShdw blurRad="50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Rectangle 5"/>
            <p:cNvSpPr/>
            <p:nvPr/>
          </p:nvSpPr>
          <p:spPr>
            <a:xfrm>
              <a:off x="3024982" y="1730831"/>
              <a:ext cx="2928937" cy="1562099"/>
            </a:xfrm>
            <a:prstGeom prst="rect">
              <a:avLst/>
            </a:prstGeom>
            <a:solidFill>
              <a:schemeClr val="bg1">
                <a:lumMod val="95000"/>
              </a:schemeClr>
            </a:solidFill>
            <a:ln>
              <a:noFill/>
            </a:ln>
            <a:effectLst>
              <a:outerShdw blurRad="50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Rectangle 6"/>
            <p:cNvSpPr/>
            <p:nvPr/>
          </p:nvSpPr>
          <p:spPr>
            <a:xfrm>
              <a:off x="6238082" y="3546931"/>
              <a:ext cx="2928937" cy="1562099"/>
            </a:xfrm>
            <a:prstGeom prst="rect">
              <a:avLst/>
            </a:prstGeom>
            <a:solidFill>
              <a:schemeClr val="bg1">
                <a:lumMod val="95000"/>
              </a:schemeClr>
            </a:solidFill>
            <a:ln>
              <a:noFill/>
            </a:ln>
            <a:effectLst>
              <a:outerShdw blurRad="50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p:cNvSpPr/>
            <p:nvPr/>
          </p:nvSpPr>
          <p:spPr>
            <a:xfrm>
              <a:off x="3024982" y="3546931"/>
              <a:ext cx="2928937" cy="1562099"/>
            </a:xfrm>
            <a:prstGeom prst="rect">
              <a:avLst/>
            </a:prstGeom>
            <a:solidFill>
              <a:schemeClr val="bg1">
                <a:lumMod val="95000"/>
              </a:schemeClr>
            </a:solidFill>
            <a:ln>
              <a:noFill/>
            </a:ln>
            <a:effectLst>
              <a:outerShdw blurRad="50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1" name="Straight Arrow Connector 10"/>
            <p:cNvCxnSpPr>
              <a:stCxn id="6" idx="3"/>
              <a:endCxn id="5" idx="1"/>
            </p:cNvCxnSpPr>
            <p:nvPr/>
          </p:nvCxnSpPr>
          <p:spPr>
            <a:xfrm>
              <a:off x="5953919" y="2511881"/>
              <a:ext cx="284163" cy="0"/>
            </a:xfrm>
            <a:prstGeom prst="straightConnector1">
              <a:avLst/>
            </a:prstGeom>
            <a:ln w="38100">
              <a:solidFill>
                <a:srgbClr val="F3754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2"/>
              <a:endCxn id="7" idx="0"/>
            </p:cNvCxnSpPr>
            <p:nvPr/>
          </p:nvCxnSpPr>
          <p:spPr>
            <a:xfrm>
              <a:off x="7702551" y="3292930"/>
              <a:ext cx="0" cy="254001"/>
            </a:xfrm>
            <a:prstGeom prst="straightConnector1">
              <a:avLst/>
            </a:prstGeom>
            <a:ln w="38100">
              <a:solidFill>
                <a:srgbClr val="F37543"/>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1"/>
              <a:endCxn id="8" idx="3"/>
            </p:cNvCxnSpPr>
            <p:nvPr/>
          </p:nvCxnSpPr>
          <p:spPr>
            <a:xfrm flipH="1">
              <a:off x="5953919" y="4327981"/>
              <a:ext cx="284163" cy="0"/>
            </a:xfrm>
            <a:prstGeom prst="straightConnector1">
              <a:avLst/>
            </a:prstGeom>
            <a:ln w="38100">
              <a:solidFill>
                <a:srgbClr val="F37543"/>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0"/>
              <a:endCxn id="6" idx="2"/>
            </p:cNvCxnSpPr>
            <p:nvPr/>
          </p:nvCxnSpPr>
          <p:spPr>
            <a:xfrm flipV="1">
              <a:off x="4489451" y="3292930"/>
              <a:ext cx="0" cy="254001"/>
            </a:xfrm>
            <a:prstGeom prst="straightConnector1">
              <a:avLst/>
            </a:prstGeom>
            <a:ln w="38100">
              <a:solidFill>
                <a:srgbClr val="F37543"/>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511550" y="2142548"/>
              <a:ext cx="1955800" cy="738664"/>
            </a:xfrm>
            <a:prstGeom prst="rect">
              <a:avLst/>
            </a:prstGeom>
          </p:spPr>
          <p:txBody>
            <a:bodyPr wrap="square">
              <a:spAutoFit/>
            </a:bodyPr>
            <a:lstStyle/>
            <a:p>
              <a:pPr lvl="0"/>
              <a:r>
                <a:rPr lang="en-US" sz="2400" b="1" dirty="0">
                  <a:solidFill>
                    <a:srgbClr val="F37543"/>
                  </a:solidFill>
                </a:rPr>
                <a:t>Detection</a:t>
              </a:r>
            </a:p>
            <a:p>
              <a:pPr lvl="0"/>
              <a:r>
                <a:rPr lang="en-US" dirty="0"/>
                <a:t>Am I under attack?</a:t>
              </a:r>
            </a:p>
          </p:txBody>
        </p:sp>
        <p:sp>
          <p:nvSpPr>
            <p:cNvPr id="20" name="Rectangle 19"/>
            <p:cNvSpPr/>
            <p:nvPr/>
          </p:nvSpPr>
          <p:spPr>
            <a:xfrm>
              <a:off x="6527800" y="2142548"/>
              <a:ext cx="2349500" cy="738664"/>
            </a:xfrm>
            <a:prstGeom prst="rect">
              <a:avLst/>
            </a:prstGeom>
          </p:spPr>
          <p:txBody>
            <a:bodyPr wrap="square">
              <a:spAutoFit/>
            </a:bodyPr>
            <a:lstStyle/>
            <a:p>
              <a:r>
                <a:rPr lang="en-US" sz="2400" b="1" dirty="0">
                  <a:solidFill>
                    <a:srgbClr val="F37543"/>
                  </a:solidFill>
                </a:rPr>
                <a:t>Characterization</a:t>
              </a:r>
            </a:p>
            <a:p>
              <a:pPr lvl="0"/>
              <a:r>
                <a:rPr lang="en-US" dirty="0"/>
                <a:t>Who is attacking me?</a:t>
              </a:r>
            </a:p>
          </p:txBody>
        </p:sp>
        <p:sp>
          <p:nvSpPr>
            <p:cNvPr id="21" name="Rectangle 20"/>
            <p:cNvSpPr/>
            <p:nvPr/>
          </p:nvSpPr>
          <p:spPr>
            <a:xfrm>
              <a:off x="6527800" y="3958648"/>
              <a:ext cx="2349500" cy="738664"/>
            </a:xfrm>
            <a:prstGeom prst="rect">
              <a:avLst/>
            </a:prstGeom>
          </p:spPr>
          <p:txBody>
            <a:bodyPr wrap="square">
              <a:spAutoFit/>
            </a:bodyPr>
            <a:lstStyle/>
            <a:p>
              <a:r>
                <a:rPr lang="en-US" sz="2400" b="1" dirty="0">
                  <a:solidFill>
                    <a:srgbClr val="F37543"/>
                  </a:solidFill>
                </a:rPr>
                <a:t>Mitigation</a:t>
              </a:r>
            </a:p>
            <a:p>
              <a:pPr lvl="0"/>
              <a:r>
                <a:rPr lang="en-US" dirty="0"/>
                <a:t>What </a:t>
              </a:r>
              <a:r>
                <a:rPr lang="en-US" dirty="0" smtClean="0"/>
                <a:t>action do </a:t>
              </a:r>
              <a:r>
                <a:rPr lang="en-US" dirty="0"/>
                <a:t>I take?</a:t>
              </a:r>
            </a:p>
          </p:txBody>
        </p:sp>
        <p:sp>
          <p:nvSpPr>
            <p:cNvPr id="22" name="Rectangle 21"/>
            <p:cNvSpPr/>
            <p:nvPr/>
          </p:nvSpPr>
          <p:spPr>
            <a:xfrm>
              <a:off x="3535363" y="3958648"/>
              <a:ext cx="1908174" cy="738664"/>
            </a:xfrm>
            <a:prstGeom prst="rect">
              <a:avLst/>
            </a:prstGeom>
          </p:spPr>
          <p:txBody>
            <a:bodyPr wrap="square">
              <a:spAutoFit/>
            </a:bodyPr>
            <a:lstStyle/>
            <a:p>
              <a:r>
                <a:rPr lang="en-US" sz="2400" b="1" dirty="0">
                  <a:solidFill>
                    <a:srgbClr val="F37543"/>
                  </a:solidFill>
                </a:rPr>
                <a:t>Termination</a:t>
              </a:r>
            </a:p>
            <a:p>
              <a:pPr lvl="0"/>
              <a:r>
                <a:rPr lang="en-US" dirty="0"/>
                <a:t>Is the attack over?</a:t>
              </a:r>
            </a:p>
          </p:txBody>
        </p:sp>
      </p:grpSp>
      <p:sp>
        <p:nvSpPr>
          <p:cNvPr id="1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27</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0469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2"/>
          </p:nvPr>
        </p:nvSpPr>
        <p:spPr>
          <a:xfrm>
            <a:off x="2810496" y="2487003"/>
            <a:ext cx="6571011" cy="1883994"/>
          </a:xfrm>
        </p:spPr>
        <p:txBody>
          <a:bodyPr/>
          <a:lstStyle/>
          <a:p>
            <a:r>
              <a:rPr lang="en-US" sz="3200" b="1" dirty="0">
                <a:solidFill>
                  <a:srgbClr val="F37543"/>
                </a:solidFill>
                <a:latin typeface="+mj-lt"/>
                <a:cs typeface="Arial"/>
              </a:rPr>
              <a:t>Detection</a:t>
            </a:r>
            <a:r>
              <a:rPr lang="en-US" sz="3200" dirty="0">
                <a:solidFill>
                  <a:srgbClr val="F37543"/>
                </a:solidFill>
                <a:latin typeface="+mj-lt"/>
                <a:cs typeface="Arial"/>
              </a:rPr>
              <a:t>: </a:t>
            </a:r>
            <a:r>
              <a:rPr lang="en-US" sz="3200" dirty="0">
                <a:solidFill>
                  <a:schemeClr val="tx1"/>
                </a:solidFill>
                <a:latin typeface="+mj-lt"/>
                <a:cs typeface="Arial"/>
              </a:rPr>
              <a:t>Am I under attack</a:t>
            </a:r>
            <a:r>
              <a:rPr lang="en-US" sz="3200" dirty="0" smtClean="0">
                <a:solidFill>
                  <a:schemeClr val="tx1"/>
                </a:solidFill>
                <a:latin typeface="+mj-lt"/>
                <a:cs typeface="Arial"/>
              </a:rPr>
              <a:t>?</a:t>
            </a:r>
            <a:endParaRPr lang="en-US" sz="3200" dirty="0">
              <a:solidFill>
                <a:schemeClr val="tx1"/>
              </a:solidFill>
              <a:latin typeface="+mj-lt"/>
              <a:cs typeface="Arial"/>
            </a:endParaRPr>
          </a:p>
        </p:txBody>
      </p:sp>
      <p:sp>
        <p:nvSpPr>
          <p:cNvPr id="4" name="Title 3"/>
          <p:cNvSpPr>
            <a:spLocks noGrp="1"/>
          </p:cNvSpPr>
          <p:nvPr>
            <p:ph type="ctrTitle"/>
          </p:nvPr>
        </p:nvSpPr>
        <p:spPr/>
        <p:txBody>
          <a:bodyPr/>
          <a:lstStyle/>
          <a:p>
            <a:r>
              <a:rPr lang="en-US" dirty="0">
                <a:solidFill>
                  <a:srgbClr val="191919"/>
                </a:solidFill>
              </a:rPr>
              <a:t>DefensePro Behavioral </a:t>
            </a:r>
            <a:r>
              <a:rPr lang="en-US" dirty="0" smtClean="0">
                <a:solidFill>
                  <a:srgbClr val="191919"/>
                </a:solidFill>
              </a:rPr>
              <a:t>Flow</a:t>
            </a:r>
            <a:endParaRPr lang="en-US" dirty="0"/>
          </a:p>
        </p:txBody>
      </p:sp>
      <p:sp>
        <p:nvSpPr>
          <p:cNvPr id="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28</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905759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p:nvPr/>
        </p:nvSpPr>
        <p:spPr>
          <a:xfrm>
            <a:off x="7269811" y="4556249"/>
            <a:ext cx="2609850" cy="473177"/>
          </a:xfrm>
          <a:custGeom>
            <a:avLst/>
            <a:gdLst>
              <a:gd name="connsiteX0" fmla="*/ 0 w 2609850"/>
              <a:gd name="connsiteY0" fmla="*/ 505810 h 607338"/>
              <a:gd name="connsiteX1" fmla="*/ 523875 w 2609850"/>
              <a:gd name="connsiteY1" fmla="*/ 543910 h 607338"/>
              <a:gd name="connsiteX2" fmla="*/ 1047750 w 2609850"/>
              <a:gd name="connsiteY2" fmla="*/ 10510 h 607338"/>
              <a:gd name="connsiteX3" fmla="*/ 1571625 w 2609850"/>
              <a:gd name="connsiteY3" fmla="*/ 220060 h 607338"/>
              <a:gd name="connsiteX4" fmla="*/ 2076450 w 2609850"/>
              <a:gd name="connsiteY4" fmla="*/ 591535 h 607338"/>
              <a:gd name="connsiteX5" fmla="*/ 2609850 w 2609850"/>
              <a:gd name="connsiteY5" fmla="*/ 543910 h 607338"/>
              <a:gd name="connsiteX6" fmla="*/ 2609850 w 2609850"/>
              <a:gd name="connsiteY6" fmla="*/ 543910 h 607338"/>
              <a:gd name="connsiteX0" fmla="*/ 0 w 2609850"/>
              <a:gd name="connsiteY0" fmla="*/ 530523 h 607338"/>
              <a:gd name="connsiteX1" fmla="*/ 523875 w 2609850"/>
              <a:gd name="connsiteY1" fmla="*/ 543910 h 607338"/>
              <a:gd name="connsiteX2" fmla="*/ 1047750 w 2609850"/>
              <a:gd name="connsiteY2" fmla="*/ 10510 h 607338"/>
              <a:gd name="connsiteX3" fmla="*/ 1571625 w 2609850"/>
              <a:gd name="connsiteY3" fmla="*/ 220060 h 607338"/>
              <a:gd name="connsiteX4" fmla="*/ 2076450 w 2609850"/>
              <a:gd name="connsiteY4" fmla="*/ 591535 h 607338"/>
              <a:gd name="connsiteX5" fmla="*/ 2609850 w 2609850"/>
              <a:gd name="connsiteY5" fmla="*/ 543910 h 607338"/>
              <a:gd name="connsiteX6" fmla="*/ 2609850 w 2609850"/>
              <a:gd name="connsiteY6" fmla="*/ 543910 h 60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9850" h="607338">
                <a:moveTo>
                  <a:pt x="0" y="530523"/>
                </a:moveTo>
                <a:cubicBezTo>
                  <a:pt x="174625" y="590848"/>
                  <a:pt x="349250" y="630579"/>
                  <a:pt x="523875" y="543910"/>
                </a:cubicBezTo>
                <a:cubicBezTo>
                  <a:pt x="698500" y="457241"/>
                  <a:pt x="873125" y="64485"/>
                  <a:pt x="1047750" y="10510"/>
                </a:cubicBezTo>
                <a:cubicBezTo>
                  <a:pt x="1222375" y="-43465"/>
                  <a:pt x="1400175" y="123222"/>
                  <a:pt x="1571625" y="220060"/>
                </a:cubicBezTo>
                <a:cubicBezTo>
                  <a:pt x="1743075" y="316897"/>
                  <a:pt x="1903413" y="537560"/>
                  <a:pt x="2076450" y="591535"/>
                </a:cubicBezTo>
                <a:cubicBezTo>
                  <a:pt x="2249487" y="645510"/>
                  <a:pt x="2609850" y="543910"/>
                  <a:pt x="2609850" y="543910"/>
                </a:cubicBezTo>
                <a:lnTo>
                  <a:pt x="2609850" y="543910"/>
                </a:lnTo>
              </a:path>
            </a:pathLst>
          </a:custGeom>
          <a:solidFill>
            <a:srgbClr val="0EA24D">
              <a:alpha val="31765"/>
            </a:srgbClr>
          </a:solidFill>
          <a:ln>
            <a:no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solidFill>
                <a:prstClr val="black"/>
              </a:solidFill>
            </a:endParaRPr>
          </a:p>
        </p:txBody>
      </p:sp>
      <p:grpSp>
        <p:nvGrpSpPr>
          <p:cNvPr id="8" name="Group 7"/>
          <p:cNvGrpSpPr/>
          <p:nvPr/>
        </p:nvGrpSpPr>
        <p:grpSpPr>
          <a:xfrm>
            <a:off x="6385072" y="3648712"/>
            <a:ext cx="3943350" cy="1651241"/>
            <a:chOff x="6930854" y="3695700"/>
            <a:chExt cx="3943350" cy="1998002"/>
          </a:xfrm>
        </p:grpSpPr>
        <p:sp>
          <p:nvSpPr>
            <p:cNvPr id="22" name="Freeform 21"/>
            <p:cNvSpPr/>
            <p:nvPr/>
          </p:nvSpPr>
          <p:spPr>
            <a:xfrm>
              <a:off x="7867650" y="4293061"/>
              <a:ext cx="2600325" cy="1001895"/>
            </a:xfrm>
            <a:custGeom>
              <a:avLst/>
              <a:gdLst>
                <a:gd name="connsiteX0" fmla="*/ 0 w 2600325"/>
                <a:gd name="connsiteY0" fmla="*/ 990897 h 1001895"/>
                <a:gd name="connsiteX1" fmla="*/ 523875 w 2600325"/>
                <a:gd name="connsiteY1" fmla="*/ 990897 h 1001895"/>
                <a:gd name="connsiteX2" fmla="*/ 1047750 w 2600325"/>
                <a:gd name="connsiteY2" fmla="*/ 876597 h 1001895"/>
                <a:gd name="connsiteX3" fmla="*/ 1571625 w 2600325"/>
                <a:gd name="connsiteY3" fmla="*/ 886122 h 1001895"/>
                <a:gd name="connsiteX4" fmla="*/ 2076450 w 2600325"/>
                <a:gd name="connsiteY4" fmla="*/ 297 h 1001895"/>
                <a:gd name="connsiteX5" fmla="*/ 2600325 w 2600325"/>
                <a:gd name="connsiteY5" fmla="*/ 990897 h 100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325" h="1001895">
                  <a:moveTo>
                    <a:pt x="0" y="990897"/>
                  </a:moveTo>
                  <a:cubicBezTo>
                    <a:pt x="174625" y="1000422"/>
                    <a:pt x="349250" y="1009947"/>
                    <a:pt x="523875" y="990897"/>
                  </a:cubicBezTo>
                  <a:cubicBezTo>
                    <a:pt x="698500" y="971847"/>
                    <a:pt x="873125" y="894059"/>
                    <a:pt x="1047750" y="876597"/>
                  </a:cubicBezTo>
                  <a:cubicBezTo>
                    <a:pt x="1222375" y="859135"/>
                    <a:pt x="1400175" y="1032172"/>
                    <a:pt x="1571625" y="886122"/>
                  </a:cubicBezTo>
                  <a:cubicBezTo>
                    <a:pt x="1743075" y="740072"/>
                    <a:pt x="1905000" y="-17166"/>
                    <a:pt x="2076450" y="297"/>
                  </a:cubicBezTo>
                  <a:cubicBezTo>
                    <a:pt x="2247900" y="17760"/>
                    <a:pt x="2424112" y="504328"/>
                    <a:pt x="2600325" y="990897"/>
                  </a:cubicBezTo>
                </a:path>
              </a:pathLst>
            </a:custGeom>
            <a:solidFill>
              <a:srgbClr val="F37543">
                <a:alpha val="32000"/>
              </a:srgbClr>
            </a:solidFill>
            <a:ln>
              <a:no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solidFill>
                  <a:prstClr val="black"/>
                </a:solidFill>
              </a:endParaRPr>
            </a:p>
          </p:txBody>
        </p:sp>
        <p:graphicFrame>
          <p:nvGraphicFramePr>
            <p:cNvPr id="7" name="Chart 6"/>
            <p:cNvGraphicFramePr/>
            <p:nvPr>
              <p:extLst>
                <p:ext uri="{D42A27DB-BD31-4B8C-83A1-F6EECF244321}">
                  <p14:modId xmlns:p14="http://schemas.microsoft.com/office/powerpoint/2010/main" val="75018070"/>
                </p:ext>
              </p:extLst>
            </p:nvPr>
          </p:nvGraphicFramePr>
          <p:xfrm>
            <a:off x="6930854" y="3695700"/>
            <a:ext cx="3943350" cy="199800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2" name="Group 1"/>
          <p:cNvGrpSpPr/>
          <p:nvPr/>
        </p:nvGrpSpPr>
        <p:grpSpPr>
          <a:xfrm>
            <a:off x="6289952" y="1515113"/>
            <a:ext cx="3921125" cy="1835543"/>
            <a:chOff x="6901077" y="1258888"/>
            <a:chExt cx="3921125" cy="2355977"/>
          </a:xfrm>
        </p:grpSpPr>
        <p:graphicFrame>
          <p:nvGraphicFramePr>
            <p:cNvPr id="6" name="Chart 5"/>
            <p:cNvGraphicFramePr/>
            <p:nvPr>
              <p:extLst>
                <p:ext uri="{D42A27DB-BD31-4B8C-83A1-F6EECF244321}">
                  <p14:modId xmlns:p14="http://schemas.microsoft.com/office/powerpoint/2010/main" val="486998534"/>
                </p:ext>
              </p:extLst>
            </p:nvPr>
          </p:nvGraphicFramePr>
          <p:xfrm>
            <a:off x="6901077" y="1258888"/>
            <a:ext cx="3921125" cy="2355977"/>
          </p:xfrm>
          <a:graphic>
            <a:graphicData uri="http://schemas.openxmlformats.org/drawingml/2006/chart">
              <c:chart xmlns:c="http://schemas.openxmlformats.org/drawingml/2006/chart" xmlns:r="http://schemas.openxmlformats.org/officeDocument/2006/relationships" r:id="rId4"/>
            </a:graphicData>
          </a:graphic>
        </p:graphicFrame>
        <p:sp>
          <p:nvSpPr>
            <p:cNvPr id="21" name="Freeform 20"/>
            <p:cNvSpPr/>
            <p:nvPr/>
          </p:nvSpPr>
          <p:spPr>
            <a:xfrm>
              <a:off x="7829550" y="2421698"/>
              <a:ext cx="2609850" cy="607337"/>
            </a:xfrm>
            <a:custGeom>
              <a:avLst/>
              <a:gdLst>
                <a:gd name="connsiteX0" fmla="*/ 0 w 2609850"/>
                <a:gd name="connsiteY0" fmla="*/ 505810 h 607338"/>
                <a:gd name="connsiteX1" fmla="*/ 523875 w 2609850"/>
                <a:gd name="connsiteY1" fmla="*/ 543910 h 607338"/>
                <a:gd name="connsiteX2" fmla="*/ 1047750 w 2609850"/>
                <a:gd name="connsiteY2" fmla="*/ 10510 h 607338"/>
                <a:gd name="connsiteX3" fmla="*/ 1571625 w 2609850"/>
                <a:gd name="connsiteY3" fmla="*/ 220060 h 607338"/>
                <a:gd name="connsiteX4" fmla="*/ 2076450 w 2609850"/>
                <a:gd name="connsiteY4" fmla="*/ 591535 h 607338"/>
                <a:gd name="connsiteX5" fmla="*/ 2609850 w 2609850"/>
                <a:gd name="connsiteY5" fmla="*/ 543910 h 607338"/>
                <a:gd name="connsiteX6" fmla="*/ 2609850 w 2609850"/>
                <a:gd name="connsiteY6" fmla="*/ 543910 h 607338"/>
                <a:gd name="connsiteX0" fmla="*/ 0 w 2609850"/>
                <a:gd name="connsiteY0" fmla="*/ 530523 h 607338"/>
                <a:gd name="connsiteX1" fmla="*/ 523875 w 2609850"/>
                <a:gd name="connsiteY1" fmla="*/ 543910 h 607338"/>
                <a:gd name="connsiteX2" fmla="*/ 1047750 w 2609850"/>
                <a:gd name="connsiteY2" fmla="*/ 10510 h 607338"/>
                <a:gd name="connsiteX3" fmla="*/ 1571625 w 2609850"/>
                <a:gd name="connsiteY3" fmla="*/ 220060 h 607338"/>
                <a:gd name="connsiteX4" fmla="*/ 2076450 w 2609850"/>
                <a:gd name="connsiteY4" fmla="*/ 591535 h 607338"/>
                <a:gd name="connsiteX5" fmla="*/ 2609850 w 2609850"/>
                <a:gd name="connsiteY5" fmla="*/ 543910 h 607338"/>
                <a:gd name="connsiteX6" fmla="*/ 2609850 w 2609850"/>
                <a:gd name="connsiteY6" fmla="*/ 543910 h 60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9850" h="607338">
                  <a:moveTo>
                    <a:pt x="0" y="530523"/>
                  </a:moveTo>
                  <a:cubicBezTo>
                    <a:pt x="174625" y="590848"/>
                    <a:pt x="349250" y="630579"/>
                    <a:pt x="523875" y="543910"/>
                  </a:cubicBezTo>
                  <a:cubicBezTo>
                    <a:pt x="698500" y="457241"/>
                    <a:pt x="873125" y="64485"/>
                    <a:pt x="1047750" y="10510"/>
                  </a:cubicBezTo>
                  <a:cubicBezTo>
                    <a:pt x="1222375" y="-43465"/>
                    <a:pt x="1400175" y="123222"/>
                    <a:pt x="1571625" y="220060"/>
                  </a:cubicBezTo>
                  <a:cubicBezTo>
                    <a:pt x="1743075" y="316897"/>
                    <a:pt x="1903413" y="537560"/>
                    <a:pt x="2076450" y="591535"/>
                  </a:cubicBezTo>
                  <a:cubicBezTo>
                    <a:pt x="2249487" y="645510"/>
                    <a:pt x="2609850" y="543910"/>
                    <a:pt x="2609850" y="543910"/>
                  </a:cubicBezTo>
                  <a:lnTo>
                    <a:pt x="2609850" y="543910"/>
                  </a:lnTo>
                </a:path>
              </a:pathLst>
            </a:custGeom>
            <a:solidFill>
              <a:srgbClr val="0D9547">
                <a:alpha val="32000"/>
              </a:srgbClr>
            </a:solidFill>
            <a:ln>
              <a:no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solidFill>
                  <a:prstClr val="black"/>
                </a:solidFill>
              </a:endParaRPr>
            </a:p>
          </p:txBody>
        </p:sp>
      </p:grpSp>
      <p:sp>
        <p:nvSpPr>
          <p:cNvPr id="3" name="Title 2"/>
          <p:cNvSpPr>
            <a:spLocks noGrp="1"/>
          </p:cNvSpPr>
          <p:nvPr>
            <p:ph type="ctrTitle"/>
          </p:nvPr>
        </p:nvSpPr>
        <p:spPr/>
        <p:txBody>
          <a:bodyPr/>
          <a:lstStyle/>
          <a:p>
            <a:r>
              <a:rPr lang="en-US" dirty="0" smtClean="0"/>
              <a:t>Rate &amp; Rate-Invariant Behavioral Analysis</a:t>
            </a:r>
            <a:endParaRPr lang="en-US" dirty="0"/>
          </a:p>
        </p:txBody>
      </p:sp>
      <p:sp>
        <p:nvSpPr>
          <p:cNvPr id="4" name="Freeform 3"/>
          <p:cNvSpPr/>
          <p:nvPr/>
        </p:nvSpPr>
        <p:spPr>
          <a:xfrm>
            <a:off x="3181975" y="2031218"/>
            <a:ext cx="2552700" cy="731998"/>
          </a:xfrm>
          <a:custGeom>
            <a:avLst/>
            <a:gdLst>
              <a:gd name="connsiteX0" fmla="*/ 0 w 3067050"/>
              <a:gd name="connsiteY0" fmla="*/ 1735530 h 2042311"/>
              <a:gd name="connsiteX1" fmla="*/ 219075 w 3067050"/>
              <a:gd name="connsiteY1" fmla="*/ 1468830 h 2042311"/>
              <a:gd name="connsiteX2" fmla="*/ 400050 w 3067050"/>
              <a:gd name="connsiteY2" fmla="*/ 1706955 h 2042311"/>
              <a:gd name="connsiteX3" fmla="*/ 676275 w 3067050"/>
              <a:gd name="connsiteY3" fmla="*/ 1249755 h 2042311"/>
              <a:gd name="connsiteX4" fmla="*/ 1009650 w 3067050"/>
              <a:gd name="connsiteY4" fmla="*/ 1954605 h 2042311"/>
              <a:gd name="connsiteX5" fmla="*/ 1276350 w 3067050"/>
              <a:gd name="connsiteY5" fmla="*/ 1602180 h 2042311"/>
              <a:gd name="connsiteX6" fmla="*/ 1438275 w 3067050"/>
              <a:gd name="connsiteY6" fmla="*/ 1980 h 2042311"/>
              <a:gd name="connsiteX7" fmla="*/ 1676400 w 3067050"/>
              <a:gd name="connsiteY7" fmla="*/ 1964130 h 2042311"/>
              <a:gd name="connsiteX8" fmla="*/ 1828800 w 3067050"/>
              <a:gd name="connsiteY8" fmla="*/ 1678380 h 2042311"/>
              <a:gd name="connsiteX9" fmla="*/ 2009775 w 3067050"/>
              <a:gd name="connsiteY9" fmla="*/ 1926030 h 2042311"/>
              <a:gd name="connsiteX10" fmla="*/ 2095500 w 3067050"/>
              <a:gd name="connsiteY10" fmla="*/ 1154505 h 2042311"/>
              <a:gd name="connsiteX11" fmla="*/ 2238375 w 3067050"/>
              <a:gd name="connsiteY11" fmla="*/ 1659330 h 2042311"/>
              <a:gd name="connsiteX12" fmla="*/ 2409825 w 3067050"/>
              <a:gd name="connsiteY12" fmla="*/ 1459305 h 2042311"/>
              <a:gd name="connsiteX13" fmla="*/ 2562225 w 3067050"/>
              <a:gd name="connsiteY13" fmla="*/ 1964130 h 2042311"/>
              <a:gd name="connsiteX14" fmla="*/ 2657475 w 3067050"/>
              <a:gd name="connsiteY14" fmla="*/ 1668855 h 2042311"/>
              <a:gd name="connsiteX15" fmla="*/ 3067050 w 3067050"/>
              <a:gd name="connsiteY15" fmla="*/ 1678380 h 204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67050" h="2042311">
                <a:moveTo>
                  <a:pt x="0" y="1735530"/>
                </a:moveTo>
                <a:cubicBezTo>
                  <a:pt x="76200" y="1604561"/>
                  <a:pt x="152400" y="1473592"/>
                  <a:pt x="219075" y="1468830"/>
                </a:cubicBezTo>
                <a:cubicBezTo>
                  <a:pt x="285750" y="1464067"/>
                  <a:pt x="323850" y="1743468"/>
                  <a:pt x="400050" y="1706955"/>
                </a:cubicBezTo>
                <a:cubicBezTo>
                  <a:pt x="476250" y="1670442"/>
                  <a:pt x="574675" y="1208480"/>
                  <a:pt x="676275" y="1249755"/>
                </a:cubicBezTo>
                <a:cubicBezTo>
                  <a:pt x="777875" y="1291030"/>
                  <a:pt x="909638" y="1895868"/>
                  <a:pt x="1009650" y="1954605"/>
                </a:cubicBezTo>
                <a:cubicBezTo>
                  <a:pt x="1109663" y="2013343"/>
                  <a:pt x="1204913" y="1927617"/>
                  <a:pt x="1276350" y="1602180"/>
                </a:cubicBezTo>
                <a:cubicBezTo>
                  <a:pt x="1347787" y="1276743"/>
                  <a:pt x="1371600" y="-58345"/>
                  <a:pt x="1438275" y="1980"/>
                </a:cubicBezTo>
                <a:cubicBezTo>
                  <a:pt x="1504950" y="62305"/>
                  <a:pt x="1611313" y="1684730"/>
                  <a:pt x="1676400" y="1964130"/>
                </a:cubicBezTo>
                <a:cubicBezTo>
                  <a:pt x="1741487" y="2243530"/>
                  <a:pt x="1773238" y="1684730"/>
                  <a:pt x="1828800" y="1678380"/>
                </a:cubicBezTo>
                <a:cubicBezTo>
                  <a:pt x="1884362" y="1672030"/>
                  <a:pt x="1965325" y="2013342"/>
                  <a:pt x="2009775" y="1926030"/>
                </a:cubicBezTo>
                <a:cubicBezTo>
                  <a:pt x="2054225" y="1838718"/>
                  <a:pt x="2057400" y="1198955"/>
                  <a:pt x="2095500" y="1154505"/>
                </a:cubicBezTo>
                <a:cubicBezTo>
                  <a:pt x="2133600" y="1110055"/>
                  <a:pt x="2185988" y="1608530"/>
                  <a:pt x="2238375" y="1659330"/>
                </a:cubicBezTo>
                <a:cubicBezTo>
                  <a:pt x="2290763" y="1710130"/>
                  <a:pt x="2355850" y="1408505"/>
                  <a:pt x="2409825" y="1459305"/>
                </a:cubicBezTo>
                <a:cubicBezTo>
                  <a:pt x="2463800" y="1510105"/>
                  <a:pt x="2520950" y="1929205"/>
                  <a:pt x="2562225" y="1964130"/>
                </a:cubicBezTo>
                <a:cubicBezTo>
                  <a:pt x="2603500" y="1999055"/>
                  <a:pt x="2573337" y="1716480"/>
                  <a:pt x="2657475" y="1668855"/>
                </a:cubicBezTo>
                <a:cubicBezTo>
                  <a:pt x="2741613" y="1621230"/>
                  <a:pt x="2904331" y="1649805"/>
                  <a:pt x="3067050" y="1678380"/>
                </a:cubicBezTo>
              </a:path>
            </a:pathLst>
          </a:custGeom>
          <a:ln w="22225">
            <a:solidFill>
              <a:srgbClr val="0D9547"/>
            </a:solidFill>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US">
              <a:solidFill>
                <a:srgbClr val="FFFFFF"/>
              </a:solidFill>
            </a:endParaRPr>
          </a:p>
        </p:txBody>
      </p:sp>
      <p:sp>
        <p:nvSpPr>
          <p:cNvPr id="9" name="TextBox 8"/>
          <p:cNvSpPr txBox="1"/>
          <p:nvPr/>
        </p:nvSpPr>
        <p:spPr>
          <a:xfrm>
            <a:off x="3067414" y="1741705"/>
            <a:ext cx="1600200" cy="276999"/>
          </a:xfrm>
          <a:prstGeom prst="rect">
            <a:avLst/>
          </a:prstGeom>
          <a:noFill/>
        </p:spPr>
        <p:txBody>
          <a:bodyPr wrap="square" rtlCol="0">
            <a:spAutoFit/>
          </a:bodyPr>
          <a:lstStyle/>
          <a:p>
            <a:r>
              <a:rPr lang="en-US" sz="1200" b="1" dirty="0">
                <a:solidFill>
                  <a:srgbClr val="0D9547"/>
                </a:solidFill>
              </a:rPr>
              <a:t>Rate Analysis</a:t>
            </a:r>
          </a:p>
        </p:txBody>
      </p:sp>
      <p:sp>
        <p:nvSpPr>
          <p:cNvPr id="11" name="TextBox 10"/>
          <p:cNvSpPr txBox="1"/>
          <p:nvPr/>
        </p:nvSpPr>
        <p:spPr>
          <a:xfrm>
            <a:off x="1157610" y="2023644"/>
            <a:ext cx="1477584" cy="400110"/>
          </a:xfrm>
          <a:prstGeom prst="rect">
            <a:avLst/>
          </a:prstGeom>
          <a:noFill/>
        </p:spPr>
        <p:txBody>
          <a:bodyPr wrap="none" rtlCol="0">
            <a:spAutoFit/>
          </a:bodyPr>
          <a:lstStyle/>
          <a:p>
            <a:pPr algn="ctr"/>
            <a:r>
              <a:rPr lang="en-US" sz="2000" b="1" dirty="0">
                <a:solidFill>
                  <a:srgbClr val="0D9547"/>
                </a:solidFill>
                <a:cs typeface="Arial" panose="020B0604020202020204" pitchFamily="34" charset="0"/>
              </a:rPr>
              <a:t>Flash Crowd</a:t>
            </a:r>
          </a:p>
        </p:txBody>
      </p:sp>
      <p:sp>
        <p:nvSpPr>
          <p:cNvPr id="12" name="TextBox 11"/>
          <p:cNvSpPr txBox="1"/>
          <p:nvPr/>
        </p:nvSpPr>
        <p:spPr>
          <a:xfrm>
            <a:off x="1093137" y="4080184"/>
            <a:ext cx="1606530" cy="707886"/>
          </a:xfrm>
          <a:prstGeom prst="rect">
            <a:avLst/>
          </a:prstGeom>
          <a:noFill/>
        </p:spPr>
        <p:txBody>
          <a:bodyPr wrap="square" rtlCol="0">
            <a:spAutoFit/>
          </a:bodyPr>
          <a:lstStyle/>
          <a:p>
            <a:pPr algn="ctr"/>
            <a:r>
              <a:rPr lang="en-US" sz="2000" b="1" dirty="0">
                <a:solidFill>
                  <a:srgbClr val="FF3300"/>
                </a:solidFill>
                <a:cs typeface="Arial" panose="020B0604020202020204" pitchFamily="34" charset="0"/>
              </a:rPr>
              <a:t>RST </a:t>
            </a:r>
            <a:r>
              <a:rPr lang="en-US" sz="2000" b="1" dirty="0" smtClean="0">
                <a:solidFill>
                  <a:srgbClr val="FF3300"/>
                </a:solidFill>
                <a:cs typeface="Arial" panose="020B0604020202020204" pitchFamily="34" charset="0"/>
              </a:rPr>
              <a:t>Flood </a:t>
            </a:r>
            <a:r>
              <a:rPr lang="en-US" sz="2000" b="1" dirty="0">
                <a:solidFill>
                  <a:srgbClr val="FF3300"/>
                </a:solidFill>
                <a:cs typeface="Arial" panose="020B0604020202020204" pitchFamily="34" charset="0"/>
              </a:rPr>
              <a:t>Attack</a:t>
            </a:r>
          </a:p>
        </p:txBody>
      </p:sp>
      <p:sp>
        <p:nvSpPr>
          <p:cNvPr id="19" name="Cross 18"/>
          <p:cNvSpPr/>
          <p:nvPr/>
        </p:nvSpPr>
        <p:spPr>
          <a:xfrm>
            <a:off x="6004745" y="4434127"/>
            <a:ext cx="208844" cy="208802"/>
          </a:xfrm>
          <a:prstGeom prst="plus">
            <a:avLst>
              <a:gd name="adj" fmla="val 37051"/>
            </a:avLst>
          </a:prstGeom>
          <a:solidFill>
            <a:schemeClr val="bg1">
              <a:lumMod val="6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FFFF"/>
              </a:solidFill>
            </a:endParaRPr>
          </a:p>
        </p:txBody>
      </p:sp>
      <p:grpSp>
        <p:nvGrpSpPr>
          <p:cNvPr id="20" name="Group 19"/>
          <p:cNvGrpSpPr/>
          <p:nvPr/>
        </p:nvGrpSpPr>
        <p:grpSpPr>
          <a:xfrm>
            <a:off x="3092126" y="3918911"/>
            <a:ext cx="2667261" cy="1028101"/>
            <a:chOff x="3314439" y="740081"/>
            <a:chExt cx="2667261" cy="2424200"/>
          </a:xfrm>
        </p:grpSpPr>
        <p:sp>
          <p:nvSpPr>
            <p:cNvPr id="23" name="Freeform 22"/>
            <p:cNvSpPr/>
            <p:nvPr/>
          </p:nvSpPr>
          <p:spPr>
            <a:xfrm>
              <a:off x="3429000" y="1438275"/>
              <a:ext cx="2552700" cy="1726006"/>
            </a:xfrm>
            <a:custGeom>
              <a:avLst/>
              <a:gdLst>
                <a:gd name="connsiteX0" fmla="*/ 0 w 3067050"/>
                <a:gd name="connsiteY0" fmla="*/ 1735530 h 2042311"/>
                <a:gd name="connsiteX1" fmla="*/ 219075 w 3067050"/>
                <a:gd name="connsiteY1" fmla="*/ 1468830 h 2042311"/>
                <a:gd name="connsiteX2" fmla="*/ 400050 w 3067050"/>
                <a:gd name="connsiteY2" fmla="*/ 1706955 h 2042311"/>
                <a:gd name="connsiteX3" fmla="*/ 676275 w 3067050"/>
                <a:gd name="connsiteY3" fmla="*/ 1249755 h 2042311"/>
                <a:gd name="connsiteX4" fmla="*/ 1009650 w 3067050"/>
                <a:gd name="connsiteY4" fmla="*/ 1954605 h 2042311"/>
                <a:gd name="connsiteX5" fmla="*/ 1276350 w 3067050"/>
                <a:gd name="connsiteY5" fmla="*/ 1602180 h 2042311"/>
                <a:gd name="connsiteX6" fmla="*/ 1438275 w 3067050"/>
                <a:gd name="connsiteY6" fmla="*/ 1980 h 2042311"/>
                <a:gd name="connsiteX7" fmla="*/ 1676400 w 3067050"/>
                <a:gd name="connsiteY7" fmla="*/ 1964130 h 2042311"/>
                <a:gd name="connsiteX8" fmla="*/ 1828800 w 3067050"/>
                <a:gd name="connsiteY8" fmla="*/ 1678380 h 2042311"/>
                <a:gd name="connsiteX9" fmla="*/ 2009775 w 3067050"/>
                <a:gd name="connsiteY9" fmla="*/ 1926030 h 2042311"/>
                <a:gd name="connsiteX10" fmla="*/ 2095500 w 3067050"/>
                <a:gd name="connsiteY10" fmla="*/ 1154505 h 2042311"/>
                <a:gd name="connsiteX11" fmla="*/ 2238375 w 3067050"/>
                <a:gd name="connsiteY11" fmla="*/ 1659330 h 2042311"/>
                <a:gd name="connsiteX12" fmla="*/ 2409825 w 3067050"/>
                <a:gd name="connsiteY12" fmla="*/ 1459305 h 2042311"/>
                <a:gd name="connsiteX13" fmla="*/ 2562225 w 3067050"/>
                <a:gd name="connsiteY13" fmla="*/ 1964130 h 2042311"/>
                <a:gd name="connsiteX14" fmla="*/ 2657475 w 3067050"/>
                <a:gd name="connsiteY14" fmla="*/ 1668855 h 2042311"/>
                <a:gd name="connsiteX15" fmla="*/ 3067050 w 3067050"/>
                <a:gd name="connsiteY15" fmla="*/ 1678380 h 204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67050" h="2042311">
                  <a:moveTo>
                    <a:pt x="0" y="1735530"/>
                  </a:moveTo>
                  <a:cubicBezTo>
                    <a:pt x="76200" y="1604561"/>
                    <a:pt x="152400" y="1473592"/>
                    <a:pt x="219075" y="1468830"/>
                  </a:cubicBezTo>
                  <a:cubicBezTo>
                    <a:pt x="285750" y="1464067"/>
                    <a:pt x="323850" y="1743468"/>
                    <a:pt x="400050" y="1706955"/>
                  </a:cubicBezTo>
                  <a:cubicBezTo>
                    <a:pt x="476250" y="1670442"/>
                    <a:pt x="574675" y="1208480"/>
                    <a:pt x="676275" y="1249755"/>
                  </a:cubicBezTo>
                  <a:cubicBezTo>
                    <a:pt x="777875" y="1291030"/>
                    <a:pt x="909638" y="1895868"/>
                    <a:pt x="1009650" y="1954605"/>
                  </a:cubicBezTo>
                  <a:cubicBezTo>
                    <a:pt x="1109663" y="2013343"/>
                    <a:pt x="1204913" y="1927617"/>
                    <a:pt x="1276350" y="1602180"/>
                  </a:cubicBezTo>
                  <a:cubicBezTo>
                    <a:pt x="1347787" y="1276743"/>
                    <a:pt x="1371600" y="-58345"/>
                    <a:pt x="1438275" y="1980"/>
                  </a:cubicBezTo>
                  <a:cubicBezTo>
                    <a:pt x="1504950" y="62305"/>
                    <a:pt x="1611313" y="1684730"/>
                    <a:pt x="1676400" y="1964130"/>
                  </a:cubicBezTo>
                  <a:cubicBezTo>
                    <a:pt x="1741487" y="2243530"/>
                    <a:pt x="1773238" y="1684730"/>
                    <a:pt x="1828800" y="1678380"/>
                  </a:cubicBezTo>
                  <a:cubicBezTo>
                    <a:pt x="1884362" y="1672030"/>
                    <a:pt x="1965325" y="2013342"/>
                    <a:pt x="2009775" y="1926030"/>
                  </a:cubicBezTo>
                  <a:cubicBezTo>
                    <a:pt x="2054225" y="1838718"/>
                    <a:pt x="2057400" y="1198955"/>
                    <a:pt x="2095500" y="1154505"/>
                  </a:cubicBezTo>
                  <a:cubicBezTo>
                    <a:pt x="2133600" y="1110055"/>
                    <a:pt x="2185988" y="1608530"/>
                    <a:pt x="2238375" y="1659330"/>
                  </a:cubicBezTo>
                  <a:cubicBezTo>
                    <a:pt x="2290763" y="1710130"/>
                    <a:pt x="2355850" y="1408505"/>
                    <a:pt x="2409825" y="1459305"/>
                  </a:cubicBezTo>
                  <a:cubicBezTo>
                    <a:pt x="2463800" y="1510105"/>
                    <a:pt x="2520950" y="1929205"/>
                    <a:pt x="2562225" y="1964130"/>
                  </a:cubicBezTo>
                  <a:cubicBezTo>
                    <a:pt x="2603500" y="1999055"/>
                    <a:pt x="2573337" y="1716480"/>
                    <a:pt x="2657475" y="1668855"/>
                  </a:cubicBezTo>
                  <a:cubicBezTo>
                    <a:pt x="2741613" y="1621230"/>
                    <a:pt x="2904331" y="1649805"/>
                    <a:pt x="3067050" y="1678380"/>
                  </a:cubicBezTo>
                </a:path>
              </a:pathLst>
            </a:cu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TextBox 23"/>
            <p:cNvSpPr txBox="1"/>
            <p:nvPr/>
          </p:nvSpPr>
          <p:spPr>
            <a:xfrm>
              <a:off x="3314439" y="740081"/>
              <a:ext cx="1600200" cy="653147"/>
            </a:xfrm>
            <a:prstGeom prst="rect">
              <a:avLst/>
            </a:prstGeom>
            <a:noFill/>
          </p:spPr>
          <p:txBody>
            <a:bodyPr wrap="square" rtlCol="0">
              <a:spAutoFit/>
            </a:bodyPr>
            <a:lstStyle/>
            <a:p>
              <a:r>
                <a:rPr lang="en-US" sz="1200" b="1" dirty="0">
                  <a:solidFill>
                    <a:srgbClr val="FF3300"/>
                  </a:solidFill>
                </a:rPr>
                <a:t>Rate Analysis</a:t>
              </a:r>
            </a:p>
          </p:txBody>
        </p:sp>
      </p:grpSp>
      <p:sp>
        <p:nvSpPr>
          <p:cNvPr id="25"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29</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28" name="Cross 27"/>
          <p:cNvSpPr/>
          <p:nvPr/>
        </p:nvSpPr>
        <p:spPr>
          <a:xfrm>
            <a:off x="6004745" y="2236360"/>
            <a:ext cx="208844" cy="208802"/>
          </a:xfrm>
          <a:prstGeom prst="plus">
            <a:avLst>
              <a:gd name="adj" fmla="val 37051"/>
            </a:avLst>
          </a:prstGeom>
          <a:solidFill>
            <a:schemeClr val="bg1">
              <a:lumMod val="6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696279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209674" y="432708"/>
            <a:ext cx="10264504" cy="557892"/>
          </a:xfrm>
        </p:spPr>
        <p:txBody>
          <a:bodyPr/>
          <a:lstStyle/>
          <a:p>
            <a:r>
              <a:rPr lang="en-US" dirty="0"/>
              <a:t>Market Leading Attack Mitigation Solution</a:t>
            </a:r>
          </a:p>
        </p:txBody>
      </p:sp>
      <p:sp>
        <p:nvSpPr>
          <p:cNvPr id="6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3</a:t>
            </a:fld>
            <a:endParaRPr lang="en-US" dirty="0">
              <a:solidFill>
                <a:prstClr val="white"/>
              </a:solidFill>
            </a:endParaRPr>
          </a:p>
        </p:txBody>
      </p:sp>
      <p:grpSp>
        <p:nvGrpSpPr>
          <p:cNvPr id="5" name="Group 4"/>
          <p:cNvGrpSpPr/>
          <p:nvPr/>
        </p:nvGrpSpPr>
        <p:grpSpPr>
          <a:xfrm>
            <a:off x="1066801" y="3967453"/>
            <a:ext cx="9953161" cy="1646538"/>
            <a:chOff x="1066801" y="3967453"/>
            <a:chExt cx="9953161" cy="1646538"/>
          </a:xfrm>
        </p:grpSpPr>
        <p:grpSp>
          <p:nvGrpSpPr>
            <p:cNvPr id="10" name="Group 9"/>
            <p:cNvGrpSpPr/>
            <p:nvPr/>
          </p:nvGrpSpPr>
          <p:grpSpPr>
            <a:xfrm>
              <a:off x="1066801" y="3967453"/>
              <a:ext cx="9953161" cy="1646538"/>
              <a:chOff x="1066801" y="3967453"/>
              <a:chExt cx="9953161" cy="1646538"/>
            </a:xfrm>
          </p:grpSpPr>
          <p:grpSp>
            <p:nvGrpSpPr>
              <p:cNvPr id="8" name="Group 7"/>
              <p:cNvGrpSpPr/>
              <p:nvPr/>
            </p:nvGrpSpPr>
            <p:grpSpPr>
              <a:xfrm>
                <a:off x="1066801" y="3967453"/>
                <a:ext cx="9953161" cy="1646538"/>
                <a:chOff x="1066801" y="3967453"/>
                <a:chExt cx="9953161" cy="1646538"/>
              </a:xfrm>
            </p:grpSpPr>
            <p:sp>
              <p:nvSpPr>
                <p:cNvPr id="56" name="Rectangle 55"/>
                <p:cNvSpPr/>
                <p:nvPr/>
              </p:nvSpPr>
              <p:spPr>
                <a:xfrm>
                  <a:off x="1066801" y="3967453"/>
                  <a:ext cx="9953161" cy="1646538"/>
                </a:xfrm>
                <a:prstGeom prst="rect">
                  <a:avLst/>
                </a:prstGeom>
                <a:gradFill flip="none" rotWithShape="1">
                  <a:gsLst>
                    <a:gs pos="0">
                      <a:schemeClr val="bg1">
                        <a:lumMod val="95000"/>
                      </a:schemeClr>
                    </a:gs>
                    <a:gs pos="50000">
                      <a:schemeClr val="bg1"/>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Rectangle 56"/>
                <p:cNvSpPr/>
                <p:nvPr/>
              </p:nvSpPr>
              <p:spPr>
                <a:xfrm>
                  <a:off x="1115845" y="4097961"/>
                  <a:ext cx="1336051" cy="1384995"/>
                </a:xfrm>
                <a:prstGeom prst="rect">
                  <a:avLst/>
                </a:prstGeom>
              </p:spPr>
              <p:txBody>
                <a:bodyPr wrap="square">
                  <a:spAutoFit/>
                </a:bodyPr>
                <a:lstStyle/>
                <a:p>
                  <a:pPr marL="114300" indent="3175" algn="ctr">
                    <a:spcAft>
                      <a:spcPts val="600"/>
                    </a:spcAft>
                  </a:pPr>
                  <a:r>
                    <a:rPr lang="en-US" sz="1400" dirty="0" smtClean="0">
                      <a:solidFill>
                        <a:prstClr val="black"/>
                      </a:solidFill>
                      <a:ea typeface="MS PGothic" pitchFamily="34" charset="-128"/>
                    </a:rPr>
                    <a:t>Top organizations using </a:t>
                  </a:r>
                  <a:r>
                    <a:rPr lang="en-US" sz="1400" b="1" dirty="0" smtClean="0">
                      <a:solidFill>
                        <a:prstClr val="black"/>
                      </a:solidFill>
                      <a:ea typeface="MS PGothic" pitchFamily="34" charset="-128"/>
                    </a:rPr>
                    <a:t>Radware’s Security Services</a:t>
                  </a:r>
                  <a:endParaRPr lang="en-US" sz="1400" b="1" dirty="0">
                    <a:solidFill>
                      <a:prstClr val="black"/>
                    </a:solidFill>
                    <a:ea typeface="MS PGothic" pitchFamily="34" charset="-128"/>
                  </a:endParaRPr>
                </a:p>
              </p:txBody>
            </p:sp>
            <p:pic>
              <p:nvPicPr>
                <p:cNvPr id="60" name="Picture 2" descr="https://drivewealth.com/wp-content/uploads/2015/03/driveweal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3636" y="5250262"/>
                  <a:ext cx="986078" cy="232694"/>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http://www.atlantic.edu/community/gala/images/Borgata_logo_final_bw.jpg"/>
                <p:cNvPicPr>
                  <a:picLocks noChangeAspect="1" noChangeArrowheads="1"/>
                </p:cNvPicPr>
                <p:nvPr/>
              </p:nvPicPr>
              <p:blipFill rotWithShape="1">
                <a:blip r:embed="rId4" cstate="print">
                  <a:clrChange>
                    <a:clrFrom>
                      <a:srgbClr val="F5F6FA"/>
                    </a:clrFrom>
                    <a:clrTo>
                      <a:srgbClr val="F5F6FA">
                        <a:alpha val="0"/>
                      </a:srgbClr>
                    </a:clrTo>
                  </a:clrChange>
                  <a:extLst>
                    <a:ext uri="{28A0092B-C50C-407E-A947-70E740481C1C}">
                      <a14:useLocalDpi xmlns:a14="http://schemas.microsoft.com/office/drawing/2010/main" val="0"/>
                    </a:ext>
                  </a:extLst>
                </a:blip>
                <a:srcRect b="22853"/>
                <a:stretch/>
              </p:blipFill>
              <p:spPr bwMode="auto">
                <a:xfrm>
                  <a:off x="9694147" y="4774455"/>
                  <a:ext cx="1024727" cy="41387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d2lw8dxaugugni.cloudfront.net/advisor_content/img/8ec/925/fbb/35a/d1c/f18/9a4/13c/431/476/76/16611.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6724" t="7146" r="6019" b="17334"/>
                <a:stretch/>
              </p:blipFill>
              <p:spPr bwMode="auto">
                <a:xfrm>
                  <a:off x="9960424" y="4244734"/>
                  <a:ext cx="772307" cy="238809"/>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8" descr="http://0101.nccdn.net/1_5/3aa/3c4/239/1173321280100061.gif"/>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88807" y="4993016"/>
                  <a:ext cx="1284641" cy="57500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0" descr="http://www.almrsal.com/wp-content/uploads/2014/05/harvard-university.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18986" y="4697484"/>
                  <a:ext cx="1073123" cy="331380"/>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2" descr="http://upload.wikimedia.org/wikipedia/commons/thumb/2/28/Coles_logo.svg/1280px-Coles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93997" y="5208998"/>
                  <a:ext cx="679172" cy="253396"/>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14" descr="https://dauup.com/wp-content/uploads/2014/01/Playtika-new-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26605" y="4366593"/>
                  <a:ext cx="610296" cy="574094"/>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16" descr="http://www.identitypulse.com/images/barnabas_logo.gif"/>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06378" y="5172357"/>
                  <a:ext cx="1014672" cy="25174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18" descr="http://mms.businesswire.com/media/20140624006381/en/365807/5/00-AV-Logo-RGB_1600x487.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49095" y="4774454"/>
                  <a:ext cx="863216" cy="301577"/>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281067" y="4774455"/>
                  <a:ext cx="645806" cy="225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3" name="Picture 30"/>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95263" y="4147775"/>
                  <a:ext cx="1027181" cy="276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Picture 10" descr="http://upload.wikimedia.org/wikipedia/en/thumb/9/9f/United_Parcel_Service_logo.svg/857px-United_Parcel_Service_logo.svg.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859330" y="4106461"/>
                  <a:ext cx="497786" cy="59478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6" name="Straight Connector 75"/>
              <p:cNvCxnSpPr/>
              <p:nvPr/>
            </p:nvCxnSpPr>
            <p:spPr>
              <a:xfrm flipH="1">
                <a:off x="1066801" y="3967453"/>
                <a:ext cx="9953161"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pic>
          <p:nvPicPr>
            <p:cNvPr id="74" name="Picture 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50861" y="4428106"/>
              <a:ext cx="413441" cy="537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0" name="Picture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33075" y="5172357"/>
              <a:ext cx="963407" cy="310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6"/>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073844" y="4147775"/>
              <a:ext cx="950927" cy="426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2"/>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043381" y="4005659"/>
              <a:ext cx="1411131" cy="647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2" name="Group 21"/>
          <p:cNvGrpSpPr/>
          <p:nvPr/>
        </p:nvGrpSpPr>
        <p:grpSpPr>
          <a:xfrm>
            <a:off x="849867" y="1364017"/>
            <a:ext cx="10170095" cy="2718078"/>
            <a:chOff x="849867" y="1364017"/>
            <a:chExt cx="10170095" cy="2718078"/>
          </a:xfrm>
        </p:grpSpPr>
        <p:grpSp>
          <p:nvGrpSpPr>
            <p:cNvPr id="21" name="Group 20"/>
            <p:cNvGrpSpPr/>
            <p:nvPr/>
          </p:nvGrpSpPr>
          <p:grpSpPr>
            <a:xfrm>
              <a:off x="849867" y="1364017"/>
              <a:ext cx="10170095" cy="2718078"/>
              <a:chOff x="849867" y="1364017"/>
              <a:chExt cx="10170095" cy="2718078"/>
            </a:xfrm>
          </p:grpSpPr>
          <p:grpSp>
            <p:nvGrpSpPr>
              <p:cNvPr id="18" name="Group 17"/>
              <p:cNvGrpSpPr/>
              <p:nvPr/>
            </p:nvGrpSpPr>
            <p:grpSpPr>
              <a:xfrm>
                <a:off x="849867" y="1364017"/>
                <a:ext cx="10170095" cy="2718078"/>
                <a:chOff x="849867" y="1364017"/>
                <a:chExt cx="10170095" cy="2718078"/>
              </a:xfrm>
            </p:grpSpPr>
            <p:grpSp>
              <p:nvGrpSpPr>
                <p:cNvPr id="7" name="Group 6"/>
                <p:cNvGrpSpPr/>
                <p:nvPr/>
              </p:nvGrpSpPr>
              <p:grpSpPr>
                <a:xfrm>
                  <a:off x="849867" y="1364017"/>
                  <a:ext cx="10170095" cy="2718078"/>
                  <a:chOff x="849867" y="1364017"/>
                  <a:chExt cx="10170095" cy="2718078"/>
                </a:xfrm>
              </p:grpSpPr>
              <p:grpSp>
                <p:nvGrpSpPr>
                  <p:cNvPr id="3" name="Group 2"/>
                  <p:cNvGrpSpPr/>
                  <p:nvPr/>
                </p:nvGrpSpPr>
                <p:grpSpPr>
                  <a:xfrm>
                    <a:off x="849867" y="1364017"/>
                    <a:ext cx="10170095" cy="2718078"/>
                    <a:chOff x="849867" y="1364017"/>
                    <a:chExt cx="10170095" cy="2718078"/>
                  </a:xfrm>
                </p:grpSpPr>
                <p:grpSp>
                  <p:nvGrpSpPr>
                    <p:cNvPr id="2" name="Group 1"/>
                    <p:cNvGrpSpPr/>
                    <p:nvPr/>
                  </p:nvGrpSpPr>
                  <p:grpSpPr>
                    <a:xfrm>
                      <a:off x="849867" y="1364017"/>
                      <a:ext cx="10170095" cy="2718078"/>
                      <a:chOff x="849867" y="1364017"/>
                      <a:chExt cx="10170095" cy="2718078"/>
                    </a:xfrm>
                  </p:grpSpPr>
                  <p:grpSp>
                    <p:nvGrpSpPr>
                      <p:cNvPr id="11" name="Group 10"/>
                      <p:cNvGrpSpPr/>
                      <p:nvPr/>
                    </p:nvGrpSpPr>
                    <p:grpSpPr>
                      <a:xfrm>
                        <a:off x="849867" y="1364017"/>
                        <a:ext cx="10170095" cy="2718078"/>
                        <a:chOff x="849867" y="1364017"/>
                        <a:chExt cx="10170095" cy="2718078"/>
                      </a:xfrm>
                    </p:grpSpPr>
                    <p:sp>
                      <p:nvSpPr>
                        <p:cNvPr id="58" name="Rectangle 57"/>
                        <p:cNvSpPr/>
                        <p:nvPr/>
                      </p:nvSpPr>
                      <p:spPr>
                        <a:xfrm>
                          <a:off x="1066801" y="1364017"/>
                          <a:ext cx="9953161" cy="2589788"/>
                        </a:xfrm>
                        <a:prstGeom prst="rect">
                          <a:avLst/>
                        </a:prstGeom>
                        <a:gradFill flip="none" rotWithShape="1">
                          <a:gsLst>
                            <a:gs pos="0">
                              <a:schemeClr val="bg1">
                                <a:lumMod val="95000"/>
                              </a:schemeClr>
                            </a:gs>
                            <a:gs pos="50000">
                              <a:schemeClr val="bg1"/>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endParaRPr>
                        </a:p>
                      </p:txBody>
                    </p:sp>
                    <p:grpSp>
                      <p:nvGrpSpPr>
                        <p:cNvPr id="9" name="Group 8"/>
                        <p:cNvGrpSpPr/>
                        <p:nvPr/>
                      </p:nvGrpSpPr>
                      <p:grpSpPr>
                        <a:xfrm>
                          <a:off x="1312325" y="2318804"/>
                          <a:ext cx="3922069" cy="1437751"/>
                          <a:chOff x="967154" y="3447868"/>
                          <a:chExt cx="4844610" cy="1688860"/>
                        </a:xfrm>
                      </p:grpSpPr>
                      <p:pic>
                        <p:nvPicPr>
                          <p:cNvPr id="12" name="Picture 4" descr="http://logocurio.us/wp-content/uploads/2014/04/paypal-logo.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926691" y="4012960"/>
                            <a:ext cx="885073" cy="30597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6" descr="http://upload.wikimedia.org/wikipedia/ru/a/a6/NYSE_logo.pn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545347" y="3533171"/>
                            <a:ext cx="789118" cy="29693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4" name="Picture 8" descr="http://vector.me/files/images/3/3/33704/wells_fargo.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205445" y="3447868"/>
                            <a:ext cx="508465" cy="50846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5" name="Picture 10" descr="http://tmium.com/wp-content/uploads/2013/06/adp-high-res-logo-transparent.gif"/>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18984" y="4343108"/>
                            <a:ext cx="559247" cy="25017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6" name="Picture 14"/>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1979784" y="3643409"/>
                            <a:ext cx="1335382" cy="29378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7" name="Picture 16" descr="http://www.hypotheek-tip.nl/img/logo_ing.gif"/>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967154" y="4539387"/>
                            <a:ext cx="1064570" cy="59734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 name="Picture 2" descr="http://upload.wikimedia.org/wikipedia/commons/thumb/5/56/Bloomberg_logo.svg/1000px-Bloomberg_logo.svg.png"/>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2196564" y="4884084"/>
                            <a:ext cx="1148036" cy="22960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9" name="Picture 20" descr="http://upload.wikimedia.org/wikipedia/commons/thumb/d/d5/BB%26T_Logo.svg/2000px-BB%26T_Logo.svg.png"/>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853473" y="4897369"/>
                            <a:ext cx="616251" cy="211991"/>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23" name="Group 22"/>
                        <p:cNvGrpSpPr/>
                        <p:nvPr/>
                      </p:nvGrpSpPr>
                      <p:grpSpPr>
                        <a:xfrm>
                          <a:off x="4628504" y="2372816"/>
                          <a:ext cx="2899086" cy="1119864"/>
                          <a:chOff x="4470989" y="4198499"/>
                          <a:chExt cx="3255459" cy="1195867"/>
                        </a:xfrm>
                      </p:grpSpPr>
                      <p:pic>
                        <p:nvPicPr>
                          <p:cNvPr id="26" name="Picture 22" descr="http://phantomchicken.com/_images/faqImages/hanesLogo.jpg"/>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6401310" y="5007626"/>
                            <a:ext cx="426520" cy="38674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24" descr="http://upload.wikimedia.org/wikipedia/commons/thumb/1/1b/EBay_logo.svg/1000px-EBay_logo.svg.png"/>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5911081" y="4198499"/>
                            <a:ext cx="600431" cy="24017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9" name="Picture 28" descr="http://logonoid.com/images/hsn-logo.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4470989" y="5014838"/>
                            <a:ext cx="338938" cy="33453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0" name="Picture 30" descr="http://www.papajohns.com/franchise/images/selector_logo.png"/>
                          <p:cNvPicPr>
                            <a:picLocks noChangeAspect="1" noChangeArrowheads="1"/>
                          </p:cNvPicPr>
                          <p:nvPr/>
                        </p:nvPicPr>
                        <p:blipFill rotWithShape="1">
                          <a:blip r:embed="rId30" cstate="print">
                            <a:extLst>
                              <a:ext uri="{28A0092B-C50C-407E-A947-70E740481C1C}">
                                <a14:useLocalDpi xmlns:a14="http://schemas.microsoft.com/office/drawing/2010/main" val="0"/>
                              </a:ext>
                            </a:extLst>
                          </a:blip>
                          <a:srcRect b="33438"/>
                          <a:stretch/>
                        </p:blipFill>
                        <p:spPr bwMode="auto">
                          <a:xfrm>
                            <a:off x="6863383" y="4305484"/>
                            <a:ext cx="848237" cy="33694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3" name="Picture 36" descr="http://www.hdicon.com/wp-content/uploads/2010/07/GAP.png"/>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7212502" y="4853185"/>
                            <a:ext cx="513946" cy="513946"/>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38" name="Group 37"/>
                        <p:cNvGrpSpPr/>
                        <p:nvPr/>
                      </p:nvGrpSpPr>
                      <p:grpSpPr>
                        <a:xfrm>
                          <a:off x="5153658" y="2163706"/>
                          <a:ext cx="5732324" cy="1918389"/>
                          <a:chOff x="4194010" y="3410906"/>
                          <a:chExt cx="7080671" cy="2253435"/>
                        </a:xfrm>
                      </p:grpSpPr>
                      <p:pic>
                        <p:nvPicPr>
                          <p:cNvPr id="39" name="Picture 58" descr="http://img3.wikia.nocookie.net/__cb20131028155858/omfgcata/images/c/ce/Twitter_Logo.png"/>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4194010" y="4576933"/>
                            <a:ext cx="995960" cy="42684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0" name="Picture 60" descr="https://traxarmstrong.com/wp-content/uploads/2013/05/akamai-technologies-logo.png"/>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10573842" y="3628698"/>
                            <a:ext cx="700839" cy="3005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1" name="Picture 62" descr="http://upload.wikimedia.org/wikipedia/en/thumb/3/3a/AT%26T_logo_(horizontal).svg/526px-AT%26T_logo_(horizontal).svg.png"/>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7788386" y="4554979"/>
                            <a:ext cx="638707" cy="30842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2" name="Picture 64" descr="http://upload.wikimedia.org/wikipedia/commons/thumb/3/3a/Verizon_logo.svg/300px-Verizon_logo.svg.png"/>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9089330" y="4992409"/>
                            <a:ext cx="595174" cy="35710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4" name="Picture 68" descr="http://www.logoeps.com/wp-content/uploads/2011/06/telefonica-logo-vector.png"/>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7790467" y="4751800"/>
                            <a:ext cx="912540" cy="91254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6" name="Picture 45" descr="http://www.demandgen.com/images/logos_client/2014_07_28_Salesforce.png"/>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8367457" y="3410906"/>
                            <a:ext cx="823015" cy="795034"/>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51" name="Rectangle 50"/>
                        <p:cNvSpPr/>
                        <p:nvPr/>
                      </p:nvSpPr>
                      <p:spPr>
                        <a:xfrm>
                          <a:off x="894834" y="1490963"/>
                          <a:ext cx="3559528" cy="600164"/>
                        </a:xfrm>
                        <a:prstGeom prst="rect">
                          <a:avLst/>
                        </a:prstGeom>
                      </p:spPr>
                      <p:txBody>
                        <a:bodyPr wrap="square">
                          <a:spAutoFit/>
                        </a:bodyPr>
                        <a:lstStyle/>
                        <a:p>
                          <a:pPr marL="114300" indent="3175" algn="ctr">
                            <a:spcAft>
                              <a:spcPts val="600"/>
                            </a:spcAft>
                          </a:pPr>
                          <a:r>
                            <a:rPr lang="en-US" sz="1400" b="1" i="1" dirty="0">
                              <a:solidFill>
                                <a:prstClr val="black"/>
                              </a:solidFill>
                              <a:ea typeface="MS PGothic" pitchFamily="34" charset="-128"/>
                            </a:rPr>
                            <a:t>7 of Top 14 </a:t>
                          </a:r>
                          <a:r>
                            <a:rPr lang="en-US" sz="1400" dirty="0" smtClean="0">
                              <a:solidFill>
                                <a:prstClr val="black"/>
                              </a:solidFill>
                              <a:ea typeface="MS PGothic" pitchFamily="34" charset="-128"/>
                            </a:rPr>
                            <a:t>World’s Stock </a:t>
                          </a:r>
                          <a:r>
                            <a:rPr lang="en-US" sz="1400" dirty="0">
                              <a:solidFill>
                                <a:prstClr val="black"/>
                              </a:solidFill>
                              <a:ea typeface="MS PGothic" pitchFamily="34" charset="-128"/>
                            </a:rPr>
                            <a:t>Exchanges </a:t>
                          </a:r>
                          <a:endParaRPr lang="en-US" sz="1400" dirty="0" smtClean="0">
                            <a:solidFill>
                              <a:prstClr val="black"/>
                            </a:solidFill>
                            <a:ea typeface="MS PGothic" pitchFamily="34" charset="-128"/>
                          </a:endParaRPr>
                        </a:p>
                        <a:p>
                          <a:pPr marL="114300" indent="3175" algn="ctr">
                            <a:spcAft>
                              <a:spcPts val="600"/>
                            </a:spcAft>
                          </a:pPr>
                          <a:r>
                            <a:rPr lang="en-US" sz="1400" b="1" i="1" dirty="0" smtClean="0">
                              <a:solidFill>
                                <a:prstClr val="black"/>
                              </a:solidFill>
                              <a:ea typeface="MS PGothic" pitchFamily="34" charset="-128"/>
                            </a:rPr>
                            <a:t>12 </a:t>
                          </a:r>
                          <a:r>
                            <a:rPr lang="en-US" sz="1400" b="1" i="1" dirty="0">
                              <a:solidFill>
                                <a:prstClr val="black"/>
                              </a:solidFill>
                              <a:ea typeface="MS PGothic" pitchFamily="34" charset="-128"/>
                            </a:rPr>
                            <a:t>of Top </a:t>
                          </a:r>
                          <a:r>
                            <a:rPr lang="en-US" sz="1400" b="1" i="1" dirty="0" smtClean="0">
                              <a:solidFill>
                                <a:prstClr val="black"/>
                              </a:solidFill>
                              <a:ea typeface="MS PGothic" pitchFamily="34" charset="-128"/>
                            </a:rPr>
                            <a:t>22 </a:t>
                          </a:r>
                          <a:r>
                            <a:rPr lang="en-US" sz="1400" dirty="0">
                              <a:solidFill>
                                <a:prstClr val="black"/>
                              </a:solidFill>
                              <a:ea typeface="MS PGothic" pitchFamily="34" charset="-128"/>
                            </a:rPr>
                            <a:t>World’s </a:t>
                          </a:r>
                          <a:r>
                            <a:rPr lang="en-US" sz="1400" dirty="0" smtClean="0">
                              <a:solidFill>
                                <a:prstClr val="black"/>
                              </a:solidFill>
                              <a:ea typeface="MS PGothic" pitchFamily="34" charset="-128"/>
                            </a:rPr>
                            <a:t>Commercial Banks</a:t>
                          </a:r>
                          <a:endParaRPr lang="en-US" sz="1400" dirty="0">
                            <a:solidFill>
                              <a:prstClr val="black"/>
                            </a:solidFill>
                            <a:ea typeface="MS PGothic" pitchFamily="34" charset="-128"/>
                          </a:endParaRPr>
                        </a:p>
                      </p:txBody>
                    </p:sp>
                    <p:sp>
                      <p:nvSpPr>
                        <p:cNvPr id="52" name="Rectangle 51"/>
                        <p:cNvSpPr/>
                        <p:nvPr/>
                      </p:nvSpPr>
                      <p:spPr>
                        <a:xfrm>
                          <a:off x="4517862" y="1491911"/>
                          <a:ext cx="3009729" cy="600164"/>
                        </a:xfrm>
                        <a:prstGeom prst="rect">
                          <a:avLst/>
                        </a:prstGeom>
                      </p:spPr>
                      <p:txBody>
                        <a:bodyPr wrap="square">
                          <a:spAutoFit/>
                        </a:bodyPr>
                        <a:lstStyle/>
                        <a:p>
                          <a:pPr marL="114300" indent="3175" algn="ctr">
                            <a:spcAft>
                              <a:spcPts val="600"/>
                            </a:spcAft>
                          </a:pPr>
                          <a:r>
                            <a:rPr lang="en-US" sz="1400" dirty="0">
                              <a:solidFill>
                                <a:prstClr val="black"/>
                              </a:solidFill>
                              <a:ea typeface="MS PGothic" pitchFamily="34" charset="-128"/>
                            </a:rPr>
                            <a:t>Leading Online Businesses</a:t>
                          </a:r>
                        </a:p>
                        <a:p>
                          <a:pPr marL="114300" indent="3175" algn="ctr">
                            <a:spcAft>
                              <a:spcPts val="600"/>
                            </a:spcAft>
                          </a:pPr>
                          <a:r>
                            <a:rPr lang="en-US" sz="1400" b="1" i="1" dirty="0" smtClean="0">
                              <a:solidFill>
                                <a:prstClr val="black"/>
                              </a:solidFill>
                              <a:ea typeface="MS PGothic" pitchFamily="34" charset="-128"/>
                            </a:rPr>
                            <a:t>6 </a:t>
                          </a:r>
                          <a:r>
                            <a:rPr lang="en-US" sz="1400" b="1" i="1" dirty="0">
                              <a:solidFill>
                                <a:prstClr val="black"/>
                              </a:solidFill>
                              <a:ea typeface="MS PGothic" pitchFamily="34" charset="-128"/>
                            </a:rPr>
                            <a:t>of Top 20 </a:t>
                          </a:r>
                          <a:r>
                            <a:rPr lang="en-US" sz="1400" dirty="0">
                              <a:solidFill>
                                <a:prstClr val="black"/>
                              </a:solidFill>
                              <a:ea typeface="MS PGothic" pitchFamily="34" charset="-128"/>
                            </a:rPr>
                            <a:t>World’s Retailers </a:t>
                          </a:r>
                        </a:p>
                      </p:txBody>
                    </p:sp>
                    <p:sp>
                      <p:nvSpPr>
                        <p:cNvPr id="53" name="Rectangle 52"/>
                        <p:cNvSpPr/>
                        <p:nvPr/>
                      </p:nvSpPr>
                      <p:spPr>
                        <a:xfrm>
                          <a:off x="7778726" y="1502111"/>
                          <a:ext cx="3241236" cy="600164"/>
                        </a:xfrm>
                        <a:prstGeom prst="rect">
                          <a:avLst/>
                        </a:prstGeom>
                      </p:spPr>
                      <p:txBody>
                        <a:bodyPr wrap="square">
                          <a:spAutoFit/>
                        </a:bodyPr>
                        <a:lstStyle/>
                        <a:p>
                          <a:pPr marL="114300" indent="3175" algn="ctr">
                            <a:spcAft>
                              <a:spcPts val="600"/>
                            </a:spcAft>
                          </a:pPr>
                          <a:r>
                            <a:rPr lang="en-US" sz="1400" b="1" i="1" dirty="0" smtClean="0">
                              <a:solidFill>
                                <a:prstClr val="black"/>
                              </a:solidFill>
                              <a:ea typeface="MS PGothic" pitchFamily="34" charset="-128"/>
                            </a:rPr>
                            <a:t>6 </a:t>
                          </a:r>
                          <a:r>
                            <a:rPr lang="en-US" sz="1400" b="1" i="1" dirty="0">
                              <a:solidFill>
                                <a:prstClr val="black"/>
                              </a:solidFill>
                              <a:ea typeface="MS PGothic" pitchFamily="34" charset="-128"/>
                            </a:rPr>
                            <a:t>of Top 10 </a:t>
                          </a:r>
                          <a:r>
                            <a:rPr lang="en-US" sz="1400" dirty="0">
                              <a:solidFill>
                                <a:prstClr val="black"/>
                              </a:solidFill>
                              <a:ea typeface="MS PGothic" pitchFamily="34" charset="-128"/>
                            </a:rPr>
                            <a:t>World’s </a:t>
                          </a:r>
                          <a:r>
                            <a:rPr lang="en-US" sz="1400" dirty="0" err="1">
                              <a:solidFill>
                                <a:prstClr val="black"/>
                              </a:solidFill>
                              <a:ea typeface="MS PGothic" pitchFamily="34" charset="-128"/>
                            </a:rPr>
                            <a:t>Telcos</a:t>
                          </a:r>
                          <a:endParaRPr lang="en-US" sz="1400" dirty="0">
                            <a:solidFill>
                              <a:prstClr val="black"/>
                            </a:solidFill>
                            <a:ea typeface="MS PGothic" pitchFamily="34" charset="-128"/>
                          </a:endParaRPr>
                        </a:p>
                        <a:p>
                          <a:pPr marL="114300" indent="3175" algn="ctr">
                            <a:spcAft>
                              <a:spcPts val="600"/>
                            </a:spcAft>
                          </a:pPr>
                          <a:r>
                            <a:rPr lang="en-US" sz="1400" b="1" i="1" dirty="0">
                              <a:solidFill>
                                <a:prstClr val="black"/>
                              </a:solidFill>
                              <a:ea typeface="MS PGothic" pitchFamily="34" charset="-128"/>
                            </a:rPr>
                            <a:t>2 of Top 5 </a:t>
                          </a:r>
                          <a:r>
                            <a:rPr lang="en-US" sz="1400" dirty="0">
                              <a:solidFill>
                                <a:prstClr val="black"/>
                              </a:solidFill>
                              <a:ea typeface="MS PGothic" pitchFamily="34" charset="-128"/>
                            </a:rPr>
                            <a:t>Cloud Service Providers</a:t>
                          </a:r>
                        </a:p>
                      </p:txBody>
                    </p:sp>
                    <p:cxnSp>
                      <p:nvCxnSpPr>
                        <p:cNvPr id="54" name="Straight Connector 53"/>
                        <p:cNvCxnSpPr/>
                        <p:nvPr/>
                      </p:nvCxnSpPr>
                      <p:spPr>
                        <a:xfrm>
                          <a:off x="4434496" y="1406575"/>
                          <a:ext cx="0" cy="2407494"/>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9" name="Rectangle 5"/>
                        <p:cNvSpPr/>
                        <p:nvPr/>
                      </p:nvSpPr>
                      <p:spPr>
                        <a:xfrm>
                          <a:off x="849867" y="1364017"/>
                          <a:ext cx="216934" cy="2589788"/>
                        </a:xfrm>
                        <a:custGeom>
                          <a:avLst/>
                          <a:gdLst>
                            <a:gd name="connsiteX0" fmla="*/ 0 w 211016"/>
                            <a:gd name="connsiteY0" fmla="*/ 0 h 3693120"/>
                            <a:gd name="connsiteX1" fmla="*/ 211016 w 211016"/>
                            <a:gd name="connsiteY1" fmla="*/ 0 h 3693120"/>
                            <a:gd name="connsiteX2" fmla="*/ 211016 w 211016"/>
                            <a:gd name="connsiteY2" fmla="*/ 3693120 h 3693120"/>
                            <a:gd name="connsiteX3" fmla="*/ 0 w 211016"/>
                            <a:gd name="connsiteY3" fmla="*/ 3693120 h 3693120"/>
                            <a:gd name="connsiteX4" fmla="*/ 0 w 211016"/>
                            <a:gd name="connsiteY4" fmla="*/ 0 h 3693120"/>
                            <a:gd name="connsiteX0" fmla="*/ 11723 w 222739"/>
                            <a:gd name="connsiteY0" fmla="*/ 0 h 3693120"/>
                            <a:gd name="connsiteX1" fmla="*/ 222739 w 222739"/>
                            <a:gd name="connsiteY1" fmla="*/ 0 h 3693120"/>
                            <a:gd name="connsiteX2" fmla="*/ 222739 w 222739"/>
                            <a:gd name="connsiteY2" fmla="*/ 3693120 h 3693120"/>
                            <a:gd name="connsiteX3" fmla="*/ 0 w 222739"/>
                            <a:gd name="connsiteY3" fmla="*/ 797520 h 3693120"/>
                            <a:gd name="connsiteX4" fmla="*/ 11723 w 222739"/>
                            <a:gd name="connsiteY4" fmla="*/ 0 h 3693120"/>
                            <a:gd name="connsiteX0" fmla="*/ 5917 w 216933"/>
                            <a:gd name="connsiteY0" fmla="*/ 0 h 3693120"/>
                            <a:gd name="connsiteX1" fmla="*/ 216933 w 216933"/>
                            <a:gd name="connsiteY1" fmla="*/ 0 h 3693120"/>
                            <a:gd name="connsiteX2" fmla="*/ 216933 w 216933"/>
                            <a:gd name="connsiteY2" fmla="*/ 3693120 h 3693120"/>
                            <a:gd name="connsiteX3" fmla="*/ 0 w 216933"/>
                            <a:gd name="connsiteY3" fmla="*/ 765588 h 3693120"/>
                            <a:gd name="connsiteX4" fmla="*/ 5917 w 216933"/>
                            <a:gd name="connsiteY4" fmla="*/ 0 h 369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33" h="3693120">
                              <a:moveTo>
                                <a:pt x="5917" y="0"/>
                              </a:moveTo>
                              <a:lnTo>
                                <a:pt x="216933" y="0"/>
                              </a:lnTo>
                              <a:lnTo>
                                <a:pt x="216933" y="3693120"/>
                              </a:lnTo>
                              <a:lnTo>
                                <a:pt x="0" y="765588"/>
                              </a:lnTo>
                              <a:cubicBezTo>
                                <a:pt x="1972" y="510392"/>
                                <a:pt x="3945" y="255196"/>
                                <a:pt x="5917" y="0"/>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55" name="Straight Connector 54"/>
                        <p:cNvCxnSpPr/>
                        <p:nvPr/>
                      </p:nvCxnSpPr>
                      <p:spPr>
                        <a:xfrm>
                          <a:off x="7778726" y="1409438"/>
                          <a:ext cx="0" cy="2407494"/>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pic>
                    <p:nvPicPr>
                      <p:cNvPr id="77" name="Picture 5" descr="C:\Users\atreodesign3\Dropbox (Atreo)\Atreo Shared\Customer Projects\Radware\2014-07-RAD-0176-p-MainCompanyPPT\Images\logos for last page\telecom-italia-logo.png"/>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10169638" y="3337214"/>
                        <a:ext cx="716345" cy="1588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8" name="Picture 77" descr="Vodafone logo"/>
                      <p:cNvPicPr>
                        <a:picLocks noChangeAspect="1" noChangeArrowheads="1"/>
                      </p:cNvPicPr>
                      <p:nvPr/>
                    </p:nvPicPr>
                    <p:blipFill>
                      <a:blip r:embed="rId39" cstate="print">
                        <a:extLst/>
                      </a:blip>
                      <a:srcRect/>
                      <a:stretch>
                        <a:fillRect/>
                      </a:stretch>
                    </p:blipFill>
                    <p:spPr bwMode="auto">
                      <a:xfrm>
                        <a:off x="10346577" y="2808794"/>
                        <a:ext cx="470258" cy="323498"/>
                      </a:xfrm>
                      <a:prstGeom prst="rect">
                        <a:avLst/>
                      </a:prstGeom>
                      <a:noFill/>
                      <a:ln>
                        <a:noFill/>
                      </a:ln>
                    </p:spPr>
                  </p:pic>
                </p:grpSp>
                <p:pic>
                  <p:nvPicPr>
                    <p:cNvPr id="79" name="Picture 32"/>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7982414" y="2836353"/>
                      <a:ext cx="821603" cy="128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71" name="Picture 8" descr="http://smallbizla.org/wp-content/uploads/2012/02/groupon-logo.png">
                    <a:hlinkClick r:id="rId41"/>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4791834" y="2480408"/>
                    <a:ext cx="881357" cy="138364"/>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6" descr="http://www.boku.com/wp-content/uploads/boku_logo.png">
                    <a:hlinkClick r:id="rId43"/>
                  </p:cNvPr>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4583409" y="3612491"/>
                    <a:ext cx="570249" cy="1446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userlogos.org/files/logos/Mafia_Penguin/staples2.png"/>
                  <p:cNvPicPr>
                    <a:picLocks noChangeAspect="1" noChangeArrowheads="1"/>
                  </p:cNvPicPr>
                  <p:nvPr/>
                </p:nvPicPr>
                <p:blipFill>
                  <a:blip r:embed="rId45" cstate="print">
                    <a:extLst>
                      <a:ext uri="{28A0092B-C50C-407E-A947-70E740481C1C}">
                        <a14:useLocalDpi xmlns:a14="http://schemas.microsoft.com/office/drawing/2010/main" val="0"/>
                      </a:ext>
                    </a:extLst>
                  </a:blip>
                  <a:srcRect/>
                  <a:stretch>
                    <a:fillRect/>
                  </a:stretch>
                </p:blipFill>
                <p:spPr bwMode="auto">
                  <a:xfrm>
                    <a:off x="5660704" y="2735772"/>
                    <a:ext cx="683011" cy="5122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logok.org/wp-content/uploads/2014/02/Delta-logo-1024x768.png"/>
                  <p:cNvPicPr>
                    <a:picLocks noChangeAspect="1"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6725174" y="3320029"/>
                    <a:ext cx="923902" cy="69292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upload.wikimedia.org/wikipedia/de/a/ae/ShoppingcomUS.gif">
                    <a:hlinkClick r:id="rId47"/>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5452520" y="3619400"/>
                    <a:ext cx="1116081" cy="233363"/>
                  </a:xfrm>
                  <a:prstGeom prst="rect">
                    <a:avLst/>
                  </a:prstGeom>
                  <a:noFill/>
                  <a:extLst>
                    <a:ext uri="{909E8E84-426E-40DD-AFC4-6F175D3DCCD1}">
                      <a14:hiddenFill xmlns:a14="http://schemas.microsoft.com/office/drawing/2010/main">
                        <a:solidFill>
                          <a:srgbClr val="FFFFFF"/>
                        </a:solidFill>
                      </a14:hiddenFill>
                    </a:ext>
                  </a:extLst>
                </p:spPr>
              </p:pic>
            </p:grpSp>
            <p:pic>
              <p:nvPicPr>
                <p:cNvPr id="1034" name="Picture 10" descr="https://upload.wikimedia.org/wikipedia/commons/thumb/6/64/Cisco_logo.svg/1280px-Cisco_logo.svg.png">
                  <a:hlinkClick r:id="rId49"/>
                </p:cNvPr>
                <p:cNvPicPr>
                  <a:picLocks noChangeAspect="1"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9202230" y="3096667"/>
                  <a:ext cx="558791" cy="314245"/>
                </a:xfrm>
                <a:prstGeom prst="rect">
                  <a:avLst/>
                </a:prstGeom>
                <a:noFill/>
                <a:extLst>
                  <a:ext uri="{909E8E84-426E-40DD-AFC4-6F175D3DCCD1}">
                    <a14:hiddenFill xmlns:a14="http://schemas.microsoft.com/office/drawing/2010/main">
                      <a:solidFill>
                        <a:srgbClr val="FFFFFF"/>
                      </a:solidFill>
                    </a14:hiddenFill>
                  </a:ext>
                </a:extLst>
              </p:spPr>
            </p:pic>
          </p:grpSp>
          <p:pic>
            <p:nvPicPr>
              <p:cNvPr id="86" name="Bild 1" descr="deutsche bank">
                <a:hlinkClick r:id="rId51" tooltip="&quot;deutsche bank&quo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2915053" y="2899556"/>
                <a:ext cx="499492" cy="422723"/>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6" descr="https://upload.wikimedia.org/wikipedia/commons/thumb/5/59/SAP_2011_logo.svg/2000px-SAP_2011_logo.svg.png">
                <a:hlinkClick r:id="rId53"/>
              </p:cNvPr>
              <p:cNvPicPr>
                <a:picLocks noChangeAspect="1" noChangeArrowheads="1"/>
              </p:cNvPicPr>
              <p:nvPr/>
            </p:nvPicPr>
            <p:blipFill>
              <a:blip r:embed="rId54" cstate="print">
                <a:extLst>
                  <a:ext uri="{28A0092B-C50C-407E-A947-70E740481C1C}">
                    <a14:useLocalDpi xmlns:a14="http://schemas.microsoft.com/office/drawing/2010/main" val="0"/>
                  </a:ext>
                </a:extLst>
              </a:blip>
              <a:srcRect/>
              <a:stretch>
                <a:fillRect/>
              </a:stretch>
            </p:blipFill>
            <p:spPr bwMode="auto">
              <a:xfrm>
                <a:off x="7954471" y="2366238"/>
                <a:ext cx="480168" cy="244731"/>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2" descr="http://upload.wikimedia.org/wikipedia/en/thumb/0/01/Atos.svg/1280px-Atos.svg.png"/>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9399344" y="2795761"/>
                <a:ext cx="464882" cy="15580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www.ibm.com/developerworks/community/blogs/DoMoreWithTXSeries/resource/BLOGS_UPLOADED_IMAGES/Softlayer.png">
                <a:hlinkClick r:id="rId56"/>
              </p:cNvPr>
              <p:cNvPicPr>
                <a:picLocks noChangeAspect="1"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10072048" y="3541477"/>
                <a:ext cx="889583" cy="351232"/>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2" descr="Best ISP for dial up &amp; broadband Internet - EarthLink">
                <a:hlinkClick r:id="rId58"/>
              </p:cNvPr>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9285012" y="2443960"/>
                <a:ext cx="884626" cy="157968"/>
              </a:xfrm>
              <a:prstGeom prst="rect">
                <a:avLst/>
              </a:prstGeom>
              <a:noFill/>
              <a:extLst>
                <a:ext uri="{909E8E84-426E-40DD-AFC4-6F175D3DCCD1}">
                  <a14:hiddenFill xmlns:a14="http://schemas.microsoft.com/office/drawing/2010/main">
                    <a:solidFill>
                      <a:srgbClr val="FFFFFF"/>
                    </a:solidFill>
                  </a14:hiddenFill>
                </a:ext>
              </a:extLst>
            </p:spPr>
          </p:pic>
        </p:grpSp>
        <p:pic>
          <p:nvPicPr>
            <p:cNvPr id="90" name="Picture 89"/>
            <p:cNvPicPr>
              <a:picLocks noChangeAspect="1"/>
            </p:cNvPicPr>
            <p:nvPr/>
          </p:nvPicPr>
          <p:blipFill>
            <a:blip r:embed="rId60" cstate="screen">
              <a:extLst>
                <a:ext uri="{28A0092B-C50C-407E-A947-70E740481C1C}">
                  <a14:useLocalDpi xmlns:a14="http://schemas.microsoft.com/office/drawing/2010/main"/>
                </a:ext>
              </a:extLst>
            </a:blip>
            <a:stretch>
              <a:fillRect/>
            </a:stretch>
          </p:blipFill>
          <p:spPr>
            <a:xfrm>
              <a:off x="1808873" y="2974912"/>
              <a:ext cx="643023" cy="154945"/>
            </a:xfrm>
            <a:prstGeom prst="rect">
              <a:avLst/>
            </a:prstGeom>
          </p:spPr>
        </p:pic>
      </p:grpSp>
    </p:spTree>
    <p:extLst>
      <p:ext uri="{BB962C8B-B14F-4D97-AF65-F5344CB8AC3E}">
        <p14:creationId xmlns:p14="http://schemas.microsoft.com/office/powerpoint/2010/main" val="49111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2"/>
          </p:nvPr>
        </p:nvSpPr>
        <p:spPr>
          <a:xfrm>
            <a:off x="2018808" y="2706914"/>
            <a:ext cx="8154387" cy="1444172"/>
          </a:xfrm>
        </p:spPr>
        <p:txBody>
          <a:bodyPr/>
          <a:lstStyle/>
          <a:p>
            <a:r>
              <a:rPr lang="en-US" sz="3200" b="1" dirty="0">
                <a:solidFill>
                  <a:srgbClr val="F37543"/>
                </a:solidFill>
                <a:latin typeface="+mj-lt"/>
                <a:cs typeface="Arial"/>
              </a:rPr>
              <a:t>Characterization: </a:t>
            </a:r>
            <a:r>
              <a:rPr lang="en-US" sz="3200" dirty="0">
                <a:solidFill>
                  <a:schemeClr val="tx1"/>
                </a:solidFill>
                <a:latin typeface="+mj-lt"/>
                <a:cs typeface="Arial"/>
              </a:rPr>
              <a:t>Who is attacking me?</a:t>
            </a:r>
          </a:p>
        </p:txBody>
      </p:sp>
      <p:sp>
        <p:nvSpPr>
          <p:cNvPr id="4" name="Title 3"/>
          <p:cNvSpPr>
            <a:spLocks noGrp="1"/>
          </p:cNvSpPr>
          <p:nvPr>
            <p:ph type="ctrTitle"/>
          </p:nvPr>
        </p:nvSpPr>
        <p:spPr/>
        <p:txBody>
          <a:bodyPr/>
          <a:lstStyle/>
          <a:p>
            <a:r>
              <a:rPr lang="en-US" dirty="0">
                <a:solidFill>
                  <a:srgbClr val="191919"/>
                </a:solidFill>
              </a:rPr>
              <a:t>DefensePro Behavioral Flow</a:t>
            </a:r>
            <a:endParaRPr lang="en-US" dirty="0"/>
          </a:p>
        </p:txBody>
      </p:sp>
      <p:sp>
        <p:nvSpPr>
          <p:cNvPr id="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30</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496782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Real-Time Signature Generation vs. Manual </a:t>
            </a:r>
          </a:p>
        </p:txBody>
      </p:sp>
      <p:sp>
        <p:nvSpPr>
          <p:cNvPr id="15" name="Rectangle 14"/>
          <p:cNvSpPr/>
          <p:nvPr/>
        </p:nvSpPr>
        <p:spPr>
          <a:xfrm>
            <a:off x="5988327" y="1796090"/>
            <a:ext cx="5405161" cy="400093"/>
          </a:xfrm>
          <a:prstGeom prst="rect">
            <a:avLst/>
          </a:prstGeom>
        </p:spPr>
        <p:txBody>
          <a:bodyPr wrap="square" lIns="91425" tIns="45712" rIns="91425" bIns="45712">
            <a:spAutoFit/>
          </a:bodyPr>
          <a:lstStyle/>
          <a:p>
            <a:pPr algn="ctr"/>
            <a:r>
              <a:rPr lang="en-US" sz="2000" b="1" dirty="0" smtClean="0">
                <a:solidFill>
                  <a:prstClr val="black"/>
                </a:solidFill>
                <a:cs typeface="Arial" panose="020B0604020202020204" pitchFamily="34" charset="0"/>
              </a:rPr>
              <a:t>Real-Time Signature Generation</a:t>
            </a:r>
            <a:endParaRPr lang="en-US" sz="2000" b="1" dirty="0">
              <a:solidFill>
                <a:prstClr val="black"/>
              </a:solidFill>
              <a:cs typeface="Arial" panose="020B0604020202020204" pitchFamily="34" charset="0"/>
            </a:endParaRPr>
          </a:p>
        </p:txBody>
      </p:sp>
      <p:sp>
        <p:nvSpPr>
          <p:cNvPr id="21" name="Rectangle 20"/>
          <p:cNvSpPr/>
          <p:nvPr/>
        </p:nvSpPr>
        <p:spPr>
          <a:xfrm>
            <a:off x="5988327" y="1235401"/>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Radware</a:t>
            </a:r>
            <a:endParaRPr lang="en-US" sz="3200" b="1" dirty="0">
              <a:solidFill>
                <a:srgbClr val="F37543"/>
              </a:solidFill>
              <a:cs typeface="Arial" panose="020B0604020202020204" pitchFamily="34" charset="0"/>
            </a:endParaRPr>
          </a:p>
        </p:txBody>
      </p:sp>
      <p:cxnSp>
        <p:nvCxnSpPr>
          <p:cNvPr id="24" name="Straight Connector 23"/>
          <p:cNvCxnSpPr/>
          <p:nvPr/>
        </p:nvCxnSpPr>
        <p:spPr>
          <a:xfrm flipV="1">
            <a:off x="8690907" y="3460628"/>
            <a:ext cx="0" cy="451352"/>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6677804" y="2540773"/>
            <a:ext cx="1340563" cy="707870"/>
          </a:xfrm>
          <a:prstGeom prst="rect">
            <a:avLst/>
          </a:prstGeom>
        </p:spPr>
        <p:txBody>
          <a:bodyPr wrap="square" lIns="91425" tIns="45712" rIns="91425" bIns="45712">
            <a:spAutoFit/>
          </a:bodyPr>
          <a:lstStyle/>
          <a:p>
            <a:pPr algn="r"/>
            <a:r>
              <a:rPr lang="en-US" sz="2000" dirty="0" smtClean="0">
                <a:solidFill>
                  <a:prstClr val="black">
                    <a:lumMod val="65000"/>
                    <a:lumOff val="35000"/>
                  </a:prstClr>
                </a:solidFill>
                <a:cs typeface="Arial" panose="020B0604020202020204" pitchFamily="34" charset="0"/>
              </a:rPr>
              <a:t>18 SECONDS</a:t>
            </a:r>
            <a:endParaRPr lang="en-US" sz="2000" dirty="0">
              <a:solidFill>
                <a:prstClr val="black">
                  <a:lumMod val="65000"/>
                  <a:lumOff val="35000"/>
                </a:prstClr>
              </a:solidFill>
              <a:cs typeface="Arial" panose="020B0604020202020204" pitchFamily="34" charset="0"/>
            </a:endParaRPr>
          </a:p>
        </p:txBody>
      </p:sp>
      <p:sp>
        <p:nvSpPr>
          <p:cNvPr id="20" name="Rectangle 19"/>
          <p:cNvSpPr/>
          <p:nvPr/>
        </p:nvSpPr>
        <p:spPr>
          <a:xfrm>
            <a:off x="858414" y="1820160"/>
            <a:ext cx="5661623" cy="352388"/>
          </a:xfrm>
          <a:prstGeom prst="rect">
            <a:avLst/>
          </a:prstGeom>
        </p:spPr>
        <p:txBody>
          <a:bodyPr wrap="square" lIns="91425" tIns="45712" rIns="91425" bIns="45712">
            <a:spAutoFit/>
          </a:bodyPr>
          <a:lstStyle/>
          <a:p>
            <a:pPr algn="ctr">
              <a:lnSpc>
                <a:spcPts val="2000"/>
              </a:lnSpc>
            </a:pPr>
            <a:r>
              <a:rPr lang="en-US" sz="2000" b="1" dirty="0" smtClean="0">
                <a:solidFill>
                  <a:prstClr val="black"/>
                </a:solidFill>
                <a:cs typeface="Arial" panose="020B0604020202020204" pitchFamily="34" charset="0"/>
              </a:rPr>
              <a:t>Manual Signature Generation</a:t>
            </a:r>
            <a:endParaRPr lang="en-US" sz="2000" b="1" dirty="0">
              <a:solidFill>
                <a:prstClr val="black"/>
              </a:solidFill>
              <a:cs typeface="Arial" panose="020B0604020202020204" pitchFamily="34" charset="0"/>
            </a:endParaRPr>
          </a:p>
        </p:txBody>
      </p:sp>
      <p:sp>
        <p:nvSpPr>
          <p:cNvPr id="22" name="Rectangle 21"/>
          <p:cNvSpPr/>
          <p:nvPr/>
        </p:nvSpPr>
        <p:spPr>
          <a:xfrm>
            <a:off x="986644" y="1235401"/>
            <a:ext cx="5405161" cy="584759"/>
          </a:xfrm>
          <a:prstGeom prst="rect">
            <a:avLst/>
          </a:prstGeom>
        </p:spPr>
        <p:txBody>
          <a:bodyPr wrap="square" lIns="91425" tIns="45712" rIns="91425" bIns="45712">
            <a:spAutoFit/>
          </a:bodyPr>
          <a:lstStyle/>
          <a:p>
            <a:pPr algn="ctr"/>
            <a:r>
              <a:rPr lang="en-US" sz="3200" b="1" dirty="0" smtClean="0">
                <a:solidFill>
                  <a:srgbClr val="F37543"/>
                </a:solidFill>
                <a:cs typeface="Arial" panose="020B0604020202020204" pitchFamily="34" charset="0"/>
              </a:rPr>
              <a:t>Non-Radware</a:t>
            </a:r>
            <a:endParaRPr lang="en-US" sz="3200" b="1" dirty="0">
              <a:solidFill>
                <a:srgbClr val="F37543"/>
              </a:solidFill>
              <a:cs typeface="Arial" panose="020B0604020202020204" pitchFamily="34" charset="0"/>
            </a:endParaRPr>
          </a:p>
        </p:txBody>
      </p:sp>
      <p:cxnSp>
        <p:nvCxnSpPr>
          <p:cNvPr id="38" name="Straight Connector 37"/>
          <p:cNvCxnSpPr/>
          <p:nvPr/>
        </p:nvCxnSpPr>
        <p:spPr>
          <a:xfrm flipV="1">
            <a:off x="3620657" y="3460628"/>
            <a:ext cx="0" cy="451352"/>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647834" y="2540773"/>
            <a:ext cx="1340563" cy="707870"/>
          </a:xfrm>
          <a:prstGeom prst="rect">
            <a:avLst/>
          </a:prstGeom>
        </p:spPr>
        <p:txBody>
          <a:bodyPr wrap="square" lIns="91425" tIns="45712" rIns="91425" bIns="45712">
            <a:spAutoFit/>
          </a:bodyPr>
          <a:lstStyle/>
          <a:p>
            <a:pPr algn="r"/>
            <a:r>
              <a:rPr lang="en-US" sz="2000" dirty="0" smtClean="0">
                <a:solidFill>
                  <a:prstClr val="black">
                    <a:lumMod val="65000"/>
                    <a:lumOff val="35000"/>
                  </a:prstClr>
                </a:solidFill>
                <a:cs typeface="Arial" panose="020B0604020202020204" pitchFamily="34" charset="0"/>
              </a:rPr>
              <a:t>30 MINUTES</a:t>
            </a:r>
            <a:endParaRPr lang="en-US" sz="2000" dirty="0">
              <a:solidFill>
                <a:prstClr val="black">
                  <a:lumMod val="65000"/>
                  <a:lumOff val="35000"/>
                </a:prstClr>
              </a:solidFill>
              <a:cs typeface="Arial" panose="020B0604020202020204" pitchFamily="34" charset="0"/>
            </a:endParaRPr>
          </a:p>
        </p:txBody>
      </p:sp>
      <p:sp>
        <p:nvSpPr>
          <p:cNvPr id="47" name="TextBox 46"/>
          <p:cNvSpPr txBox="1"/>
          <p:nvPr/>
        </p:nvSpPr>
        <p:spPr>
          <a:xfrm>
            <a:off x="772931" y="5048807"/>
            <a:ext cx="10887986" cy="674043"/>
          </a:xfrm>
          <a:prstGeom prst="rect">
            <a:avLst/>
          </a:prstGeom>
        </p:spPr>
        <p:txBody>
          <a:bodyPr vert="horz" lIns="91440" tIns="45720" rIns="91440" bIns="45720" rtlCol="0">
            <a:noAutofit/>
          </a:bodyPr>
          <a:lstStyle>
            <a:defPPr>
              <a:defRPr lang="en-US"/>
            </a:defPPr>
            <a:lvl1pPr indent="0" algn="ctr" defTabSz="457200">
              <a:lnSpc>
                <a:spcPts val="2600"/>
              </a:lnSpc>
              <a:spcBef>
                <a:spcPct val="20000"/>
              </a:spcBef>
              <a:buFont typeface="Arial"/>
              <a:buNone/>
              <a:defRPr sz="2500" b="0" i="0">
                <a:solidFill>
                  <a:srgbClr val="4D4D4D"/>
                </a:solidFill>
                <a:cs typeface="Arial" panose="020B0604020202020204" pitchFamily="34" charset="0"/>
              </a:defRPr>
            </a:lvl1pPr>
            <a:lvl2pPr marL="742950" indent="-285750" defTabSz="457200">
              <a:spcBef>
                <a:spcPct val="20000"/>
              </a:spcBef>
              <a:buFont typeface="Arial"/>
              <a:buChar char="–"/>
              <a:defRPr sz="1500" b="0" i="0">
                <a:latin typeface="Arial"/>
                <a:cs typeface="Arial"/>
              </a:defRPr>
            </a:lvl2pPr>
            <a:lvl3pPr marL="1143000" indent="-228600" defTabSz="457200">
              <a:spcBef>
                <a:spcPct val="20000"/>
              </a:spcBef>
              <a:buFont typeface="Arial"/>
              <a:buChar char="•"/>
              <a:defRPr sz="1300" b="0" i="0">
                <a:latin typeface="Arial"/>
                <a:cs typeface="Arial"/>
              </a:defRPr>
            </a:lvl3pPr>
            <a:lvl4pPr marL="1600200" indent="-228600" defTabSz="457200">
              <a:spcBef>
                <a:spcPct val="20000"/>
              </a:spcBef>
              <a:buFont typeface="Arial"/>
              <a:buChar char="–"/>
              <a:defRPr sz="1300" b="0" i="0">
                <a:latin typeface="Arial"/>
                <a:cs typeface="Arial"/>
              </a:defRPr>
            </a:lvl4pPr>
            <a:lvl5pPr marL="2057400" indent="-228600" defTabSz="457200">
              <a:spcBef>
                <a:spcPct val="20000"/>
              </a:spcBef>
              <a:buFont typeface="Arial"/>
              <a:buChar char="»"/>
              <a:defRPr sz="1300" b="0" i="0">
                <a:latin typeface="Arial"/>
                <a:cs typeface="Arial"/>
              </a:defRPr>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en-US" sz="2400" dirty="0">
                <a:solidFill>
                  <a:prstClr val="black"/>
                </a:solidFill>
              </a:rPr>
              <a:t>Manual signature creation can take up to </a:t>
            </a:r>
            <a:r>
              <a:rPr lang="en-US" sz="2400" b="1" dirty="0">
                <a:solidFill>
                  <a:srgbClr val="F37543"/>
                </a:solidFill>
              </a:rPr>
              <a:t>30 minutes.</a:t>
            </a:r>
            <a:br>
              <a:rPr lang="en-US" sz="2400" b="1" dirty="0">
                <a:solidFill>
                  <a:srgbClr val="F37543"/>
                </a:solidFill>
              </a:rPr>
            </a:br>
            <a:r>
              <a:rPr lang="en-US" sz="2400" dirty="0">
                <a:solidFill>
                  <a:prstClr val="black"/>
                </a:solidFill>
              </a:rPr>
              <a:t>Radware Real-Time Signature is generated in </a:t>
            </a:r>
            <a:r>
              <a:rPr lang="en-US" sz="2400" b="1" dirty="0">
                <a:solidFill>
                  <a:srgbClr val="F37543"/>
                </a:solidFill>
              </a:rPr>
              <a:t>up to 18 seconds.</a:t>
            </a:r>
          </a:p>
        </p:txBody>
      </p:sp>
      <p:grpSp>
        <p:nvGrpSpPr>
          <p:cNvPr id="1089" name="Group 1088"/>
          <p:cNvGrpSpPr/>
          <p:nvPr/>
        </p:nvGrpSpPr>
        <p:grpSpPr>
          <a:xfrm>
            <a:off x="8798268" y="3203258"/>
            <a:ext cx="395287" cy="198437"/>
            <a:chOff x="3732213" y="3386138"/>
            <a:chExt cx="395287" cy="198437"/>
          </a:xfrm>
        </p:grpSpPr>
        <p:sp>
          <p:nvSpPr>
            <p:cNvPr id="7" name="Rectangle 5"/>
            <p:cNvSpPr>
              <a:spLocks noChangeArrowheads="1"/>
            </p:cNvSpPr>
            <p:nvPr/>
          </p:nvSpPr>
          <p:spPr bwMode="auto">
            <a:xfrm>
              <a:off x="4029075"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Rectangle 6"/>
            <p:cNvSpPr>
              <a:spLocks noChangeArrowheads="1"/>
            </p:cNvSpPr>
            <p:nvPr/>
          </p:nvSpPr>
          <p:spPr bwMode="auto">
            <a:xfrm>
              <a:off x="3930650"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Rectangle 7"/>
            <p:cNvSpPr>
              <a:spLocks noChangeArrowheads="1"/>
            </p:cNvSpPr>
            <p:nvPr/>
          </p:nvSpPr>
          <p:spPr bwMode="auto">
            <a:xfrm>
              <a:off x="3732213" y="3484563"/>
              <a:ext cx="100013"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Rectangle 11"/>
            <p:cNvSpPr>
              <a:spLocks noChangeArrowheads="1"/>
            </p:cNvSpPr>
            <p:nvPr/>
          </p:nvSpPr>
          <p:spPr bwMode="auto">
            <a:xfrm>
              <a:off x="402907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Rectangle 12"/>
            <p:cNvSpPr>
              <a:spLocks noChangeArrowheads="1"/>
            </p:cNvSpPr>
            <p:nvPr/>
          </p:nvSpPr>
          <p:spPr bwMode="auto">
            <a:xfrm>
              <a:off x="3930650"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 name="Rectangle 13"/>
            <p:cNvSpPr>
              <a:spLocks noChangeArrowheads="1"/>
            </p:cNvSpPr>
            <p:nvPr/>
          </p:nvSpPr>
          <p:spPr bwMode="auto">
            <a:xfrm>
              <a:off x="383222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88" name="Group 1087"/>
          <p:cNvGrpSpPr/>
          <p:nvPr/>
        </p:nvGrpSpPr>
        <p:grpSpPr>
          <a:xfrm>
            <a:off x="8501405" y="3203258"/>
            <a:ext cx="296863" cy="198437"/>
            <a:chOff x="3435350" y="3386138"/>
            <a:chExt cx="296863" cy="198437"/>
          </a:xfrm>
        </p:grpSpPr>
        <p:sp>
          <p:nvSpPr>
            <p:cNvPr id="10" name="Rectangle 8"/>
            <p:cNvSpPr>
              <a:spLocks noChangeArrowheads="1"/>
            </p:cNvSpPr>
            <p:nvPr/>
          </p:nvSpPr>
          <p:spPr bwMode="auto">
            <a:xfrm>
              <a:off x="3535363"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Rectangle 14"/>
            <p:cNvSpPr>
              <a:spLocks noChangeArrowheads="1"/>
            </p:cNvSpPr>
            <p:nvPr/>
          </p:nvSpPr>
          <p:spPr bwMode="auto">
            <a:xfrm>
              <a:off x="3633788"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Rectangle 15"/>
            <p:cNvSpPr>
              <a:spLocks noChangeArrowheads="1"/>
            </p:cNvSpPr>
            <p:nvPr/>
          </p:nvSpPr>
          <p:spPr bwMode="auto">
            <a:xfrm>
              <a:off x="3535363"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Rectangle 16"/>
            <p:cNvSpPr>
              <a:spLocks noChangeArrowheads="1"/>
            </p:cNvSpPr>
            <p:nvPr/>
          </p:nvSpPr>
          <p:spPr bwMode="auto">
            <a:xfrm>
              <a:off x="3435350" y="3386138"/>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87" name="Group 1086"/>
          <p:cNvGrpSpPr/>
          <p:nvPr/>
        </p:nvGrpSpPr>
        <p:grpSpPr>
          <a:xfrm>
            <a:off x="8206130" y="3203258"/>
            <a:ext cx="196850" cy="198437"/>
            <a:chOff x="3140075" y="3386138"/>
            <a:chExt cx="196850" cy="198437"/>
          </a:xfrm>
        </p:grpSpPr>
        <p:sp>
          <p:nvSpPr>
            <p:cNvPr id="11" name="Rectangle 9"/>
            <p:cNvSpPr>
              <a:spLocks noChangeArrowheads="1"/>
            </p:cNvSpPr>
            <p:nvPr/>
          </p:nvSpPr>
          <p:spPr bwMode="auto">
            <a:xfrm>
              <a:off x="3238500"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Rectangle 10"/>
            <p:cNvSpPr>
              <a:spLocks noChangeArrowheads="1"/>
            </p:cNvSpPr>
            <p:nvPr/>
          </p:nvSpPr>
          <p:spPr bwMode="auto">
            <a:xfrm>
              <a:off x="3140075"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2" name="Rectangle 17"/>
            <p:cNvSpPr>
              <a:spLocks noChangeArrowheads="1"/>
            </p:cNvSpPr>
            <p:nvPr/>
          </p:nvSpPr>
          <p:spPr bwMode="auto">
            <a:xfrm>
              <a:off x="314007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1" name="Group 1090"/>
          <p:cNvGrpSpPr/>
          <p:nvPr/>
        </p:nvGrpSpPr>
        <p:grpSpPr>
          <a:xfrm>
            <a:off x="8501405" y="3006408"/>
            <a:ext cx="296863" cy="196850"/>
            <a:chOff x="3435350" y="3189288"/>
            <a:chExt cx="296863" cy="196850"/>
          </a:xfrm>
        </p:grpSpPr>
        <p:sp>
          <p:nvSpPr>
            <p:cNvPr id="34" name="Rectangle 19"/>
            <p:cNvSpPr>
              <a:spLocks noChangeArrowheads="1"/>
            </p:cNvSpPr>
            <p:nvPr/>
          </p:nvSpPr>
          <p:spPr bwMode="auto">
            <a:xfrm>
              <a:off x="3633788"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5" name="Rectangle 20"/>
            <p:cNvSpPr>
              <a:spLocks noChangeArrowheads="1"/>
            </p:cNvSpPr>
            <p:nvPr/>
          </p:nvSpPr>
          <p:spPr bwMode="auto">
            <a:xfrm>
              <a:off x="3535363"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2" name="Rectangle 23"/>
            <p:cNvSpPr>
              <a:spLocks noChangeArrowheads="1"/>
            </p:cNvSpPr>
            <p:nvPr/>
          </p:nvSpPr>
          <p:spPr bwMode="auto">
            <a:xfrm>
              <a:off x="3435350" y="3189288"/>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2" name="Group 1091"/>
          <p:cNvGrpSpPr/>
          <p:nvPr/>
        </p:nvGrpSpPr>
        <p:grpSpPr>
          <a:xfrm>
            <a:off x="8206130" y="3006408"/>
            <a:ext cx="295275" cy="196850"/>
            <a:chOff x="3140075" y="3189288"/>
            <a:chExt cx="295275" cy="196850"/>
          </a:xfrm>
        </p:grpSpPr>
        <p:sp>
          <p:nvSpPr>
            <p:cNvPr id="36" name="Rectangle 21"/>
            <p:cNvSpPr>
              <a:spLocks noChangeArrowheads="1"/>
            </p:cNvSpPr>
            <p:nvPr/>
          </p:nvSpPr>
          <p:spPr bwMode="auto">
            <a:xfrm>
              <a:off x="3336925"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3" name="Rectangle 24"/>
            <p:cNvSpPr>
              <a:spLocks noChangeArrowheads="1"/>
            </p:cNvSpPr>
            <p:nvPr/>
          </p:nvSpPr>
          <p:spPr bwMode="auto">
            <a:xfrm>
              <a:off x="3238500"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8" name="Rectangle 25"/>
            <p:cNvSpPr>
              <a:spLocks noChangeArrowheads="1"/>
            </p:cNvSpPr>
            <p:nvPr/>
          </p:nvSpPr>
          <p:spPr bwMode="auto">
            <a:xfrm>
              <a:off x="314007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0" name="Group 1089"/>
          <p:cNvGrpSpPr/>
          <p:nvPr/>
        </p:nvGrpSpPr>
        <p:grpSpPr>
          <a:xfrm>
            <a:off x="8898280" y="3006408"/>
            <a:ext cx="295275" cy="196850"/>
            <a:chOff x="3832225" y="3189288"/>
            <a:chExt cx="295275" cy="196850"/>
          </a:xfrm>
        </p:grpSpPr>
        <p:sp>
          <p:nvSpPr>
            <p:cNvPr id="33" name="Rectangle 18"/>
            <p:cNvSpPr>
              <a:spLocks noChangeArrowheads="1"/>
            </p:cNvSpPr>
            <p:nvPr/>
          </p:nvSpPr>
          <p:spPr bwMode="auto">
            <a:xfrm>
              <a:off x="3930650"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7" name="Rectangle 22"/>
            <p:cNvSpPr>
              <a:spLocks noChangeArrowheads="1"/>
            </p:cNvSpPr>
            <p:nvPr/>
          </p:nvSpPr>
          <p:spPr bwMode="auto">
            <a:xfrm>
              <a:off x="383222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1" name="Rectangle 28"/>
            <p:cNvSpPr>
              <a:spLocks noChangeArrowheads="1"/>
            </p:cNvSpPr>
            <p:nvPr/>
          </p:nvSpPr>
          <p:spPr bwMode="auto">
            <a:xfrm>
              <a:off x="402907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5" name="Group 1094"/>
          <p:cNvGrpSpPr/>
          <p:nvPr/>
        </p:nvGrpSpPr>
        <p:grpSpPr>
          <a:xfrm>
            <a:off x="8898280" y="2807970"/>
            <a:ext cx="295275" cy="198437"/>
            <a:chOff x="3832225" y="2990850"/>
            <a:chExt cx="295275" cy="198437"/>
          </a:xfrm>
        </p:grpSpPr>
        <p:sp>
          <p:nvSpPr>
            <p:cNvPr id="49" name="Rectangle 26"/>
            <p:cNvSpPr>
              <a:spLocks noChangeArrowheads="1"/>
            </p:cNvSpPr>
            <p:nvPr/>
          </p:nvSpPr>
          <p:spPr bwMode="auto">
            <a:xfrm>
              <a:off x="3930650"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0" name="Rectangle 27"/>
            <p:cNvSpPr>
              <a:spLocks noChangeArrowheads="1"/>
            </p:cNvSpPr>
            <p:nvPr/>
          </p:nvSpPr>
          <p:spPr bwMode="auto">
            <a:xfrm>
              <a:off x="4029075"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5" name="Rectangle 32"/>
            <p:cNvSpPr>
              <a:spLocks noChangeArrowheads="1"/>
            </p:cNvSpPr>
            <p:nvPr/>
          </p:nvSpPr>
          <p:spPr bwMode="auto">
            <a:xfrm>
              <a:off x="383222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4" name="Group 1093"/>
          <p:cNvGrpSpPr/>
          <p:nvPr/>
        </p:nvGrpSpPr>
        <p:grpSpPr>
          <a:xfrm>
            <a:off x="8501405" y="2807970"/>
            <a:ext cx="396876" cy="198437"/>
            <a:chOff x="3435350" y="2990850"/>
            <a:chExt cx="396876" cy="198437"/>
          </a:xfrm>
        </p:grpSpPr>
        <p:sp>
          <p:nvSpPr>
            <p:cNvPr id="52" name="Rectangle 29"/>
            <p:cNvSpPr>
              <a:spLocks noChangeArrowheads="1"/>
            </p:cNvSpPr>
            <p:nvPr/>
          </p:nvSpPr>
          <p:spPr bwMode="auto">
            <a:xfrm>
              <a:off x="3732213" y="3089275"/>
              <a:ext cx="100013"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3" name="Rectangle 30"/>
            <p:cNvSpPr>
              <a:spLocks noChangeArrowheads="1"/>
            </p:cNvSpPr>
            <p:nvPr/>
          </p:nvSpPr>
          <p:spPr bwMode="auto">
            <a:xfrm>
              <a:off x="3633788"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6" name="Rectangle 33"/>
            <p:cNvSpPr>
              <a:spLocks noChangeArrowheads="1"/>
            </p:cNvSpPr>
            <p:nvPr/>
          </p:nvSpPr>
          <p:spPr bwMode="auto">
            <a:xfrm>
              <a:off x="3535363"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7" name="Rectangle 34"/>
            <p:cNvSpPr>
              <a:spLocks noChangeArrowheads="1"/>
            </p:cNvSpPr>
            <p:nvPr/>
          </p:nvSpPr>
          <p:spPr bwMode="auto">
            <a:xfrm>
              <a:off x="3435350" y="299085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3" name="Group 1092"/>
          <p:cNvGrpSpPr/>
          <p:nvPr/>
        </p:nvGrpSpPr>
        <p:grpSpPr>
          <a:xfrm>
            <a:off x="8206130" y="2807970"/>
            <a:ext cx="295275" cy="198437"/>
            <a:chOff x="3140075" y="2990850"/>
            <a:chExt cx="295275" cy="198437"/>
          </a:xfrm>
        </p:grpSpPr>
        <p:sp>
          <p:nvSpPr>
            <p:cNvPr id="54" name="Rectangle 31"/>
            <p:cNvSpPr>
              <a:spLocks noChangeArrowheads="1"/>
            </p:cNvSpPr>
            <p:nvPr/>
          </p:nvSpPr>
          <p:spPr bwMode="auto">
            <a:xfrm>
              <a:off x="3336925"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8" name="Rectangle 35"/>
            <p:cNvSpPr>
              <a:spLocks noChangeArrowheads="1"/>
            </p:cNvSpPr>
            <p:nvPr/>
          </p:nvSpPr>
          <p:spPr bwMode="auto">
            <a:xfrm>
              <a:off x="333692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9" name="Rectangle 36"/>
            <p:cNvSpPr>
              <a:spLocks noChangeArrowheads="1"/>
            </p:cNvSpPr>
            <p:nvPr/>
          </p:nvSpPr>
          <p:spPr bwMode="auto">
            <a:xfrm>
              <a:off x="314007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6" name="Group 1095"/>
          <p:cNvGrpSpPr/>
          <p:nvPr/>
        </p:nvGrpSpPr>
        <p:grpSpPr>
          <a:xfrm>
            <a:off x="8996705" y="2611120"/>
            <a:ext cx="196850" cy="196850"/>
            <a:chOff x="3930650" y="2794000"/>
            <a:chExt cx="196850" cy="196850"/>
          </a:xfrm>
        </p:grpSpPr>
        <p:sp>
          <p:nvSpPr>
            <p:cNvPr id="60" name="Rectangle 37"/>
            <p:cNvSpPr>
              <a:spLocks noChangeArrowheads="1"/>
            </p:cNvSpPr>
            <p:nvPr/>
          </p:nvSpPr>
          <p:spPr bwMode="auto">
            <a:xfrm>
              <a:off x="3930650" y="2892425"/>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3" name="Rectangle 40"/>
            <p:cNvSpPr>
              <a:spLocks noChangeArrowheads="1"/>
            </p:cNvSpPr>
            <p:nvPr/>
          </p:nvSpPr>
          <p:spPr bwMode="auto">
            <a:xfrm>
              <a:off x="4029075" y="279400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7" name="Group 1096"/>
          <p:cNvGrpSpPr/>
          <p:nvPr/>
        </p:nvGrpSpPr>
        <p:grpSpPr>
          <a:xfrm>
            <a:off x="8699843" y="2611120"/>
            <a:ext cx="198438" cy="196850"/>
            <a:chOff x="3633788" y="2794000"/>
            <a:chExt cx="198438" cy="196850"/>
          </a:xfrm>
        </p:grpSpPr>
        <p:sp>
          <p:nvSpPr>
            <p:cNvPr id="61" name="Rectangle 38"/>
            <p:cNvSpPr>
              <a:spLocks noChangeArrowheads="1"/>
            </p:cNvSpPr>
            <p:nvPr/>
          </p:nvSpPr>
          <p:spPr bwMode="auto">
            <a:xfrm>
              <a:off x="3732213" y="2892425"/>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24" name="Rectangle 41"/>
            <p:cNvSpPr>
              <a:spLocks noChangeArrowheads="1"/>
            </p:cNvSpPr>
            <p:nvPr/>
          </p:nvSpPr>
          <p:spPr bwMode="auto">
            <a:xfrm>
              <a:off x="3732213" y="279400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25" name="Rectangle 42"/>
            <p:cNvSpPr>
              <a:spLocks noChangeArrowheads="1"/>
            </p:cNvSpPr>
            <p:nvPr/>
          </p:nvSpPr>
          <p:spPr bwMode="auto">
            <a:xfrm>
              <a:off x="3633788" y="279400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8" name="Group 1097"/>
          <p:cNvGrpSpPr/>
          <p:nvPr/>
        </p:nvGrpSpPr>
        <p:grpSpPr>
          <a:xfrm>
            <a:off x="8501405" y="2611120"/>
            <a:ext cx="198438" cy="196850"/>
            <a:chOff x="3435350" y="2794000"/>
            <a:chExt cx="198438" cy="196850"/>
          </a:xfrm>
        </p:grpSpPr>
        <p:sp>
          <p:nvSpPr>
            <p:cNvPr id="62" name="Rectangle 39"/>
            <p:cNvSpPr>
              <a:spLocks noChangeArrowheads="1"/>
            </p:cNvSpPr>
            <p:nvPr/>
          </p:nvSpPr>
          <p:spPr bwMode="auto">
            <a:xfrm>
              <a:off x="3535363" y="2892425"/>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27" name="Rectangle 43"/>
            <p:cNvSpPr>
              <a:spLocks noChangeArrowheads="1"/>
            </p:cNvSpPr>
            <p:nvPr/>
          </p:nvSpPr>
          <p:spPr bwMode="auto">
            <a:xfrm>
              <a:off x="3435350" y="279400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028" name="Rectangle 44"/>
          <p:cNvSpPr>
            <a:spLocks noChangeArrowheads="1"/>
          </p:cNvSpPr>
          <p:nvPr/>
        </p:nvSpPr>
        <p:spPr bwMode="auto">
          <a:xfrm>
            <a:off x="8206130" y="261112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1100" name="Group 1099"/>
          <p:cNvGrpSpPr/>
          <p:nvPr/>
        </p:nvGrpSpPr>
        <p:grpSpPr>
          <a:xfrm>
            <a:off x="8898280" y="2412683"/>
            <a:ext cx="196850" cy="198437"/>
            <a:chOff x="3832225" y="2595563"/>
            <a:chExt cx="196850" cy="198437"/>
          </a:xfrm>
        </p:grpSpPr>
        <p:sp>
          <p:nvSpPr>
            <p:cNvPr id="1029" name="Rectangle 45"/>
            <p:cNvSpPr>
              <a:spLocks noChangeArrowheads="1"/>
            </p:cNvSpPr>
            <p:nvPr/>
          </p:nvSpPr>
          <p:spPr bwMode="auto">
            <a:xfrm>
              <a:off x="3930650"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1" name="Rectangle 46"/>
            <p:cNvSpPr>
              <a:spLocks noChangeArrowheads="1"/>
            </p:cNvSpPr>
            <p:nvPr/>
          </p:nvSpPr>
          <p:spPr bwMode="auto">
            <a:xfrm>
              <a:off x="3832225"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4" name="Rectangle 48"/>
            <p:cNvSpPr>
              <a:spLocks noChangeArrowheads="1"/>
            </p:cNvSpPr>
            <p:nvPr/>
          </p:nvSpPr>
          <p:spPr bwMode="auto">
            <a:xfrm>
              <a:off x="3832225" y="259556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099" name="Group 1098"/>
          <p:cNvGrpSpPr/>
          <p:nvPr/>
        </p:nvGrpSpPr>
        <p:grpSpPr>
          <a:xfrm>
            <a:off x="8402980" y="2412683"/>
            <a:ext cx="296863" cy="198437"/>
            <a:chOff x="3336925" y="2595563"/>
            <a:chExt cx="296863" cy="198437"/>
          </a:xfrm>
        </p:grpSpPr>
        <p:sp>
          <p:nvSpPr>
            <p:cNvPr id="1033" name="Rectangle 47"/>
            <p:cNvSpPr>
              <a:spLocks noChangeArrowheads="1"/>
            </p:cNvSpPr>
            <p:nvPr/>
          </p:nvSpPr>
          <p:spPr bwMode="auto">
            <a:xfrm>
              <a:off x="3535363"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5" name="Rectangle 49"/>
            <p:cNvSpPr>
              <a:spLocks noChangeArrowheads="1"/>
            </p:cNvSpPr>
            <p:nvPr/>
          </p:nvSpPr>
          <p:spPr bwMode="auto">
            <a:xfrm>
              <a:off x="3435350" y="2595563"/>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6" name="Rectangle 50"/>
            <p:cNvSpPr>
              <a:spLocks noChangeArrowheads="1"/>
            </p:cNvSpPr>
            <p:nvPr/>
          </p:nvSpPr>
          <p:spPr bwMode="auto">
            <a:xfrm>
              <a:off x="3336925" y="259556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037" name="Rectangle 51"/>
          <p:cNvSpPr>
            <a:spLocks noChangeArrowheads="1"/>
          </p:cNvSpPr>
          <p:nvPr/>
        </p:nvSpPr>
        <p:spPr bwMode="auto">
          <a:xfrm>
            <a:off x="8206130" y="241268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141" name="Group 140"/>
          <p:cNvGrpSpPr/>
          <p:nvPr/>
        </p:nvGrpSpPr>
        <p:grpSpPr>
          <a:xfrm>
            <a:off x="3720975" y="3203258"/>
            <a:ext cx="395287" cy="198437"/>
            <a:chOff x="3732213" y="3386138"/>
            <a:chExt cx="395287" cy="198437"/>
          </a:xfrm>
        </p:grpSpPr>
        <p:sp>
          <p:nvSpPr>
            <p:cNvPr id="142" name="Rectangle 5"/>
            <p:cNvSpPr>
              <a:spLocks noChangeArrowheads="1"/>
            </p:cNvSpPr>
            <p:nvPr/>
          </p:nvSpPr>
          <p:spPr bwMode="auto">
            <a:xfrm>
              <a:off x="4029075"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3" name="Rectangle 6"/>
            <p:cNvSpPr>
              <a:spLocks noChangeArrowheads="1"/>
            </p:cNvSpPr>
            <p:nvPr/>
          </p:nvSpPr>
          <p:spPr bwMode="auto">
            <a:xfrm>
              <a:off x="3930650"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4" name="Rectangle 7"/>
            <p:cNvSpPr>
              <a:spLocks noChangeArrowheads="1"/>
            </p:cNvSpPr>
            <p:nvPr/>
          </p:nvSpPr>
          <p:spPr bwMode="auto">
            <a:xfrm>
              <a:off x="3732213" y="3484563"/>
              <a:ext cx="100013"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5" name="Rectangle 11"/>
            <p:cNvSpPr>
              <a:spLocks noChangeArrowheads="1"/>
            </p:cNvSpPr>
            <p:nvPr/>
          </p:nvSpPr>
          <p:spPr bwMode="auto">
            <a:xfrm>
              <a:off x="402907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6" name="Rectangle 12"/>
            <p:cNvSpPr>
              <a:spLocks noChangeArrowheads="1"/>
            </p:cNvSpPr>
            <p:nvPr/>
          </p:nvSpPr>
          <p:spPr bwMode="auto">
            <a:xfrm>
              <a:off x="3930650"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7" name="Rectangle 13"/>
            <p:cNvSpPr>
              <a:spLocks noChangeArrowheads="1"/>
            </p:cNvSpPr>
            <p:nvPr/>
          </p:nvSpPr>
          <p:spPr bwMode="auto">
            <a:xfrm>
              <a:off x="383222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48" name="Group 147"/>
          <p:cNvGrpSpPr/>
          <p:nvPr/>
        </p:nvGrpSpPr>
        <p:grpSpPr>
          <a:xfrm>
            <a:off x="3424112" y="3203258"/>
            <a:ext cx="296863" cy="198437"/>
            <a:chOff x="3435350" y="3386138"/>
            <a:chExt cx="296863" cy="198437"/>
          </a:xfrm>
        </p:grpSpPr>
        <p:sp>
          <p:nvSpPr>
            <p:cNvPr id="149" name="Rectangle 8"/>
            <p:cNvSpPr>
              <a:spLocks noChangeArrowheads="1"/>
            </p:cNvSpPr>
            <p:nvPr/>
          </p:nvSpPr>
          <p:spPr bwMode="auto">
            <a:xfrm>
              <a:off x="3535363"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0" name="Rectangle 14"/>
            <p:cNvSpPr>
              <a:spLocks noChangeArrowheads="1"/>
            </p:cNvSpPr>
            <p:nvPr/>
          </p:nvSpPr>
          <p:spPr bwMode="auto">
            <a:xfrm>
              <a:off x="3633788"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1" name="Rectangle 15"/>
            <p:cNvSpPr>
              <a:spLocks noChangeArrowheads="1"/>
            </p:cNvSpPr>
            <p:nvPr/>
          </p:nvSpPr>
          <p:spPr bwMode="auto">
            <a:xfrm>
              <a:off x="3535363"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2" name="Rectangle 16"/>
            <p:cNvSpPr>
              <a:spLocks noChangeArrowheads="1"/>
            </p:cNvSpPr>
            <p:nvPr/>
          </p:nvSpPr>
          <p:spPr bwMode="auto">
            <a:xfrm>
              <a:off x="3435350" y="3386138"/>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53" name="Group 152"/>
          <p:cNvGrpSpPr/>
          <p:nvPr/>
        </p:nvGrpSpPr>
        <p:grpSpPr>
          <a:xfrm>
            <a:off x="3128837" y="3203258"/>
            <a:ext cx="196850" cy="198437"/>
            <a:chOff x="3140075" y="3386138"/>
            <a:chExt cx="196850" cy="198437"/>
          </a:xfrm>
        </p:grpSpPr>
        <p:sp>
          <p:nvSpPr>
            <p:cNvPr id="154" name="Rectangle 9"/>
            <p:cNvSpPr>
              <a:spLocks noChangeArrowheads="1"/>
            </p:cNvSpPr>
            <p:nvPr/>
          </p:nvSpPr>
          <p:spPr bwMode="auto">
            <a:xfrm>
              <a:off x="3238500"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5" name="Rectangle 10"/>
            <p:cNvSpPr>
              <a:spLocks noChangeArrowheads="1"/>
            </p:cNvSpPr>
            <p:nvPr/>
          </p:nvSpPr>
          <p:spPr bwMode="auto">
            <a:xfrm>
              <a:off x="3140075" y="3484563"/>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6" name="Rectangle 17"/>
            <p:cNvSpPr>
              <a:spLocks noChangeArrowheads="1"/>
            </p:cNvSpPr>
            <p:nvPr/>
          </p:nvSpPr>
          <p:spPr bwMode="auto">
            <a:xfrm>
              <a:off x="3140075" y="338613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57" name="Group 156"/>
          <p:cNvGrpSpPr/>
          <p:nvPr/>
        </p:nvGrpSpPr>
        <p:grpSpPr>
          <a:xfrm>
            <a:off x="3424112" y="3006408"/>
            <a:ext cx="296863" cy="196850"/>
            <a:chOff x="3435350" y="3189288"/>
            <a:chExt cx="296863" cy="196850"/>
          </a:xfrm>
        </p:grpSpPr>
        <p:sp>
          <p:nvSpPr>
            <p:cNvPr id="158" name="Rectangle 19"/>
            <p:cNvSpPr>
              <a:spLocks noChangeArrowheads="1"/>
            </p:cNvSpPr>
            <p:nvPr/>
          </p:nvSpPr>
          <p:spPr bwMode="auto">
            <a:xfrm>
              <a:off x="3633788"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9" name="Rectangle 20"/>
            <p:cNvSpPr>
              <a:spLocks noChangeArrowheads="1"/>
            </p:cNvSpPr>
            <p:nvPr/>
          </p:nvSpPr>
          <p:spPr bwMode="auto">
            <a:xfrm>
              <a:off x="3535363"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0" name="Rectangle 23"/>
            <p:cNvSpPr>
              <a:spLocks noChangeArrowheads="1"/>
            </p:cNvSpPr>
            <p:nvPr/>
          </p:nvSpPr>
          <p:spPr bwMode="auto">
            <a:xfrm>
              <a:off x="3435350" y="3189288"/>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61" name="Group 160"/>
          <p:cNvGrpSpPr/>
          <p:nvPr/>
        </p:nvGrpSpPr>
        <p:grpSpPr>
          <a:xfrm>
            <a:off x="3128837" y="3006408"/>
            <a:ext cx="295275" cy="196850"/>
            <a:chOff x="3140075" y="3189288"/>
            <a:chExt cx="295275" cy="196850"/>
          </a:xfrm>
        </p:grpSpPr>
        <p:sp>
          <p:nvSpPr>
            <p:cNvPr id="162" name="Rectangle 21"/>
            <p:cNvSpPr>
              <a:spLocks noChangeArrowheads="1"/>
            </p:cNvSpPr>
            <p:nvPr/>
          </p:nvSpPr>
          <p:spPr bwMode="auto">
            <a:xfrm>
              <a:off x="3336925"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3" name="Rectangle 24"/>
            <p:cNvSpPr>
              <a:spLocks noChangeArrowheads="1"/>
            </p:cNvSpPr>
            <p:nvPr/>
          </p:nvSpPr>
          <p:spPr bwMode="auto">
            <a:xfrm>
              <a:off x="3238500"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4" name="Rectangle 25"/>
            <p:cNvSpPr>
              <a:spLocks noChangeArrowheads="1"/>
            </p:cNvSpPr>
            <p:nvPr/>
          </p:nvSpPr>
          <p:spPr bwMode="auto">
            <a:xfrm>
              <a:off x="314007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65" name="Group 164"/>
          <p:cNvGrpSpPr/>
          <p:nvPr/>
        </p:nvGrpSpPr>
        <p:grpSpPr>
          <a:xfrm>
            <a:off x="3820987" y="3006408"/>
            <a:ext cx="295275" cy="196850"/>
            <a:chOff x="3832225" y="3189288"/>
            <a:chExt cx="295275" cy="196850"/>
          </a:xfrm>
        </p:grpSpPr>
        <p:sp>
          <p:nvSpPr>
            <p:cNvPr id="166" name="Rectangle 18"/>
            <p:cNvSpPr>
              <a:spLocks noChangeArrowheads="1"/>
            </p:cNvSpPr>
            <p:nvPr/>
          </p:nvSpPr>
          <p:spPr bwMode="auto">
            <a:xfrm>
              <a:off x="3930650" y="328771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7" name="Rectangle 22"/>
            <p:cNvSpPr>
              <a:spLocks noChangeArrowheads="1"/>
            </p:cNvSpPr>
            <p:nvPr/>
          </p:nvSpPr>
          <p:spPr bwMode="auto">
            <a:xfrm>
              <a:off x="383222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8" name="Rectangle 28"/>
            <p:cNvSpPr>
              <a:spLocks noChangeArrowheads="1"/>
            </p:cNvSpPr>
            <p:nvPr/>
          </p:nvSpPr>
          <p:spPr bwMode="auto">
            <a:xfrm>
              <a:off x="4029075" y="3189288"/>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69" name="Group 168"/>
          <p:cNvGrpSpPr/>
          <p:nvPr/>
        </p:nvGrpSpPr>
        <p:grpSpPr>
          <a:xfrm>
            <a:off x="3820987" y="2807970"/>
            <a:ext cx="295275" cy="198437"/>
            <a:chOff x="3832225" y="2990850"/>
            <a:chExt cx="295275" cy="198437"/>
          </a:xfrm>
        </p:grpSpPr>
        <p:sp>
          <p:nvSpPr>
            <p:cNvPr id="170" name="Rectangle 26"/>
            <p:cNvSpPr>
              <a:spLocks noChangeArrowheads="1"/>
            </p:cNvSpPr>
            <p:nvPr/>
          </p:nvSpPr>
          <p:spPr bwMode="auto">
            <a:xfrm>
              <a:off x="3930650"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1" name="Rectangle 27"/>
            <p:cNvSpPr>
              <a:spLocks noChangeArrowheads="1"/>
            </p:cNvSpPr>
            <p:nvPr/>
          </p:nvSpPr>
          <p:spPr bwMode="auto">
            <a:xfrm>
              <a:off x="4029075"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2" name="Rectangle 32"/>
            <p:cNvSpPr>
              <a:spLocks noChangeArrowheads="1"/>
            </p:cNvSpPr>
            <p:nvPr/>
          </p:nvSpPr>
          <p:spPr bwMode="auto">
            <a:xfrm>
              <a:off x="383222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73" name="Group 172"/>
          <p:cNvGrpSpPr/>
          <p:nvPr/>
        </p:nvGrpSpPr>
        <p:grpSpPr>
          <a:xfrm>
            <a:off x="3424112" y="2807970"/>
            <a:ext cx="396876" cy="198437"/>
            <a:chOff x="3435350" y="2990850"/>
            <a:chExt cx="396876" cy="198437"/>
          </a:xfrm>
        </p:grpSpPr>
        <p:sp>
          <p:nvSpPr>
            <p:cNvPr id="174" name="Rectangle 29"/>
            <p:cNvSpPr>
              <a:spLocks noChangeArrowheads="1"/>
            </p:cNvSpPr>
            <p:nvPr/>
          </p:nvSpPr>
          <p:spPr bwMode="auto">
            <a:xfrm>
              <a:off x="3732213" y="3089275"/>
              <a:ext cx="100013"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5" name="Rectangle 30"/>
            <p:cNvSpPr>
              <a:spLocks noChangeArrowheads="1"/>
            </p:cNvSpPr>
            <p:nvPr/>
          </p:nvSpPr>
          <p:spPr bwMode="auto">
            <a:xfrm>
              <a:off x="3633788"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6" name="Rectangle 33"/>
            <p:cNvSpPr>
              <a:spLocks noChangeArrowheads="1"/>
            </p:cNvSpPr>
            <p:nvPr/>
          </p:nvSpPr>
          <p:spPr bwMode="auto">
            <a:xfrm>
              <a:off x="3535363"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7" name="Rectangle 34"/>
            <p:cNvSpPr>
              <a:spLocks noChangeArrowheads="1"/>
            </p:cNvSpPr>
            <p:nvPr/>
          </p:nvSpPr>
          <p:spPr bwMode="auto">
            <a:xfrm>
              <a:off x="3435350" y="299085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78" name="Group 177"/>
          <p:cNvGrpSpPr/>
          <p:nvPr/>
        </p:nvGrpSpPr>
        <p:grpSpPr>
          <a:xfrm>
            <a:off x="3128837" y="2807970"/>
            <a:ext cx="295275" cy="198437"/>
            <a:chOff x="3140075" y="2990850"/>
            <a:chExt cx="295275" cy="198437"/>
          </a:xfrm>
        </p:grpSpPr>
        <p:sp>
          <p:nvSpPr>
            <p:cNvPr id="179" name="Rectangle 31"/>
            <p:cNvSpPr>
              <a:spLocks noChangeArrowheads="1"/>
            </p:cNvSpPr>
            <p:nvPr/>
          </p:nvSpPr>
          <p:spPr bwMode="auto">
            <a:xfrm>
              <a:off x="3336925" y="3089275"/>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0" name="Rectangle 35"/>
            <p:cNvSpPr>
              <a:spLocks noChangeArrowheads="1"/>
            </p:cNvSpPr>
            <p:nvPr/>
          </p:nvSpPr>
          <p:spPr bwMode="auto">
            <a:xfrm>
              <a:off x="333692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1" name="Rectangle 36"/>
            <p:cNvSpPr>
              <a:spLocks noChangeArrowheads="1"/>
            </p:cNvSpPr>
            <p:nvPr/>
          </p:nvSpPr>
          <p:spPr bwMode="auto">
            <a:xfrm>
              <a:off x="3140075" y="299085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82" name="Group 181"/>
          <p:cNvGrpSpPr/>
          <p:nvPr/>
        </p:nvGrpSpPr>
        <p:grpSpPr>
          <a:xfrm>
            <a:off x="3919412" y="2611120"/>
            <a:ext cx="196850" cy="196850"/>
            <a:chOff x="3930650" y="2794000"/>
            <a:chExt cx="196850" cy="196850"/>
          </a:xfrm>
        </p:grpSpPr>
        <p:sp>
          <p:nvSpPr>
            <p:cNvPr id="183" name="Rectangle 37"/>
            <p:cNvSpPr>
              <a:spLocks noChangeArrowheads="1"/>
            </p:cNvSpPr>
            <p:nvPr/>
          </p:nvSpPr>
          <p:spPr bwMode="auto">
            <a:xfrm>
              <a:off x="3930650" y="2892425"/>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4" name="Rectangle 40"/>
            <p:cNvSpPr>
              <a:spLocks noChangeArrowheads="1"/>
            </p:cNvSpPr>
            <p:nvPr/>
          </p:nvSpPr>
          <p:spPr bwMode="auto">
            <a:xfrm>
              <a:off x="4029075" y="279400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85" name="Group 184"/>
          <p:cNvGrpSpPr/>
          <p:nvPr/>
        </p:nvGrpSpPr>
        <p:grpSpPr>
          <a:xfrm>
            <a:off x="3622550" y="2611120"/>
            <a:ext cx="198438" cy="196850"/>
            <a:chOff x="3633788" y="2794000"/>
            <a:chExt cx="198438" cy="196850"/>
          </a:xfrm>
        </p:grpSpPr>
        <p:sp>
          <p:nvSpPr>
            <p:cNvPr id="186" name="Rectangle 38"/>
            <p:cNvSpPr>
              <a:spLocks noChangeArrowheads="1"/>
            </p:cNvSpPr>
            <p:nvPr/>
          </p:nvSpPr>
          <p:spPr bwMode="auto">
            <a:xfrm>
              <a:off x="3732213" y="2892425"/>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7" name="Rectangle 41"/>
            <p:cNvSpPr>
              <a:spLocks noChangeArrowheads="1"/>
            </p:cNvSpPr>
            <p:nvPr/>
          </p:nvSpPr>
          <p:spPr bwMode="auto">
            <a:xfrm>
              <a:off x="3732213" y="279400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8" name="Rectangle 42"/>
            <p:cNvSpPr>
              <a:spLocks noChangeArrowheads="1"/>
            </p:cNvSpPr>
            <p:nvPr/>
          </p:nvSpPr>
          <p:spPr bwMode="auto">
            <a:xfrm>
              <a:off x="3633788" y="279400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89" name="Group 188"/>
          <p:cNvGrpSpPr/>
          <p:nvPr/>
        </p:nvGrpSpPr>
        <p:grpSpPr>
          <a:xfrm>
            <a:off x="3424112" y="2611120"/>
            <a:ext cx="198438" cy="196850"/>
            <a:chOff x="3435350" y="2794000"/>
            <a:chExt cx="198438" cy="196850"/>
          </a:xfrm>
        </p:grpSpPr>
        <p:sp>
          <p:nvSpPr>
            <p:cNvPr id="190" name="Rectangle 39"/>
            <p:cNvSpPr>
              <a:spLocks noChangeArrowheads="1"/>
            </p:cNvSpPr>
            <p:nvPr/>
          </p:nvSpPr>
          <p:spPr bwMode="auto">
            <a:xfrm>
              <a:off x="3535363" y="2892425"/>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1" name="Rectangle 43"/>
            <p:cNvSpPr>
              <a:spLocks noChangeArrowheads="1"/>
            </p:cNvSpPr>
            <p:nvPr/>
          </p:nvSpPr>
          <p:spPr bwMode="auto">
            <a:xfrm>
              <a:off x="3435350" y="2794000"/>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92" name="Rectangle 44"/>
          <p:cNvSpPr>
            <a:spLocks noChangeArrowheads="1"/>
          </p:cNvSpPr>
          <p:nvPr/>
        </p:nvSpPr>
        <p:spPr bwMode="auto">
          <a:xfrm>
            <a:off x="3128837" y="2611120"/>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193" name="Group 192"/>
          <p:cNvGrpSpPr/>
          <p:nvPr/>
        </p:nvGrpSpPr>
        <p:grpSpPr>
          <a:xfrm>
            <a:off x="3820987" y="2412683"/>
            <a:ext cx="196850" cy="198437"/>
            <a:chOff x="3832225" y="2595563"/>
            <a:chExt cx="196850" cy="198437"/>
          </a:xfrm>
        </p:grpSpPr>
        <p:sp>
          <p:nvSpPr>
            <p:cNvPr id="194" name="Rectangle 45"/>
            <p:cNvSpPr>
              <a:spLocks noChangeArrowheads="1"/>
            </p:cNvSpPr>
            <p:nvPr/>
          </p:nvSpPr>
          <p:spPr bwMode="auto">
            <a:xfrm>
              <a:off x="3930650"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5" name="Rectangle 46"/>
            <p:cNvSpPr>
              <a:spLocks noChangeArrowheads="1"/>
            </p:cNvSpPr>
            <p:nvPr/>
          </p:nvSpPr>
          <p:spPr bwMode="auto">
            <a:xfrm>
              <a:off x="3832225"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6" name="Rectangle 48"/>
            <p:cNvSpPr>
              <a:spLocks noChangeArrowheads="1"/>
            </p:cNvSpPr>
            <p:nvPr/>
          </p:nvSpPr>
          <p:spPr bwMode="auto">
            <a:xfrm>
              <a:off x="3832225" y="259556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97" name="Group 196"/>
          <p:cNvGrpSpPr/>
          <p:nvPr/>
        </p:nvGrpSpPr>
        <p:grpSpPr>
          <a:xfrm>
            <a:off x="3325687" y="2412683"/>
            <a:ext cx="296863" cy="198437"/>
            <a:chOff x="3336925" y="2595563"/>
            <a:chExt cx="296863" cy="198437"/>
          </a:xfrm>
        </p:grpSpPr>
        <p:sp>
          <p:nvSpPr>
            <p:cNvPr id="198" name="Rectangle 47"/>
            <p:cNvSpPr>
              <a:spLocks noChangeArrowheads="1"/>
            </p:cNvSpPr>
            <p:nvPr/>
          </p:nvSpPr>
          <p:spPr bwMode="auto">
            <a:xfrm>
              <a:off x="3535363" y="2693988"/>
              <a:ext cx="98425" cy="100012"/>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9" name="Rectangle 49"/>
            <p:cNvSpPr>
              <a:spLocks noChangeArrowheads="1"/>
            </p:cNvSpPr>
            <p:nvPr/>
          </p:nvSpPr>
          <p:spPr bwMode="auto">
            <a:xfrm>
              <a:off x="3435350" y="2595563"/>
              <a:ext cx="100013"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0" name="Rectangle 50"/>
            <p:cNvSpPr>
              <a:spLocks noChangeArrowheads="1"/>
            </p:cNvSpPr>
            <p:nvPr/>
          </p:nvSpPr>
          <p:spPr bwMode="auto">
            <a:xfrm>
              <a:off x="3336925" y="259556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01" name="Rectangle 51"/>
          <p:cNvSpPr>
            <a:spLocks noChangeArrowheads="1"/>
          </p:cNvSpPr>
          <p:nvPr/>
        </p:nvSpPr>
        <p:spPr bwMode="auto">
          <a:xfrm>
            <a:off x="3128837" y="2412683"/>
            <a:ext cx="98425" cy="98425"/>
          </a:xfrm>
          <a:prstGeom prst="rect">
            <a:avLst/>
          </a:prstGeom>
          <a:solidFill>
            <a:srgbClr val="F475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28"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8312175" y="2445086"/>
            <a:ext cx="1731365" cy="17313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652712" y="2794463"/>
            <a:ext cx="1009591" cy="100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01" name="Group 1100"/>
          <p:cNvGrpSpPr/>
          <p:nvPr/>
        </p:nvGrpSpPr>
        <p:grpSpPr>
          <a:xfrm>
            <a:off x="2687784" y="4150232"/>
            <a:ext cx="1999068" cy="571158"/>
            <a:chOff x="2680164" y="4264532"/>
            <a:chExt cx="1999068" cy="571158"/>
          </a:xfrm>
        </p:grpSpPr>
        <p:sp>
          <p:nvSpPr>
            <p:cNvPr id="208" name="Freeform 207"/>
            <p:cNvSpPr/>
            <p:nvPr/>
          </p:nvSpPr>
          <p:spPr>
            <a:xfrm>
              <a:off x="2680164" y="4274535"/>
              <a:ext cx="1999068" cy="561155"/>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3657120"/>
                <a:gd name="connsiteY0" fmla="*/ 1490478 h 1591066"/>
                <a:gd name="connsiteX1" fmla="*/ 504345 w 3657120"/>
                <a:gd name="connsiteY1" fmla="*/ 1452854 h 1591066"/>
                <a:gd name="connsiteX2" fmla="*/ 856770 w 3657120"/>
                <a:gd name="connsiteY2" fmla="*/ 1281404 h 1591066"/>
                <a:gd name="connsiteX3" fmla="*/ 1023458 w 3657120"/>
                <a:gd name="connsiteY3" fmla="*/ 1271879 h 1591066"/>
                <a:gd name="connsiteX4" fmla="*/ 1199670 w 3657120"/>
                <a:gd name="connsiteY4" fmla="*/ 1343316 h 1591066"/>
                <a:gd name="connsiteX5" fmla="*/ 1413983 w 3657120"/>
                <a:gd name="connsiteY5" fmla="*/ 1524291 h 1591066"/>
                <a:gd name="connsiteX6" fmla="*/ 1861658 w 3657120"/>
                <a:gd name="connsiteY6" fmla="*/ 190791 h 1591066"/>
                <a:gd name="connsiteX7" fmla="*/ 2033108 w 3657120"/>
                <a:gd name="connsiteY7" fmla="*/ 147929 h 1591066"/>
                <a:gd name="connsiteX8" fmla="*/ 2261708 w 3657120"/>
                <a:gd name="connsiteY8" fmla="*/ 1505241 h 1591066"/>
                <a:gd name="connsiteX9" fmla="*/ 2437920 w 3657120"/>
                <a:gd name="connsiteY9" fmla="*/ 1414754 h 1591066"/>
                <a:gd name="connsiteX10" fmla="*/ 2711461 w 3657120"/>
                <a:gd name="connsiteY10" fmla="*/ 1336410 h 1591066"/>
                <a:gd name="connsiteX11" fmla="*/ 3657120 w 3657120"/>
                <a:gd name="connsiteY11" fmla="*/ 1409991 h 1591066"/>
                <a:gd name="connsiteX0" fmla="*/ 0 w 3657120"/>
                <a:gd name="connsiteY0" fmla="*/ 1490478 h 1591066"/>
                <a:gd name="connsiteX1" fmla="*/ 63334 w 3657120"/>
                <a:gd name="connsiteY1" fmla="*/ 1479423 h 1591066"/>
                <a:gd name="connsiteX2" fmla="*/ 504345 w 3657120"/>
                <a:gd name="connsiteY2" fmla="*/ 1452854 h 1591066"/>
                <a:gd name="connsiteX3" fmla="*/ 856770 w 3657120"/>
                <a:gd name="connsiteY3" fmla="*/ 1281404 h 1591066"/>
                <a:gd name="connsiteX4" fmla="*/ 1023458 w 3657120"/>
                <a:gd name="connsiteY4" fmla="*/ 1271879 h 1591066"/>
                <a:gd name="connsiteX5" fmla="*/ 1199670 w 3657120"/>
                <a:gd name="connsiteY5" fmla="*/ 1343316 h 1591066"/>
                <a:gd name="connsiteX6" fmla="*/ 1413983 w 3657120"/>
                <a:gd name="connsiteY6" fmla="*/ 1524291 h 1591066"/>
                <a:gd name="connsiteX7" fmla="*/ 1861658 w 3657120"/>
                <a:gd name="connsiteY7" fmla="*/ 190791 h 1591066"/>
                <a:gd name="connsiteX8" fmla="*/ 2033108 w 3657120"/>
                <a:gd name="connsiteY8" fmla="*/ 147929 h 1591066"/>
                <a:gd name="connsiteX9" fmla="*/ 2261708 w 3657120"/>
                <a:gd name="connsiteY9" fmla="*/ 1505241 h 1591066"/>
                <a:gd name="connsiteX10" fmla="*/ 2437920 w 3657120"/>
                <a:gd name="connsiteY10" fmla="*/ 1414754 h 1591066"/>
                <a:gd name="connsiteX11" fmla="*/ 2711461 w 3657120"/>
                <a:gd name="connsiteY11" fmla="*/ 1336410 h 1591066"/>
                <a:gd name="connsiteX12" fmla="*/ 3657120 w 3657120"/>
                <a:gd name="connsiteY12" fmla="*/ 1409991 h 1591066"/>
                <a:gd name="connsiteX0" fmla="*/ 0 w 3639988"/>
                <a:gd name="connsiteY0" fmla="*/ 1689550 h 1689550"/>
                <a:gd name="connsiteX1" fmla="*/ 46202 w 3639988"/>
                <a:gd name="connsiteY1" fmla="*/ 1479423 h 1689550"/>
                <a:gd name="connsiteX2" fmla="*/ 487213 w 3639988"/>
                <a:gd name="connsiteY2" fmla="*/ 1452854 h 1689550"/>
                <a:gd name="connsiteX3" fmla="*/ 839638 w 3639988"/>
                <a:gd name="connsiteY3" fmla="*/ 1281404 h 1689550"/>
                <a:gd name="connsiteX4" fmla="*/ 1006326 w 3639988"/>
                <a:gd name="connsiteY4" fmla="*/ 1271879 h 1689550"/>
                <a:gd name="connsiteX5" fmla="*/ 1182538 w 3639988"/>
                <a:gd name="connsiteY5" fmla="*/ 1343316 h 1689550"/>
                <a:gd name="connsiteX6" fmla="*/ 1396851 w 3639988"/>
                <a:gd name="connsiteY6" fmla="*/ 1524291 h 1689550"/>
                <a:gd name="connsiteX7" fmla="*/ 1844526 w 3639988"/>
                <a:gd name="connsiteY7" fmla="*/ 190791 h 1689550"/>
                <a:gd name="connsiteX8" fmla="*/ 2015976 w 3639988"/>
                <a:gd name="connsiteY8" fmla="*/ 147929 h 1689550"/>
                <a:gd name="connsiteX9" fmla="*/ 2244576 w 3639988"/>
                <a:gd name="connsiteY9" fmla="*/ 1505241 h 1689550"/>
                <a:gd name="connsiteX10" fmla="*/ 2420788 w 3639988"/>
                <a:gd name="connsiteY10" fmla="*/ 1414754 h 1689550"/>
                <a:gd name="connsiteX11" fmla="*/ 2694329 w 3639988"/>
                <a:gd name="connsiteY11" fmla="*/ 1336410 h 1689550"/>
                <a:gd name="connsiteX12" fmla="*/ 3639988 w 3639988"/>
                <a:gd name="connsiteY12" fmla="*/ 1409991 h 1689550"/>
                <a:gd name="connsiteX0" fmla="*/ 33022 w 3673010"/>
                <a:gd name="connsiteY0" fmla="*/ 1689550 h 1689550"/>
                <a:gd name="connsiteX1" fmla="*/ 32110 w 3673010"/>
                <a:gd name="connsiteY1" fmla="*/ 1458469 h 1689550"/>
                <a:gd name="connsiteX2" fmla="*/ 520235 w 3673010"/>
                <a:gd name="connsiteY2" fmla="*/ 1452854 h 1689550"/>
                <a:gd name="connsiteX3" fmla="*/ 872660 w 3673010"/>
                <a:gd name="connsiteY3" fmla="*/ 1281404 h 1689550"/>
                <a:gd name="connsiteX4" fmla="*/ 1039348 w 3673010"/>
                <a:gd name="connsiteY4" fmla="*/ 1271879 h 1689550"/>
                <a:gd name="connsiteX5" fmla="*/ 1215560 w 3673010"/>
                <a:gd name="connsiteY5" fmla="*/ 1343316 h 1689550"/>
                <a:gd name="connsiteX6" fmla="*/ 1429873 w 3673010"/>
                <a:gd name="connsiteY6" fmla="*/ 1524291 h 1689550"/>
                <a:gd name="connsiteX7" fmla="*/ 1877548 w 3673010"/>
                <a:gd name="connsiteY7" fmla="*/ 190791 h 1689550"/>
                <a:gd name="connsiteX8" fmla="*/ 2048998 w 3673010"/>
                <a:gd name="connsiteY8" fmla="*/ 147929 h 1689550"/>
                <a:gd name="connsiteX9" fmla="*/ 2277598 w 3673010"/>
                <a:gd name="connsiteY9" fmla="*/ 1505241 h 1689550"/>
                <a:gd name="connsiteX10" fmla="*/ 2453810 w 3673010"/>
                <a:gd name="connsiteY10" fmla="*/ 1414754 h 1689550"/>
                <a:gd name="connsiteX11" fmla="*/ 2727351 w 3673010"/>
                <a:gd name="connsiteY11" fmla="*/ 1336410 h 1689550"/>
                <a:gd name="connsiteX12" fmla="*/ 3673010 w 3673010"/>
                <a:gd name="connsiteY12" fmla="*/ 1409991 h 1689550"/>
                <a:gd name="connsiteX0" fmla="*/ 912 w 3640900"/>
                <a:gd name="connsiteY0" fmla="*/ 1689550 h 1689550"/>
                <a:gd name="connsiteX1" fmla="*/ 0 w 3640900"/>
                <a:gd name="connsiteY1" fmla="*/ 1458469 h 1689550"/>
                <a:gd name="connsiteX2" fmla="*/ 488125 w 3640900"/>
                <a:gd name="connsiteY2" fmla="*/ 1452854 h 1689550"/>
                <a:gd name="connsiteX3" fmla="*/ 840550 w 3640900"/>
                <a:gd name="connsiteY3" fmla="*/ 1281404 h 1689550"/>
                <a:gd name="connsiteX4" fmla="*/ 1007238 w 3640900"/>
                <a:gd name="connsiteY4" fmla="*/ 1271879 h 1689550"/>
                <a:gd name="connsiteX5" fmla="*/ 1183450 w 3640900"/>
                <a:gd name="connsiteY5" fmla="*/ 1343316 h 1689550"/>
                <a:gd name="connsiteX6" fmla="*/ 1397763 w 3640900"/>
                <a:gd name="connsiteY6" fmla="*/ 1524291 h 1689550"/>
                <a:gd name="connsiteX7" fmla="*/ 1845438 w 3640900"/>
                <a:gd name="connsiteY7" fmla="*/ 190791 h 1689550"/>
                <a:gd name="connsiteX8" fmla="*/ 2016888 w 3640900"/>
                <a:gd name="connsiteY8" fmla="*/ 147929 h 1689550"/>
                <a:gd name="connsiteX9" fmla="*/ 2245488 w 3640900"/>
                <a:gd name="connsiteY9" fmla="*/ 1505241 h 1689550"/>
                <a:gd name="connsiteX10" fmla="*/ 2421700 w 3640900"/>
                <a:gd name="connsiteY10" fmla="*/ 1414754 h 1689550"/>
                <a:gd name="connsiteX11" fmla="*/ 2695241 w 3640900"/>
                <a:gd name="connsiteY11" fmla="*/ 1336410 h 1689550"/>
                <a:gd name="connsiteX12" fmla="*/ 3640900 w 3640900"/>
                <a:gd name="connsiteY12" fmla="*/ 1409991 h 1689550"/>
                <a:gd name="connsiteX0" fmla="*/ 3756 w 3643744"/>
                <a:gd name="connsiteY0" fmla="*/ 1689550 h 1689550"/>
                <a:gd name="connsiteX1" fmla="*/ 2844 w 3643744"/>
                <a:gd name="connsiteY1" fmla="*/ 1458469 h 1689550"/>
                <a:gd name="connsiteX2" fmla="*/ 490969 w 3643744"/>
                <a:gd name="connsiteY2" fmla="*/ 1452854 h 1689550"/>
                <a:gd name="connsiteX3" fmla="*/ 843394 w 3643744"/>
                <a:gd name="connsiteY3" fmla="*/ 1281404 h 1689550"/>
                <a:gd name="connsiteX4" fmla="*/ 1010082 w 3643744"/>
                <a:gd name="connsiteY4" fmla="*/ 1271879 h 1689550"/>
                <a:gd name="connsiteX5" fmla="*/ 1186294 w 3643744"/>
                <a:gd name="connsiteY5" fmla="*/ 1343316 h 1689550"/>
                <a:gd name="connsiteX6" fmla="*/ 1400607 w 3643744"/>
                <a:gd name="connsiteY6" fmla="*/ 1524291 h 1689550"/>
                <a:gd name="connsiteX7" fmla="*/ 1848282 w 3643744"/>
                <a:gd name="connsiteY7" fmla="*/ 190791 h 1689550"/>
                <a:gd name="connsiteX8" fmla="*/ 2019732 w 3643744"/>
                <a:gd name="connsiteY8" fmla="*/ 147929 h 1689550"/>
                <a:gd name="connsiteX9" fmla="*/ 2248332 w 3643744"/>
                <a:gd name="connsiteY9" fmla="*/ 1505241 h 1689550"/>
                <a:gd name="connsiteX10" fmla="*/ 2424544 w 3643744"/>
                <a:gd name="connsiteY10" fmla="*/ 1414754 h 1689550"/>
                <a:gd name="connsiteX11" fmla="*/ 2698085 w 3643744"/>
                <a:gd name="connsiteY11" fmla="*/ 1336410 h 1689550"/>
                <a:gd name="connsiteX12" fmla="*/ 3643744 w 3643744"/>
                <a:gd name="connsiteY12" fmla="*/ 1409991 h 1689550"/>
                <a:gd name="connsiteX0" fmla="*/ 4380 w 3642227"/>
                <a:gd name="connsiteY0" fmla="*/ 1684312 h 1684312"/>
                <a:gd name="connsiteX1" fmla="*/ 1327 w 3642227"/>
                <a:gd name="connsiteY1" fmla="*/ 1458469 h 1684312"/>
                <a:gd name="connsiteX2" fmla="*/ 489452 w 3642227"/>
                <a:gd name="connsiteY2" fmla="*/ 1452854 h 1684312"/>
                <a:gd name="connsiteX3" fmla="*/ 841877 w 3642227"/>
                <a:gd name="connsiteY3" fmla="*/ 1281404 h 1684312"/>
                <a:gd name="connsiteX4" fmla="*/ 1008565 w 3642227"/>
                <a:gd name="connsiteY4" fmla="*/ 1271879 h 1684312"/>
                <a:gd name="connsiteX5" fmla="*/ 1184777 w 3642227"/>
                <a:gd name="connsiteY5" fmla="*/ 1343316 h 1684312"/>
                <a:gd name="connsiteX6" fmla="*/ 1399090 w 3642227"/>
                <a:gd name="connsiteY6" fmla="*/ 1524291 h 1684312"/>
                <a:gd name="connsiteX7" fmla="*/ 1846765 w 3642227"/>
                <a:gd name="connsiteY7" fmla="*/ 190791 h 1684312"/>
                <a:gd name="connsiteX8" fmla="*/ 2018215 w 3642227"/>
                <a:gd name="connsiteY8" fmla="*/ 147929 h 1684312"/>
                <a:gd name="connsiteX9" fmla="*/ 2246815 w 3642227"/>
                <a:gd name="connsiteY9" fmla="*/ 1505241 h 1684312"/>
                <a:gd name="connsiteX10" fmla="*/ 2423027 w 3642227"/>
                <a:gd name="connsiteY10" fmla="*/ 1414754 h 1684312"/>
                <a:gd name="connsiteX11" fmla="*/ 2696568 w 3642227"/>
                <a:gd name="connsiteY11" fmla="*/ 1336410 h 1684312"/>
                <a:gd name="connsiteX12" fmla="*/ 3642227 w 3642227"/>
                <a:gd name="connsiteY12" fmla="*/ 1409991 h 1684312"/>
                <a:gd name="connsiteX0" fmla="*/ 3053 w 3640900"/>
                <a:gd name="connsiteY0" fmla="*/ 1684312 h 1684312"/>
                <a:gd name="connsiteX1" fmla="*/ 0 w 3640900"/>
                <a:gd name="connsiteY1" fmla="*/ 1458469 h 1684312"/>
                <a:gd name="connsiteX2" fmla="*/ 488125 w 3640900"/>
                <a:gd name="connsiteY2" fmla="*/ 1452854 h 1684312"/>
                <a:gd name="connsiteX3" fmla="*/ 840550 w 3640900"/>
                <a:gd name="connsiteY3" fmla="*/ 1281404 h 1684312"/>
                <a:gd name="connsiteX4" fmla="*/ 1007238 w 3640900"/>
                <a:gd name="connsiteY4" fmla="*/ 1271879 h 1684312"/>
                <a:gd name="connsiteX5" fmla="*/ 1183450 w 3640900"/>
                <a:gd name="connsiteY5" fmla="*/ 1343316 h 1684312"/>
                <a:gd name="connsiteX6" fmla="*/ 1397763 w 3640900"/>
                <a:gd name="connsiteY6" fmla="*/ 1524291 h 1684312"/>
                <a:gd name="connsiteX7" fmla="*/ 1845438 w 3640900"/>
                <a:gd name="connsiteY7" fmla="*/ 190791 h 1684312"/>
                <a:gd name="connsiteX8" fmla="*/ 2016888 w 3640900"/>
                <a:gd name="connsiteY8" fmla="*/ 147929 h 1684312"/>
                <a:gd name="connsiteX9" fmla="*/ 2245488 w 3640900"/>
                <a:gd name="connsiteY9" fmla="*/ 1505241 h 1684312"/>
                <a:gd name="connsiteX10" fmla="*/ 2421700 w 3640900"/>
                <a:gd name="connsiteY10" fmla="*/ 1414754 h 1684312"/>
                <a:gd name="connsiteX11" fmla="*/ 2695241 w 3640900"/>
                <a:gd name="connsiteY11" fmla="*/ 1336410 h 1684312"/>
                <a:gd name="connsiteX12" fmla="*/ 3640900 w 3640900"/>
                <a:gd name="connsiteY12" fmla="*/ 1409991 h 1684312"/>
                <a:gd name="connsiteX0" fmla="*/ 1 w 3648555"/>
                <a:gd name="connsiteY0" fmla="*/ 1723603 h 1723603"/>
                <a:gd name="connsiteX1" fmla="*/ 7655 w 3648555"/>
                <a:gd name="connsiteY1" fmla="*/ 1458469 h 1723603"/>
                <a:gd name="connsiteX2" fmla="*/ 495780 w 3648555"/>
                <a:gd name="connsiteY2" fmla="*/ 1452854 h 1723603"/>
                <a:gd name="connsiteX3" fmla="*/ 848205 w 3648555"/>
                <a:gd name="connsiteY3" fmla="*/ 1281404 h 1723603"/>
                <a:gd name="connsiteX4" fmla="*/ 1014893 w 3648555"/>
                <a:gd name="connsiteY4" fmla="*/ 1271879 h 1723603"/>
                <a:gd name="connsiteX5" fmla="*/ 1191105 w 3648555"/>
                <a:gd name="connsiteY5" fmla="*/ 1343316 h 1723603"/>
                <a:gd name="connsiteX6" fmla="*/ 1405418 w 3648555"/>
                <a:gd name="connsiteY6" fmla="*/ 1524291 h 1723603"/>
                <a:gd name="connsiteX7" fmla="*/ 1853093 w 3648555"/>
                <a:gd name="connsiteY7" fmla="*/ 190791 h 1723603"/>
                <a:gd name="connsiteX8" fmla="*/ 2024543 w 3648555"/>
                <a:gd name="connsiteY8" fmla="*/ 147929 h 1723603"/>
                <a:gd name="connsiteX9" fmla="*/ 2253143 w 3648555"/>
                <a:gd name="connsiteY9" fmla="*/ 1505241 h 1723603"/>
                <a:gd name="connsiteX10" fmla="*/ 2429355 w 3648555"/>
                <a:gd name="connsiteY10" fmla="*/ 1414754 h 1723603"/>
                <a:gd name="connsiteX11" fmla="*/ 2702896 w 3648555"/>
                <a:gd name="connsiteY11" fmla="*/ 1336410 h 1723603"/>
                <a:gd name="connsiteX12" fmla="*/ 3648555 w 3648555"/>
                <a:gd name="connsiteY12" fmla="*/ 1409991 h 1723603"/>
                <a:gd name="connsiteX0" fmla="*/ 5195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22800 w 3640900"/>
                <a:gd name="connsiteY12" fmla="*/ 1395602 h 1720984"/>
                <a:gd name="connsiteX13" fmla="*/ 3640900 w 3640900"/>
                <a:gd name="connsiteY13" fmla="*/ 1409991 h 1720984"/>
                <a:gd name="connsiteX0" fmla="*/ 912 w 3672623"/>
                <a:gd name="connsiteY0" fmla="*/ 1720984 h 1720984"/>
                <a:gd name="connsiteX1" fmla="*/ 0 w 3672623"/>
                <a:gd name="connsiteY1" fmla="*/ 1458469 h 1720984"/>
                <a:gd name="connsiteX2" fmla="*/ 488125 w 3672623"/>
                <a:gd name="connsiteY2" fmla="*/ 1452854 h 1720984"/>
                <a:gd name="connsiteX3" fmla="*/ 840550 w 3672623"/>
                <a:gd name="connsiteY3" fmla="*/ 1281404 h 1720984"/>
                <a:gd name="connsiteX4" fmla="*/ 1007238 w 3672623"/>
                <a:gd name="connsiteY4" fmla="*/ 1271879 h 1720984"/>
                <a:gd name="connsiteX5" fmla="*/ 1183450 w 3672623"/>
                <a:gd name="connsiteY5" fmla="*/ 1343316 h 1720984"/>
                <a:gd name="connsiteX6" fmla="*/ 1397763 w 3672623"/>
                <a:gd name="connsiteY6" fmla="*/ 1524291 h 1720984"/>
                <a:gd name="connsiteX7" fmla="*/ 1845438 w 3672623"/>
                <a:gd name="connsiteY7" fmla="*/ 190791 h 1720984"/>
                <a:gd name="connsiteX8" fmla="*/ 2016888 w 3672623"/>
                <a:gd name="connsiteY8" fmla="*/ 147929 h 1720984"/>
                <a:gd name="connsiteX9" fmla="*/ 2245488 w 3672623"/>
                <a:gd name="connsiteY9" fmla="*/ 1505241 h 1720984"/>
                <a:gd name="connsiteX10" fmla="*/ 2421700 w 3672623"/>
                <a:gd name="connsiteY10" fmla="*/ 1414754 h 1720984"/>
                <a:gd name="connsiteX11" fmla="*/ 2695241 w 3672623"/>
                <a:gd name="connsiteY11" fmla="*/ 1336410 h 1720984"/>
                <a:gd name="connsiteX12" fmla="*/ 3593470 w 3672623"/>
                <a:gd name="connsiteY12" fmla="*/ 1400840 h 1720984"/>
                <a:gd name="connsiteX13" fmla="*/ 3640900 w 3672623"/>
                <a:gd name="connsiteY13"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93470 w 3640900"/>
                <a:gd name="connsiteY12" fmla="*/ 1400840 h 1720984"/>
                <a:gd name="connsiteX13" fmla="*/ 3640900 w 3640900"/>
                <a:gd name="connsiteY13" fmla="*/ 1409991 h 1720984"/>
                <a:gd name="connsiteX0" fmla="*/ 912 w 3598070"/>
                <a:gd name="connsiteY0" fmla="*/ 1720984 h 1720984"/>
                <a:gd name="connsiteX1" fmla="*/ 0 w 3598070"/>
                <a:gd name="connsiteY1" fmla="*/ 1458469 h 1720984"/>
                <a:gd name="connsiteX2" fmla="*/ 488125 w 3598070"/>
                <a:gd name="connsiteY2" fmla="*/ 1452854 h 1720984"/>
                <a:gd name="connsiteX3" fmla="*/ 840550 w 3598070"/>
                <a:gd name="connsiteY3" fmla="*/ 1281404 h 1720984"/>
                <a:gd name="connsiteX4" fmla="*/ 1007238 w 3598070"/>
                <a:gd name="connsiteY4" fmla="*/ 1271879 h 1720984"/>
                <a:gd name="connsiteX5" fmla="*/ 1183450 w 3598070"/>
                <a:gd name="connsiteY5" fmla="*/ 1343316 h 1720984"/>
                <a:gd name="connsiteX6" fmla="*/ 1397763 w 3598070"/>
                <a:gd name="connsiteY6" fmla="*/ 1524291 h 1720984"/>
                <a:gd name="connsiteX7" fmla="*/ 1845438 w 3598070"/>
                <a:gd name="connsiteY7" fmla="*/ 190791 h 1720984"/>
                <a:gd name="connsiteX8" fmla="*/ 2016888 w 3598070"/>
                <a:gd name="connsiteY8" fmla="*/ 147929 h 1720984"/>
                <a:gd name="connsiteX9" fmla="*/ 2245488 w 3598070"/>
                <a:gd name="connsiteY9" fmla="*/ 1505241 h 1720984"/>
                <a:gd name="connsiteX10" fmla="*/ 2421700 w 3598070"/>
                <a:gd name="connsiteY10" fmla="*/ 1414754 h 1720984"/>
                <a:gd name="connsiteX11" fmla="*/ 2695241 w 3598070"/>
                <a:gd name="connsiteY11" fmla="*/ 1336410 h 1720984"/>
                <a:gd name="connsiteX12" fmla="*/ 3593470 w 3598070"/>
                <a:gd name="connsiteY12" fmla="*/ 1400840 h 1720984"/>
                <a:gd name="connsiteX13" fmla="*/ 3598070 w 3598070"/>
                <a:gd name="connsiteY13" fmla="*/ 1664070 h 1720984"/>
                <a:gd name="connsiteX0" fmla="*/ 912 w 3625758"/>
                <a:gd name="connsiteY0" fmla="*/ 1720984 h 1720984"/>
                <a:gd name="connsiteX1" fmla="*/ 0 w 3625758"/>
                <a:gd name="connsiteY1" fmla="*/ 1458469 h 1720984"/>
                <a:gd name="connsiteX2" fmla="*/ 488125 w 3625758"/>
                <a:gd name="connsiteY2" fmla="*/ 1452854 h 1720984"/>
                <a:gd name="connsiteX3" fmla="*/ 840550 w 3625758"/>
                <a:gd name="connsiteY3" fmla="*/ 1281404 h 1720984"/>
                <a:gd name="connsiteX4" fmla="*/ 1007238 w 3625758"/>
                <a:gd name="connsiteY4" fmla="*/ 1271879 h 1720984"/>
                <a:gd name="connsiteX5" fmla="*/ 1183450 w 3625758"/>
                <a:gd name="connsiteY5" fmla="*/ 1343316 h 1720984"/>
                <a:gd name="connsiteX6" fmla="*/ 1397763 w 3625758"/>
                <a:gd name="connsiteY6" fmla="*/ 1524291 h 1720984"/>
                <a:gd name="connsiteX7" fmla="*/ 1845438 w 3625758"/>
                <a:gd name="connsiteY7" fmla="*/ 190791 h 1720984"/>
                <a:gd name="connsiteX8" fmla="*/ 2016888 w 3625758"/>
                <a:gd name="connsiteY8" fmla="*/ 147929 h 1720984"/>
                <a:gd name="connsiteX9" fmla="*/ 2245488 w 3625758"/>
                <a:gd name="connsiteY9" fmla="*/ 1505241 h 1720984"/>
                <a:gd name="connsiteX10" fmla="*/ 2421700 w 3625758"/>
                <a:gd name="connsiteY10" fmla="*/ 1414754 h 1720984"/>
                <a:gd name="connsiteX11" fmla="*/ 2695241 w 3625758"/>
                <a:gd name="connsiteY11" fmla="*/ 1336410 h 1720984"/>
                <a:gd name="connsiteX12" fmla="*/ 3625592 w 3625758"/>
                <a:gd name="connsiteY12" fmla="*/ 1403459 h 1720984"/>
                <a:gd name="connsiteX13" fmla="*/ 3598070 w 3625758"/>
                <a:gd name="connsiteY13" fmla="*/ 1664070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6689 h 1720984"/>
                <a:gd name="connsiteX0" fmla="*/ 912 w 3632335"/>
                <a:gd name="connsiteY0" fmla="*/ 1720984 h 1720984"/>
                <a:gd name="connsiteX1" fmla="*/ 0 w 3632335"/>
                <a:gd name="connsiteY1" fmla="*/ 1458469 h 1720984"/>
                <a:gd name="connsiteX2" fmla="*/ 488125 w 3632335"/>
                <a:gd name="connsiteY2" fmla="*/ 1452854 h 1720984"/>
                <a:gd name="connsiteX3" fmla="*/ 840550 w 3632335"/>
                <a:gd name="connsiteY3" fmla="*/ 1281404 h 1720984"/>
                <a:gd name="connsiteX4" fmla="*/ 1007238 w 3632335"/>
                <a:gd name="connsiteY4" fmla="*/ 1271879 h 1720984"/>
                <a:gd name="connsiteX5" fmla="*/ 1183450 w 3632335"/>
                <a:gd name="connsiteY5" fmla="*/ 1343316 h 1720984"/>
                <a:gd name="connsiteX6" fmla="*/ 1397763 w 3632335"/>
                <a:gd name="connsiteY6" fmla="*/ 1524291 h 1720984"/>
                <a:gd name="connsiteX7" fmla="*/ 1845438 w 3632335"/>
                <a:gd name="connsiteY7" fmla="*/ 190791 h 1720984"/>
                <a:gd name="connsiteX8" fmla="*/ 2016888 w 3632335"/>
                <a:gd name="connsiteY8" fmla="*/ 147929 h 1720984"/>
                <a:gd name="connsiteX9" fmla="*/ 2245488 w 3632335"/>
                <a:gd name="connsiteY9" fmla="*/ 1505241 h 1720984"/>
                <a:gd name="connsiteX10" fmla="*/ 2421700 w 3632335"/>
                <a:gd name="connsiteY10" fmla="*/ 1414754 h 1720984"/>
                <a:gd name="connsiteX11" fmla="*/ 2695241 w 3632335"/>
                <a:gd name="connsiteY11" fmla="*/ 1336410 h 1720984"/>
                <a:gd name="connsiteX12" fmla="*/ 3625592 w 3632335"/>
                <a:gd name="connsiteY12" fmla="*/ 1403459 h 1720984"/>
                <a:gd name="connsiteX13" fmla="*/ 3632335 w 3632335"/>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9308 h 1720984"/>
                <a:gd name="connsiteX0" fmla="*/ 912 w 3626462"/>
                <a:gd name="connsiteY0" fmla="*/ 1720984 h 1742651"/>
                <a:gd name="connsiteX1" fmla="*/ 0 w 3626462"/>
                <a:gd name="connsiteY1" fmla="*/ 1458469 h 1742651"/>
                <a:gd name="connsiteX2" fmla="*/ 488125 w 3626462"/>
                <a:gd name="connsiteY2" fmla="*/ 1452854 h 1742651"/>
                <a:gd name="connsiteX3" fmla="*/ 840550 w 3626462"/>
                <a:gd name="connsiteY3" fmla="*/ 1281404 h 1742651"/>
                <a:gd name="connsiteX4" fmla="*/ 1007238 w 3626462"/>
                <a:gd name="connsiteY4" fmla="*/ 1271879 h 1742651"/>
                <a:gd name="connsiteX5" fmla="*/ 1183450 w 3626462"/>
                <a:gd name="connsiteY5" fmla="*/ 1343316 h 1742651"/>
                <a:gd name="connsiteX6" fmla="*/ 1397763 w 3626462"/>
                <a:gd name="connsiteY6" fmla="*/ 1524291 h 1742651"/>
                <a:gd name="connsiteX7" fmla="*/ 1845438 w 3626462"/>
                <a:gd name="connsiteY7" fmla="*/ 190791 h 1742651"/>
                <a:gd name="connsiteX8" fmla="*/ 2016888 w 3626462"/>
                <a:gd name="connsiteY8" fmla="*/ 147929 h 1742651"/>
                <a:gd name="connsiteX9" fmla="*/ 2245488 w 3626462"/>
                <a:gd name="connsiteY9" fmla="*/ 1505241 h 1742651"/>
                <a:gd name="connsiteX10" fmla="*/ 2421700 w 3626462"/>
                <a:gd name="connsiteY10" fmla="*/ 1414754 h 1742651"/>
                <a:gd name="connsiteX11" fmla="*/ 2695241 w 3626462"/>
                <a:gd name="connsiteY11" fmla="*/ 1336410 h 1742651"/>
                <a:gd name="connsiteX12" fmla="*/ 3625592 w 3626462"/>
                <a:gd name="connsiteY12" fmla="*/ 1403459 h 1742651"/>
                <a:gd name="connsiteX13" fmla="*/ 3621627 w 3626462"/>
                <a:gd name="connsiteY13" fmla="*/ 1742651 h 1742651"/>
                <a:gd name="connsiteX0" fmla="*/ 912 w 3627104"/>
                <a:gd name="connsiteY0" fmla="*/ 1720984 h 1721696"/>
                <a:gd name="connsiteX1" fmla="*/ 0 w 3627104"/>
                <a:gd name="connsiteY1" fmla="*/ 1458469 h 1721696"/>
                <a:gd name="connsiteX2" fmla="*/ 488125 w 3627104"/>
                <a:gd name="connsiteY2" fmla="*/ 1452854 h 1721696"/>
                <a:gd name="connsiteX3" fmla="*/ 840550 w 3627104"/>
                <a:gd name="connsiteY3" fmla="*/ 1281404 h 1721696"/>
                <a:gd name="connsiteX4" fmla="*/ 1007238 w 3627104"/>
                <a:gd name="connsiteY4" fmla="*/ 1271879 h 1721696"/>
                <a:gd name="connsiteX5" fmla="*/ 1183450 w 3627104"/>
                <a:gd name="connsiteY5" fmla="*/ 1343316 h 1721696"/>
                <a:gd name="connsiteX6" fmla="*/ 1397763 w 3627104"/>
                <a:gd name="connsiteY6" fmla="*/ 1524291 h 1721696"/>
                <a:gd name="connsiteX7" fmla="*/ 1845438 w 3627104"/>
                <a:gd name="connsiteY7" fmla="*/ 190791 h 1721696"/>
                <a:gd name="connsiteX8" fmla="*/ 2016888 w 3627104"/>
                <a:gd name="connsiteY8" fmla="*/ 147929 h 1721696"/>
                <a:gd name="connsiteX9" fmla="*/ 2245488 w 3627104"/>
                <a:gd name="connsiteY9" fmla="*/ 1505241 h 1721696"/>
                <a:gd name="connsiteX10" fmla="*/ 2421700 w 3627104"/>
                <a:gd name="connsiteY10" fmla="*/ 1414754 h 1721696"/>
                <a:gd name="connsiteX11" fmla="*/ 2695241 w 3627104"/>
                <a:gd name="connsiteY11" fmla="*/ 1336410 h 1721696"/>
                <a:gd name="connsiteX12" fmla="*/ 3625592 w 3627104"/>
                <a:gd name="connsiteY12" fmla="*/ 1403459 h 1721696"/>
                <a:gd name="connsiteX13" fmla="*/ 3625910 w 3627104"/>
                <a:gd name="connsiteY13" fmla="*/ 1721696 h 1721696"/>
                <a:gd name="connsiteX0" fmla="*/ 912 w 4973329"/>
                <a:gd name="connsiteY0" fmla="*/ 1720984 h 1721696"/>
                <a:gd name="connsiteX1" fmla="*/ 0 w 4973329"/>
                <a:gd name="connsiteY1" fmla="*/ 1458469 h 1721696"/>
                <a:gd name="connsiteX2" fmla="*/ 488125 w 4973329"/>
                <a:gd name="connsiteY2" fmla="*/ 1452854 h 1721696"/>
                <a:gd name="connsiteX3" fmla="*/ 840550 w 4973329"/>
                <a:gd name="connsiteY3" fmla="*/ 1281404 h 1721696"/>
                <a:gd name="connsiteX4" fmla="*/ 1007238 w 4973329"/>
                <a:gd name="connsiteY4" fmla="*/ 1271879 h 1721696"/>
                <a:gd name="connsiteX5" fmla="*/ 1183450 w 4973329"/>
                <a:gd name="connsiteY5" fmla="*/ 1343316 h 1721696"/>
                <a:gd name="connsiteX6" fmla="*/ 1397763 w 4973329"/>
                <a:gd name="connsiteY6" fmla="*/ 1524291 h 1721696"/>
                <a:gd name="connsiteX7" fmla="*/ 1845438 w 4973329"/>
                <a:gd name="connsiteY7" fmla="*/ 190791 h 1721696"/>
                <a:gd name="connsiteX8" fmla="*/ 2016888 w 4973329"/>
                <a:gd name="connsiteY8" fmla="*/ 147929 h 1721696"/>
                <a:gd name="connsiteX9" fmla="*/ 2245488 w 4973329"/>
                <a:gd name="connsiteY9" fmla="*/ 1505241 h 1721696"/>
                <a:gd name="connsiteX10" fmla="*/ 2421700 w 4973329"/>
                <a:gd name="connsiteY10" fmla="*/ 1414754 h 1721696"/>
                <a:gd name="connsiteX11" fmla="*/ 2695241 w 4973329"/>
                <a:gd name="connsiteY11" fmla="*/ 1336410 h 1721696"/>
                <a:gd name="connsiteX12" fmla="*/ 4973323 w 4973329"/>
                <a:gd name="connsiteY12" fmla="*/ 1445369 h 1721696"/>
                <a:gd name="connsiteX13" fmla="*/ 3625910 w 4973329"/>
                <a:gd name="connsiteY13" fmla="*/ 1721696 h 172169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2695241 w 4974835"/>
                <a:gd name="connsiteY11" fmla="*/ 1336410 h 1749636"/>
                <a:gd name="connsiteX12" fmla="*/ 4973323 w 4974835"/>
                <a:gd name="connsiteY12" fmla="*/ 1445369 h 1749636"/>
                <a:gd name="connsiteX13" fmla="*/ 4973641 w 4974835"/>
                <a:gd name="connsiteY13"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37727 w 4974835"/>
                <a:gd name="connsiteY10" fmla="*/ 1256893 h 1749636"/>
                <a:gd name="connsiteX11" fmla="*/ 4973323 w 4974835"/>
                <a:gd name="connsiteY11" fmla="*/ 1463705 h 1749636"/>
                <a:gd name="connsiteX12" fmla="*/ 4973641 w 4974835"/>
                <a:gd name="connsiteY12" fmla="*/ 1749636 h 1749636"/>
                <a:gd name="connsiteX0" fmla="*/ 9478 w 4983401"/>
                <a:gd name="connsiteY0" fmla="*/ 1720984 h 1749636"/>
                <a:gd name="connsiteX1" fmla="*/ 0 w 4983401"/>
                <a:gd name="connsiteY1" fmla="*/ 1479424 h 1749636"/>
                <a:gd name="connsiteX2" fmla="*/ 496691 w 4983401"/>
                <a:gd name="connsiteY2" fmla="*/ 1452854 h 1749636"/>
                <a:gd name="connsiteX3" fmla="*/ 849116 w 4983401"/>
                <a:gd name="connsiteY3" fmla="*/ 1281404 h 1749636"/>
                <a:gd name="connsiteX4" fmla="*/ 1015804 w 4983401"/>
                <a:gd name="connsiteY4" fmla="*/ 1271879 h 1749636"/>
                <a:gd name="connsiteX5" fmla="*/ 1192016 w 4983401"/>
                <a:gd name="connsiteY5" fmla="*/ 1343316 h 1749636"/>
                <a:gd name="connsiteX6" fmla="*/ 1406329 w 4983401"/>
                <a:gd name="connsiteY6" fmla="*/ 1524291 h 1749636"/>
                <a:gd name="connsiteX7" fmla="*/ 1854004 w 4983401"/>
                <a:gd name="connsiteY7" fmla="*/ 190791 h 1749636"/>
                <a:gd name="connsiteX8" fmla="*/ 2025454 w 4983401"/>
                <a:gd name="connsiteY8" fmla="*/ 147929 h 1749636"/>
                <a:gd name="connsiteX9" fmla="*/ 2254054 w 4983401"/>
                <a:gd name="connsiteY9" fmla="*/ 1505241 h 1749636"/>
                <a:gd name="connsiteX10" fmla="*/ 2846293 w 4983401"/>
                <a:gd name="connsiteY10" fmla="*/ 1256893 h 1749636"/>
                <a:gd name="connsiteX11" fmla="*/ 4981889 w 4983401"/>
                <a:gd name="connsiteY11" fmla="*/ 1463705 h 1749636"/>
                <a:gd name="connsiteX12" fmla="*/ 4982207 w 4983401"/>
                <a:gd name="connsiteY12" fmla="*/ 1749636 h 1749636"/>
                <a:gd name="connsiteX0" fmla="*/ 912 w 4983401"/>
                <a:gd name="connsiteY0" fmla="*/ 1769879 h 1769879"/>
                <a:gd name="connsiteX1" fmla="*/ 0 w 4983401"/>
                <a:gd name="connsiteY1" fmla="*/ 1479424 h 1769879"/>
                <a:gd name="connsiteX2" fmla="*/ 496691 w 4983401"/>
                <a:gd name="connsiteY2" fmla="*/ 1452854 h 1769879"/>
                <a:gd name="connsiteX3" fmla="*/ 849116 w 4983401"/>
                <a:gd name="connsiteY3" fmla="*/ 1281404 h 1769879"/>
                <a:gd name="connsiteX4" fmla="*/ 1015804 w 4983401"/>
                <a:gd name="connsiteY4" fmla="*/ 1271879 h 1769879"/>
                <a:gd name="connsiteX5" fmla="*/ 1192016 w 4983401"/>
                <a:gd name="connsiteY5" fmla="*/ 1343316 h 1769879"/>
                <a:gd name="connsiteX6" fmla="*/ 1406329 w 4983401"/>
                <a:gd name="connsiteY6" fmla="*/ 1524291 h 1769879"/>
                <a:gd name="connsiteX7" fmla="*/ 1854004 w 4983401"/>
                <a:gd name="connsiteY7" fmla="*/ 190791 h 1769879"/>
                <a:gd name="connsiteX8" fmla="*/ 2025454 w 4983401"/>
                <a:gd name="connsiteY8" fmla="*/ 147929 h 1769879"/>
                <a:gd name="connsiteX9" fmla="*/ 2254054 w 4983401"/>
                <a:gd name="connsiteY9" fmla="*/ 1505241 h 1769879"/>
                <a:gd name="connsiteX10" fmla="*/ 2846293 w 4983401"/>
                <a:gd name="connsiteY10" fmla="*/ 1256893 h 1769879"/>
                <a:gd name="connsiteX11" fmla="*/ 4981889 w 4983401"/>
                <a:gd name="connsiteY11" fmla="*/ 1463705 h 1769879"/>
                <a:gd name="connsiteX12" fmla="*/ 4982207 w 4983401"/>
                <a:gd name="connsiteY12" fmla="*/ 1749636 h 1769879"/>
                <a:gd name="connsiteX0" fmla="*/ 912 w 4983401"/>
                <a:gd name="connsiteY0" fmla="*/ 1752416 h 1752416"/>
                <a:gd name="connsiteX1" fmla="*/ 0 w 4983401"/>
                <a:gd name="connsiteY1" fmla="*/ 1479424 h 1752416"/>
                <a:gd name="connsiteX2" fmla="*/ 496691 w 4983401"/>
                <a:gd name="connsiteY2" fmla="*/ 1452854 h 1752416"/>
                <a:gd name="connsiteX3" fmla="*/ 849116 w 4983401"/>
                <a:gd name="connsiteY3" fmla="*/ 1281404 h 1752416"/>
                <a:gd name="connsiteX4" fmla="*/ 1015804 w 4983401"/>
                <a:gd name="connsiteY4" fmla="*/ 1271879 h 1752416"/>
                <a:gd name="connsiteX5" fmla="*/ 1192016 w 4983401"/>
                <a:gd name="connsiteY5" fmla="*/ 1343316 h 1752416"/>
                <a:gd name="connsiteX6" fmla="*/ 1406329 w 4983401"/>
                <a:gd name="connsiteY6" fmla="*/ 1524291 h 1752416"/>
                <a:gd name="connsiteX7" fmla="*/ 1854004 w 4983401"/>
                <a:gd name="connsiteY7" fmla="*/ 190791 h 1752416"/>
                <a:gd name="connsiteX8" fmla="*/ 2025454 w 4983401"/>
                <a:gd name="connsiteY8" fmla="*/ 147929 h 1752416"/>
                <a:gd name="connsiteX9" fmla="*/ 2254054 w 4983401"/>
                <a:gd name="connsiteY9" fmla="*/ 1505241 h 1752416"/>
                <a:gd name="connsiteX10" fmla="*/ 2846293 w 4983401"/>
                <a:gd name="connsiteY10" fmla="*/ 1256893 h 1752416"/>
                <a:gd name="connsiteX11" fmla="*/ 4981889 w 4983401"/>
                <a:gd name="connsiteY11" fmla="*/ 1463705 h 1752416"/>
                <a:gd name="connsiteX12" fmla="*/ 4982207 w 4983401"/>
                <a:gd name="connsiteY12" fmla="*/ 1749636 h 1752416"/>
                <a:gd name="connsiteX0" fmla="*/ 912 w 4987918"/>
                <a:gd name="connsiteY0" fmla="*/ 1752416 h 1752416"/>
                <a:gd name="connsiteX1" fmla="*/ 0 w 4987918"/>
                <a:gd name="connsiteY1" fmla="*/ 1479424 h 1752416"/>
                <a:gd name="connsiteX2" fmla="*/ 496691 w 4987918"/>
                <a:gd name="connsiteY2" fmla="*/ 1452854 h 1752416"/>
                <a:gd name="connsiteX3" fmla="*/ 849116 w 4987918"/>
                <a:gd name="connsiteY3" fmla="*/ 1281404 h 1752416"/>
                <a:gd name="connsiteX4" fmla="*/ 1015804 w 4987918"/>
                <a:gd name="connsiteY4" fmla="*/ 1271879 h 1752416"/>
                <a:gd name="connsiteX5" fmla="*/ 1192016 w 4987918"/>
                <a:gd name="connsiteY5" fmla="*/ 1343316 h 1752416"/>
                <a:gd name="connsiteX6" fmla="*/ 1406329 w 4987918"/>
                <a:gd name="connsiteY6" fmla="*/ 1524291 h 1752416"/>
                <a:gd name="connsiteX7" fmla="*/ 1854004 w 4987918"/>
                <a:gd name="connsiteY7" fmla="*/ 190791 h 1752416"/>
                <a:gd name="connsiteX8" fmla="*/ 2025454 w 4987918"/>
                <a:gd name="connsiteY8" fmla="*/ 147929 h 1752416"/>
                <a:gd name="connsiteX9" fmla="*/ 2254054 w 4987918"/>
                <a:gd name="connsiteY9" fmla="*/ 1505241 h 1752416"/>
                <a:gd name="connsiteX10" fmla="*/ 2846293 w 4987918"/>
                <a:gd name="connsiteY10" fmla="*/ 1256893 h 1752416"/>
                <a:gd name="connsiteX11" fmla="*/ 4981889 w 4987918"/>
                <a:gd name="connsiteY11" fmla="*/ 1463705 h 1752416"/>
                <a:gd name="connsiteX12" fmla="*/ 4987918 w 4987918"/>
                <a:gd name="connsiteY12" fmla="*/ 1746144 h 1752416"/>
                <a:gd name="connsiteX0" fmla="*/ 536293 w 5523299"/>
                <a:gd name="connsiteY0" fmla="*/ 1752416 h 1752416"/>
                <a:gd name="connsiteX1" fmla="*/ 0 w 5523299"/>
                <a:gd name="connsiteY1" fmla="*/ 1474186 h 1752416"/>
                <a:gd name="connsiteX2" fmla="*/ 1032072 w 5523299"/>
                <a:gd name="connsiteY2" fmla="*/ 1452854 h 1752416"/>
                <a:gd name="connsiteX3" fmla="*/ 1384497 w 5523299"/>
                <a:gd name="connsiteY3" fmla="*/ 1281404 h 1752416"/>
                <a:gd name="connsiteX4" fmla="*/ 1551185 w 5523299"/>
                <a:gd name="connsiteY4" fmla="*/ 1271879 h 1752416"/>
                <a:gd name="connsiteX5" fmla="*/ 1727397 w 5523299"/>
                <a:gd name="connsiteY5" fmla="*/ 1343316 h 1752416"/>
                <a:gd name="connsiteX6" fmla="*/ 1941710 w 5523299"/>
                <a:gd name="connsiteY6" fmla="*/ 1524291 h 1752416"/>
                <a:gd name="connsiteX7" fmla="*/ 2389385 w 5523299"/>
                <a:gd name="connsiteY7" fmla="*/ 190791 h 1752416"/>
                <a:gd name="connsiteX8" fmla="*/ 2560835 w 5523299"/>
                <a:gd name="connsiteY8" fmla="*/ 147929 h 1752416"/>
                <a:gd name="connsiteX9" fmla="*/ 2789435 w 5523299"/>
                <a:gd name="connsiteY9" fmla="*/ 1505241 h 1752416"/>
                <a:gd name="connsiteX10" fmla="*/ 3381674 w 5523299"/>
                <a:gd name="connsiteY10" fmla="*/ 1256893 h 1752416"/>
                <a:gd name="connsiteX11" fmla="*/ 5517270 w 5523299"/>
                <a:gd name="connsiteY11" fmla="*/ 1463705 h 1752416"/>
                <a:gd name="connsiteX12" fmla="*/ 5523299 w 5523299"/>
                <a:gd name="connsiteY12" fmla="*/ 1746144 h 1752416"/>
                <a:gd name="connsiteX0" fmla="*/ 913 w 5523299"/>
                <a:gd name="connsiteY0" fmla="*/ 1757655 h 1757655"/>
                <a:gd name="connsiteX1" fmla="*/ 0 w 5523299"/>
                <a:gd name="connsiteY1" fmla="*/ 1474186 h 1757655"/>
                <a:gd name="connsiteX2" fmla="*/ 1032072 w 5523299"/>
                <a:gd name="connsiteY2" fmla="*/ 1452854 h 1757655"/>
                <a:gd name="connsiteX3" fmla="*/ 1384497 w 5523299"/>
                <a:gd name="connsiteY3" fmla="*/ 1281404 h 1757655"/>
                <a:gd name="connsiteX4" fmla="*/ 1551185 w 5523299"/>
                <a:gd name="connsiteY4" fmla="*/ 1271879 h 1757655"/>
                <a:gd name="connsiteX5" fmla="*/ 1727397 w 5523299"/>
                <a:gd name="connsiteY5" fmla="*/ 1343316 h 1757655"/>
                <a:gd name="connsiteX6" fmla="*/ 1941710 w 5523299"/>
                <a:gd name="connsiteY6" fmla="*/ 1524291 h 1757655"/>
                <a:gd name="connsiteX7" fmla="*/ 2389385 w 5523299"/>
                <a:gd name="connsiteY7" fmla="*/ 190791 h 1757655"/>
                <a:gd name="connsiteX8" fmla="*/ 2560835 w 5523299"/>
                <a:gd name="connsiteY8" fmla="*/ 147929 h 1757655"/>
                <a:gd name="connsiteX9" fmla="*/ 2789435 w 5523299"/>
                <a:gd name="connsiteY9" fmla="*/ 1505241 h 1757655"/>
                <a:gd name="connsiteX10" fmla="*/ 3381674 w 5523299"/>
                <a:gd name="connsiteY10" fmla="*/ 1256893 h 1757655"/>
                <a:gd name="connsiteX11" fmla="*/ 5517270 w 5523299"/>
                <a:gd name="connsiteY11" fmla="*/ 1463705 h 1757655"/>
                <a:gd name="connsiteX12" fmla="*/ 5523299 w 5523299"/>
                <a:gd name="connsiteY12" fmla="*/ 1746144 h 1757655"/>
                <a:gd name="connsiteX0" fmla="*/ 0 w 5642311"/>
                <a:gd name="connsiteY0" fmla="*/ 1771625 h 1771625"/>
                <a:gd name="connsiteX1" fmla="*/ 119012 w 5642311"/>
                <a:gd name="connsiteY1" fmla="*/ 1474186 h 1771625"/>
                <a:gd name="connsiteX2" fmla="*/ 1151084 w 5642311"/>
                <a:gd name="connsiteY2" fmla="*/ 1452854 h 1771625"/>
                <a:gd name="connsiteX3" fmla="*/ 1503509 w 5642311"/>
                <a:gd name="connsiteY3" fmla="*/ 1281404 h 1771625"/>
                <a:gd name="connsiteX4" fmla="*/ 1670197 w 5642311"/>
                <a:gd name="connsiteY4" fmla="*/ 1271879 h 1771625"/>
                <a:gd name="connsiteX5" fmla="*/ 1846409 w 5642311"/>
                <a:gd name="connsiteY5" fmla="*/ 1343316 h 1771625"/>
                <a:gd name="connsiteX6" fmla="*/ 2060722 w 5642311"/>
                <a:gd name="connsiteY6" fmla="*/ 1524291 h 1771625"/>
                <a:gd name="connsiteX7" fmla="*/ 2508397 w 5642311"/>
                <a:gd name="connsiteY7" fmla="*/ 190791 h 1771625"/>
                <a:gd name="connsiteX8" fmla="*/ 2679847 w 5642311"/>
                <a:gd name="connsiteY8" fmla="*/ 147929 h 1771625"/>
                <a:gd name="connsiteX9" fmla="*/ 2908447 w 5642311"/>
                <a:gd name="connsiteY9" fmla="*/ 1505241 h 1771625"/>
                <a:gd name="connsiteX10" fmla="*/ 3500686 w 5642311"/>
                <a:gd name="connsiteY10" fmla="*/ 1256893 h 1771625"/>
                <a:gd name="connsiteX11" fmla="*/ 5636282 w 5642311"/>
                <a:gd name="connsiteY11" fmla="*/ 1463705 h 1771625"/>
                <a:gd name="connsiteX12" fmla="*/ 5642311 w 5642311"/>
                <a:gd name="connsiteY12" fmla="*/ 1746144 h 1771625"/>
                <a:gd name="connsiteX0" fmla="*/ 4 w 5642315"/>
                <a:gd name="connsiteY0" fmla="*/ 1771625 h 1771625"/>
                <a:gd name="connsiteX1" fmla="*/ 1947 w 5642315"/>
                <a:gd name="connsiteY1" fmla="*/ 1495141 h 1771625"/>
                <a:gd name="connsiteX2" fmla="*/ 1151088 w 5642315"/>
                <a:gd name="connsiteY2" fmla="*/ 1452854 h 1771625"/>
                <a:gd name="connsiteX3" fmla="*/ 1503513 w 5642315"/>
                <a:gd name="connsiteY3" fmla="*/ 1281404 h 1771625"/>
                <a:gd name="connsiteX4" fmla="*/ 1670201 w 5642315"/>
                <a:gd name="connsiteY4" fmla="*/ 1271879 h 1771625"/>
                <a:gd name="connsiteX5" fmla="*/ 1846413 w 5642315"/>
                <a:gd name="connsiteY5" fmla="*/ 1343316 h 1771625"/>
                <a:gd name="connsiteX6" fmla="*/ 2060726 w 5642315"/>
                <a:gd name="connsiteY6" fmla="*/ 1524291 h 1771625"/>
                <a:gd name="connsiteX7" fmla="*/ 2508401 w 5642315"/>
                <a:gd name="connsiteY7" fmla="*/ 190791 h 1771625"/>
                <a:gd name="connsiteX8" fmla="*/ 2679851 w 5642315"/>
                <a:gd name="connsiteY8" fmla="*/ 147929 h 1771625"/>
                <a:gd name="connsiteX9" fmla="*/ 2908451 w 5642315"/>
                <a:gd name="connsiteY9" fmla="*/ 1505241 h 1771625"/>
                <a:gd name="connsiteX10" fmla="*/ 3500690 w 5642315"/>
                <a:gd name="connsiteY10" fmla="*/ 1256893 h 1771625"/>
                <a:gd name="connsiteX11" fmla="*/ 5636286 w 5642315"/>
                <a:gd name="connsiteY11" fmla="*/ 1463705 h 1771625"/>
                <a:gd name="connsiteX12" fmla="*/ 5642315 w 5642315"/>
                <a:gd name="connsiteY12" fmla="*/ 1746144 h 1771625"/>
                <a:gd name="connsiteX0" fmla="*/ 4 w 5642315"/>
                <a:gd name="connsiteY0" fmla="*/ 1750670 h 1750670"/>
                <a:gd name="connsiteX1" fmla="*/ 1947 w 5642315"/>
                <a:gd name="connsiteY1" fmla="*/ 1495141 h 1750670"/>
                <a:gd name="connsiteX2" fmla="*/ 1151088 w 5642315"/>
                <a:gd name="connsiteY2" fmla="*/ 1452854 h 1750670"/>
                <a:gd name="connsiteX3" fmla="*/ 1503513 w 5642315"/>
                <a:gd name="connsiteY3" fmla="*/ 1281404 h 1750670"/>
                <a:gd name="connsiteX4" fmla="*/ 1670201 w 5642315"/>
                <a:gd name="connsiteY4" fmla="*/ 1271879 h 1750670"/>
                <a:gd name="connsiteX5" fmla="*/ 1846413 w 5642315"/>
                <a:gd name="connsiteY5" fmla="*/ 1343316 h 1750670"/>
                <a:gd name="connsiteX6" fmla="*/ 2060726 w 5642315"/>
                <a:gd name="connsiteY6" fmla="*/ 1524291 h 1750670"/>
                <a:gd name="connsiteX7" fmla="*/ 2508401 w 5642315"/>
                <a:gd name="connsiteY7" fmla="*/ 190791 h 1750670"/>
                <a:gd name="connsiteX8" fmla="*/ 2679851 w 5642315"/>
                <a:gd name="connsiteY8" fmla="*/ 147929 h 1750670"/>
                <a:gd name="connsiteX9" fmla="*/ 2908451 w 5642315"/>
                <a:gd name="connsiteY9" fmla="*/ 1505241 h 1750670"/>
                <a:gd name="connsiteX10" fmla="*/ 3500690 w 5642315"/>
                <a:gd name="connsiteY10" fmla="*/ 1256893 h 1750670"/>
                <a:gd name="connsiteX11" fmla="*/ 5636286 w 5642315"/>
                <a:gd name="connsiteY11" fmla="*/ 1463705 h 1750670"/>
                <a:gd name="connsiteX12" fmla="*/ 5642315 w 5642315"/>
                <a:gd name="connsiteY12" fmla="*/ 1746144 h 1750670"/>
                <a:gd name="connsiteX0" fmla="*/ 4 w 5642315"/>
                <a:gd name="connsiteY0" fmla="*/ 1761148 h 1761148"/>
                <a:gd name="connsiteX1" fmla="*/ 1947 w 5642315"/>
                <a:gd name="connsiteY1" fmla="*/ 1495141 h 1761148"/>
                <a:gd name="connsiteX2" fmla="*/ 1151088 w 5642315"/>
                <a:gd name="connsiteY2" fmla="*/ 1452854 h 1761148"/>
                <a:gd name="connsiteX3" fmla="*/ 1503513 w 5642315"/>
                <a:gd name="connsiteY3" fmla="*/ 1281404 h 1761148"/>
                <a:gd name="connsiteX4" fmla="*/ 1670201 w 5642315"/>
                <a:gd name="connsiteY4" fmla="*/ 1271879 h 1761148"/>
                <a:gd name="connsiteX5" fmla="*/ 1846413 w 5642315"/>
                <a:gd name="connsiteY5" fmla="*/ 1343316 h 1761148"/>
                <a:gd name="connsiteX6" fmla="*/ 2060726 w 5642315"/>
                <a:gd name="connsiteY6" fmla="*/ 1524291 h 1761148"/>
                <a:gd name="connsiteX7" fmla="*/ 2508401 w 5642315"/>
                <a:gd name="connsiteY7" fmla="*/ 190791 h 1761148"/>
                <a:gd name="connsiteX8" fmla="*/ 2679851 w 5642315"/>
                <a:gd name="connsiteY8" fmla="*/ 147929 h 1761148"/>
                <a:gd name="connsiteX9" fmla="*/ 2908451 w 5642315"/>
                <a:gd name="connsiteY9" fmla="*/ 1505241 h 1761148"/>
                <a:gd name="connsiteX10" fmla="*/ 3500690 w 5642315"/>
                <a:gd name="connsiteY10" fmla="*/ 1256893 h 1761148"/>
                <a:gd name="connsiteX11" fmla="*/ 5636286 w 5642315"/>
                <a:gd name="connsiteY11" fmla="*/ 1463705 h 1761148"/>
                <a:gd name="connsiteX12" fmla="*/ 5642315 w 5642315"/>
                <a:gd name="connsiteY12" fmla="*/ 1746144 h 176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42315" h="1761148">
                  <a:moveTo>
                    <a:pt x="4" y="1761148"/>
                  </a:moveTo>
                  <a:cubicBezTo>
                    <a:pt x="-148" y="1678977"/>
                    <a:pt x="3551" y="1498793"/>
                    <a:pt x="1947" y="1495141"/>
                  </a:cubicBezTo>
                  <a:cubicBezTo>
                    <a:pt x="86004" y="1488870"/>
                    <a:pt x="900827" y="1488477"/>
                    <a:pt x="1151088" y="1452854"/>
                  </a:cubicBezTo>
                  <a:cubicBezTo>
                    <a:pt x="1401349" y="1417231"/>
                    <a:pt x="1416994" y="1311566"/>
                    <a:pt x="1503513" y="1281404"/>
                  </a:cubicBezTo>
                  <a:cubicBezTo>
                    <a:pt x="1590032" y="1251241"/>
                    <a:pt x="1613051" y="1261560"/>
                    <a:pt x="1670201" y="1271879"/>
                  </a:cubicBezTo>
                  <a:cubicBezTo>
                    <a:pt x="1727351" y="1282198"/>
                    <a:pt x="1781326" y="1301247"/>
                    <a:pt x="1846413" y="1343316"/>
                  </a:cubicBezTo>
                  <a:cubicBezTo>
                    <a:pt x="1911500" y="1385385"/>
                    <a:pt x="1950395" y="1716379"/>
                    <a:pt x="2060726" y="1524291"/>
                  </a:cubicBezTo>
                  <a:cubicBezTo>
                    <a:pt x="2171057" y="1332203"/>
                    <a:pt x="2405214" y="420185"/>
                    <a:pt x="2508401" y="190791"/>
                  </a:cubicBezTo>
                  <a:cubicBezTo>
                    <a:pt x="2611589" y="-38603"/>
                    <a:pt x="2613176" y="-71146"/>
                    <a:pt x="2679851" y="147929"/>
                  </a:cubicBezTo>
                  <a:cubicBezTo>
                    <a:pt x="2746526" y="367004"/>
                    <a:pt x="2771644" y="1320414"/>
                    <a:pt x="2908451" y="1505241"/>
                  </a:cubicBezTo>
                  <a:cubicBezTo>
                    <a:pt x="3045258" y="1690068"/>
                    <a:pt x="3046051" y="1263816"/>
                    <a:pt x="3500690" y="1256893"/>
                  </a:cubicBezTo>
                  <a:cubicBezTo>
                    <a:pt x="3955329" y="1249970"/>
                    <a:pt x="4898008" y="1437550"/>
                    <a:pt x="5636286" y="1463705"/>
                  </a:cubicBezTo>
                  <a:cubicBezTo>
                    <a:pt x="5639707" y="1462872"/>
                    <a:pt x="5641906" y="1686119"/>
                    <a:pt x="5642315" y="1746144"/>
                  </a:cubicBezTo>
                </a:path>
              </a:pathLst>
            </a:custGeom>
            <a:solidFill>
              <a:schemeClr val="bg1">
                <a:lumMod val="50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07" name="Freeform 206"/>
            <p:cNvSpPr/>
            <p:nvPr/>
          </p:nvSpPr>
          <p:spPr>
            <a:xfrm>
              <a:off x="2680722" y="4264532"/>
              <a:ext cx="1996685" cy="505495"/>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4982420"/>
                <a:gd name="connsiteY0" fmla="*/ 1495716 h 1591066"/>
                <a:gd name="connsiteX1" fmla="*/ 500062 w 4982420"/>
                <a:gd name="connsiteY1" fmla="*/ 1452854 h 1591066"/>
                <a:gd name="connsiteX2" fmla="*/ 852487 w 4982420"/>
                <a:gd name="connsiteY2" fmla="*/ 1281404 h 1591066"/>
                <a:gd name="connsiteX3" fmla="*/ 1019175 w 4982420"/>
                <a:gd name="connsiteY3" fmla="*/ 1271879 h 1591066"/>
                <a:gd name="connsiteX4" fmla="*/ 1195387 w 4982420"/>
                <a:gd name="connsiteY4" fmla="*/ 1343316 h 1591066"/>
                <a:gd name="connsiteX5" fmla="*/ 1409700 w 4982420"/>
                <a:gd name="connsiteY5" fmla="*/ 1524291 h 1591066"/>
                <a:gd name="connsiteX6" fmla="*/ 1857375 w 4982420"/>
                <a:gd name="connsiteY6" fmla="*/ 190791 h 1591066"/>
                <a:gd name="connsiteX7" fmla="*/ 2028825 w 4982420"/>
                <a:gd name="connsiteY7" fmla="*/ 147929 h 1591066"/>
                <a:gd name="connsiteX8" fmla="*/ 2257425 w 4982420"/>
                <a:gd name="connsiteY8" fmla="*/ 1505241 h 1591066"/>
                <a:gd name="connsiteX9" fmla="*/ 2433637 w 4982420"/>
                <a:gd name="connsiteY9" fmla="*/ 1414754 h 1591066"/>
                <a:gd name="connsiteX10" fmla="*/ 2707178 w 4982420"/>
                <a:gd name="connsiteY10" fmla="*/ 1336410 h 1591066"/>
                <a:gd name="connsiteX11" fmla="*/ 4982420 w 4982420"/>
                <a:gd name="connsiteY11" fmla="*/ 1485194 h 1591066"/>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2807088 w 4982420"/>
                <a:gd name="connsiteY10" fmla="*/ 1298809 h 1585701"/>
                <a:gd name="connsiteX11" fmla="*/ 4982420 w 4982420"/>
                <a:gd name="connsiteY11" fmla="*/ 1485194 h 1585701"/>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3076079 w 4982420"/>
                <a:gd name="connsiteY10" fmla="*/ 1298809 h 1585701"/>
                <a:gd name="connsiteX11" fmla="*/ 4982420 w 4982420"/>
                <a:gd name="connsiteY11" fmla="*/ 1485194 h 1585701"/>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433637 w 4982420"/>
                <a:gd name="connsiteY9" fmla="*/ 1414754 h 1583767"/>
                <a:gd name="connsiteX10" fmla="*/ 4982420 w 4982420"/>
                <a:gd name="connsiteY10" fmla="*/ 1485194 h 1583767"/>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833280 w 4982420"/>
                <a:gd name="connsiteY9" fmla="*/ 1273748 h 1583767"/>
                <a:gd name="connsiteX10" fmla="*/ 4982420 w 4982420"/>
                <a:gd name="connsiteY10" fmla="*/ 1485194 h 1583767"/>
                <a:gd name="connsiteX0" fmla="*/ 0 w 5522083"/>
                <a:gd name="connsiteY0" fmla="*/ 1500955 h 1583767"/>
                <a:gd name="connsiteX1" fmla="*/ 1039725 w 5522083"/>
                <a:gd name="connsiteY1" fmla="*/ 1452854 h 1583767"/>
                <a:gd name="connsiteX2" fmla="*/ 1392150 w 5522083"/>
                <a:gd name="connsiteY2" fmla="*/ 1281404 h 1583767"/>
                <a:gd name="connsiteX3" fmla="*/ 1558838 w 5522083"/>
                <a:gd name="connsiteY3" fmla="*/ 1271879 h 1583767"/>
                <a:gd name="connsiteX4" fmla="*/ 1735050 w 5522083"/>
                <a:gd name="connsiteY4" fmla="*/ 1343316 h 1583767"/>
                <a:gd name="connsiteX5" fmla="*/ 1949363 w 5522083"/>
                <a:gd name="connsiteY5" fmla="*/ 1524291 h 1583767"/>
                <a:gd name="connsiteX6" fmla="*/ 2397038 w 5522083"/>
                <a:gd name="connsiteY6" fmla="*/ 190791 h 1583767"/>
                <a:gd name="connsiteX7" fmla="*/ 2568488 w 5522083"/>
                <a:gd name="connsiteY7" fmla="*/ 147929 h 1583767"/>
                <a:gd name="connsiteX8" fmla="*/ 2797088 w 5522083"/>
                <a:gd name="connsiteY8" fmla="*/ 1505241 h 1583767"/>
                <a:gd name="connsiteX9" fmla="*/ 3372943 w 5522083"/>
                <a:gd name="connsiteY9" fmla="*/ 1273748 h 1583767"/>
                <a:gd name="connsiteX10" fmla="*/ 5522083 w 5522083"/>
                <a:gd name="connsiteY10" fmla="*/ 1485194 h 1583767"/>
                <a:gd name="connsiteX0" fmla="*/ 0 w 5522083"/>
                <a:gd name="connsiteY0" fmla="*/ 1500955 h 1571381"/>
                <a:gd name="connsiteX1" fmla="*/ 1039725 w 5522083"/>
                <a:gd name="connsiteY1" fmla="*/ 1452854 h 1571381"/>
                <a:gd name="connsiteX2" fmla="*/ 1392150 w 5522083"/>
                <a:gd name="connsiteY2" fmla="*/ 1281404 h 1571381"/>
                <a:gd name="connsiteX3" fmla="*/ 1558838 w 5522083"/>
                <a:gd name="connsiteY3" fmla="*/ 1271879 h 1571381"/>
                <a:gd name="connsiteX4" fmla="*/ 1949363 w 5522083"/>
                <a:gd name="connsiteY4" fmla="*/ 1524291 h 1571381"/>
                <a:gd name="connsiteX5" fmla="*/ 2397038 w 5522083"/>
                <a:gd name="connsiteY5" fmla="*/ 190791 h 1571381"/>
                <a:gd name="connsiteX6" fmla="*/ 2568488 w 5522083"/>
                <a:gd name="connsiteY6" fmla="*/ 147929 h 1571381"/>
                <a:gd name="connsiteX7" fmla="*/ 2797088 w 5522083"/>
                <a:gd name="connsiteY7" fmla="*/ 1505241 h 1571381"/>
                <a:gd name="connsiteX8" fmla="*/ 3372943 w 5522083"/>
                <a:gd name="connsiteY8" fmla="*/ 1273748 h 1571381"/>
                <a:gd name="connsiteX9" fmla="*/ 5522083 w 5522083"/>
                <a:gd name="connsiteY9" fmla="*/ 1485194 h 1571381"/>
                <a:gd name="connsiteX0" fmla="*/ 0 w 5522083"/>
                <a:gd name="connsiteY0" fmla="*/ 1500955 h 1583447"/>
                <a:gd name="connsiteX1" fmla="*/ 1039725 w 5522083"/>
                <a:gd name="connsiteY1" fmla="*/ 1452854 h 1583447"/>
                <a:gd name="connsiteX2" fmla="*/ 1392150 w 5522083"/>
                <a:gd name="connsiteY2" fmla="*/ 1281404 h 1583447"/>
                <a:gd name="connsiteX3" fmla="*/ 1708745 w 5522083"/>
                <a:gd name="connsiteY3" fmla="*/ 1342602 h 1583447"/>
                <a:gd name="connsiteX4" fmla="*/ 1949363 w 5522083"/>
                <a:gd name="connsiteY4" fmla="*/ 1524291 h 1583447"/>
                <a:gd name="connsiteX5" fmla="*/ 2397038 w 5522083"/>
                <a:gd name="connsiteY5" fmla="*/ 190791 h 1583447"/>
                <a:gd name="connsiteX6" fmla="*/ 2568488 w 5522083"/>
                <a:gd name="connsiteY6" fmla="*/ 147929 h 1583447"/>
                <a:gd name="connsiteX7" fmla="*/ 2797088 w 5522083"/>
                <a:gd name="connsiteY7" fmla="*/ 1505241 h 1583447"/>
                <a:gd name="connsiteX8" fmla="*/ 3372943 w 5522083"/>
                <a:gd name="connsiteY8" fmla="*/ 1273748 h 1583447"/>
                <a:gd name="connsiteX9" fmla="*/ 5522083 w 5522083"/>
                <a:gd name="connsiteY9" fmla="*/ 1485194 h 1583447"/>
                <a:gd name="connsiteX0" fmla="*/ 0 w 5522083"/>
                <a:gd name="connsiteY0" fmla="*/ 1500955 h 1586184"/>
                <a:gd name="connsiteX1" fmla="*/ 1039725 w 5522083"/>
                <a:gd name="connsiteY1" fmla="*/ 1452854 h 1586184"/>
                <a:gd name="connsiteX2" fmla="*/ 1392150 w 5522083"/>
                <a:gd name="connsiteY2" fmla="*/ 1281404 h 1586184"/>
                <a:gd name="connsiteX3" fmla="*/ 1708745 w 5522083"/>
                <a:gd name="connsiteY3" fmla="*/ 1342602 h 1586184"/>
                <a:gd name="connsiteX4" fmla="*/ 1949363 w 5522083"/>
                <a:gd name="connsiteY4" fmla="*/ 1524291 h 1586184"/>
                <a:gd name="connsiteX5" fmla="*/ 2397038 w 5522083"/>
                <a:gd name="connsiteY5" fmla="*/ 190791 h 1586184"/>
                <a:gd name="connsiteX6" fmla="*/ 2568488 w 5522083"/>
                <a:gd name="connsiteY6" fmla="*/ 147929 h 1586184"/>
                <a:gd name="connsiteX7" fmla="*/ 2797088 w 5522083"/>
                <a:gd name="connsiteY7" fmla="*/ 1505241 h 1586184"/>
                <a:gd name="connsiteX8" fmla="*/ 3372943 w 5522083"/>
                <a:gd name="connsiteY8" fmla="*/ 1273748 h 1586184"/>
                <a:gd name="connsiteX9" fmla="*/ 5522083 w 5522083"/>
                <a:gd name="connsiteY9" fmla="*/ 1485194 h 1586184"/>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6465"/>
                <a:gd name="connsiteX1" fmla="*/ 1039725 w 5522083"/>
                <a:gd name="connsiteY1" fmla="*/ 1452854 h 1586465"/>
                <a:gd name="connsiteX2" fmla="*/ 1411425 w 5522083"/>
                <a:gd name="connsiteY2" fmla="*/ 1294500 h 1586465"/>
                <a:gd name="connsiteX3" fmla="*/ 1708745 w 5522083"/>
                <a:gd name="connsiteY3" fmla="*/ 1342602 h 1586465"/>
                <a:gd name="connsiteX4" fmla="*/ 1949363 w 5522083"/>
                <a:gd name="connsiteY4" fmla="*/ 1524291 h 1586465"/>
                <a:gd name="connsiteX5" fmla="*/ 2397038 w 5522083"/>
                <a:gd name="connsiteY5" fmla="*/ 190791 h 1586465"/>
                <a:gd name="connsiteX6" fmla="*/ 2568488 w 5522083"/>
                <a:gd name="connsiteY6" fmla="*/ 147929 h 1586465"/>
                <a:gd name="connsiteX7" fmla="*/ 2797088 w 5522083"/>
                <a:gd name="connsiteY7" fmla="*/ 1505241 h 1586465"/>
                <a:gd name="connsiteX8" fmla="*/ 3372943 w 5522083"/>
                <a:gd name="connsiteY8" fmla="*/ 1273748 h 1586465"/>
                <a:gd name="connsiteX9" fmla="*/ 5522083 w 5522083"/>
                <a:gd name="connsiteY9" fmla="*/ 1485194 h 1586465"/>
                <a:gd name="connsiteX0" fmla="*/ 0 w 5515659"/>
                <a:gd name="connsiteY0" fmla="*/ 1500955 h 1586465"/>
                <a:gd name="connsiteX1" fmla="*/ 1033301 w 5515659"/>
                <a:gd name="connsiteY1" fmla="*/ 1452854 h 1586465"/>
                <a:gd name="connsiteX2" fmla="*/ 1405001 w 5515659"/>
                <a:gd name="connsiteY2" fmla="*/ 1294500 h 1586465"/>
                <a:gd name="connsiteX3" fmla="*/ 1702321 w 5515659"/>
                <a:gd name="connsiteY3" fmla="*/ 1342602 h 1586465"/>
                <a:gd name="connsiteX4" fmla="*/ 1942939 w 5515659"/>
                <a:gd name="connsiteY4" fmla="*/ 1524291 h 1586465"/>
                <a:gd name="connsiteX5" fmla="*/ 2390614 w 5515659"/>
                <a:gd name="connsiteY5" fmla="*/ 190791 h 1586465"/>
                <a:gd name="connsiteX6" fmla="*/ 2562064 w 5515659"/>
                <a:gd name="connsiteY6" fmla="*/ 147929 h 1586465"/>
                <a:gd name="connsiteX7" fmla="*/ 2790664 w 5515659"/>
                <a:gd name="connsiteY7" fmla="*/ 1505241 h 1586465"/>
                <a:gd name="connsiteX8" fmla="*/ 3366519 w 5515659"/>
                <a:gd name="connsiteY8" fmla="*/ 1273748 h 1586465"/>
                <a:gd name="connsiteX9" fmla="*/ 5515659 w 5515659"/>
                <a:gd name="connsiteY9" fmla="*/ 1485194 h 1586465"/>
                <a:gd name="connsiteX0" fmla="*/ 0 w 5627018"/>
                <a:gd name="connsiteY0" fmla="*/ 1504448 h 1586465"/>
                <a:gd name="connsiteX1" fmla="*/ 1144660 w 5627018"/>
                <a:gd name="connsiteY1" fmla="*/ 1452854 h 1586465"/>
                <a:gd name="connsiteX2" fmla="*/ 1516360 w 5627018"/>
                <a:gd name="connsiteY2" fmla="*/ 1294500 h 1586465"/>
                <a:gd name="connsiteX3" fmla="*/ 1813680 w 5627018"/>
                <a:gd name="connsiteY3" fmla="*/ 1342602 h 1586465"/>
                <a:gd name="connsiteX4" fmla="*/ 2054298 w 5627018"/>
                <a:gd name="connsiteY4" fmla="*/ 1524291 h 1586465"/>
                <a:gd name="connsiteX5" fmla="*/ 2501973 w 5627018"/>
                <a:gd name="connsiteY5" fmla="*/ 190791 h 1586465"/>
                <a:gd name="connsiteX6" fmla="*/ 2673423 w 5627018"/>
                <a:gd name="connsiteY6" fmla="*/ 147929 h 1586465"/>
                <a:gd name="connsiteX7" fmla="*/ 2902023 w 5627018"/>
                <a:gd name="connsiteY7" fmla="*/ 1505241 h 1586465"/>
                <a:gd name="connsiteX8" fmla="*/ 3477878 w 5627018"/>
                <a:gd name="connsiteY8" fmla="*/ 1273748 h 1586465"/>
                <a:gd name="connsiteX9" fmla="*/ 5627018 w 5627018"/>
                <a:gd name="connsiteY9" fmla="*/ 1485194 h 1586465"/>
                <a:gd name="connsiteX0" fmla="*/ 0 w 5635584"/>
                <a:gd name="connsiteY0" fmla="*/ 1497463 h 1586465"/>
                <a:gd name="connsiteX1" fmla="*/ 1153226 w 5635584"/>
                <a:gd name="connsiteY1" fmla="*/ 1452854 h 1586465"/>
                <a:gd name="connsiteX2" fmla="*/ 1524926 w 5635584"/>
                <a:gd name="connsiteY2" fmla="*/ 1294500 h 1586465"/>
                <a:gd name="connsiteX3" fmla="*/ 1822246 w 5635584"/>
                <a:gd name="connsiteY3" fmla="*/ 1342602 h 1586465"/>
                <a:gd name="connsiteX4" fmla="*/ 2062864 w 5635584"/>
                <a:gd name="connsiteY4" fmla="*/ 1524291 h 1586465"/>
                <a:gd name="connsiteX5" fmla="*/ 2510539 w 5635584"/>
                <a:gd name="connsiteY5" fmla="*/ 190791 h 1586465"/>
                <a:gd name="connsiteX6" fmla="*/ 2681989 w 5635584"/>
                <a:gd name="connsiteY6" fmla="*/ 147929 h 1586465"/>
                <a:gd name="connsiteX7" fmla="*/ 2910589 w 5635584"/>
                <a:gd name="connsiteY7" fmla="*/ 1505241 h 1586465"/>
                <a:gd name="connsiteX8" fmla="*/ 3486444 w 5635584"/>
                <a:gd name="connsiteY8" fmla="*/ 1273748 h 1586465"/>
                <a:gd name="connsiteX9" fmla="*/ 5635584 w 5635584"/>
                <a:gd name="connsiteY9" fmla="*/ 1485194 h 1586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5584" h="1586465">
                  <a:moveTo>
                    <a:pt x="0" y="1497463"/>
                  </a:moveTo>
                  <a:cubicBezTo>
                    <a:pt x="178990" y="1493891"/>
                    <a:pt x="899072" y="1486681"/>
                    <a:pt x="1153226" y="1452854"/>
                  </a:cubicBezTo>
                  <a:cubicBezTo>
                    <a:pt x="1407380" y="1419027"/>
                    <a:pt x="1418890" y="1333577"/>
                    <a:pt x="1524926" y="1294500"/>
                  </a:cubicBezTo>
                  <a:cubicBezTo>
                    <a:pt x="1681401" y="1236835"/>
                    <a:pt x="1743297" y="1270252"/>
                    <a:pt x="1822246" y="1342602"/>
                  </a:cubicBezTo>
                  <a:cubicBezTo>
                    <a:pt x="1894123" y="1408471"/>
                    <a:pt x="1948149" y="1716259"/>
                    <a:pt x="2062864" y="1524291"/>
                  </a:cubicBezTo>
                  <a:cubicBezTo>
                    <a:pt x="2177579" y="1332323"/>
                    <a:pt x="2407352" y="420185"/>
                    <a:pt x="2510539" y="190791"/>
                  </a:cubicBezTo>
                  <a:cubicBezTo>
                    <a:pt x="2613727" y="-38603"/>
                    <a:pt x="2615314" y="-71146"/>
                    <a:pt x="2681989" y="147929"/>
                  </a:cubicBezTo>
                  <a:cubicBezTo>
                    <a:pt x="2748664" y="367004"/>
                    <a:pt x="2776513" y="1317605"/>
                    <a:pt x="2910589" y="1505241"/>
                  </a:cubicBezTo>
                  <a:cubicBezTo>
                    <a:pt x="3044665" y="1692877"/>
                    <a:pt x="3032278" y="1277089"/>
                    <a:pt x="3486444" y="1273748"/>
                  </a:cubicBezTo>
                  <a:cubicBezTo>
                    <a:pt x="3940610" y="1270407"/>
                    <a:pt x="5104588" y="1470519"/>
                    <a:pt x="5635584" y="1485194"/>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grpSp>
        <p:nvGrpSpPr>
          <p:cNvPr id="211" name="Group 210"/>
          <p:cNvGrpSpPr/>
          <p:nvPr/>
        </p:nvGrpSpPr>
        <p:grpSpPr>
          <a:xfrm>
            <a:off x="7749521" y="4150232"/>
            <a:ext cx="1999068" cy="571158"/>
            <a:chOff x="2680164" y="4264532"/>
            <a:chExt cx="1999068" cy="571158"/>
          </a:xfrm>
        </p:grpSpPr>
        <p:sp>
          <p:nvSpPr>
            <p:cNvPr id="212" name="Freeform 211"/>
            <p:cNvSpPr/>
            <p:nvPr/>
          </p:nvSpPr>
          <p:spPr>
            <a:xfrm>
              <a:off x="2680164" y="4274535"/>
              <a:ext cx="1999068" cy="561155"/>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3657120"/>
                <a:gd name="connsiteY0" fmla="*/ 1490478 h 1591066"/>
                <a:gd name="connsiteX1" fmla="*/ 504345 w 3657120"/>
                <a:gd name="connsiteY1" fmla="*/ 1452854 h 1591066"/>
                <a:gd name="connsiteX2" fmla="*/ 856770 w 3657120"/>
                <a:gd name="connsiteY2" fmla="*/ 1281404 h 1591066"/>
                <a:gd name="connsiteX3" fmla="*/ 1023458 w 3657120"/>
                <a:gd name="connsiteY3" fmla="*/ 1271879 h 1591066"/>
                <a:gd name="connsiteX4" fmla="*/ 1199670 w 3657120"/>
                <a:gd name="connsiteY4" fmla="*/ 1343316 h 1591066"/>
                <a:gd name="connsiteX5" fmla="*/ 1413983 w 3657120"/>
                <a:gd name="connsiteY5" fmla="*/ 1524291 h 1591066"/>
                <a:gd name="connsiteX6" fmla="*/ 1861658 w 3657120"/>
                <a:gd name="connsiteY6" fmla="*/ 190791 h 1591066"/>
                <a:gd name="connsiteX7" fmla="*/ 2033108 w 3657120"/>
                <a:gd name="connsiteY7" fmla="*/ 147929 h 1591066"/>
                <a:gd name="connsiteX8" fmla="*/ 2261708 w 3657120"/>
                <a:gd name="connsiteY8" fmla="*/ 1505241 h 1591066"/>
                <a:gd name="connsiteX9" fmla="*/ 2437920 w 3657120"/>
                <a:gd name="connsiteY9" fmla="*/ 1414754 h 1591066"/>
                <a:gd name="connsiteX10" fmla="*/ 2711461 w 3657120"/>
                <a:gd name="connsiteY10" fmla="*/ 1336410 h 1591066"/>
                <a:gd name="connsiteX11" fmla="*/ 3657120 w 3657120"/>
                <a:gd name="connsiteY11" fmla="*/ 1409991 h 1591066"/>
                <a:gd name="connsiteX0" fmla="*/ 0 w 3657120"/>
                <a:gd name="connsiteY0" fmla="*/ 1490478 h 1591066"/>
                <a:gd name="connsiteX1" fmla="*/ 63334 w 3657120"/>
                <a:gd name="connsiteY1" fmla="*/ 1479423 h 1591066"/>
                <a:gd name="connsiteX2" fmla="*/ 504345 w 3657120"/>
                <a:gd name="connsiteY2" fmla="*/ 1452854 h 1591066"/>
                <a:gd name="connsiteX3" fmla="*/ 856770 w 3657120"/>
                <a:gd name="connsiteY3" fmla="*/ 1281404 h 1591066"/>
                <a:gd name="connsiteX4" fmla="*/ 1023458 w 3657120"/>
                <a:gd name="connsiteY4" fmla="*/ 1271879 h 1591066"/>
                <a:gd name="connsiteX5" fmla="*/ 1199670 w 3657120"/>
                <a:gd name="connsiteY5" fmla="*/ 1343316 h 1591066"/>
                <a:gd name="connsiteX6" fmla="*/ 1413983 w 3657120"/>
                <a:gd name="connsiteY6" fmla="*/ 1524291 h 1591066"/>
                <a:gd name="connsiteX7" fmla="*/ 1861658 w 3657120"/>
                <a:gd name="connsiteY7" fmla="*/ 190791 h 1591066"/>
                <a:gd name="connsiteX8" fmla="*/ 2033108 w 3657120"/>
                <a:gd name="connsiteY8" fmla="*/ 147929 h 1591066"/>
                <a:gd name="connsiteX9" fmla="*/ 2261708 w 3657120"/>
                <a:gd name="connsiteY9" fmla="*/ 1505241 h 1591066"/>
                <a:gd name="connsiteX10" fmla="*/ 2437920 w 3657120"/>
                <a:gd name="connsiteY10" fmla="*/ 1414754 h 1591066"/>
                <a:gd name="connsiteX11" fmla="*/ 2711461 w 3657120"/>
                <a:gd name="connsiteY11" fmla="*/ 1336410 h 1591066"/>
                <a:gd name="connsiteX12" fmla="*/ 3657120 w 3657120"/>
                <a:gd name="connsiteY12" fmla="*/ 1409991 h 1591066"/>
                <a:gd name="connsiteX0" fmla="*/ 0 w 3639988"/>
                <a:gd name="connsiteY0" fmla="*/ 1689550 h 1689550"/>
                <a:gd name="connsiteX1" fmla="*/ 46202 w 3639988"/>
                <a:gd name="connsiteY1" fmla="*/ 1479423 h 1689550"/>
                <a:gd name="connsiteX2" fmla="*/ 487213 w 3639988"/>
                <a:gd name="connsiteY2" fmla="*/ 1452854 h 1689550"/>
                <a:gd name="connsiteX3" fmla="*/ 839638 w 3639988"/>
                <a:gd name="connsiteY3" fmla="*/ 1281404 h 1689550"/>
                <a:gd name="connsiteX4" fmla="*/ 1006326 w 3639988"/>
                <a:gd name="connsiteY4" fmla="*/ 1271879 h 1689550"/>
                <a:gd name="connsiteX5" fmla="*/ 1182538 w 3639988"/>
                <a:gd name="connsiteY5" fmla="*/ 1343316 h 1689550"/>
                <a:gd name="connsiteX6" fmla="*/ 1396851 w 3639988"/>
                <a:gd name="connsiteY6" fmla="*/ 1524291 h 1689550"/>
                <a:gd name="connsiteX7" fmla="*/ 1844526 w 3639988"/>
                <a:gd name="connsiteY7" fmla="*/ 190791 h 1689550"/>
                <a:gd name="connsiteX8" fmla="*/ 2015976 w 3639988"/>
                <a:gd name="connsiteY8" fmla="*/ 147929 h 1689550"/>
                <a:gd name="connsiteX9" fmla="*/ 2244576 w 3639988"/>
                <a:gd name="connsiteY9" fmla="*/ 1505241 h 1689550"/>
                <a:gd name="connsiteX10" fmla="*/ 2420788 w 3639988"/>
                <a:gd name="connsiteY10" fmla="*/ 1414754 h 1689550"/>
                <a:gd name="connsiteX11" fmla="*/ 2694329 w 3639988"/>
                <a:gd name="connsiteY11" fmla="*/ 1336410 h 1689550"/>
                <a:gd name="connsiteX12" fmla="*/ 3639988 w 3639988"/>
                <a:gd name="connsiteY12" fmla="*/ 1409991 h 1689550"/>
                <a:gd name="connsiteX0" fmla="*/ 33022 w 3673010"/>
                <a:gd name="connsiteY0" fmla="*/ 1689550 h 1689550"/>
                <a:gd name="connsiteX1" fmla="*/ 32110 w 3673010"/>
                <a:gd name="connsiteY1" fmla="*/ 1458469 h 1689550"/>
                <a:gd name="connsiteX2" fmla="*/ 520235 w 3673010"/>
                <a:gd name="connsiteY2" fmla="*/ 1452854 h 1689550"/>
                <a:gd name="connsiteX3" fmla="*/ 872660 w 3673010"/>
                <a:gd name="connsiteY3" fmla="*/ 1281404 h 1689550"/>
                <a:gd name="connsiteX4" fmla="*/ 1039348 w 3673010"/>
                <a:gd name="connsiteY4" fmla="*/ 1271879 h 1689550"/>
                <a:gd name="connsiteX5" fmla="*/ 1215560 w 3673010"/>
                <a:gd name="connsiteY5" fmla="*/ 1343316 h 1689550"/>
                <a:gd name="connsiteX6" fmla="*/ 1429873 w 3673010"/>
                <a:gd name="connsiteY6" fmla="*/ 1524291 h 1689550"/>
                <a:gd name="connsiteX7" fmla="*/ 1877548 w 3673010"/>
                <a:gd name="connsiteY7" fmla="*/ 190791 h 1689550"/>
                <a:gd name="connsiteX8" fmla="*/ 2048998 w 3673010"/>
                <a:gd name="connsiteY8" fmla="*/ 147929 h 1689550"/>
                <a:gd name="connsiteX9" fmla="*/ 2277598 w 3673010"/>
                <a:gd name="connsiteY9" fmla="*/ 1505241 h 1689550"/>
                <a:gd name="connsiteX10" fmla="*/ 2453810 w 3673010"/>
                <a:gd name="connsiteY10" fmla="*/ 1414754 h 1689550"/>
                <a:gd name="connsiteX11" fmla="*/ 2727351 w 3673010"/>
                <a:gd name="connsiteY11" fmla="*/ 1336410 h 1689550"/>
                <a:gd name="connsiteX12" fmla="*/ 3673010 w 3673010"/>
                <a:gd name="connsiteY12" fmla="*/ 1409991 h 1689550"/>
                <a:gd name="connsiteX0" fmla="*/ 912 w 3640900"/>
                <a:gd name="connsiteY0" fmla="*/ 1689550 h 1689550"/>
                <a:gd name="connsiteX1" fmla="*/ 0 w 3640900"/>
                <a:gd name="connsiteY1" fmla="*/ 1458469 h 1689550"/>
                <a:gd name="connsiteX2" fmla="*/ 488125 w 3640900"/>
                <a:gd name="connsiteY2" fmla="*/ 1452854 h 1689550"/>
                <a:gd name="connsiteX3" fmla="*/ 840550 w 3640900"/>
                <a:gd name="connsiteY3" fmla="*/ 1281404 h 1689550"/>
                <a:gd name="connsiteX4" fmla="*/ 1007238 w 3640900"/>
                <a:gd name="connsiteY4" fmla="*/ 1271879 h 1689550"/>
                <a:gd name="connsiteX5" fmla="*/ 1183450 w 3640900"/>
                <a:gd name="connsiteY5" fmla="*/ 1343316 h 1689550"/>
                <a:gd name="connsiteX6" fmla="*/ 1397763 w 3640900"/>
                <a:gd name="connsiteY6" fmla="*/ 1524291 h 1689550"/>
                <a:gd name="connsiteX7" fmla="*/ 1845438 w 3640900"/>
                <a:gd name="connsiteY7" fmla="*/ 190791 h 1689550"/>
                <a:gd name="connsiteX8" fmla="*/ 2016888 w 3640900"/>
                <a:gd name="connsiteY8" fmla="*/ 147929 h 1689550"/>
                <a:gd name="connsiteX9" fmla="*/ 2245488 w 3640900"/>
                <a:gd name="connsiteY9" fmla="*/ 1505241 h 1689550"/>
                <a:gd name="connsiteX10" fmla="*/ 2421700 w 3640900"/>
                <a:gd name="connsiteY10" fmla="*/ 1414754 h 1689550"/>
                <a:gd name="connsiteX11" fmla="*/ 2695241 w 3640900"/>
                <a:gd name="connsiteY11" fmla="*/ 1336410 h 1689550"/>
                <a:gd name="connsiteX12" fmla="*/ 3640900 w 3640900"/>
                <a:gd name="connsiteY12" fmla="*/ 1409991 h 1689550"/>
                <a:gd name="connsiteX0" fmla="*/ 3756 w 3643744"/>
                <a:gd name="connsiteY0" fmla="*/ 1689550 h 1689550"/>
                <a:gd name="connsiteX1" fmla="*/ 2844 w 3643744"/>
                <a:gd name="connsiteY1" fmla="*/ 1458469 h 1689550"/>
                <a:gd name="connsiteX2" fmla="*/ 490969 w 3643744"/>
                <a:gd name="connsiteY2" fmla="*/ 1452854 h 1689550"/>
                <a:gd name="connsiteX3" fmla="*/ 843394 w 3643744"/>
                <a:gd name="connsiteY3" fmla="*/ 1281404 h 1689550"/>
                <a:gd name="connsiteX4" fmla="*/ 1010082 w 3643744"/>
                <a:gd name="connsiteY4" fmla="*/ 1271879 h 1689550"/>
                <a:gd name="connsiteX5" fmla="*/ 1186294 w 3643744"/>
                <a:gd name="connsiteY5" fmla="*/ 1343316 h 1689550"/>
                <a:gd name="connsiteX6" fmla="*/ 1400607 w 3643744"/>
                <a:gd name="connsiteY6" fmla="*/ 1524291 h 1689550"/>
                <a:gd name="connsiteX7" fmla="*/ 1848282 w 3643744"/>
                <a:gd name="connsiteY7" fmla="*/ 190791 h 1689550"/>
                <a:gd name="connsiteX8" fmla="*/ 2019732 w 3643744"/>
                <a:gd name="connsiteY8" fmla="*/ 147929 h 1689550"/>
                <a:gd name="connsiteX9" fmla="*/ 2248332 w 3643744"/>
                <a:gd name="connsiteY9" fmla="*/ 1505241 h 1689550"/>
                <a:gd name="connsiteX10" fmla="*/ 2424544 w 3643744"/>
                <a:gd name="connsiteY10" fmla="*/ 1414754 h 1689550"/>
                <a:gd name="connsiteX11" fmla="*/ 2698085 w 3643744"/>
                <a:gd name="connsiteY11" fmla="*/ 1336410 h 1689550"/>
                <a:gd name="connsiteX12" fmla="*/ 3643744 w 3643744"/>
                <a:gd name="connsiteY12" fmla="*/ 1409991 h 1689550"/>
                <a:gd name="connsiteX0" fmla="*/ 4380 w 3642227"/>
                <a:gd name="connsiteY0" fmla="*/ 1684312 h 1684312"/>
                <a:gd name="connsiteX1" fmla="*/ 1327 w 3642227"/>
                <a:gd name="connsiteY1" fmla="*/ 1458469 h 1684312"/>
                <a:gd name="connsiteX2" fmla="*/ 489452 w 3642227"/>
                <a:gd name="connsiteY2" fmla="*/ 1452854 h 1684312"/>
                <a:gd name="connsiteX3" fmla="*/ 841877 w 3642227"/>
                <a:gd name="connsiteY3" fmla="*/ 1281404 h 1684312"/>
                <a:gd name="connsiteX4" fmla="*/ 1008565 w 3642227"/>
                <a:gd name="connsiteY4" fmla="*/ 1271879 h 1684312"/>
                <a:gd name="connsiteX5" fmla="*/ 1184777 w 3642227"/>
                <a:gd name="connsiteY5" fmla="*/ 1343316 h 1684312"/>
                <a:gd name="connsiteX6" fmla="*/ 1399090 w 3642227"/>
                <a:gd name="connsiteY6" fmla="*/ 1524291 h 1684312"/>
                <a:gd name="connsiteX7" fmla="*/ 1846765 w 3642227"/>
                <a:gd name="connsiteY7" fmla="*/ 190791 h 1684312"/>
                <a:gd name="connsiteX8" fmla="*/ 2018215 w 3642227"/>
                <a:gd name="connsiteY8" fmla="*/ 147929 h 1684312"/>
                <a:gd name="connsiteX9" fmla="*/ 2246815 w 3642227"/>
                <a:gd name="connsiteY9" fmla="*/ 1505241 h 1684312"/>
                <a:gd name="connsiteX10" fmla="*/ 2423027 w 3642227"/>
                <a:gd name="connsiteY10" fmla="*/ 1414754 h 1684312"/>
                <a:gd name="connsiteX11" fmla="*/ 2696568 w 3642227"/>
                <a:gd name="connsiteY11" fmla="*/ 1336410 h 1684312"/>
                <a:gd name="connsiteX12" fmla="*/ 3642227 w 3642227"/>
                <a:gd name="connsiteY12" fmla="*/ 1409991 h 1684312"/>
                <a:gd name="connsiteX0" fmla="*/ 3053 w 3640900"/>
                <a:gd name="connsiteY0" fmla="*/ 1684312 h 1684312"/>
                <a:gd name="connsiteX1" fmla="*/ 0 w 3640900"/>
                <a:gd name="connsiteY1" fmla="*/ 1458469 h 1684312"/>
                <a:gd name="connsiteX2" fmla="*/ 488125 w 3640900"/>
                <a:gd name="connsiteY2" fmla="*/ 1452854 h 1684312"/>
                <a:gd name="connsiteX3" fmla="*/ 840550 w 3640900"/>
                <a:gd name="connsiteY3" fmla="*/ 1281404 h 1684312"/>
                <a:gd name="connsiteX4" fmla="*/ 1007238 w 3640900"/>
                <a:gd name="connsiteY4" fmla="*/ 1271879 h 1684312"/>
                <a:gd name="connsiteX5" fmla="*/ 1183450 w 3640900"/>
                <a:gd name="connsiteY5" fmla="*/ 1343316 h 1684312"/>
                <a:gd name="connsiteX6" fmla="*/ 1397763 w 3640900"/>
                <a:gd name="connsiteY6" fmla="*/ 1524291 h 1684312"/>
                <a:gd name="connsiteX7" fmla="*/ 1845438 w 3640900"/>
                <a:gd name="connsiteY7" fmla="*/ 190791 h 1684312"/>
                <a:gd name="connsiteX8" fmla="*/ 2016888 w 3640900"/>
                <a:gd name="connsiteY8" fmla="*/ 147929 h 1684312"/>
                <a:gd name="connsiteX9" fmla="*/ 2245488 w 3640900"/>
                <a:gd name="connsiteY9" fmla="*/ 1505241 h 1684312"/>
                <a:gd name="connsiteX10" fmla="*/ 2421700 w 3640900"/>
                <a:gd name="connsiteY10" fmla="*/ 1414754 h 1684312"/>
                <a:gd name="connsiteX11" fmla="*/ 2695241 w 3640900"/>
                <a:gd name="connsiteY11" fmla="*/ 1336410 h 1684312"/>
                <a:gd name="connsiteX12" fmla="*/ 3640900 w 3640900"/>
                <a:gd name="connsiteY12" fmla="*/ 1409991 h 1684312"/>
                <a:gd name="connsiteX0" fmla="*/ 1 w 3648555"/>
                <a:gd name="connsiteY0" fmla="*/ 1723603 h 1723603"/>
                <a:gd name="connsiteX1" fmla="*/ 7655 w 3648555"/>
                <a:gd name="connsiteY1" fmla="*/ 1458469 h 1723603"/>
                <a:gd name="connsiteX2" fmla="*/ 495780 w 3648555"/>
                <a:gd name="connsiteY2" fmla="*/ 1452854 h 1723603"/>
                <a:gd name="connsiteX3" fmla="*/ 848205 w 3648555"/>
                <a:gd name="connsiteY3" fmla="*/ 1281404 h 1723603"/>
                <a:gd name="connsiteX4" fmla="*/ 1014893 w 3648555"/>
                <a:gd name="connsiteY4" fmla="*/ 1271879 h 1723603"/>
                <a:gd name="connsiteX5" fmla="*/ 1191105 w 3648555"/>
                <a:gd name="connsiteY5" fmla="*/ 1343316 h 1723603"/>
                <a:gd name="connsiteX6" fmla="*/ 1405418 w 3648555"/>
                <a:gd name="connsiteY6" fmla="*/ 1524291 h 1723603"/>
                <a:gd name="connsiteX7" fmla="*/ 1853093 w 3648555"/>
                <a:gd name="connsiteY7" fmla="*/ 190791 h 1723603"/>
                <a:gd name="connsiteX8" fmla="*/ 2024543 w 3648555"/>
                <a:gd name="connsiteY8" fmla="*/ 147929 h 1723603"/>
                <a:gd name="connsiteX9" fmla="*/ 2253143 w 3648555"/>
                <a:gd name="connsiteY9" fmla="*/ 1505241 h 1723603"/>
                <a:gd name="connsiteX10" fmla="*/ 2429355 w 3648555"/>
                <a:gd name="connsiteY10" fmla="*/ 1414754 h 1723603"/>
                <a:gd name="connsiteX11" fmla="*/ 2702896 w 3648555"/>
                <a:gd name="connsiteY11" fmla="*/ 1336410 h 1723603"/>
                <a:gd name="connsiteX12" fmla="*/ 3648555 w 3648555"/>
                <a:gd name="connsiteY12" fmla="*/ 1409991 h 1723603"/>
                <a:gd name="connsiteX0" fmla="*/ 5195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640900 w 3640900"/>
                <a:gd name="connsiteY12"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22800 w 3640900"/>
                <a:gd name="connsiteY12" fmla="*/ 1395602 h 1720984"/>
                <a:gd name="connsiteX13" fmla="*/ 3640900 w 3640900"/>
                <a:gd name="connsiteY13" fmla="*/ 1409991 h 1720984"/>
                <a:gd name="connsiteX0" fmla="*/ 912 w 3672623"/>
                <a:gd name="connsiteY0" fmla="*/ 1720984 h 1720984"/>
                <a:gd name="connsiteX1" fmla="*/ 0 w 3672623"/>
                <a:gd name="connsiteY1" fmla="*/ 1458469 h 1720984"/>
                <a:gd name="connsiteX2" fmla="*/ 488125 w 3672623"/>
                <a:gd name="connsiteY2" fmla="*/ 1452854 h 1720984"/>
                <a:gd name="connsiteX3" fmla="*/ 840550 w 3672623"/>
                <a:gd name="connsiteY3" fmla="*/ 1281404 h 1720984"/>
                <a:gd name="connsiteX4" fmla="*/ 1007238 w 3672623"/>
                <a:gd name="connsiteY4" fmla="*/ 1271879 h 1720984"/>
                <a:gd name="connsiteX5" fmla="*/ 1183450 w 3672623"/>
                <a:gd name="connsiteY5" fmla="*/ 1343316 h 1720984"/>
                <a:gd name="connsiteX6" fmla="*/ 1397763 w 3672623"/>
                <a:gd name="connsiteY6" fmla="*/ 1524291 h 1720984"/>
                <a:gd name="connsiteX7" fmla="*/ 1845438 w 3672623"/>
                <a:gd name="connsiteY7" fmla="*/ 190791 h 1720984"/>
                <a:gd name="connsiteX8" fmla="*/ 2016888 w 3672623"/>
                <a:gd name="connsiteY8" fmla="*/ 147929 h 1720984"/>
                <a:gd name="connsiteX9" fmla="*/ 2245488 w 3672623"/>
                <a:gd name="connsiteY9" fmla="*/ 1505241 h 1720984"/>
                <a:gd name="connsiteX10" fmla="*/ 2421700 w 3672623"/>
                <a:gd name="connsiteY10" fmla="*/ 1414754 h 1720984"/>
                <a:gd name="connsiteX11" fmla="*/ 2695241 w 3672623"/>
                <a:gd name="connsiteY11" fmla="*/ 1336410 h 1720984"/>
                <a:gd name="connsiteX12" fmla="*/ 3593470 w 3672623"/>
                <a:gd name="connsiteY12" fmla="*/ 1400840 h 1720984"/>
                <a:gd name="connsiteX13" fmla="*/ 3640900 w 3672623"/>
                <a:gd name="connsiteY13" fmla="*/ 1409991 h 1720984"/>
                <a:gd name="connsiteX0" fmla="*/ 912 w 3640900"/>
                <a:gd name="connsiteY0" fmla="*/ 1720984 h 1720984"/>
                <a:gd name="connsiteX1" fmla="*/ 0 w 3640900"/>
                <a:gd name="connsiteY1" fmla="*/ 1458469 h 1720984"/>
                <a:gd name="connsiteX2" fmla="*/ 488125 w 3640900"/>
                <a:gd name="connsiteY2" fmla="*/ 1452854 h 1720984"/>
                <a:gd name="connsiteX3" fmla="*/ 840550 w 3640900"/>
                <a:gd name="connsiteY3" fmla="*/ 1281404 h 1720984"/>
                <a:gd name="connsiteX4" fmla="*/ 1007238 w 3640900"/>
                <a:gd name="connsiteY4" fmla="*/ 1271879 h 1720984"/>
                <a:gd name="connsiteX5" fmla="*/ 1183450 w 3640900"/>
                <a:gd name="connsiteY5" fmla="*/ 1343316 h 1720984"/>
                <a:gd name="connsiteX6" fmla="*/ 1397763 w 3640900"/>
                <a:gd name="connsiteY6" fmla="*/ 1524291 h 1720984"/>
                <a:gd name="connsiteX7" fmla="*/ 1845438 w 3640900"/>
                <a:gd name="connsiteY7" fmla="*/ 190791 h 1720984"/>
                <a:gd name="connsiteX8" fmla="*/ 2016888 w 3640900"/>
                <a:gd name="connsiteY8" fmla="*/ 147929 h 1720984"/>
                <a:gd name="connsiteX9" fmla="*/ 2245488 w 3640900"/>
                <a:gd name="connsiteY9" fmla="*/ 1505241 h 1720984"/>
                <a:gd name="connsiteX10" fmla="*/ 2421700 w 3640900"/>
                <a:gd name="connsiteY10" fmla="*/ 1414754 h 1720984"/>
                <a:gd name="connsiteX11" fmla="*/ 2695241 w 3640900"/>
                <a:gd name="connsiteY11" fmla="*/ 1336410 h 1720984"/>
                <a:gd name="connsiteX12" fmla="*/ 3593470 w 3640900"/>
                <a:gd name="connsiteY12" fmla="*/ 1400840 h 1720984"/>
                <a:gd name="connsiteX13" fmla="*/ 3640900 w 3640900"/>
                <a:gd name="connsiteY13" fmla="*/ 1409991 h 1720984"/>
                <a:gd name="connsiteX0" fmla="*/ 912 w 3598070"/>
                <a:gd name="connsiteY0" fmla="*/ 1720984 h 1720984"/>
                <a:gd name="connsiteX1" fmla="*/ 0 w 3598070"/>
                <a:gd name="connsiteY1" fmla="*/ 1458469 h 1720984"/>
                <a:gd name="connsiteX2" fmla="*/ 488125 w 3598070"/>
                <a:gd name="connsiteY2" fmla="*/ 1452854 h 1720984"/>
                <a:gd name="connsiteX3" fmla="*/ 840550 w 3598070"/>
                <a:gd name="connsiteY3" fmla="*/ 1281404 h 1720984"/>
                <a:gd name="connsiteX4" fmla="*/ 1007238 w 3598070"/>
                <a:gd name="connsiteY4" fmla="*/ 1271879 h 1720984"/>
                <a:gd name="connsiteX5" fmla="*/ 1183450 w 3598070"/>
                <a:gd name="connsiteY5" fmla="*/ 1343316 h 1720984"/>
                <a:gd name="connsiteX6" fmla="*/ 1397763 w 3598070"/>
                <a:gd name="connsiteY6" fmla="*/ 1524291 h 1720984"/>
                <a:gd name="connsiteX7" fmla="*/ 1845438 w 3598070"/>
                <a:gd name="connsiteY7" fmla="*/ 190791 h 1720984"/>
                <a:gd name="connsiteX8" fmla="*/ 2016888 w 3598070"/>
                <a:gd name="connsiteY8" fmla="*/ 147929 h 1720984"/>
                <a:gd name="connsiteX9" fmla="*/ 2245488 w 3598070"/>
                <a:gd name="connsiteY9" fmla="*/ 1505241 h 1720984"/>
                <a:gd name="connsiteX10" fmla="*/ 2421700 w 3598070"/>
                <a:gd name="connsiteY10" fmla="*/ 1414754 h 1720984"/>
                <a:gd name="connsiteX11" fmla="*/ 2695241 w 3598070"/>
                <a:gd name="connsiteY11" fmla="*/ 1336410 h 1720984"/>
                <a:gd name="connsiteX12" fmla="*/ 3593470 w 3598070"/>
                <a:gd name="connsiteY12" fmla="*/ 1400840 h 1720984"/>
                <a:gd name="connsiteX13" fmla="*/ 3598070 w 3598070"/>
                <a:gd name="connsiteY13" fmla="*/ 1664070 h 1720984"/>
                <a:gd name="connsiteX0" fmla="*/ 912 w 3625758"/>
                <a:gd name="connsiteY0" fmla="*/ 1720984 h 1720984"/>
                <a:gd name="connsiteX1" fmla="*/ 0 w 3625758"/>
                <a:gd name="connsiteY1" fmla="*/ 1458469 h 1720984"/>
                <a:gd name="connsiteX2" fmla="*/ 488125 w 3625758"/>
                <a:gd name="connsiteY2" fmla="*/ 1452854 h 1720984"/>
                <a:gd name="connsiteX3" fmla="*/ 840550 w 3625758"/>
                <a:gd name="connsiteY3" fmla="*/ 1281404 h 1720984"/>
                <a:gd name="connsiteX4" fmla="*/ 1007238 w 3625758"/>
                <a:gd name="connsiteY4" fmla="*/ 1271879 h 1720984"/>
                <a:gd name="connsiteX5" fmla="*/ 1183450 w 3625758"/>
                <a:gd name="connsiteY5" fmla="*/ 1343316 h 1720984"/>
                <a:gd name="connsiteX6" fmla="*/ 1397763 w 3625758"/>
                <a:gd name="connsiteY6" fmla="*/ 1524291 h 1720984"/>
                <a:gd name="connsiteX7" fmla="*/ 1845438 w 3625758"/>
                <a:gd name="connsiteY7" fmla="*/ 190791 h 1720984"/>
                <a:gd name="connsiteX8" fmla="*/ 2016888 w 3625758"/>
                <a:gd name="connsiteY8" fmla="*/ 147929 h 1720984"/>
                <a:gd name="connsiteX9" fmla="*/ 2245488 w 3625758"/>
                <a:gd name="connsiteY9" fmla="*/ 1505241 h 1720984"/>
                <a:gd name="connsiteX10" fmla="*/ 2421700 w 3625758"/>
                <a:gd name="connsiteY10" fmla="*/ 1414754 h 1720984"/>
                <a:gd name="connsiteX11" fmla="*/ 2695241 w 3625758"/>
                <a:gd name="connsiteY11" fmla="*/ 1336410 h 1720984"/>
                <a:gd name="connsiteX12" fmla="*/ 3625592 w 3625758"/>
                <a:gd name="connsiteY12" fmla="*/ 1403459 h 1720984"/>
                <a:gd name="connsiteX13" fmla="*/ 3598070 w 3625758"/>
                <a:gd name="connsiteY13" fmla="*/ 1664070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38759"/>
                <a:gd name="connsiteY0" fmla="*/ 1720984 h 1720984"/>
                <a:gd name="connsiteX1" fmla="*/ 0 w 3638759"/>
                <a:gd name="connsiteY1" fmla="*/ 1458469 h 1720984"/>
                <a:gd name="connsiteX2" fmla="*/ 488125 w 3638759"/>
                <a:gd name="connsiteY2" fmla="*/ 1452854 h 1720984"/>
                <a:gd name="connsiteX3" fmla="*/ 840550 w 3638759"/>
                <a:gd name="connsiteY3" fmla="*/ 1281404 h 1720984"/>
                <a:gd name="connsiteX4" fmla="*/ 1007238 w 3638759"/>
                <a:gd name="connsiteY4" fmla="*/ 1271879 h 1720984"/>
                <a:gd name="connsiteX5" fmla="*/ 1183450 w 3638759"/>
                <a:gd name="connsiteY5" fmla="*/ 1343316 h 1720984"/>
                <a:gd name="connsiteX6" fmla="*/ 1397763 w 3638759"/>
                <a:gd name="connsiteY6" fmla="*/ 1524291 h 1720984"/>
                <a:gd name="connsiteX7" fmla="*/ 1845438 w 3638759"/>
                <a:gd name="connsiteY7" fmla="*/ 190791 h 1720984"/>
                <a:gd name="connsiteX8" fmla="*/ 2016888 w 3638759"/>
                <a:gd name="connsiteY8" fmla="*/ 147929 h 1720984"/>
                <a:gd name="connsiteX9" fmla="*/ 2245488 w 3638759"/>
                <a:gd name="connsiteY9" fmla="*/ 1505241 h 1720984"/>
                <a:gd name="connsiteX10" fmla="*/ 2421700 w 3638759"/>
                <a:gd name="connsiteY10" fmla="*/ 1414754 h 1720984"/>
                <a:gd name="connsiteX11" fmla="*/ 2695241 w 3638759"/>
                <a:gd name="connsiteY11" fmla="*/ 1336410 h 1720984"/>
                <a:gd name="connsiteX12" fmla="*/ 3625592 w 3638759"/>
                <a:gd name="connsiteY12" fmla="*/ 1403459 h 1720984"/>
                <a:gd name="connsiteX13" fmla="*/ 3638759 w 3638759"/>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6689 h 1720984"/>
                <a:gd name="connsiteX0" fmla="*/ 912 w 3632335"/>
                <a:gd name="connsiteY0" fmla="*/ 1720984 h 1720984"/>
                <a:gd name="connsiteX1" fmla="*/ 0 w 3632335"/>
                <a:gd name="connsiteY1" fmla="*/ 1458469 h 1720984"/>
                <a:gd name="connsiteX2" fmla="*/ 488125 w 3632335"/>
                <a:gd name="connsiteY2" fmla="*/ 1452854 h 1720984"/>
                <a:gd name="connsiteX3" fmla="*/ 840550 w 3632335"/>
                <a:gd name="connsiteY3" fmla="*/ 1281404 h 1720984"/>
                <a:gd name="connsiteX4" fmla="*/ 1007238 w 3632335"/>
                <a:gd name="connsiteY4" fmla="*/ 1271879 h 1720984"/>
                <a:gd name="connsiteX5" fmla="*/ 1183450 w 3632335"/>
                <a:gd name="connsiteY5" fmla="*/ 1343316 h 1720984"/>
                <a:gd name="connsiteX6" fmla="*/ 1397763 w 3632335"/>
                <a:gd name="connsiteY6" fmla="*/ 1524291 h 1720984"/>
                <a:gd name="connsiteX7" fmla="*/ 1845438 w 3632335"/>
                <a:gd name="connsiteY7" fmla="*/ 190791 h 1720984"/>
                <a:gd name="connsiteX8" fmla="*/ 2016888 w 3632335"/>
                <a:gd name="connsiteY8" fmla="*/ 147929 h 1720984"/>
                <a:gd name="connsiteX9" fmla="*/ 2245488 w 3632335"/>
                <a:gd name="connsiteY9" fmla="*/ 1505241 h 1720984"/>
                <a:gd name="connsiteX10" fmla="*/ 2421700 w 3632335"/>
                <a:gd name="connsiteY10" fmla="*/ 1414754 h 1720984"/>
                <a:gd name="connsiteX11" fmla="*/ 2695241 w 3632335"/>
                <a:gd name="connsiteY11" fmla="*/ 1336410 h 1720984"/>
                <a:gd name="connsiteX12" fmla="*/ 3625592 w 3632335"/>
                <a:gd name="connsiteY12" fmla="*/ 1403459 h 1720984"/>
                <a:gd name="connsiteX13" fmla="*/ 3632335 w 3632335"/>
                <a:gd name="connsiteY13" fmla="*/ 1666689 h 1720984"/>
                <a:gd name="connsiteX0" fmla="*/ 912 w 3626462"/>
                <a:gd name="connsiteY0" fmla="*/ 1720984 h 1720984"/>
                <a:gd name="connsiteX1" fmla="*/ 0 w 3626462"/>
                <a:gd name="connsiteY1" fmla="*/ 1458469 h 1720984"/>
                <a:gd name="connsiteX2" fmla="*/ 488125 w 3626462"/>
                <a:gd name="connsiteY2" fmla="*/ 1452854 h 1720984"/>
                <a:gd name="connsiteX3" fmla="*/ 840550 w 3626462"/>
                <a:gd name="connsiteY3" fmla="*/ 1281404 h 1720984"/>
                <a:gd name="connsiteX4" fmla="*/ 1007238 w 3626462"/>
                <a:gd name="connsiteY4" fmla="*/ 1271879 h 1720984"/>
                <a:gd name="connsiteX5" fmla="*/ 1183450 w 3626462"/>
                <a:gd name="connsiteY5" fmla="*/ 1343316 h 1720984"/>
                <a:gd name="connsiteX6" fmla="*/ 1397763 w 3626462"/>
                <a:gd name="connsiteY6" fmla="*/ 1524291 h 1720984"/>
                <a:gd name="connsiteX7" fmla="*/ 1845438 w 3626462"/>
                <a:gd name="connsiteY7" fmla="*/ 190791 h 1720984"/>
                <a:gd name="connsiteX8" fmla="*/ 2016888 w 3626462"/>
                <a:gd name="connsiteY8" fmla="*/ 147929 h 1720984"/>
                <a:gd name="connsiteX9" fmla="*/ 2245488 w 3626462"/>
                <a:gd name="connsiteY9" fmla="*/ 1505241 h 1720984"/>
                <a:gd name="connsiteX10" fmla="*/ 2421700 w 3626462"/>
                <a:gd name="connsiteY10" fmla="*/ 1414754 h 1720984"/>
                <a:gd name="connsiteX11" fmla="*/ 2695241 w 3626462"/>
                <a:gd name="connsiteY11" fmla="*/ 1336410 h 1720984"/>
                <a:gd name="connsiteX12" fmla="*/ 3625592 w 3626462"/>
                <a:gd name="connsiteY12" fmla="*/ 1403459 h 1720984"/>
                <a:gd name="connsiteX13" fmla="*/ 3621627 w 3626462"/>
                <a:gd name="connsiteY13" fmla="*/ 1669308 h 1720984"/>
                <a:gd name="connsiteX0" fmla="*/ 912 w 3626462"/>
                <a:gd name="connsiteY0" fmla="*/ 1720984 h 1742651"/>
                <a:gd name="connsiteX1" fmla="*/ 0 w 3626462"/>
                <a:gd name="connsiteY1" fmla="*/ 1458469 h 1742651"/>
                <a:gd name="connsiteX2" fmla="*/ 488125 w 3626462"/>
                <a:gd name="connsiteY2" fmla="*/ 1452854 h 1742651"/>
                <a:gd name="connsiteX3" fmla="*/ 840550 w 3626462"/>
                <a:gd name="connsiteY3" fmla="*/ 1281404 h 1742651"/>
                <a:gd name="connsiteX4" fmla="*/ 1007238 w 3626462"/>
                <a:gd name="connsiteY4" fmla="*/ 1271879 h 1742651"/>
                <a:gd name="connsiteX5" fmla="*/ 1183450 w 3626462"/>
                <a:gd name="connsiteY5" fmla="*/ 1343316 h 1742651"/>
                <a:gd name="connsiteX6" fmla="*/ 1397763 w 3626462"/>
                <a:gd name="connsiteY6" fmla="*/ 1524291 h 1742651"/>
                <a:gd name="connsiteX7" fmla="*/ 1845438 w 3626462"/>
                <a:gd name="connsiteY7" fmla="*/ 190791 h 1742651"/>
                <a:gd name="connsiteX8" fmla="*/ 2016888 w 3626462"/>
                <a:gd name="connsiteY8" fmla="*/ 147929 h 1742651"/>
                <a:gd name="connsiteX9" fmla="*/ 2245488 w 3626462"/>
                <a:gd name="connsiteY9" fmla="*/ 1505241 h 1742651"/>
                <a:gd name="connsiteX10" fmla="*/ 2421700 w 3626462"/>
                <a:gd name="connsiteY10" fmla="*/ 1414754 h 1742651"/>
                <a:gd name="connsiteX11" fmla="*/ 2695241 w 3626462"/>
                <a:gd name="connsiteY11" fmla="*/ 1336410 h 1742651"/>
                <a:gd name="connsiteX12" fmla="*/ 3625592 w 3626462"/>
                <a:gd name="connsiteY12" fmla="*/ 1403459 h 1742651"/>
                <a:gd name="connsiteX13" fmla="*/ 3621627 w 3626462"/>
                <a:gd name="connsiteY13" fmla="*/ 1742651 h 1742651"/>
                <a:gd name="connsiteX0" fmla="*/ 912 w 3627104"/>
                <a:gd name="connsiteY0" fmla="*/ 1720984 h 1721696"/>
                <a:gd name="connsiteX1" fmla="*/ 0 w 3627104"/>
                <a:gd name="connsiteY1" fmla="*/ 1458469 h 1721696"/>
                <a:gd name="connsiteX2" fmla="*/ 488125 w 3627104"/>
                <a:gd name="connsiteY2" fmla="*/ 1452854 h 1721696"/>
                <a:gd name="connsiteX3" fmla="*/ 840550 w 3627104"/>
                <a:gd name="connsiteY3" fmla="*/ 1281404 h 1721696"/>
                <a:gd name="connsiteX4" fmla="*/ 1007238 w 3627104"/>
                <a:gd name="connsiteY4" fmla="*/ 1271879 h 1721696"/>
                <a:gd name="connsiteX5" fmla="*/ 1183450 w 3627104"/>
                <a:gd name="connsiteY5" fmla="*/ 1343316 h 1721696"/>
                <a:gd name="connsiteX6" fmla="*/ 1397763 w 3627104"/>
                <a:gd name="connsiteY6" fmla="*/ 1524291 h 1721696"/>
                <a:gd name="connsiteX7" fmla="*/ 1845438 w 3627104"/>
                <a:gd name="connsiteY7" fmla="*/ 190791 h 1721696"/>
                <a:gd name="connsiteX8" fmla="*/ 2016888 w 3627104"/>
                <a:gd name="connsiteY8" fmla="*/ 147929 h 1721696"/>
                <a:gd name="connsiteX9" fmla="*/ 2245488 w 3627104"/>
                <a:gd name="connsiteY9" fmla="*/ 1505241 h 1721696"/>
                <a:gd name="connsiteX10" fmla="*/ 2421700 w 3627104"/>
                <a:gd name="connsiteY10" fmla="*/ 1414754 h 1721696"/>
                <a:gd name="connsiteX11" fmla="*/ 2695241 w 3627104"/>
                <a:gd name="connsiteY11" fmla="*/ 1336410 h 1721696"/>
                <a:gd name="connsiteX12" fmla="*/ 3625592 w 3627104"/>
                <a:gd name="connsiteY12" fmla="*/ 1403459 h 1721696"/>
                <a:gd name="connsiteX13" fmla="*/ 3625910 w 3627104"/>
                <a:gd name="connsiteY13" fmla="*/ 1721696 h 1721696"/>
                <a:gd name="connsiteX0" fmla="*/ 912 w 4973329"/>
                <a:gd name="connsiteY0" fmla="*/ 1720984 h 1721696"/>
                <a:gd name="connsiteX1" fmla="*/ 0 w 4973329"/>
                <a:gd name="connsiteY1" fmla="*/ 1458469 h 1721696"/>
                <a:gd name="connsiteX2" fmla="*/ 488125 w 4973329"/>
                <a:gd name="connsiteY2" fmla="*/ 1452854 h 1721696"/>
                <a:gd name="connsiteX3" fmla="*/ 840550 w 4973329"/>
                <a:gd name="connsiteY3" fmla="*/ 1281404 h 1721696"/>
                <a:gd name="connsiteX4" fmla="*/ 1007238 w 4973329"/>
                <a:gd name="connsiteY4" fmla="*/ 1271879 h 1721696"/>
                <a:gd name="connsiteX5" fmla="*/ 1183450 w 4973329"/>
                <a:gd name="connsiteY5" fmla="*/ 1343316 h 1721696"/>
                <a:gd name="connsiteX6" fmla="*/ 1397763 w 4973329"/>
                <a:gd name="connsiteY6" fmla="*/ 1524291 h 1721696"/>
                <a:gd name="connsiteX7" fmla="*/ 1845438 w 4973329"/>
                <a:gd name="connsiteY7" fmla="*/ 190791 h 1721696"/>
                <a:gd name="connsiteX8" fmla="*/ 2016888 w 4973329"/>
                <a:gd name="connsiteY8" fmla="*/ 147929 h 1721696"/>
                <a:gd name="connsiteX9" fmla="*/ 2245488 w 4973329"/>
                <a:gd name="connsiteY9" fmla="*/ 1505241 h 1721696"/>
                <a:gd name="connsiteX10" fmla="*/ 2421700 w 4973329"/>
                <a:gd name="connsiteY10" fmla="*/ 1414754 h 1721696"/>
                <a:gd name="connsiteX11" fmla="*/ 2695241 w 4973329"/>
                <a:gd name="connsiteY11" fmla="*/ 1336410 h 1721696"/>
                <a:gd name="connsiteX12" fmla="*/ 4973323 w 4973329"/>
                <a:gd name="connsiteY12" fmla="*/ 1445369 h 1721696"/>
                <a:gd name="connsiteX13" fmla="*/ 3625910 w 4973329"/>
                <a:gd name="connsiteY13" fmla="*/ 1721696 h 172169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2695241 w 4974835"/>
                <a:gd name="connsiteY11" fmla="*/ 1336410 h 1749636"/>
                <a:gd name="connsiteX12" fmla="*/ 4973323 w 4974835"/>
                <a:gd name="connsiteY12" fmla="*/ 1445369 h 1749636"/>
                <a:gd name="connsiteX13" fmla="*/ 4973641 w 4974835"/>
                <a:gd name="connsiteY13"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421700 w 4974835"/>
                <a:gd name="connsiteY10" fmla="*/ 1414754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45369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42009 w 4974835"/>
                <a:gd name="connsiteY10" fmla="*/ 1235938 h 1749636"/>
                <a:gd name="connsiteX11" fmla="*/ 4973323 w 4974835"/>
                <a:gd name="connsiteY11" fmla="*/ 1463705 h 1749636"/>
                <a:gd name="connsiteX12" fmla="*/ 4973641 w 4974835"/>
                <a:gd name="connsiteY12" fmla="*/ 1749636 h 1749636"/>
                <a:gd name="connsiteX0" fmla="*/ 912 w 4974835"/>
                <a:gd name="connsiteY0" fmla="*/ 1720984 h 1749636"/>
                <a:gd name="connsiteX1" fmla="*/ 0 w 4974835"/>
                <a:gd name="connsiteY1" fmla="*/ 1458469 h 1749636"/>
                <a:gd name="connsiteX2" fmla="*/ 488125 w 4974835"/>
                <a:gd name="connsiteY2" fmla="*/ 1452854 h 1749636"/>
                <a:gd name="connsiteX3" fmla="*/ 840550 w 4974835"/>
                <a:gd name="connsiteY3" fmla="*/ 1281404 h 1749636"/>
                <a:gd name="connsiteX4" fmla="*/ 1007238 w 4974835"/>
                <a:gd name="connsiteY4" fmla="*/ 1271879 h 1749636"/>
                <a:gd name="connsiteX5" fmla="*/ 1183450 w 4974835"/>
                <a:gd name="connsiteY5" fmla="*/ 1343316 h 1749636"/>
                <a:gd name="connsiteX6" fmla="*/ 1397763 w 4974835"/>
                <a:gd name="connsiteY6" fmla="*/ 1524291 h 1749636"/>
                <a:gd name="connsiteX7" fmla="*/ 1845438 w 4974835"/>
                <a:gd name="connsiteY7" fmla="*/ 190791 h 1749636"/>
                <a:gd name="connsiteX8" fmla="*/ 2016888 w 4974835"/>
                <a:gd name="connsiteY8" fmla="*/ 147929 h 1749636"/>
                <a:gd name="connsiteX9" fmla="*/ 2245488 w 4974835"/>
                <a:gd name="connsiteY9" fmla="*/ 1505241 h 1749636"/>
                <a:gd name="connsiteX10" fmla="*/ 2837727 w 4974835"/>
                <a:gd name="connsiteY10" fmla="*/ 1256893 h 1749636"/>
                <a:gd name="connsiteX11" fmla="*/ 4973323 w 4974835"/>
                <a:gd name="connsiteY11" fmla="*/ 1463705 h 1749636"/>
                <a:gd name="connsiteX12" fmla="*/ 4973641 w 4974835"/>
                <a:gd name="connsiteY12" fmla="*/ 1749636 h 1749636"/>
                <a:gd name="connsiteX0" fmla="*/ 9478 w 4983401"/>
                <a:gd name="connsiteY0" fmla="*/ 1720984 h 1749636"/>
                <a:gd name="connsiteX1" fmla="*/ 0 w 4983401"/>
                <a:gd name="connsiteY1" fmla="*/ 1479424 h 1749636"/>
                <a:gd name="connsiteX2" fmla="*/ 496691 w 4983401"/>
                <a:gd name="connsiteY2" fmla="*/ 1452854 h 1749636"/>
                <a:gd name="connsiteX3" fmla="*/ 849116 w 4983401"/>
                <a:gd name="connsiteY3" fmla="*/ 1281404 h 1749636"/>
                <a:gd name="connsiteX4" fmla="*/ 1015804 w 4983401"/>
                <a:gd name="connsiteY4" fmla="*/ 1271879 h 1749636"/>
                <a:gd name="connsiteX5" fmla="*/ 1192016 w 4983401"/>
                <a:gd name="connsiteY5" fmla="*/ 1343316 h 1749636"/>
                <a:gd name="connsiteX6" fmla="*/ 1406329 w 4983401"/>
                <a:gd name="connsiteY6" fmla="*/ 1524291 h 1749636"/>
                <a:gd name="connsiteX7" fmla="*/ 1854004 w 4983401"/>
                <a:gd name="connsiteY7" fmla="*/ 190791 h 1749636"/>
                <a:gd name="connsiteX8" fmla="*/ 2025454 w 4983401"/>
                <a:gd name="connsiteY8" fmla="*/ 147929 h 1749636"/>
                <a:gd name="connsiteX9" fmla="*/ 2254054 w 4983401"/>
                <a:gd name="connsiteY9" fmla="*/ 1505241 h 1749636"/>
                <a:gd name="connsiteX10" fmla="*/ 2846293 w 4983401"/>
                <a:gd name="connsiteY10" fmla="*/ 1256893 h 1749636"/>
                <a:gd name="connsiteX11" fmla="*/ 4981889 w 4983401"/>
                <a:gd name="connsiteY11" fmla="*/ 1463705 h 1749636"/>
                <a:gd name="connsiteX12" fmla="*/ 4982207 w 4983401"/>
                <a:gd name="connsiteY12" fmla="*/ 1749636 h 1749636"/>
                <a:gd name="connsiteX0" fmla="*/ 912 w 4983401"/>
                <a:gd name="connsiteY0" fmla="*/ 1769879 h 1769879"/>
                <a:gd name="connsiteX1" fmla="*/ 0 w 4983401"/>
                <a:gd name="connsiteY1" fmla="*/ 1479424 h 1769879"/>
                <a:gd name="connsiteX2" fmla="*/ 496691 w 4983401"/>
                <a:gd name="connsiteY2" fmla="*/ 1452854 h 1769879"/>
                <a:gd name="connsiteX3" fmla="*/ 849116 w 4983401"/>
                <a:gd name="connsiteY3" fmla="*/ 1281404 h 1769879"/>
                <a:gd name="connsiteX4" fmla="*/ 1015804 w 4983401"/>
                <a:gd name="connsiteY4" fmla="*/ 1271879 h 1769879"/>
                <a:gd name="connsiteX5" fmla="*/ 1192016 w 4983401"/>
                <a:gd name="connsiteY5" fmla="*/ 1343316 h 1769879"/>
                <a:gd name="connsiteX6" fmla="*/ 1406329 w 4983401"/>
                <a:gd name="connsiteY6" fmla="*/ 1524291 h 1769879"/>
                <a:gd name="connsiteX7" fmla="*/ 1854004 w 4983401"/>
                <a:gd name="connsiteY7" fmla="*/ 190791 h 1769879"/>
                <a:gd name="connsiteX8" fmla="*/ 2025454 w 4983401"/>
                <a:gd name="connsiteY8" fmla="*/ 147929 h 1769879"/>
                <a:gd name="connsiteX9" fmla="*/ 2254054 w 4983401"/>
                <a:gd name="connsiteY9" fmla="*/ 1505241 h 1769879"/>
                <a:gd name="connsiteX10" fmla="*/ 2846293 w 4983401"/>
                <a:gd name="connsiteY10" fmla="*/ 1256893 h 1769879"/>
                <a:gd name="connsiteX11" fmla="*/ 4981889 w 4983401"/>
                <a:gd name="connsiteY11" fmla="*/ 1463705 h 1769879"/>
                <a:gd name="connsiteX12" fmla="*/ 4982207 w 4983401"/>
                <a:gd name="connsiteY12" fmla="*/ 1749636 h 1769879"/>
                <a:gd name="connsiteX0" fmla="*/ 912 w 4983401"/>
                <a:gd name="connsiteY0" fmla="*/ 1752416 h 1752416"/>
                <a:gd name="connsiteX1" fmla="*/ 0 w 4983401"/>
                <a:gd name="connsiteY1" fmla="*/ 1479424 h 1752416"/>
                <a:gd name="connsiteX2" fmla="*/ 496691 w 4983401"/>
                <a:gd name="connsiteY2" fmla="*/ 1452854 h 1752416"/>
                <a:gd name="connsiteX3" fmla="*/ 849116 w 4983401"/>
                <a:gd name="connsiteY3" fmla="*/ 1281404 h 1752416"/>
                <a:gd name="connsiteX4" fmla="*/ 1015804 w 4983401"/>
                <a:gd name="connsiteY4" fmla="*/ 1271879 h 1752416"/>
                <a:gd name="connsiteX5" fmla="*/ 1192016 w 4983401"/>
                <a:gd name="connsiteY5" fmla="*/ 1343316 h 1752416"/>
                <a:gd name="connsiteX6" fmla="*/ 1406329 w 4983401"/>
                <a:gd name="connsiteY6" fmla="*/ 1524291 h 1752416"/>
                <a:gd name="connsiteX7" fmla="*/ 1854004 w 4983401"/>
                <a:gd name="connsiteY7" fmla="*/ 190791 h 1752416"/>
                <a:gd name="connsiteX8" fmla="*/ 2025454 w 4983401"/>
                <a:gd name="connsiteY8" fmla="*/ 147929 h 1752416"/>
                <a:gd name="connsiteX9" fmla="*/ 2254054 w 4983401"/>
                <a:gd name="connsiteY9" fmla="*/ 1505241 h 1752416"/>
                <a:gd name="connsiteX10" fmla="*/ 2846293 w 4983401"/>
                <a:gd name="connsiteY10" fmla="*/ 1256893 h 1752416"/>
                <a:gd name="connsiteX11" fmla="*/ 4981889 w 4983401"/>
                <a:gd name="connsiteY11" fmla="*/ 1463705 h 1752416"/>
                <a:gd name="connsiteX12" fmla="*/ 4982207 w 4983401"/>
                <a:gd name="connsiteY12" fmla="*/ 1749636 h 1752416"/>
                <a:gd name="connsiteX0" fmla="*/ 912 w 4987918"/>
                <a:gd name="connsiteY0" fmla="*/ 1752416 h 1752416"/>
                <a:gd name="connsiteX1" fmla="*/ 0 w 4987918"/>
                <a:gd name="connsiteY1" fmla="*/ 1479424 h 1752416"/>
                <a:gd name="connsiteX2" fmla="*/ 496691 w 4987918"/>
                <a:gd name="connsiteY2" fmla="*/ 1452854 h 1752416"/>
                <a:gd name="connsiteX3" fmla="*/ 849116 w 4987918"/>
                <a:gd name="connsiteY3" fmla="*/ 1281404 h 1752416"/>
                <a:gd name="connsiteX4" fmla="*/ 1015804 w 4987918"/>
                <a:gd name="connsiteY4" fmla="*/ 1271879 h 1752416"/>
                <a:gd name="connsiteX5" fmla="*/ 1192016 w 4987918"/>
                <a:gd name="connsiteY5" fmla="*/ 1343316 h 1752416"/>
                <a:gd name="connsiteX6" fmla="*/ 1406329 w 4987918"/>
                <a:gd name="connsiteY6" fmla="*/ 1524291 h 1752416"/>
                <a:gd name="connsiteX7" fmla="*/ 1854004 w 4987918"/>
                <a:gd name="connsiteY7" fmla="*/ 190791 h 1752416"/>
                <a:gd name="connsiteX8" fmla="*/ 2025454 w 4987918"/>
                <a:gd name="connsiteY8" fmla="*/ 147929 h 1752416"/>
                <a:gd name="connsiteX9" fmla="*/ 2254054 w 4987918"/>
                <a:gd name="connsiteY9" fmla="*/ 1505241 h 1752416"/>
                <a:gd name="connsiteX10" fmla="*/ 2846293 w 4987918"/>
                <a:gd name="connsiteY10" fmla="*/ 1256893 h 1752416"/>
                <a:gd name="connsiteX11" fmla="*/ 4981889 w 4987918"/>
                <a:gd name="connsiteY11" fmla="*/ 1463705 h 1752416"/>
                <a:gd name="connsiteX12" fmla="*/ 4987918 w 4987918"/>
                <a:gd name="connsiteY12" fmla="*/ 1746144 h 1752416"/>
                <a:gd name="connsiteX0" fmla="*/ 536293 w 5523299"/>
                <a:gd name="connsiteY0" fmla="*/ 1752416 h 1752416"/>
                <a:gd name="connsiteX1" fmla="*/ 0 w 5523299"/>
                <a:gd name="connsiteY1" fmla="*/ 1474186 h 1752416"/>
                <a:gd name="connsiteX2" fmla="*/ 1032072 w 5523299"/>
                <a:gd name="connsiteY2" fmla="*/ 1452854 h 1752416"/>
                <a:gd name="connsiteX3" fmla="*/ 1384497 w 5523299"/>
                <a:gd name="connsiteY3" fmla="*/ 1281404 h 1752416"/>
                <a:gd name="connsiteX4" fmla="*/ 1551185 w 5523299"/>
                <a:gd name="connsiteY4" fmla="*/ 1271879 h 1752416"/>
                <a:gd name="connsiteX5" fmla="*/ 1727397 w 5523299"/>
                <a:gd name="connsiteY5" fmla="*/ 1343316 h 1752416"/>
                <a:gd name="connsiteX6" fmla="*/ 1941710 w 5523299"/>
                <a:gd name="connsiteY6" fmla="*/ 1524291 h 1752416"/>
                <a:gd name="connsiteX7" fmla="*/ 2389385 w 5523299"/>
                <a:gd name="connsiteY7" fmla="*/ 190791 h 1752416"/>
                <a:gd name="connsiteX8" fmla="*/ 2560835 w 5523299"/>
                <a:gd name="connsiteY8" fmla="*/ 147929 h 1752416"/>
                <a:gd name="connsiteX9" fmla="*/ 2789435 w 5523299"/>
                <a:gd name="connsiteY9" fmla="*/ 1505241 h 1752416"/>
                <a:gd name="connsiteX10" fmla="*/ 3381674 w 5523299"/>
                <a:gd name="connsiteY10" fmla="*/ 1256893 h 1752416"/>
                <a:gd name="connsiteX11" fmla="*/ 5517270 w 5523299"/>
                <a:gd name="connsiteY11" fmla="*/ 1463705 h 1752416"/>
                <a:gd name="connsiteX12" fmla="*/ 5523299 w 5523299"/>
                <a:gd name="connsiteY12" fmla="*/ 1746144 h 1752416"/>
                <a:gd name="connsiteX0" fmla="*/ 913 w 5523299"/>
                <a:gd name="connsiteY0" fmla="*/ 1757655 h 1757655"/>
                <a:gd name="connsiteX1" fmla="*/ 0 w 5523299"/>
                <a:gd name="connsiteY1" fmla="*/ 1474186 h 1757655"/>
                <a:gd name="connsiteX2" fmla="*/ 1032072 w 5523299"/>
                <a:gd name="connsiteY2" fmla="*/ 1452854 h 1757655"/>
                <a:gd name="connsiteX3" fmla="*/ 1384497 w 5523299"/>
                <a:gd name="connsiteY3" fmla="*/ 1281404 h 1757655"/>
                <a:gd name="connsiteX4" fmla="*/ 1551185 w 5523299"/>
                <a:gd name="connsiteY4" fmla="*/ 1271879 h 1757655"/>
                <a:gd name="connsiteX5" fmla="*/ 1727397 w 5523299"/>
                <a:gd name="connsiteY5" fmla="*/ 1343316 h 1757655"/>
                <a:gd name="connsiteX6" fmla="*/ 1941710 w 5523299"/>
                <a:gd name="connsiteY6" fmla="*/ 1524291 h 1757655"/>
                <a:gd name="connsiteX7" fmla="*/ 2389385 w 5523299"/>
                <a:gd name="connsiteY7" fmla="*/ 190791 h 1757655"/>
                <a:gd name="connsiteX8" fmla="*/ 2560835 w 5523299"/>
                <a:gd name="connsiteY8" fmla="*/ 147929 h 1757655"/>
                <a:gd name="connsiteX9" fmla="*/ 2789435 w 5523299"/>
                <a:gd name="connsiteY9" fmla="*/ 1505241 h 1757655"/>
                <a:gd name="connsiteX10" fmla="*/ 3381674 w 5523299"/>
                <a:gd name="connsiteY10" fmla="*/ 1256893 h 1757655"/>
                <a:gd name="connsiteX11" fmla="*/ 5517270 w 5523299"/>
                <a:gd name="connsiteY11" fmla="*/ 1463705 h 1757655"/>
                <a:gd name="connsiteX12" fmla="*/ 5523299 w 5523299"/>
                <a:gd name="connsiteY12" fmla="*/ 1746144 h 1757655"/>
                <a:gd name="connsiteX0" fmla="*/ 0 w 5642311"/>
                <a:gd name="connsiteY0" fmla="*/ 1771625 h 1771625"/>
                <a:gd name="connsiteX1" fmla="*/ 119012 w 5642311"/>
                <a:gd name="connsiteY1" fmla="*/ 1474186 h 1771625"/>
                <a:gd name="connsiteX2" fmla="*/ 1151084 w 5642311"/>
                <a:gd name="connsiteY2" fmla="*/ 1452854 h 1771625"/>
                <a:gd name="connsiteX3" fmla="*/ 1503509 w 5642311"/>
                <a:gd name="connsiteY3" fmla="*/ 1281404 h 1771625"/>
                <a:gd name="connsiteX4" fmla="*/ 1670197 w 5642311"/>
                <a:gd name="connsiteY4" fmla="*/ 1271879 h 1771625"/>
                <a:gd name="connsiteX5" fmla="*/ 1846409 w 5642311"/>
                <a:gd name="connsiteY5" fmla="*/ 1343316 h 1771625"/>
                <a:gd name="connsiteX6" fmla="*/ 2060722 w 5642311"/>
                <a:gd name="connsiteY6" fmla="*/ 1524291 h 1771625"/>
                <a:gd name="connsiteX7" fmla="*/ 2508397 w 5642311"/>
                <a:gd name="connsiteY7" fmla="*/ 190791 h 1771625"/>
                <a:gd name="connsiteX8" fmla="*/ 2679847 w 5642311"/>
                <a:gd name="connsiteY8" fmla="*/ 147929 h 1771625"/>
                <a:gd name="connsiteX9" fmla="*/ 2908447 w 5642311"/>
                <a:gd name="connsiteY9" fmla="*/ 1505241 h 1771625"/>
                <a:gd name="connsiteX10" fmla="*/ 3500686 w 5642311"/>
                <a:gd name="connsiteY10" fmla="*/ 1256893 h 1771625"/>
                <a:gd name="connsiteX11" fmla="*/ 5636282 w 5642311"/>
                <a:gd name="connsiteY11" fmla="*/ 1463705 h 1771625"/>
                <a:gd name="connsiteX12" fmla="*/ 5642311 w 5642311"/>
                <a:gd name="connsiteY12" fmla="*/ 1746144 h 1771625"/>
                <a:gd name="connsiteX0" fmla="*/ 4 w 5642315"/>
                <a:gd name="connsiteY0" fmla="*/ 1771625 h 1771625"/>
                <a:gd name="connsiteX1" fmla="*/ 1947 w 5642315"/>
                <a:gd name="connsiteY1" fmla="*/ 1495141 h 1771625"/>
                <a:gd name="connsiteX2" fmla="*/ 1151088 w 5642315"/>
                <a:gd name="connsiteY2" fmla="*/ 1452854 h 1771625"/>
                <a:gd name="connsiteX3" fmla="*/ 1503513 w 5642315"/>
                <a:gd name="connsiteY3" fmla="*/ 1281404 h 1771625"/>
                <a:gd name="connsiteX4" fmla="*/ 1670201 w 5642315"/>
                <a:gd name="connsiteY4" fmla="*/ 1271879 h 1771625"/>
                <a:gd name="connsiteX5" fmla="*/ 1846413 w 5642315"/>
                <a:gd name="connsiteY5" fmla="*/ 1343316 h 1771625"/>
                <a:gd name="connsiteX6" fmla="*/ 2060726 w 5642315"/>
                <a:gd name="connsiteY6" fmla="*/ 1524291 h 1771625"/>
                <a:gd name="connsiteX7" fmla="*/ 2508401 w 5642315"/>
                <a:gd name="connsiteY7" fmla="*/ 190791 h 1771625"/>
                <a:gd name="connsiteX8" fmla="*/ 2679851 w 5642315"/>
                <a:gd name="connsiteY8" fmla="*/ 147929 h 1771625"/>
                <a:gd name="connsiteX9" fmla="*/ 2908451 w 5642315"/>
                <a:gd name="connsiteY9" fmla="*/ 1505241 h 1771625"/>
                <a:gd name="connsiteX10" fmla="*/ 3500690 w 5642315"/>
                <a:gd name="connsiteY10" fmla="*/ 1256893 h 1771625"/>
                <a:gd name="connsiteX11" fmla="*/ 5636286 w 5642315"/>
                <a:gd name="connsiteY11" fmla="*/ 1463705 h 1771625"/>
                <a:gd name="connsiteX12" fmla="*/ 5642315 w 5642315"/>
                <a:gd name="connsiteY12" fmla="*/ 1746144 h 1771625"/>
                <a:gd name="connsiteX0" fmla="*/ 4 w 5642315"/>
                <a:gd name="connsiteY0" fmla="*/ 1750670 h 1750670"/>
                <a:gd name="connsiteX1" fmla="*/ 1947 w 5642315"/>
                <a:gd name="connsiteY1" fmla="*/ 1495141 h 1750670"/>
                <a:gd name="connsiteX2" fmla="*/ 1151088 w 5642315"/>
                <a:gd name="connsiteY2" fmla="*/ 1452854 h 1750670"/>
                <a:gd name="connsiteX3" fmla="*/ 1503513 w 5642315"/>
                <a:gd name="connsiteY3" fmla="*/ 1281404 h 1750670"/>
                <a:gd name="connsiteX4" fmla="*/ 1670201 w 5642315"/>
                <a:gd name="connsiteY4" fmla="*/ 1271879 h 1750670"/>
                <a:gd name="connsiteX5" fmla="*/ 1846413 w 5642315"/>
                <a:gd name="connsiteY5" fmla="*/ 1343316 h 1750670"/>
                <a:gd name="connsiteX6" fmla="*/ 2060726 w 5642315"/>
                <a:gd name="connsiteY6" fmla="*/ 1524291 h 1750670"/>
                <a:gd name="connsiteX7" fmla="*/ 2508401 w 5642315"/>
                <a:gd name="connsiteY7" fmla="*/ 190791 h 1750670"/>
                <a:gd name="connsiteX8" fmla="*/ 2679851 w 5642315"/>
                <a:gd name="connsiteY8" fmla="*/ 147929 h 1750670"/>
                <a:gd name="connsiteX9" fmla="*/ 2908451 w 5642315"/>
                <a:gd name="connsiteY9" fmla="*/ 1505241 h 1750670"/>
                <a:gd name="connsiteX10" fmla="*/ 3500690 w 5642315"/>
                <a:gd name="connsiteY10" fmla="*/ 1256893 h 1750670"/>
                <a:gd name="connsiteX11" fmla="*/ 5636286 w 5642315"/>
                <a:gd name="connsiteY11" fmla="*/ 1463705 h 1750670"/>
                <a:gd name="connsiteX12" fmla="*/ 5642315 w 5642315"/>
                <a:gd name="connsiteY12" fmla="*/ 1746144 h 1750670"/>
                <a:gd name="connsiteX0" fmla="*/ 4 w 5642315"/>
                <a:gd name="connsiteY0" fmla="*/ 1761148 h 1761148"/>
                <a:gd name="connsiteX1" fmla="*/ 1947 w 5642315"/>
                <a:gd name="connsiteY1" fmla="*/ 1495141 h 1761148"/>
                <a:gd name="connsiteX2" fmla="*/ 1151088 w 5642315"/>
                <a:gd name="connsiteY2" fmla="*/ 1452854 h 1761148"/>
                <a:gd name="connsiteX3" fmla="*/ 1503513 w 5642315"/>
                <a:gd name="connsiteY3" fmla="*/ 1281404 h 1761148"/>
                <a:gd name="connsiteX4" fmla="*/ 1670201 w 5642315"/>
                <a:gd name="connsiteY4" fmla="*/ 1271879 h 1761148"/>
                <a:gd name="connsiteX5" fmla="*/ 1846413 w 5642315"/>
                <a:gd name="connsiteY5" fmla="*/ 1343316 h 1761148"/>
                <a:gd name="connsiteX6" fmla="*/ 2060726 w 5642315"/>
                <a:gd name="connsiteY6" fmla="*/ 1524291 h 1761148"/>
                <a:gd name="connsiteX7" fmla="*/ 2508401 w 5642315"/>
                <a:gd name="connsiteY7" fmla="*/ 190791 h 1761148"/>
                <a:gd name="connsiteX8" fmla="*/ 2679851 w 5642315"/>
                <a:gd name="connsiteY8" fmla="*/ 147929 h 1761148"/>
                <a:gd name="connsiteX9" fmla="*/ 2908451 w 5642315"/>
                <a:gd name="connsiteY9" fmla="*/ 1505241 h 1761148"/>
                <a:gd name="connsiteX10" fmla="*/ 3500690 w 5642315"/>
                <a:gd name="connsiteY10" fmla="*/ 1256893 h 1761148"/>
                <a:gd name="connsiteX11" fmla="*/ 5636286 w 5642315"/>
                <a:gd name="connsiteY11" fmla="*/ 1463705 h 1761148"/>
                <a:gd name="connsiteX12" fmla="*/ 5642315 w 5642315"/>
                <a:gd name="connsiteY12" fmla="*/ 1746144 h 176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42315" h="1761148">
                  <a:moveTo>
                    <a:pt x="4" y="1761148"/>
                  </a:moveTo>
                  <a:cubicBezTo>
                    <a:pt x="-148" y="1678977"/>
                    <a:pt x="3551" y="1498793"/>
                    <a:pt x="1947" y="1495141"/>
                  </a:cubicBezTo>
                  <a:cubicBezTo>
                    <a:pt x="86004" y="1488870"/>
                    <a:pt x="900827" y="1488477"/>
                    <a:pt x="1151088" y="1452854"/>
                  </a:cubicBezTo>
                  <a:cubicBezTo>
                    <a:pt x="1401349" y="1417231"/>
                    <a:pt x="1416994" y="1311566"/>
                    <a:pt x="1503513" y="1281404"/>
                  </a:cubicBezTo>
                  <a:cubicBezTo>
                    <a:pt x="1590032" y="1251241"/>
                    <a:pt x="1613051" y="1261560"/>
                    <a:pt x="1670201" y="1271879"/>
                  </a:cubicBezTo>
                  <a:cubicBezTo>
                    <a:pt x="1727351" y="1282198"/>
                    <a:pt x="1781326" y="1301247"/>
                    <a:pt x="1846413" y="1343316"/>
                  </a:cubicBezTo>
                  <a:cubicBezTo>
                    <a:pt x="1911500" y="1385385"/>
                    <a:pt x="1950395" y="1716379"/>
                    <a:pt x="2060726" y="1524291"/>
                  </a:cubicBezTo>
                  <a:cubicBezTo>
                    <a:pt x="2171057" y="1332203"/>
                    <a:pt x="2405214" y="420185"/>
                    <a:pt x="2508401" y="190791"/>
                  </a:cubicBezTo>
                  <a:cubicBezTo>
                    <a:pt x="2611589" y="-38603"/>
                    <a:pt x="2613176" y="-71146"/>
                    <a:pt x="2679851" y="147929"/>
                  </a:cubicBezTo>
                  <a:cubicBezTo>
                    <a:pt x="2746526" y="367004"/>
                    <a:pt x="2771644" y="1320414"/>
                    <a:pt x="2908451" y="1505241"/>
                  </a:cubicBezTo>
                  <a:cubicBezTo>
                    <a:pt x="3045258" y="1690068"/>
                    <a:pt x="3046051" y="1263816"/>
                    <a:pt x="3500690" y="1256893"/>
                  </a:cubicBezTo>
                  <a:cubicBezTo>
                    <a:pt x="3955329" y="1249970"/>
                    <a:pt x="4898008" y="1437550"/>
                    <a:pt x="5636286" y="1463705"/>
                  </a:cubicBezTo>
                  <a:cubicBezTo>
                    <a:pt x="5639707" y="1462872"/>
                    <a:pt x="5641906" y="1686119"/>
                    <a:pt x="5642315" y="1746144"/>
                  </a:cubicBezTo>
                </a:path>
              </a:pathLst>
            </a:custGeom>
            <a:solidFill>
              <a:schemeClr val="bg1">
                <a:lumMod val="50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13" name="Freeform 212"/>
            <p:cNvSpPr/>
            <p:nvPr/>
          </p:nvSpPr>
          <p:spPr>
            <a:xfrm>
              <a:off x="2680722" y="4264532"/>
              <a:ext cx="1996685" cy="505495"/>
            </a:xfrm>
            <a:custGeom>
              <a:avLst/>
              <a:gdLst>
                <a:gd name="connsiteX0" fmla="*/ 0 w 3652837"/>
                <a:gd name="connsiteY0" fmla="*/ 1495716 h 1584733"/>
                <a:gd name="connsiteX1" fmla="*/ 500062 w 3652837"/>
                <a:gd name="connsiteY1" fmla="*/ 1452854 h 1584733"/>
                <a:gd name="connsiteX2" fmla="*/ 852487 w 3652837"/>
                <a:gd name="connsiteY2" fmla="*/ 1281404 h 1584733"/>
                <a:gd name="connsiteX3" fmla="*/ 1019175 w 3652837"/>
                <a:gd name="connsiteY3" fmla="*/ 1271879 h 1584733"/>
                <a:gd name="connsiteX4" fmla="*/ 1195387 w 3652837"/>
                <a:gd name="connsiteY4" fmla="*/ 1343316 h 1584733"/>
                <a:gd name="connsiteX5" fmla="*/ 1409700 w 3652837"/>
                <a:gd name="connsiteY5" fmla="*/ 1524291 h 1584733"/>
                <a:gd name="connsiteX6" fmla="*/ 1857375 w 3652837"/>
                <a:gd name="connsiteY6" fmla="*/ 190791 h 1584733"/>
                <a:gd name="connsiteX7" fmla="*/ 2028825 w 3652837"/>
                <a:gd name="connsiteY7" fmla="*/ 147929 h 1584733"/>
                <a:gd name="connsiteX8" fmla="*/ 2257425 w 3652837"/>
                <a:gd name="connsiteY8" fmla="*/ 1505241 h 1584733"/>
                <a:gd name="connsiteX9" fmla="*/ 2433637 w 3652837"/>
                <a:gd name="connsiteY9" fmla="*/ 1414754 h 1584733"/>
                <a:gd name="connsiteX10" fmla="*/ 2619375 w 3652837"/>
                <a:gd name="connsiteY10" fmla="*/ 1333791 h 1584733"/>
                <a:gd name="connsiteX11" fmla="*/ 3652837 w 3652837"/>
                <a:gd name="connsiteY11" fmla="*/ 1409991 h 1584733"/>
                <a:gd name="connsiteX0" fmla="*/ 0 w 3652837"/>
                <a:gd name="connsiteY0" fmla="*/ 1495716 h 1591147"/>
                <a:gd name="connsiteX1" fmla="*/ 500062 w 3652837"/>
                <a:gd name="connsiteY1" fmla="*/ 1452854 h 1591147"/>
                <a:gd name="connsiteX2" fmla="*/ 852487 w 3652837"/>
                <a:gd name="connsiteY2" fmla="*/ 1281404 h 1591147"/>
                <a:gd name="connsiteX3" fmla="*/ 1019175 w 3652837"/>
                <a:gd name="connsiteY3" fmla="*/ 1271879 h 1591147"/>
                <a:gd name="connsiteX4" fmla="*/ 1195387 w 3652837"/>
                <a:gd name="connsiteY4" fmla="*/ 1343316 h 1591147"/>
                <a:gd name="connsiteX5" fmla="*/ 1409700 w 3652837"/>
                <a:gd name="connsiteY5" fmla="*/ 1524291 h 1591147"/>
                <a:gd name="connsiteX6" fmla="*/ 1857375 w 3652837"/>
                <a:gd name="connsiteY6" fmla="*/ 190791 h 1591147"/>
                <a:gd name="connsiteX7" fmla="*/ 2028825 w 3652837"/>
                <a:gd name="connsiteY7" fmla="*/ 147929 h 1591147"/>
                <a:gd name="connsiteX8" fmla="*/ 2257425 w 3652837"/>
                <a:gd name="connsiteY8" fmla="*/ 1505241 h 1591147"/>
                <a:gd name="connsiteX9" fmla="*/ 2433637 w 3652837"/>
                <a:gd name="connsiteY9" fmla="*/ 1414754 h 1591147"/>
                <a:gd name="connsiteX10" fmla="*/ 2619375 w 3652837"/>
                <a:gd name="connsiteY10" fmla="*/ 1333791 h 1591147"/>
                <a:gd name="connsiteX11" fmla="*/ 3652837 w 3652837"/>
                <a:gd name="connsiteY11" fmla="*/ 1409991 h 1591147"/>
                <a:gd name="connsiteX0" fmla="*/ 0 w 3652837"/>
                <a:gd name="connsiteY0" fmla="*/ 1495716 h 1583767"/>
                <a:gd name="connsiteX1" fmla="*/ 500062 w 3652837"/>
                <a:gd name="connsiteY1" fmla="*/ 1452854 h 1583767"/>
                <a:gd name="connsiteX2" fmla="*/ 852487 w 3652837"/>
                <a:gd name="connsiteY2" fmla="*/ 1281404 h 1583767"/>
                <a:gd name="connsiteX3" fmla="*/ 1019175 w 3652837"/>
                <a:gd name="connsiteY3" fmla="*/ 1271879 h 1583767"/>
                <a:gd name="connsiteX4" fmla="*/ 1195387 w 3652837"/>
                <a:gd name="connsiteY4" fmla="*/ 1343316 h 1583767"/>
                <a:gd name="connsiteX5" fmla="*/ 1409700 w 3652837"/>
                <a:gd name="connsiteY5" fmla="*/ 1524291 h 1583767"/>
                <a:gd name="connsiteX6" fmla="*/ 1857375 w 3652837"/>
                <a:gd name="connsiteY6" fmla="*/ 190791 h 1583767"/>
                <a:gd name="connsiteX7" fmla="*/ 2028825 w 3652837"/>
                <a:gd name="connsiteY7" fmla="*/ 147929 h 1583767"/>
                <a:gd name="connsiteX8" fmla="*/ 2257425 w 3652837"/>
                <a:gd name="connsiteY8" fmla="*/ 1505241 h 1583767"/>
                <a:gd name="connsiteX9" fmla="*/ 2433637 w 3652837"/>
                <a:gd name="connsiteY9" fmla="*/ 1414754 h 1583767"/>
                <a:gd name="connsiteX10" fmla="*/ 2619375 w 3652837"/>
                <a:gd name="connsiteY10" fmla="*/ 1333791 h 1583767"/>
                <a:gd name="connsiteX11" fmla="*/ 3652837 w 3652837"/>
                <a:gd name="connsiteY11" fmla="*/ 1409991 h 1583767"/>
                <a:gd name="connsiteX0" fmla="*/ 0 w 3652837"/>
                <a:gd name="connsiteY0" fmla="*/ 1495716 h 1588767"/>
                <a:gd name="connsiteX1" fmla="*/ 500062 w 3652837"/>
                <a:gd name="connsiteY1" fmla="*/ 1452854 h 1588767"/>
                <a:gd name="connsiteX2" fmla="*/ 852487 w 3652837"/>
                <a:gd name="connsiteY2" fmla="*/ 1281404 h 1588767"/>
                <a:gd name="connsiteX3" fmla="*/ 1019175 w 3652837"/>
                <a:gd name="connsiteY3" fmla="*/ 1271879 h 1588767"/>
                <a:gd name="connsiteX4" fmla="*/ 1195387 w 3652837"/>
                <a:gd name="connsiteY4" fmla="*/ 1343316 h 1588767"/>
                <a:gd name="connsiteX5" fmla="*/ 1409700 w 3652837"/>
                <a:gd name="connsiteY5" fmla="*/ 1524291 h 1588767"/>
                <a:gd name="connsiteX6" fmla="*/ 1857375 w 3652837"/>
                <a:gd name="connsiteY6" fmla="*/ 190791 h 1588767"/>
                <a:gd name="connsiteX7" fmla="*/ 2028825 w 3652837"/>
                <a:gd name="connsiteY7" fmla="*/ 147929 h 1588767"/>
                <a:gd name="connsiteX8" fmla="*/ 2257425 w 3652837"/>
                <a:gd name="connsiteY8" fmla="*/ 1505241 h 1588767"/>
                <a:gd name="connsiteX9" fmla="*/ 2433637 w 3652837"/>
                <a:gd name="connsiteY9" fmla="*/ 1414754 h 1588767"/>
                <a:gd name="connsiteX10" fmla="*/ 2619375 w 3652837"/>
                <a:gd name="connsiteY10" fmla="*/ 1333791 h 1588767"/>
                <a:gd name="connsiteX11" fmla="*/ 3652837 w 3652837"/>
                <a:gd name="connsiteY11" fmla="*/ 1409991 h 1588767"/>
                <a:gd name="connsiteX0" fmla="*/ 0 w 3652837"/>
                <a:gd name="connsiteY0" fmla="*/ 1495716 h 1584662"/>
                <a:gd name="connsiteX1" fmla="*/ 500062 w 3652837"/>
                <a:gd name="connsiteY1" fmla="*/ 1452854 h 1584662"/>
                <a:gd name="connsiteX2" fmla="*/ 852487 w 3652837"/>
                <a:gd name="connsiteY2" fmla="*/ 1281404 h 1584662"/>
                <a:gd name="connsiteX3" fmla="*/ 1019175 w 3652837"/>
                <a:gd name="connsiteY3" fmla="*/ 1271879 h 1584662"/>
                <a:gd name="connsiteX4" fmla="*/ 1195387 w 3652837"/>
                <a:gd name="connsiteY4" fmla="*/ 1343316 h 1584662"/>
                <a:gd name="connsiteX5" fmla="*/ 1409700 w 3652837"/>
                <a:gd name="connsiteY5" fmla="*/ 1524291 h 1584662"/>
                <a:gd name="connsiteX6" fmla="*/ 1857375 w 3652837"/>
                <a:gd name="connsiteY6" fmla="*/ 190791 h 1584662"/>
                <a:gd name="connsiteX7" fmla="*/ 2028825 w 3652837"/>
                <a:gd name="connsiteY7" fmla="*/ 147929 h 1584662"/>
                <a:gd name="connsiteX8" fmla="*/ 2257425 w 3652837"/>
                <a:gd name="connsiteY8" fmla="*/ 1505241 h 1584662"/>
                <a:gd name="connsiteX9" fmla="*/ 2433637 w 3652837"/>
                <a:gd name="connsiteY9" fmla="*/ 1414754 h 1584662"/>
                <a:gd name="connsiteX10" fmla="*/ 2707178 w 3652837"/>
                <a:gd name="connsiteY10" fmla="*/ 1336410 h 1584662"/>
                <a:gd name="connsiteX11" fmla="*/ 3652837 w 3652837"/>
                <a:gd name="connsiteY11" fmla="*/ 1409991 h 1584662"/>
                <a:gd name="connsiteX0" fmla="*/ 0 w 3652837"/>
                <a:gd name="connsiteY0" fmla="*/ 1495716 h 1591066"/>
                <a:gd name="connsiteX1" fmla="*/ 500062 w 3652837"/>
                <a:gd name="connsiteY1" fmla="*/ 1452854 h 1591066"/>
                <a:gd name="connsiteX2" fmla="*/ 852487 w 3652837"/>
                <a:gd name="connsiteY2" fmla="*/ 1281404 h 1591066"/>
                <a:gd name="connsiteX3" fmla="*/ 1019175 w 3652837"/>
                <a:gd name="connsiteY3" fmla="*/ 1271879 h 1591066"/>
                <a:gd name="connsiteX4" fmla="*/ 1195387 w 3652837"/>
                <a:gd name="connsiteY4" fmla="*/ 1343316 h 1591066"/>
                <a:gd name="connsiteX5" fmla="*/ 1409700 w 3652837"/>
                <a:gd name="connsiteY5" fmla="*/ 1524291 h 1591066"/>
                <a:gd name="connsiteX6" fmla="*/ 1857375 w 3652837"/>
                <a:gd name="connsiteY6" fmla="*/ 190791 h 1591066"/>
                <a:gd name="connsiteX7" fmla="*/ 2028825 w 3652837"/>
                <a:gd name="connsiteY7" fmla="*/ 147929 h 1591066"/>
                <a:gd name="connsiteX8" fmla="*/ 2257425 w 3652837"/>
                <a:gd name="connsiteY8" fmla="*/ 1505241 h 1591066"/>
                <a:gd name="connsiteX9" fmla="*/ 2433637 w 3652837"/>
                <a:gd name="connsiteY9" fmla="*/ 1414754 h 1591066"/>
                <a:gd name="connsiteX10" fmla="*/ 2707178 w 3652837"/>
                <a:gd name="connsiteY10" fmla="*/ 1336410 h 1591066"/>
                <a:gd name="connsiteX11" fmla="*/ 3652837 w 3652837"/>
                <a:gd name="connsiteY11" fmla="*/ 1409991 h 1591066"/>
                <a:gd name="connsiteX0" fmla="*/ 0 w 4982420"/>
                <a:gd name="connsiteY0" fmla="*/ 1495716 h 1591066"/>
                <a:gd name="connsiteX1" fmla="*/ 500062 w 4982420"/>
                <a:gd name="connsiteY1" fmla="*/ 1452854 h 1591066"/>
                <a:gd name="connsiteX2" fmla="*/ 852487 w 4982420"/>
                <a:gd name="connsiteY2" fmla="*/ 1281404 h 1591066"/>
                <a:gd name="connsiteX3" fmla="*/ 1019175 w 4982420"/>
                <a:gd name="connsiteY3" fmla="*/ 1271879 h 1591066"/>
                <a:gd name="connsiteX4" fmla="*/ 1195387 w 4982420"/>
                <a:gd name="connsiteY4" fmla="*/ 1343316 h 1591066"/>
                <a:gd name="connsiteX5" fmla="*/ 1409700 w 4982420"/>
                <a:gd name="connsiteY5" fmla="*/ 1524291 h 1591066"/>
                <a:gd name="connsiteX6" fmla="*/ 1857375 w 4982420"/>
                <a:gd name="connsiteY6" fmla="*/ 190791 h 1591066"/>
                <a:gd name="connsiteX7" fmla="*/ 2028825 w 4982420"/>
                <a:gd name="connsiteY7" fmla="*/ 147929 h 1591066"/>
                <a:gd name="connsiteX8" fmla="*/ 2257425 w 4982420"/>
                <a:gd name="connsiteY8" fmla="*/ 1505241 h 1591066"/>
                <a:gd name="connsiteX9" fmla="*/ 2433637 w 4982420"/>
                <a:gd name="connsiteY9" fmla="*/ 1414754 h 1591066"/>
                <a:gd name="connsiteX10" fmla="*/ 2707178 w 4982420"/>
                <a:gd name="connsiteY10" fmla="*/ 1336410 h 1591066"/>
                <a:gd name="connsiteX11" fmla="*/ 4982420 w 4982420"/>
                <a:gd name="connsiteY11" fmla="*/ 1485194 h 1591066"/>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2807088 w 4982420"/>
                <a:gd name="connsiteY10" fmla="*/ 1298809 h 1585701"/>
                <a:gd name="connsiteX11" fmla="*/ 4982420 w 4982420"/>
                <a:gd name="connsiteY11" fmla="*/ 1485194 h 1585701"/>
                <a:gd name="connsiteX0" fmla="*/ 0 w 4982420"/>
                <a:gd name="connsiteY0" fmla="*/ 1495716 h 1585701"/>
                <a:gd name="connsiteX1" fmla="*/ 500062 w 4982420"/>
                <a:gd name="connsiteY1" fmla="*/ 1452854 h 1585701"/>
                <a:gd name="connsiteX2" fmla="*/ 852487 w 4982420"/>
                <a:gd name="connsiteY2" fmla="*/ 1281404 h 1585701"/>
                <a:gd name="connsiteX3" fmla="*/ 1019175 w 4982420"/>
                <a:gd name="connsiteY3" fmla="*/ 1271879 h 1585701"/>
                <a:gd name="connsiteX4" fmla="*/ 1195387 w 4982420"/>
                <a:gd name="connsiteY4" fmla="*/ 1343316 h 1585701"/>
                <a:gd name="connsiteX5" fmla="*/ 1409700 w 4982420"/>
                <a:gd name="connsiteY5" fmla="*/ 1524291 h 1585701"/>
                <a:gd name="connsiteX6" fmla="*/ 1857375 w 4982420"/>
                <a:gd name="connsiteY6" fmla="*/ 190791 h 1585701"/>
                <a:gd name="connsiteX7" fmla="*/ 2028825 w 4982420"/>
                <a:gd name="connsiteY7" fmla="*/ 147929 h 1585701"/>
                <a:gd name="connsiteX8" fmla="*/ 2257425 w 4982420"/>
                <a:gd name="connsiteY8" fmla="*/ 1505241 h 1585701"/>
                <a:gd name="connsiteX9" fmla="*/ 2433637 w 4982420"/>
                <a:gd name="connsiteY9" fmla="*/ 1414754 h 1585701"/>
                <a:gd name="connsiteX10" fmla="*/ 3076079 w 4982420"/>
                <a:gd name="connsiteY10" fmla="*/ 1298809 h 1585701"/>
                <a:gd name="connsiteX11" fmla="*/ 4982420 w 4982420"/>
                <a:gd name="connsiteY11" fmla="*/ 1485194 h 1585701"/>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433637 w 4982420"/>
                <a:gd name="connsiteY9" fmla="*/ 1414754 h 1583767"/>
                <a:gd name="connsiteX10" fmla="*/ 4982420 w 4982420"/>
                <a:gd name="connsiteY10" fmla="*/ 1485194 h 1583767"/>
                <a:gd name="connsiteX0" fmla="*/ 0 w 4982420"/>
                <a:gd name="connsiteY0" fmla="*/ 1495716 h 1583767"/>
                <a:gd name="connsiteX1" fmla="*/ 500062 w 4982420"/>
                <a:gd name="connsiteY1" fmla="*/ 1452854 h 1583767"/>
                <a:gd name="connsiteX2" fmla="*/ 852487 w 4982420"/>
                <a:gd name="connsiteY2" fmla="*/ 1281404 h 1583767"/>
                <a:gd name="connsiteX3" fmla="*/ 1019175 w 4982420"/>
                <a:gd name="connsiteY3" fmla="*/ 1271879 h 1583767"/>
                <a:gd name="connsiteX4" fmla="*/ 1195387 w 4982420"/>
                <a:gd name="connsiteY4" fmla="*/ 1343316 h 1583767"/>
                <a:gd name="connsiteX5" fmla="*/ 1409700 w 4982420"/>
                <a:gd name="connsiteY5" fmla="*/ 1524291 h 1583767"/>
                <a:gd name="connsiteX6" fmla="*/ 1857375 w 4982420"/>
                <a:gd name="connsiteY6" fmla="*/ 190791 h 1583767"/>
                <a:gd name="connsiteX7" fmla="*/ 2028825 w 4982420"/>
                <a:gd name="connsiteY7" fmla="*/ 147929 h 1583767"/>
                <a:gd name="connsiteX8" fmla="*/ 2257425 w 4982420"/>
                <a:gd name="connsiteY8" fmla="*/ 1505241 h 1583767"/>
                <a:gd name="connsiteX9" fmla="*/ 2833280 w 4982420"/>
                <a:gd name="connsiteY9" fmla="*/ 1273748 h 1583767"/>
                <a:gd name="connsiteX10" fmla="*/ 4982420 w 4982420"/>
                <a:gd name="connsiteY10" fmla="*/ 1485194 h 1583767"/>
                <a:gd name="connsiteX0" fmla="*/ 0 w 5522083"/>
                <a:gd name="connsiteY0" fmla="*/ 1500955 h 1583767"/>
                <a:gd name="connsiteX1" fmla="*/ 1039725 w 5522083"/>
                <a:gd name="connsiteY1" fmla="*/ 1452854 h 1583767"/>
                <a:gd name="connsiteX2" fmla="*/ 1392150 w 5522083"/>
                <a:gd name="connsiteY2" fmla="*/ 1281404 h 1583767"/>
                <a:gd name="connsiteX3" fmla="*/ 1558838 w 5522083"/>
                <a:gd name="connsiteY3" fmla="*/ 1271879 h 1583767"/>
                <a:gd name="connsiteX4" fmla="*/ 1735050 w 5522083"/>
                <a:gd name="connsiteY4" fmla="*/ 1343316 h 1583767"/>
                <a:gd name="connsiteX5" fmla="*/ 1949363 w 5522083"/>
                <a:gd name="connsiteY5" fmla="*/ 1524291 h 1583767"/>
                <a:gd name="connsiteX6" fmla="*/ 2397038 w 5522083"/>
                <a:gd name="connsiteY6" fmla="*/ 190791 h 1583767"/>
                <a:gd name="connsiteX7" fmla="*/ 2568488 w 5522083"/>
                <a:gd name="connsiteY7" fmla="*/ 147929 h 1583767"/>
                <a:gd name="connsiteX8" fmla="*/ 2797088 w 5522083"/>
                <a:gd name="connsiteY8" fmla="*/ 1505241 h 1583767"/>
                <a:gd name="connsiteX9" fmla="*/ 3372943 w 5522083"/>
                <a:gd name="connsiteY9" fmla="*/ 1273748 h 1583767"/>
                <a:gd name="connsiteX10" fmla="*/ 5522083 w 5522083"/>
                <a:gd name="connsiteY10" fmla="*/ 1485194 h 1583767"/>
                <a:gd name="connsiteX0" fmla="*/ 0 w 5522083"/>
                <a:gd name="connsiteY0" fmla="*/ 1500955 h 1571381"/>
                <a:gd name="connsiteX1" fmla="*/ 1039725 w 5522083"/>
                <a:gd name="connsiteY1" fmla="*/ 1452854 h 1571381"/>
                <a:gd name="connsiteX2" fmla="*/ 1392150 w 5522083"/>
                <a:gd name="connsiteY2" fmla="*/ 1281404 h 1571381"/>
                <a:gd name="connsiteX3" fmla="*/ 1558838 w 5522083"/>
                <a:gd name="connsiteY3" fmla="*/ 1271879 h 1571381"/>
                <a:gd name="connsiteX4" fmla="*/ 1949363 w 5522083"/>
                <a:gd name="connsiteY4" fmla="*/ 1524291 h 1571381"/>
                <a:gd name="connsiteX5" fmla="*/ 2397038 w 5522083"/>
                <a:gd name="connsiteY5" fmla="*/ 190791 h 1571381"/>
                <a:gd name="connsiteX6" fmla="*/ 2568488 w 5522083"/>
                <a:gd name="connsiteY6" fmla="*/ 147929 h 1571381"/>
                <a:gd name="connsiteX7" fmla="*/ 2797088 w 5522083"/>
                <a:gd name="connsiteY7" fmla="*/ 1505241 h 1571381"/>
                <a:gd name="connsiteX8" fmla="*/ 3372943 w 5522083"/>
                <a:gd name="connsiteY8" fmla="*/ 1273748 h 1571381"/>
                <a:gd name="connsiteX9" fmla="*/ 5522083 w 5522083"/>
                <a:gd name="connsiteY9" fmla="*/ 1485194 h 1571381"/>
                <a:gd name="connsiteX0" fmla="*/ 0 w 5522083"/>
                <a:gd name="connsiteY0" fmla="*/ 1500955 h 1583447"/>
                <a:gd name="connsiteX1" fmla="*/ 1039725 w 5522083"/>
                <a:gd name="connsiteY1" fmla="*/ 1452854 h 1583447"/>
                <a:gd name="connsiteX2" fmla="*/ 1392150 w 5522083"/>
                <a:gd name="connsiteY2" fmla="*/ 1281404 h 1583447"/>
                <a:gd name="connsiteX3" fmla="*/ 1708745 w 5522083"/>
                <a:gd name="connsiteY3" fmla="*/ 1342602 h 1583447"/>
                <a:gd name="connsiteX4" fmla="*/ 1949363 w 5522083"/>
                <a:gd name="connsiteY4" fmla="*/ 1524291 h 1583447"/>
                <a:gd name="connsiteX5" fmla="*/ 2397038 w 5522083"/>
                <a:gd name="connsiteY5" fmla="*/ 190791 h 1583447"/>
                <a:gd name="connsiteX6" fmla="*/ 2568488 w 5522083"/>
                <a:gd name="connsiteY6" fmla="*/ 147929 h 1583447"/>
                <a:gd name="connsiteX7" fmla="*/ 2797088 w 5522083"/>
                <a:gd name="connsiteY7" fmla="*/ 1505241 h 1583447"/>
                <a:gd name="connsiteX8" fmla="*/ 3372943 w 5522083"/>
                <a:gd name="connsiteY8" fmla="*/ 1273748 h 1583447"/>
                <a:gd name="connsiteX9" fmla="*/ 5522083 w 5522083"/>
                <a:gd name="connsiteY9" fmla="*/ 1485194 h 1583447"/>
                <a:gd name="connsiteX0" fmla="*/ 0 w 5522083"/>
                <a:gd name="connsiteY0" fmla="*/ 1500955 h 1586184"/>
                <a:gd name="connsiteX1" fmla="*/ 1039725 w 5522083"/>
                <a:gd name="connsiteY1" fmla="*/ 1452854 h 1586184"/>
                <a:gd name="connsiteX2" fmla="*/ 1392150 w 5522083"/>
                <a:gd name="connsiteY2" fmla="*/ 1281404 h 1586184"/>
                <a:gd name="connsiteX3" fmla="*/ 1708745 w 5522083"/>
                <a:gd name="connsiteY3" fmla="*/ 1342602 h 1586184"/>
                <a:gd name="connsiteX4" fmla="*/ 1949363 w 5522083"/>
                <a:gd name="connsiteY4" fmla="*/ 1524291 h 1586184"/>
                <a:gd name="connsiteX5" fmla="*/ 2397038 w 5522083"/>
                <a:gd name="connsiteY5" fmla="*/ 190791 h 1586184"/>
                <a:gd name="connsiteX6" fmla="*/ 2568488 w 5522083"/>
                <a:gd name="connsiteY6" fmla="*/ 147929 h 1586184"/>
                <a:gd name="connsiteX7" fmla="*/ 2797088 w 5522083"/>
                <a:gd name="connsiteY7" fmla="*/ 1505241 h 1586184"/>
                <a:gd name="connsiteX8" fmla="*/ 3372943 w 5522083"/>
                <a:gd name="connsiteY8" fmla="*/ 1273748 h 1586184"/>
                <a:gd name="connsiteX9" fmla="*/ 5522083 w 5522083"/>
                <a:gd name="connsiteY9" fmla="*/ 1485194 h 1586184"/>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3200"/>
                <a:gd name="connsiteX1" fmla="*/ 1039725 w 5522083"/>
                <a:gd name="connsiteY1" fmla="*/ 1452854 h 1583200"/>
                <a:gd name="connsiteX2" fmla="*/ 1411425 w 5522083"/>
                <a:gd name="connsiteY2" fmla="*/ 1294500 h 1583200"/>
                <a:gd name="connsiteX3" fmla="*/ 1708745 w 5522083"/>
                <a:gd name="connsiteY3" fmla="*/ 1342602 h 1583200"/>
                <a:gd name="connsiteX4" fmla="*/ 1949363 w 5522083"/>
                <a:gd name="connsiteY4" fmla="*/ 1524291 h 1583200"/>
                <a:gd name="connsiteX5" fmla="*/ 2397038 w 5522083"/>
                <a:gd name="connsiteY5" fmla="*/ 190791 h 1583200"/>
                <a:gd name="connsiteX6" fmla="*/ 2568488 w 5522083"/>
                <a:gd name="connsiteY6" fmla="*/ 147929 h 1583200"/>
                <a:gd name="connsiteX7" fmla="*/ 2797088 w 5522083"/>
                <a:gd name="connsiteY7" fmla="*/ 1505241 h 1583200"/>
                <a:gd name="connsiteX8" fmla="*/ 3372943 w 5522083"/>
                <a:gd name="connsiteY8" fmla="*/ 1273748 h 1583200"/>
                <a:gd name="connsiteX9" fmla="*/ 5522083 w 5522083"/>
                <a:gd name="connsiteY9" fmla="*/ 1485194 h 1583200"/>
                <a:gd name="connsiteX0" fmla="*/ 0 w 5522083"/>
                <a:gd name="connsiteY0" fmla="*/ 1500955 h 1586465"/>
                <a:gd name="connsiteX1" fmla="*/ 1039725 w 5522083"/>
                <a:gd name="connsiteY1" fmla="*/ 1452854 h 1586465"/>
                <a:gd name="connsiteX2" fmla="*/ 1411425 w 5522083"/>
                <a:gd name="connsiteY2" fmla="*/ 1294500 h 1586465"/>
                <a:gd name="connsiteX3" fmla="*/ 1708745 w 5522083"/>
                <a:gd name="connsiteY3" fmla="*/ 1342602 h 1586465"/>
                <a:gd name="connsiteX4" fmla="*/ 1949363 w 5522083"/>
                <a:gd name="connsiteY4" fmla="*/ 1524291 h 1586465"/>
                <a:gd name="connsiteX5" fmla="*/ 2397038 w 5522083"/>
                <a:gd name="connsiteY5" fmla="*/ 190791 h 1586465"/>
                <a:gd name="connsiteX6" fmla="*/ 2568488 w 5522083"/>
                <a:gd name="connsiteY6" fmla="*/ 147929 h 1586465"/>
                <a:gd name="connsiteX7" fmla="*/ 2797088 w 5522083"/>
                <a:gd name="connsiteY7" fmla="*/ 1505241 h 1586465"/>
                <a:gd name="connsiteX8" fmla="*/ 3372943 w 5522083"/>
                <a:gd name="connsiteY8" fmla="*/ 1273748 h 1586465"/>
                <a:gd name="connsiteX9" fmla="*/ 5522083 w 5522083"/>
                <a:gd name="connsiteY9" fmla="*/ 1485194 h 1586465"/>
                <a:gd name="connsiteX0" fmla="*/ 0 w 5515659"/>
                <a:gd name="connsiteY0" fmla="*/ 1500955 h 1586465"/>
                <a:gd name="connsiteX1" fmla="*/ 1033301 w 5515659"/>
                <a:gd name="connsiteY1" fmla="*/ 1452854 h 1586465"/>
                <a:gd name="connsiteX2" fmla="*/ 1405001 w 5515659"/>
                <a:gd name="connsiteY2" fmla="*/ 1294500 h 1586465"/>
                <a:gd name="connsiteX3" fmla="*/ 1702321 w 5515659"/>
                <a:gd name="connsiteY3" fmla="*/ 1342602 h 1586465"/>
                <a:gd name="connsiteX4" fmla="*/ 1942939 w 5515659"/>
                <a:gd name="connsiteY4" fmla="*/ 1524291 h 1586465"/>
                <a:gd name="connsiteX5" fmla="*/ 2390614 w 5515659"/>
                <a:gd name="connsiteY5" fmla="*/ 190791 h 1586465"/>
                <a:gd name="connsiteX6" fmla="*/ 2562064 w 5515659"/>
                <a:gd name="connsiteY6" fmla="*/ 147929 h 1586465"/>
                <a:gd name="connsiteX7" fmla="*/ 2790664 w 5515659"/>
                <a:gd name="connsiteY7" fmla="*/ 1505241 h 1586465"/>
                <a:gd name="connsiteX8" fmla="*/ 3366519 w 5515659"/>
                <a:gd name="connsiteY8" fmla="*/ 1273748 h 1586465"/>
                <a:gd name="connsiteX9" fmla="*/ 5515659 w 5515659"/>
                <a:gd name="connsiteY9" fmla="*/ 1485194 h 1586465"/>
                <a:gd name="connsiteX0" fmla="*/ 0 w 5627018"/>
                <a:gd name="connsiteY0" fmla="*/ 1504448 h 1586465"/>
                <a:gd name="connsiteX1" fmla="*/ 1144660 w 5627018"/>
                <a:gd name="connsiteY1" fmla="*/ 1452854 h 1586465"/>
                <a:gd name="connsiteX2" fmla="*/ 1516360 w 5627018"/>
                <a:gd name="connsiteY2" fmla="*/ 1294500 h 1586465"/>
                <a:gd name="connsiteX3" fmla="*/ 1813680 w 5627018"/>
                <a:gd name="connsiteY3" fmla="*/ 1342602 h 1586465"/>
                <a:gd name="connsiteX4" fmla="*/ 2054298 w 5627018"/>
                <a:gd name="connsiteY4" fmla="*/ 1524291 h 1586465"/>
                <a:gd name="connsiteX5" fmla="*/ 2501973 w 5627018"/>
                <a:gd name="connsiteY5" fmla="*/ 190791 h 1586465"/>
                <a:gd name="connsiteX6" fmla="*/ 2673423 w 5627018"/>
                <a:gd name="connsiteY6" fmla="*/ 147929 h 1586465"/>
                <a:gd name="connsiteX7" fmla="*/ 2902023 w 5627018"/>
                <a:gd name="connsiteY7" fmla="*/ 1505241 h 1586465"/>
                <a:gd name="connsiteX8" fmla="*/ 3477878 w 5627018"/>
                <a:gd name="connsiteY8" fmla="*/ 1273748 h 1586465"/>
                <a:gd name="connsiteX9" fmla="*/ 5627018 w 5627018"/>
                <a:gd name="connsiteY9" fmla="*/ 1485194 h 1586465"/>
                <a:gd name="connsiteX0" fmla="*/ 0 w 5635584"/>
                <a:gd name="connsiteY0" fmla="*/ 1497463 h 1586465"/>
                <a:gd name="connsiteX1" fmla="*/ 1153226 w 5635584"/>
                <a:gd name="connsiteY1" fmla="*/ 1452854 h 1586465"/>
                <a:gd name="connsiteX2" fmla="*/ 1524926 w 5635584"/>
                <a:gd name="connsiteY2" fmla="*/ 1294500 h 1586465"/>
                <a:gd name="connsiteX3" fmla="*/ 1822246 w 5635584"/>
                <a:gd name="connsiteY3" fmla="*/ 1342602 h 1586465"/>
                <a:gd name="connsiteX4" fmla="*/ 2062864 w 5635584"/>
                <a:gd name="connsiteY4" fmla="*/ 1524291 h 1586465"/>
                <a:gd name="connsiteX5" fmla="*/ 2510539 w 5635584"/>
                <a:gd name="connsiteY5" fmla="*/ 190791 h 1586465"/>
                <a:gd name="connsiteX6" fmla="*/ 2681989 w 5635584"/>
                <a:gd name="connsiteY6" fmla="*/ 147929 h 1586465"/>
                <a:gd name="connsiteX7" fmla="*/ 2910589 w 5635584"/>
                <a:gd name="connsiteY7" fmla="*/ 1505241 h 1586465"/>
                <a:gd name="connsiteX8" fmla="*/ 3486444 w 5635584"/>
                <a:gd name="connsiteY8" fmla="*/ 1273748 h 1586465"/>
                <a:gd name="connsiteX9" fmla="*/ 5635584 w 5635584"/>
                <a:gd name="connsiteY9" fmla="*/ 1485194 h 1586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5584" h="1586465">
                  <a:moveTo>
                    <a:pt x="0" y="1497463"/>
                  </a:moveTo>
                  <a:cubicBezTo>
                    <a:pt x="178990" y="1493891"/>
                    <a:pt x="899072" y="1486681"/>
                    <a:pt x="1153226" y="1452854"/>
                  </a:cubicBezTo>
                  <a:cubicBezTo>
                    <a:pt x="1407380" y="1419027"/>
                    <a:pt x="1418890" y="1333577"/>
                    <a:pt x="1524926" y="1294500"/>
                  </a:cubicBezTo>
                  <a:cubicBezTo>
                    <a:pt x="1681401" y="1236835"/>
                    <a:pt x="1743297" y="1270252"/>
                    <a:pt x="1822246" y="1342602"/>
                  </a:cubicBezTo>
                  <a:cubicBezTo>
                    <a:pt x="1894123" y="1408471"/>
                    <a:pt x="1948149" y="1716259"/>
                    <a:pt x="2062864" y="1524291"/>
                  </a:cubicBezTo>
                  <a:cubicBezTo>
                    <a:pt x="2177579" y="1332323"/>
                    <a:pt x="2407352" y="420185"/>
                    <a:pt x="2510539" y="190791"/>
                  </a:cubicBezTo>
                  <a:cubicBezTo>
                    <a:pt x="2613727" y="-38603"/>
                    <a:pt x="2615314" y="-71146"/>
                    <a:pt x="2681989" y="147929"/>
                  </a:cubicBezTo>
                  <a:cubicBezTo>
                    <a:pt x="2748664" y="367004"/>
                    <a:pt x="2776513" y="1317605"/>
                    <a:pt x="2910589" y="1505241"/>
                  </a:cubicBezTo>
                  <a:cubicBezTo>
                    <a:pt x="3044665" y="1692877"/>
                    <a:pt x="3032278" y="1277089"/>
                    <a:pt x="3486444" y="1273748"/>
                  </a:cubicBezTo>
                  <a:cubicBezTo>
                    <a:pt x="3940610" y="1270407"/>
                    <a:pt x="5104588" y="1470519"/>
                    <a:pt x="5635584" y="1485194"/>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pic>
        <p:nvPicPr>
          <p:cNvPr id="214"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8294170" y="3865879"/>
            <a:ext cx="910707" cy="9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208788" y="3865879"/>
            <a:ext cx="910707" cy="9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 name="Slide Number Placeholder 3"/>
          <p:cNvSpPr txBox="1">
            <a:spLocks/>
          </p:cNvSpPr>
          <p:nvPr/>
        </p:nvSpPr>
        <p:spPr>
          <a:xfrm>
            <a:off x="11474183" y="6345920"/>
            <a:ext cx="551279" cy="365125"/>
          </a:xfrm>
          <a:prstGeom prst="rect">
            <a:avLst/>
          </a:prstGeom>
        </p:spPr>
        <p:txBody>
          <a:bodyPr vert="horz" lIns="91407" tIns="45705" rIns="91407" bIns="45705"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31</a:t>
            </a:fld>
            <a:endParaRPr lang="en-US" dirty="0">
              <a:solidFill>
                <a:prstClr val="white"/>
              </a:solidFill>
            </a:endParaRPr>
          </a:p>
        </p:txBody>
      </p:sp>
    </p:spTree>
    <p:extLst>
      <p:ext uri="{BB962C8B-B14F-4D97-AF65-F5344CB8AC3E}">
        <p14:creationId xmlns:p14="http://schemas.microsoft.com/office/powerpoint/2010/main" val="2454427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0"/>
                                  </p:stCondLst>
                                  <p:childTnLst>
                                    <p:set>
                                      <p:cBhvr>
                                        <p:cTn id="9" dur="1" fill="hold">
                                          <p:stCondLst>
                                            <p:cond delay="0"/>
                                          </p:stCondLst>
                                        </p:cTn>
                                        <p:tgtEl>
                                          <p:spTgt spid="211"/>
                                        </p:tgtEl>
                                        <p:attrNameLst>
                                          <p:attrName>style.visibility</p:attrName>
                                        </p:attrNameLst>
                                      </p:cBhvr>
                                      <p:to>
                                        <p:strVal val="visible"/>
                                      </p:to>
                                    </p:set>
                                    <p:animEffect transition="in" filter="fade">
                                      <p:cBhvr>
                                        <p:cTn id="10" dur="500"/>
                                        <p:tgtEl>
                                          <p:spTgt spid="211"/>
                                        </p:tgtEl>
                                      </p:cBhvr>
                                    </p:animEffect>
                                  </p:childTnLst>
                                </p:cTn>
                              </p:par>
                              <p:par>
                                <p:cTn id="11" presetID="10" presetClass="entr" presetSubtype="0" fill="hold" nodeType="withEffect">
                                  <p:stCondLst>
                                    <p:cond delay="0"/>
                                  </p:stCondLst>
                                  <p:childTnLst>
                                    <p:set>
                                      <p:cBhvr>
                                        <p:cTn id="12" dur="1" fill="hold">
                                          <p:stCondLst>
                                            <p:cond delay="0"/>
                                          </p:stCondLst>
                                        </p:cTn>
                                        <p:tgtEl>
                                          <p:spTgt spid="1101"/>
                                        </p:tgtEl>
                                        <p:attrNameLst>
                                          <p:attrName>style.visibility</p:attrName>
                                        </p:attrNameLst>
                                      </p:cBhvr>
                                      <p:to>
                                        <p:strVal val="visible"/>
                                      </p:to>
                                    </p:set>
                                    <p:animEffect transition="in" filter="fade">
                                      <p:cBhvr>
                                        <p:cTn id="13" dur="500"/>
                                        <p:tgtEl>
                                          <p:spTgt spid="1101"/>
                                        </p:tgtEl>
                                      </p:cBhvr>
                                    </p:animEffect>
                                  </p:childTnLst>
                                </p:cTn>
                              </p:par>
                              <p:par>
                                <p:cTn id="14" presetID="10" presetClass="entr" presetSubtype="0" fill="hold" nodeType="withEffect">
                                  <p:stCondLst>
                                    <p:cond delay="500"/>
                                  </p:stCondLst>
                                  <p:childTnLst>
                                    <p:set>
                                      <p:cBhvr>
                                        <p:cTn id="15" dur="1" fill="hold">
                                          <p:stCondLst>
                                            <p:cond delay="0"/>
                                          </p:stCondLst>
                                        </p:cTn>
                                        <p:tgtEl>
                                          <p:spTgt spid="214"/>
                                        </p:tgtEl>
                                        <p:attrNameLst>
                                          <p:attrName>style.visibility</p:attrName>
                                        </p:attrNameLst>
                                      </p:cBhvr>
                                      <p:to>
                                        <p:strVal val="visible"/>
                                      </p:to>
                                    </p:set>
                                    <p:animEffect transition="in" filter="fade">
                                      <p:cBhvr>
                                        <p:cTn id="16" dur="500"/>
                                        <p:tgtEl>
                                          <p:spTgt spid="214"/>
                                        </p:tgtEl>
                                      </p:cBhvr>
                                    </p:animEffect>
                                  </p:childTnLst>
                                </p:cTn>
                              </p:par>
                              <p:par>
                                <p:cTn id="17" presetID="10" presetClass="entr" presetSubtype="0" fill="hold" nodeType="withEffect">
                                  <p:stCondLst>
                                    <p:cond delay="500"/>
                                  </p:stCondLst>
                                  <p:childTnLst>
                                    <p:set>
                                      <p:cBhvr>
                                        <p:cTn id="18" dur="1" fill="hold">
                                          <p:stCondLst>
                                            <p:cond delay="0"/>
                                          </p:stCondLst>
                                        </p:cTn>
                                        <p:tgtEl>
                                          <p:spTgt spid="215"/>
                                        </p:tgtEl>
                                        <p:attrNameLst>
                                          <p:attrName>style.visibility</p:attrName>
                                        </p:attrNameLst>
                                      </p:cBhvr>
                                      <p:to>
                                        <p:strVal val="visible"/>
                                      </p:to>
                                    </p:set>
                                    <p:animEffect transition="in" filter="fade">
                                      <p:cBhvr>
                                        <p:cTn id="19" dur="500"/>
                                        <p:tgtEl>
                                          <p:spTgt spid="215"/>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par>
                                <p:cTn id="24" presetID="2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childTnLst>
                          </p:cTn>
                        </p:par>
                        <p:par>
                          <p:cTn id="27" fill="hold">
                            <p:stCondLst>
                              <p:cond delay="1500"/>
                            </p:stCondLst>
                            <p:childTnLst>
                              <p:par>
                                <p:cTn id="28" presetID="8" presetClass="emph" presetSubtype="0" repeatCount="2000" fill="hold" nodeType="afterEffect">
                                  <p:stCondLst>
                                    <p:cond delay="0"/>
                                  </p:stCondLst>
                                  <p:childTnLst>
                                    <p:animRot by="21600000">
                                      <p:cBhvr>
                                        <p:cTn id="29" dur="2250" fill="hold"/>
                                        <p:tgtEl>
                                          <p:spTgt spid="28"/>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1089"/>
                                        </p:tgtEl>
                                        <p:attrNameLst>
                                          <p:attrName>style.visibility</p:attrName>
                                        </p:attrNameLst>
                                      </p:cBhvr>
                                      <p:to>
                                        <p:strVal val="visible"/>
                                      </p:to>
                                    </p:set>
                                    <p:animEffect transition="in" filter="fade">
                                      <p:cBhvr>
                                        <p:cTn id="32" dur="250"/>
                                        <p:tgtEl>
                                          <p:spTgt spid="1089"/>
                                        </p:tgtEl>
                                      </p:cBhvr>
                                    </p:animEffect>
                                  </p:childTnLst>
                                </p:cTn>
                              </p:par>
                              <p:par>
                                <p:cTn id="33" presetID="10" presetClass="entr" presetSubtype="0" fill="hold" nodeType="withEffect">
                                  <p:stCondLst>
                                    <p:cond delay="250"/>
                                  </p:stCondLst>
                                  <p:childTnLst>
                                    <p:set>
                                      <p:cBhvr>
                                        <p:cTn id="34" dur="1" fill="hold">
                                          <p:stCondLst>
                                            <p:cond delay="0"/>
                                          </p:stCondLst>
                                        </p:cTn>
                                        <p:tgtEl>
                                          <p:spTgt spid="1088"/>
                                        </p:tgtEl>
                                        <p:attrNameLst>
                                          <p:attrName>style.visibility</p:attrName>
                                        </p:attrNameLst>
                                      </p:cBhvr>
                                      <p:to>
                                        <p:strVal val="visible"/>
                                      </p:to>
                                    </p:set>
                                    <p:animEffect transition="in" filter="fade">
                                      <p:cBhvr>
                                        <p:cTn id="35" dur="250"/>
                                        <p:tgtEl>
                                          <p:spTgt spid="1088"/>
                                        </p:tgtEl>
                                      </p:cBhvr>
                                    </p:animEffect>
                                  </p:childTnLst>
                                </p:cTn>
                              </p:par>
                              <p:par>
                                <p:cTn id="36" presetID="10" presetClass="entr" presetSubtype="0" fill="hold" nodeType="withEffect">
                                  <p:stCondLst>
                                    <p:cond delay="250"/>
                                  </p:stCondLst>
                                  <p:childTnLst>
                                    <p:set>
                                      <p:cBhvr>
                                        <p:cTn id="37" dur="1" fill="hold">
                                          <p:stCondLst>
                                            <p:cond delay="0"/>
                                          </p:stCondLst>
                                        </p:cTn>
                                        <p:tgtEl>
                                          <p:spTgt spid="157"/>
                                        </p:tgtEl>
                                        <p:attrNameLst>
                                          <p:attrName>style.visibility</p:attrName>
                                        </p:attrNameLst>
                                      </p:cBhvr>
                                      <p:to>
                                        <p:strVal val="visible"/>
                                      </p:to>
                                    </p:set>
                                    <p:animEffect transition="in" filter="fade">
                                      <p:cBhvr>
                                        <p:cTn id="38" dur="250"/>
                                        <p:tgtEl>
                                          <p:spTgt spid="157"/>
                                        </p:tgtEl>
                                      </p:cBhvr>
                                    </p:animEffect>
                                  </p:childTnLst>
                                </p:cTn>
                              </p:par>
                              <p:par>
                                <p:cTn id="39" presetID="10" presetClass="entr" presetSubtype="0" fill="hold" nodeType="withEffect">
                                  <p:stCondLst>
                                    <p:cond delay="500"/>
                                  </p:stCondLst>
                                  <p:childTnLst>
                                    <p:set>
                                      <p:cBhvr>
                                        <p:cTn id="40" dur="1" fill="hold">
                                          <p:stCondLst>
                                            <p:cond delay="0"/>
                                          </p:stCondLst>
                                        </p:cTn>
                                        <p:tgtEl>
                                          <p:spTgt spid="1094"/>
                                        </p:tgtEl>
                                        <p:attrNameLst>
                                          <p:attrName>style.visibility</p:attrName>
                                        </p:attrNameLst>
                                      </p:cBhvr>
                                      <p:to>
                                        <p:strVal val="visible"/>
                                      </p:to>
                                    </p:set>
                                    <p:animEffect transition="in" filter="fade">
                                      <p:cBhvr>
                                        <p:cTn id="41" dur="250"/>
                                        <p:tgtEl>
                                          <p:spTgt spid="1094"/>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1028"/>
                                        </p:tgtEl>
                                        <p:attrNameLst>
                                          <p:attrName>style.visibility</p:attrName>
                                        </p:attrNameLst>
                                      </p:cBhvr>
                                      <p:to>
                                        <p:strVal val="visible"/>
                                      </p:to>
                                    </p:set>
                                    <p:animEffect transition="in" filter="fade">
                                      <p:cBhvr>
                                        <p:cTn id="44" dur="250"/>
                                        <p:tgtEl>
                                          <p:spTgt spid="1028"/>
                                        </p:tgtEl>
                                      </p:cBhvr>
                                    </p:animEffect>
                                  </p:childTnLst>
                                </p:cTn>
                              </p:par>
                              <p:par>
                                <p:cTn id="45" presetID="10" presetClass="entr" presetSubtype="0" fill="hold" nodeType="withEffect">
                                  <p:stCondLst>
                                    <p:cond delay="750"/>
                                  </p:stCondLst>
                                  <p:childTnLst>
                                    <p:set>
                                      <p:cBhvr>
                                        <p:cTn id="46" dur="1" fill="hold">
                                          <p:stCondLst>
                                            <p:cond delay="0"/>
                                          </p:stCondLst>
                                        </p:cTn>
                                        <p:tgtEl>
                                          <p:spTgt spid="1096"/>
                                        </p:tgtEl>
                                        <p:attrNameLst>
                                          <p:attrName>style.visibility</p:attrName>
                                        </p:attrNameLst>
                                      </p:cBhvr>
                                      <p:to>
                                        <p:strVal val="visible"/>
                                      </p:to>
                                    </p:set>
                                    <p:animEffect transition="in" filter="fade">
                                      <p:cBhvr>
                                        <p:cTn id="47" dur="250"/>
                                        <p:tgtEl>
                                          <p:spTgt spid="1096"/>
                                        </p:tgtEl>
                                      </p:cBhvr>
                                    </p:animEffect>
                                  </p:childTnLst>
                                </p:cTn>
                              </p:par>
                              <p:par>
                                <p:cTn id="48" presetID="10" presetClass="entr" presetSubtype="0" fill="hold" nodeType="withEffect">
                                  <p:stCondLst>
                                    <p:cond delay="1000"/>
                                  </p:stCondLst>
                                  <p:childTnLst>
                                    <p:set>
                                      <p:cBhvr>
                                        <p:cTn id="49" dur="1" fill="hold">
                                          <p:stCondLst>
                                            <p:cond delay="0"/>
                                          </p:stCondLst>
                                        </p:cTn>
                                        <p:tgtEl>
                                          <p:spTgt spid="178"/>
                                        </p:tgtEl>
                                        <p:attrNameLst>
                                          <p:attrName>style.visibility</p:attrName>
                                        </p:attrNameLst>
                                      </p:cBhvr>
                                      <p:to>
                                        <p:strVal val="visible"/>
                                      </p:to>
                                    </p:set>
                                    <p:animEffect transition="in" filter="fade">
                                      <p:cBhvr>
                                        <p:cTn id="50" dur="250"/>
                                        <p:tgtEl>
                                          <p:spTgt spid="178"/>
                                        </p:tgtEl>
                                      </p:cBhvr>
                                    </p:animEffect>
                                  </p:childTnLst>
                                </p:cTn>
                              </p:par>
                              <p:par>
                                <p:cTn id="51" presetID="10" presetClass="entr" presetSubtype="0" fill="hold" nodeType="withEffect">
                                  <p:stCondLst>
                                    <p:cond delay="1250"/>
                                  </p:stCondLst>
                                  <p:childTnLst>
                                    <p:set>
                                      <p:cBhvr>
                                        <p:cTn id="52" dur="1" fill="hold">
                                          <p:stCondLst>
                                            <p:cond delay="0"/>
                                          </p:stCondLst>
                                        </p:cTn>
                                        <p:tgtEl>
                                          <p:spTgt spid="1095"/>
                                        </p:tgtEl>
                                        <p:attrNameLst>
                                          <p:attrName>style.visibility</p:attrName>
                                        </p:attrNameLst>
                                      </p:cBhvr>
                                      <p:to>
                                        <p:strVal val="visible"/>
                                      </p:to>
                                    </p:set>
                                    <p:animEffect transition="in" filter="fade">
                                      <p:cBhvr>
                                        <p:cTn id="53" dur="250"/>
                                        <p:tgtEl>
                                          <p:spTgt spid="1095"/>
                                        </p:tgtEl>
                                      </p:cBhvr>
                                    </p:animEffect>
                                  </p:childTnLst>
                                </p:cTn>
                              </p:par>
                              <p:par>
                                <p:cTn id="54" presetID="10" presetClass="entr" presetSubtype="0" fill="hold" nodeType="withEffect">
                                  <p:stCondLst>
                                    <p:cond delay="1500"/>
                                  </p:stCondLst>
                                  <p:childTnLst>
                                    <p:set>
                                      <p:cBhvr>
                                        <p:cTn id="55" dur="1" fill="hold">
                                          <p:stCondLst>
                                            <p:cond delay="0"/>
                                          </p:stCondLst>
                                        </p:cTn>
                                        <p:tgtEl>
                                          <p:spTgt spid="1091"/>
                                        </p:tgtEl>
                                        <p:attrNameLst>
                                          <p:attrName>style.visibility</p:attrName>
                                        </p:attrNameLst>
                                      </p:cBhvr>
                                      <p:to>
                                        <p:strVal val="visible"/>
                                      </p:to>
                                    </p:set>
                                    <p:animEffect transition="in" filter="fade">
                                      <p:cBhvr>
                                        <p:cTn id="56" dur="250"/>
                                        <p:tgtEl>
                                          <p:spTgt spid="1091"/>
                                        </p:tgtEl>
                                      </p:cBhvr>
                                    </p:animEffect>
                                  </p:childTnLst>
                                </p:cTn>
                              </p:par>
                              <p:par>
                                <p:cTn id="57" presetID="10" presetClass="entr" presetSubtype="0" fill="hold" nodeType="withEffect">
                                  <p:stCondLst>
                                    <p:cond delay="1750"/>
                                  </p:stCondLst>
                                  <p:childTnLst>
                                    <p:set>
                                      <p:cBhvr>
                                        <p:cTn id="58" dur="1" fill="hold">
                                          <p:stCondLst>
                                            <p:cond delay="0"/>
                                          </p:stCondLst>
                                        </p:cTn>
                                        <p:tgtEl>
                                          <p:spTgt spid="1100"/>
                                        </p:tgtEl>
                                        <p:attrNameLst>
                                          <p:attrName>style.visibility</p:attrName>
                                        </p:attrNameLst>
                                      </p:cBhvr>
                                      <p:to>
                                        <p:strVal val="visible"/>
                                      </p:to>
                                    </p:set>
                                    <p:animEffect transition="in" filter="fade">
                                      <p:cBhvr>
                                        <p:cTn id="59" dur="250"/>
                                        <p:tgtEl>
                                          <p:spTgt spid="1100"/>
                                        </p:tgtEl>
                                      </p:cBhvr>
                                    </p:animEffect>
                                  </p:childTnLst>
                                </p:cTn>
                              </p:par>
                              <p:par>
                                <p:cTn id="60" presetID="10" presetClass="entr" presetSubtype="0" fill="hold" nodeType="withEffect">
                                  <p:stCondLst>
                                    <p:cond delay="2000"/>
                                  </p:stCondLst>
                                  <p:childTnLst>
                                    <p:set>
                                      <p:cBhvr>
                                        <p:cTn id="61" dur="1" fill="hold">
                                          <p:stCondLst>
                                            <p:cond delay="0"/>
                                          </p:stCondLst>
                                        </p:cTn>
                                        <p:tgtEl>
                                          <p:spTgt spid="1087"/>
                                        </p:tgtEl>
                                        <p:attrNameLst>
                                          <p:attrName>style.visibility</p:attrName>
                                        </p:attrNameLst>
                                      </p:cBhvr>
                                      <p:to>
                                        <p:strVal val="visible"/>
                                      </p:to>
                                    </p:set>
                                    <p:animEffect transition="in" filter="fade">
                                      <p:cBhvr>
                                        <p:cTn id="62" dur="250"/>
                                        <p:tgtEl>
                                          <p:spTgt spid="1087"/>
                                        </p:tgtEl>
                                      </p:cBhvr>
                                    </p:animEffect>
                                  </p:childTnLst>
                                </p:cTn>
                              </p:par>
                              <p:par>
                                <p:cTn id="63" presetID="10" presetClass="entr" presetSubtype="0" fill="hold" nodeType="withEffect">
                                  <p:stCondLst>
                                    <p:cond delay="2250"/>
                                  </p:stCondLst>
                                  <p:childTnLst>
                                    <p:set>
                                      <p:cBhvr>
                                        <p:cTn id="64" dur="1" fill="hold">
                                          <p:stCondLst>
                                            <p:cond delay="0"/>
                                          </p:stCondLst>
                                        </p:cTn>
                                        <p:tgtEl>
                                          <p:spTgt spid="1090"/>
                                        </p:tgtEl>
                                        <p:attrNameLst>
                                          <p:attrName>style.visibility</p:attrName>
                                        </p:attrNameLst>
                                      </p:cBhvr>
                                      <p:to>
                                        <p:strVal val="visible"/>
                                      </p:to>
                                    </p:set>
                                    <p:animEffect transition="in" filter="fade">
                                      <p:cBhvr>
                                        <p:cTn id="65" dur="250"/>
                                        <p:tgtEl>
                                          <p:spTgt spid="1090"/>
                                        </p:tgtEl>
                                      </p:cBhvr>
                                    </p:animEffect>
                                  </p:childTnLst>
                                </p:cTn>
                              </p:par>
                              <p:par>
                                <p:cTn id="66" presetID="10" presetClass="entr" presetSubtype="0" fill="hold" nodeType="withEffect">
                                  <p:stCondLst>
                                    <p:cond delay="2500"/>
                                  </p:stCondLst>
                                  <p:childTnLst>
                                    <p:set>
                                      <p:cBhvr>
                                        <p:cTn id="67" dur="1" fill="hold">
                                          <p:stCondLst>
                                            <p:cond delay="0"/>
                                          </p:stCondLst>
                                        </p:cTn>
                                        <p:tgtEl>
                                          <p:spTgt spid="1092"/>
                                        </p:tgtEl>
                                        <p:attrNameLst>
                                          <p:attrName>style.visibility</p:attrName>
                                        </p:attrNameLst>
                                      </p:cBhvr>
                                      <p:to>
                                        <p:strVal val="visible"/>
                                      </p:to>
                                    </p:set>
                                    <p:animEffect transition="in" filter="fade">
                                      <p:cBhvr>
                                        <p:cTn id="68" dur="250"/>
                                        <p:tgtEl>
                                          <p:spTgt spid="1092"/>
                                        </p:tgtEl>
                                      </p:cBhvr>
                                    </p:animEffect>
                                  </p:childTnLst>
                                </p:cTn>
                              </p:par>
                              <p:par>
                                <p:cTn id="69" presetID="10" presetClass="entr" presetSubtype="0" fill="hold" nodeType="withEffect">
                                  <p:stCondLst>
                                    <p:cond delay="2500"/>
                                  </p:stCondLst>
                                  <p:childTnLst>
                                    <p:set>
                                      <p:cBhvr>
                                        <p:cTn id="70" dur="1" fill="hold">
                                          <p:stCondLst>
                                            <p:cond delay="0"/>
                                          </p:stCondLst>
                                        </p:cTn>
                                        <p:tgtEl>
                                          <p:spTgt spid="189"/>
                                        </p:tgtEl>
                                        <p:attrNameLst>
                                          <p:attrName>style.visibility</p:attrName>
                                        </p:attrNameLst>
                                      </p:cBhvr>
                                      <p:to>
                                        <p:strVal val="visible"/>
                                      </p:to>
                                    </p:set>
                                    <p:animEffect transition="in" filter="fade">
                                      <p:cBhvr>
                                        <p:cTn id="71" dur="250"/>
                                        <p:tgtEl>
                                          <p:spTgt spid="189"/>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1037"/>
                                        </p:tgtEl>
                                        <p:attrNameLst>
                                          <p:attrName>style.visibility</p:attrName>
                                        </p:attrNameLst>
                                      </p:cBhvr>
                                      <p:to>
                                        <p:strVal val="visible"/>
                                      </p:to>
                                    </p:set>
                                    <p:animEffect transition="in" filter="fade">
                                      <p:cBhvr>
                                        <p:cTn id="74" dur="250"/>
                                        <p:tgtEl>
                                          <p:spTgt spid="1037"/>
                                        </p:tgtEl>
                                      </p:cBhvr>
                                    </p:animEffect>
                                  </p:childTnLst>
                                </p:cTn>
                              </p:par>
                              <p:par>
                                <p:cTn id="75" presetID="10" presetClass="entr" presetSubtype="0" fill="hold" nodeType="withEffect">
                                  <p:stCondLst>
                                    <p:cond delay="3000"/>
                                  </p:stCondLst>
                                  <p:childTnLst>
                                    <p:set>
                                      <p:cBhvr>
                                        <p:cTn id="76" dur="1" fill="hold">
                                          <p:stCondLst>
                                            <p:cond delay="0"/>
                                          </p:stCondLst>
                                        </p:cTn>
                                        <p:tgtEl>
                                          <p:spTgt spid="1093"/>
                                        </p:tgtEl>
                                        <p:attrNameLst>
                                          <p:attrName>style.visibility</p:attrName>
                                        </p:attrNameLst>
                                      </p:cBhvr>
                                      <p:to>
                                        <p:strVal val="visible"/>
                                      </p:to>
                                    </p:set>
                                    <p:animEffect transition="in" filter="fade">
                                      <p:cBhvr>
                                        <p:cTn id="77" dur="250"/>
                                        <p:tgtEl>
                                          <p:spTgt spid="1093"/>
                                        </p:tgtEl>
                                      </p:cBhvr>
                                    </p:animEffect>
                                  </p:childTnLst>
                                </p:cTn>
                              </p:par>
                              <p:par>
                                <p:cTn id="78" presetID="10" presetClass="entr" presetSubtype="0" fill="hold" nodeType="withEffect">
                                  <p:stCondLst>
                                    <p:cond delay="3250"/>
                                  </p:stCondLst>
                                  <p:childTnLst>
                                    <p:set>
                                      <p:cBhvr>
                                        <p:cTn id="79" dur="1" fill="hold">
                                          <p:stCondLst>
                                            <p:cond delay="0"/>
                                          </p:stCondLst>
                                        </p:cTn>
                                        <p:tgtEl>
                                          <p:spTgt spid="1097"/>
                                        </p:tgtEl>
                                        <p:attrNameLst>
                                          <p:attrName>style.visibility</p:attrName>
                                        </p:attrNameLst>
                                      </p:cBhvr>
                                      <p:to>
                                        <p:strVal val="visible"/>
                                      </p:to>
                                    </p:set>
                                    <p:animEffect transition="in" filter="fade">
                                      <p:cBhvr>
                                        <p:cTn id="80" dur="250"/>
                                        <p:tgtEl>
                                          <p:spTgt spid="1097"/>
                                        </p:tgtEl>
                                      </p:cBhvr>
                                    </p:animEffect>
                                  </p:childTnLst>
                                </p:cTn>
                              </p:par>
                              <p:par>
                                <p:cTn id="81" presetID="10" presetClass="entr" presetSubtype="0" fill="hold" nodeType="withEffect">
                                  <p:stCondLst>
                                    <p:cond delay="3500"/>
                                  </p:stCondLst>
                                  <p:childTnLst>
                                    <p:set>
                                      <p:cBhvr>
                                        <p:cTn id="82" dur="1" fill="hold">
                                          <p:stCondLst>
                                            <p:cond delay="0"/>
                                          </p:stCondLst>
                                        </p:cTn>
                                        <p:tgtEl>
                                          <p:spTgt spid="1099"/>
                                        </p:tgtEl>
                                        <p:attrNameLst>
                                          <p:attrName>style.visibility</p:attrName>
                                        </p:attrNameLst>
                                      </p:cBhvr>
                                      <p:to>
                                        <p:strVal val="visible"/>
                                      </p:to>
                                    </p:set>
                                    <p:animEffect transition="in" filter="fade">
                                      <p:cBhvr>
                                        <p:cTn id="83" dur="250"/>
                                        <p:tgtEl>
                                          <p:spTgt spid="1099"/>
                                        </p:tgtEl>
                                      </p:cBhvr>
                                    </p:animEffect>
                                  </p:childTnLst>
                                </p:cTn>
                              </p:par>
                              <p:par>
                                <p:cTn id="84" presetID="10" presetClass="entr" presetSubtype="0" fill="hold" nodeType="withEffect">
                                  <p:stCondLst>
                                    <p:cond delay="3500"/>
                                  </p:stCondLst>
                                  <p:childTnLst>
                                    <p:set>
                                      <p:cBhvr>
                                        <p:cTn id="85" dur="1" fill="hold">
                                          <p:stCondLst>
                                            <p:cond delay="0"/>
                                          </p:stCondLst>
                                        </p:cTn>
                                        <p:tgtEl>
                                          <p:spTgt spid="197"/>
                                        </p:tgtEl>
                                        <p:attrNameLst>
                                          <p:attrName>style.visibility</p:attrName>
                                        </p:attrNameLst>
                                      </p:cBhvr>
                                      <p:to>
                                        <p:strVal val="visible"/>
                                      </p:to>
                                    </p:set>
                                    <p:animEffect transition="in" filter="fade">
                                      <p:cBhvr>
                                        <p:cTn id="86" dur="250"/>
                                        <p:tgtEl>
                                          <p:spTgt spid="197"/>
                                        </p:tgtEl>
                                      </p:cBhvr>
                                    </p:animEffect>
                                  </p:childTnLst>
                                </p:cTn>
                              </p:par>
                              <p:par>
                                <p:cTn id="87" presetID="10" presetClass="entr" presetSubtype="0" fill="hold" grpId="0" nodeType="withEffect">
                                  <p:stCondLst>
                                    <p:cond delay="350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nodeType="withEffect">
                                  <p:stCondLst>
                                    <p:cond delay="4250"/>
                                  </p:stCondLst>
                                  <p:childTnLst>
                                    <p:set>
                                      <p:cBhvr>
                                        <p:cTn id="91" dur="1" fill="hold">
                                          <p:stCondLst>
                                            <p:cond delay="0"/>
                                          </p:stCondLst>
                                        </p:cTn>
                                        <p:tgtEl>
                                          <p:spTgt spid="1098"/>
                                        </p:tgtEl>
                                        <p:attrNameLst>
                                          <p:attrName>style.visibility</p:attrName>
                                        </p:attrNameLst>
                                      </p:cBhvr>
                                      <p:to>
                                        <p:strVal val="visible"/>
                                      </p:to>
                                    </p:set>
                                    <p:animEffect transition="in" filter="fade">
                                      <p:cBhvr>
                                        <p:cTn id="92" dur="250"/>
                                        <p:tgtEl>
                                          <p:spTgt spid="1098"/>
                                        </p:tgtEl>
                                      </p:cBhvr>
                                    </p:animEffect>
                                  </p:childTnLst>
                                </p:cTn>
                              </p:par>
                            </p:childTnLst>
                          </p:cTn>
                        </p:par>
                        <p:par>
                          <p:cTn id="93" fill="hold">
                            <p:stCondLst>
                              <p:cond delay="6000"/>
                            </p:stCondLst>
                            <p:childTnLst>
                              <p:par>
                                <p:cTn id="94" presetID="10" presetClass="entr" presetSubtype="0" fill="hold" nodeType="afterEffect">
                                  <p:stCondLst>
                                    <p:cond delay="500"/>
                                  </p:stCondLst>
                                  <p:childTnLst>
                                    <p:set>
                                      <p:cBhvr>
                                        <p:cTn id="95" dur="1" fill="hold">
                                          <p:stCondLst>
                                            <p:cond delay="0"/>
                                          </p:stCondLst>
                                        </p:cTn>
                                        <p:tgtEl>
                                          <p:spTgt spid="141"/>
                                        </p:tgtEl>
                                        <p:attrNameLst>
                                          <p:attrName>style.visibility</p:attrName>
                                        </p:attrNameLst>
                                      </p:cBhvr>
                                      <p:to>
                                        <p:strVal val="visible"/>
                                      </p:to>
                                    </p:set>
                                    <p:animEffect transition="in" filter="fade">
                                      <p:cBhvr>
                                        <p:cTn id="96" dur="250"/>
                                        <p:tgtEl>
                                          <p:spTgt spid="141"/>
                                        </p:tgtEl>
                                      </p:cBhvr>
                                    </p:animEffect>
                                  </p:childTnLst>
                                </p:cTn>
                              </p:par>
                            </p:childTnLst>
                          </p:cTn>
                        </p:par>
                        <p:par>
                          <p:cTn id="97" fill="hold">
                            <p:stCondLst>
                              <p:cond delay="6750"/>
                            </p:stCondLst>
                            <p:childTnLst>
                              <p:par>
                                <p:cTn id="98" presetID="10" presetClass="entr" presetSubtype="0" fill="hold" nodeType="afterEffect">
                                  <p:stCondLst>
                                    <p:cond delay="500"/>
                                  </p:stCondLst>
                                  <p:childTnLst>
                                    <p:set>
                                      <p:cBhvr>
                                        <p:cTn id="99" dur="1" fill="hold">
                                          <p:stCondLst>
                                            <p:cond delay="0"/>
                                          </p:stCondLst>
                                        </p:cTn>
                                        <p:tgtEl>
                                          <p:spTgt spid="148"/>
                                        </p:tgtEl>
                                        <p:attrNameLst>
                                          <p:attrName>style.visibility</p:attrName>
                                        </p:attrNameLst>
                                      </p:cBhvr>
                                      <p:to>
                                        <p:strVal val="visible"/>
                                      </p:to>
                                    </p:set>
                                    <p:animEffect transition="in" filter="fade">
                                      <p:cBhvr>
                                        <p:cTn id="100" dur="250"/>
                                        <p:tgtEl>
                                          <p:spTgt spid="148"/>
                                        </p:tgtEl>
                                      </p:cBhvr>
                                    </p:animEffect>
                                  </p:childTnLst>
                                </p:cTn>
                              </p:par>
                            </p:childTnLst>
                          </p:cTn>
                        </p:par>
                        <p:par>
                          <p:cTn id="101" fill="hold">
                            <p:stCondLst>
                              <p:cond delay="7500"/>
                            </p:stCondLst>
                            <p:childTnLst>
                              <p:par>
                                <p:cTn id="102" presetID="10" presetClass="entr" presetSubtype="0" fill="hold" nodeType="afterEffect">
                                  <p:stCondLst>
                                    <p:cond delay="500"/>
                                  </p:stCondLst>
                                  <p:childTnLst>
                                    <p:set>
                                      <p:cBhvr>
                                        <p:cTn id="103" dur="1" fill="hold">
                                          <p:stCondLst>
                                            <p:cond delay="0"/>
                                          </p:stCondLst>
                                        </p:cTn>
                                        <p:tgtEl>
                                          <p:spTgt spid="173"/>
                                        </p:tgtEl>
                                        <p:attrNameLst>
                                          <p:attrName>style.visibility</p:attrName>
                                        </p:attrNameLst>
                                      </p:cBhvr>
                                      <p:to>
                                        <p:strVal val="visible"/>
                                      </p:to>
                                    </p:set>
                                    <p:animEffect transition="in" filter="fade">
                                      <p:cBhvr>
                                        <p:cTn id="104" dur="250"/>
                                        <p:tgtEl>
                                          <p:spTgt spid="173"/>
                                        </p:tgtEl>
                                      </p:cBhvr>
                                    </p:animEffect>
                                  </p:childTnLst>
                                </p:cTn>
                              </p:par>
                            </p:childTnLst>
                          </p:cTn>
                        </p:par>
                        <p:par>
                          <p:cTn id="105" fill="hold">
                            <p:stCondLst>
                              <p:cond delay="8250"/>
                            </p:stCondLst>
                            <p:childTnLst>
                              <p:par>
                                <p:cTn id="106" presetID="10" presetClass="entr" presetSubtype="0" fill="hold" grpId="0" nodeType="afterEffect">
                                  <p:stCondLst>
                                    <p:cond delay="500"/>
                                  </p:stCondLst>
                                  <p:childTnLst>
                                    <p:set>
                                      <p:cBhvr>
                                        <p:cTn id="107" dur="1" fill="hold">
                                          <p:stCondLst>
                                            <p:cond delay="0"/>
                                          </p:stCondLst>
                                        </p:cTn>
                                        <p:tgtEl>
                                          <p:spTgt spid="192"/>
                                        </p:tgtEl>
                                        <p:attrNameLst>
                                          <p:attrName>style.visibility</p:attrName>
                                        </p:attrNameLst>
                                      </p:cBhvr>
                                      <p:to>
                                        <p:strVal val="visible"/>
                                      </p:to>
                                    </p:set>
                                    <p:animEffect transition="in" filter="fade">
                                      <p:cBhvr>
                                        <p:cTn id="108" dur="250"/>
                                        <p:tgtEl>
                                          <p:spTgt spid="192"/>
                                        </p:tgtEl>
                                      </p:cBhvr>
                                    </p:animEffect>
                                  </p:childTnLst>
                                </p:cTn>
                              </p:par>
                            </p:childTnLst>
                          </p:cTn>
                        </p:par>
                        <p:par>
                          <p:cTn id="109" fill="hold">
                            <p:stCondLst>
                              <p:cond delay="9000"/>
                            </p:stCondLst>
                            <p:childTnLst>
                              <p:par>
                                <p:cTn id="110" presetID="10" presetClass="entr" presetSubtype="0" fill="hold" nodeType="afterEffect">
                                  <p:stCondLst>
                                    <p:cond delay="500"/>
                                  </p:stCondLst>
                                  <p:childTnLst>
                                    <p:set>
                                      <p:cBhvr>
                                        <p:cTn id="111" dur="1" fill="hold">
                                          <p:stCondLst>
                                            <p:cond delay="0"/>
                                          </p:stCondLst>
                                        </p:cTn>
                                        <p:tgtEl>
                                          <p:spTgt spid="182"/>
                                        </p:tgtEl>
                                        <p:attrNameLst>
                                          <p:attrName>style.visibility</p:attrName>
                                        </p:attrNameLst>
                                      </p:cBhvr>
                                      <p:to>
                                        <p:strVal val="visible"/>
                                      </p:to>
                                    </p:set>
                                    <p:animEffect transition="in" filter="fade">
                                      <p:cBhvr>
                                        <p:cTn id="112" dur="250"/>
                                        <p:tgtEl>
                                          <p:spTgt spid="182"/>
                                        </p:tgtEl>
                                      </p:cBhvr>
                                    </p:animEffect>
                                  </p:childTnLst>
                                </p:cTn>
                              </p:par>
                            </p:childTnLst>
                          </p:cTn>
                        </p:par>
                        <p:par>
                          <p:cTn id="113" fill="hold">
                            <p:stCondLst>
                              <p:cond delay="9750"/>
                            </p:stCondLst>
                            <p:childTnLst>
                              <p:par>
                                <p:cTn id="114" presetID="10" presetClass="entr" presetSubtype="0" fill="hold" nodeType="afterEffect">
                                  <p:stCondLst>
                                    <p:cond delay="500"/>
                                  </p:stCondLst>
                                  <p:childTnLst>
                                    <p:set>
                                      <p:cBhvr>
                                        <p:cTn id="115" dur="1" fill="hold">
                                          <p:stCondLst>
                                            <p:cond delay="0"/>
                                          </p:stCondLst>
                                        </p:cTn>
                                        <p:tgtEl>
                                          <p:spTgt spid="169"/>
                                        </p:tgtEl>
                                        <p:attrNameLst>
                                          <p:attrName>style.visibility</p:attrName>
                                        </p:attrNameLst>
                                      </p:cBhvr>
                                      <p:to>
                                        <p:strVal val="visible"/>
                                      </p:to>
                                    </p:set>
                                    <p:animEffect transition="in" filter="fade">
                                      <p:cBhvr>
                                        <p:cTn id="116" dur="250"/>
                                        <p:tgtEl>
                                          <p:spTgt spid="169"/>
                                        </p:tgtEl>
                                      </p:cBhvr>
                                    </p:animEffect>
                                  </p:childTnLst>
                                </p:cTn>
                              </p:par>
                            </p:childTnLst>
                          </p:cTn>
                        </p:par>
                        <p:par>
                          <p:cTn id="117" fill="hold">
                            <p:stCondLst>
                              <p:cond delay="10500"/>
                            </p:stCondLst>
                            <p:childTnLst>
                              <p:par>
                                <p:cTn id="118" presetID="10" presetClass="entr" presetSubtype="0" fill="hold" nodeType="afterEffect">
                                  <p:stCondLst>
                                    <p:cond delay="500"/>
                                  </p:stCondLst>
                                  <p:childTnLst>
                                    <p:set>
                                      <p:cBhvr>
                                        <p:cTn id="119" dur="1" fill="hold">
                                          <p:stCondLst>
                                            <p:cond delay="0"/>
                                          </p:stCondLst>
                                        </p:cTn>
                                        <p:tgtEl>
                                          <p:spTgt spid="193"/>
                                        </p:tgtEl>
                                        <p:attrNameLst>
                                          <p:attrName>style.visibility</p:attrName>
                                        </p:attrNameLst>
                                      </p:cBhvr>
                                      <p:to>
                                        <p:strVal val="visible"/>
                                      </p:to>
                                    </p:set>
                                    <p:animEffect transition="in" filter="fade">
                                      <p:cBhvr>
                                        <p:cTn id="120" dur="250"/>
                                        <p:tgtEl>
                                          <p:spTgt spid="193"/>
                                        </p:tgtEl>
                                      </p:cBhvr>
                                    </p:animEffect>
                                  </p:childTnLst>
                                </p:cTn>
                              </p:par>
                            </p:childTnLst>
                          </p:cTn>
                        </p:par>
                        <p:par>
                          <p:cTn id="121" fill="hold">
                            <p:stCondLst>
                              <p:cond delay="11250"/>
                            </p:stCondLst>
                            <p:childTnLst>
                              <p:par>
                                <p:cTn id="122" presetID="10" presetClass="entr" presetSubtype="0" fill="hold" nodeType="afterEffect">
                                  <p:stCondLst>
                                    <p:cond delay="500"/>
                                  </p:stCondLst>
                                  <p:childTnLst>
                                    <p:set>
                                      <p:cBhvr>
                                        <p:cTn id="123" dur="1" fill="hold">
                                          <p:stCondLst>
                                            <p:cond delay="0"/>
                                          </p:stCondLst>
                                        </p:cTn>
                                        <p:tgtEl>
                                          <p:spTgt spid="153"/>
                                        </p:tgtEl>
                                        <p:attrNameLst>
                                          <p:attrName>style.visibility</p:attrName>
                                        </p:attrNameLst>
                                      </p:cBhvr>
                                      <p:to>
                                        <p:strVal val="visible"/>
                                      </p:to>
                                    </p:set>
                                    <p:animEffect transition="in" filter="fade">
                                      <p:cBhvr>
                                        <p:cTn id="124" dur="250"/>
                                        <p:tgtEl>
                                          <p:spTgt spid="153"/>
                                        </p:tgtEl>
                                      </p:cBhvr>
                                    </p:animEffect>
                                  </p:childTnLst>
                                </p:cTn>
                              </p:par>
                            </p:childTnLst>
                          </p:cTn>
                        </p:par>
                        <p:par>
                          <p:cTn id="125" fill="hold">
                            <p:stCondLst>
                              <p:cond delay="12000"/>
                            </p:stCondLst>
                            <p:childTnLst>
                              <p:par>
                                <p:cTn id="126" presetID="10" presetClass="entr" presetSubtype="0" fill="hold" nodeType="afterEffect">
                                  <p:stCondLst>
                                    <p:cond delay="500"/>
                                  </p:stCondLst>
                                  <p:childTnLst>
                                    <p:set>
                                      <p:cBhvr>
                                        <p:cTn id="127" dur="1" fill="hold">
                                          <p:stCondLst>
                                            <p:cond delay="0"/>
                                          </p:stCondLst>
                                        </p:cTn>
                                        <p:tgtEl>
                                          <p:spTgt spid="165"/>
                                        </p:tgtEl>
                                        <p:attrNameLst>
                                          <p:attrName>style.visibility</p:attrName>
                                        </p:attrNameLst>
                                      </p:cBhvr>
                                      <p:to>
                                        <p:strVal val="visible"/>
                                      </p:to>
                                    </p:set>
                                    <p:animEffect transition="in" filter="fade">
                                      <p:cBhvr>
                                        <p:cTn id="128" dur="250"/>
                                        <p:tgtEl>
                                          <p:spTgt spid="165"/>
                                        </p:tgtEl>
                                      </p:cBhvr>
                                    </p:animEffect>
                                  </p:childTnLst>
                                </p:cTn>
                              </p:par>
                            </p:childTnLst>
                          </p:cTn>
                        </p:par>
                        <p:par>
                          <p:cTn id="129" fill="hold">
                            <p:stCondLst>
                              <p:cond delay="12750"/>
                            </p:stCondLst>
                            <p:childTnLst>
                              <p:par>
                                <p:cTn id="130" presetID="10" presetClass="entr" presetSubtype="0" fill="hold" nodeType="afterEffect">
                                  <p:stCondLst>
                                    <p:cond delay="500"/>
                                  </p:stCondLst>
                                  <p:childTnLst>
                                    <p:set>
                                      <p:cBhvr>
                                        <p:cTn id="131" dur="1" fill="hold">
                                          <p:stCondLst>
                                            <p:cond delay="0"/>
                                          </p:stCondLst>
                                        </p:cTn>
                                        <p:tgtEl>
                                          <p:spTgt spid="161"/>
                                        </p:tgtEl>
                                        <p:attrNameLst>
                                          <p:attrName>style.visibility</p:attrName>
                                        </p:attrNameLst>
                                      </p:cBhvr>
                                      <p:to>
                                        <p:strVal val="visible"/>
                                      </p:to>
                                    </p:set>
                                    <p:animEffect transition="in" filter="fade">
                                      <p:cBhvr>
                                        <p:cTn id="132" dur="250"/>
                                        <p:tgtEl>
                                          <p:spTgt spid="161"/>
                                        </p:tgtEl>
                                      </p:cBhvr>
                                    </p:animEffect>
                                  </p:childTnLst>
                                </p:cTn>
                              </p:par>
                            </p:childTnLst>
                          </p:cTn>
                        </p:par>
                        <p:par>
                          <p:cTn id="133" fill="hold">
                            <p:stCondLst>
                              <p:cond delay="13500"/>
                            </p:stCondLst>
                            <p:childTnLst>
                              <p:par>
                                <p:cTn id="134" presetID="10" presetClass="entr" presetSubtype="0" fill="hold" grpId="0" nodeType="afterEffect">
                                  <p:stCondLst>
                                    <p:cond delay="500"/>
                                  </p:stCondLst>
                                  <p:childTnLst>
                                    <p:set>
                                      <p:cBhvr>
                                        <p:cTn id="135" dur="1" fill="hold">
                                          <p:stCondLst>
                                            <p:cond delay="0"/>
                                          </p:stCondLst>
                                        </p:cTn>
                                        <p:tgtEl>
                                          <p:spTgt spid="201"/>
                                        </p:tgtEl>
                                        <p:attrNameLst>
                                          <p:attrName>style.visibility</p:attrName>
                                        </p:attrNameLst>
                                      </p:cBhvr>
                                      <p:to>
                                        <p:strVal val="visible"/>
                                      </p:to>
                                    </p:set>
                                    <p:animEffect transition="in" filter="fade">
                                      <p:cBhvr>
                                        <p:cTn id="136" dur="250"/>
                                        <p:tgtEl>
                                          <p:spTgt spid="201"/>
                                        </p:tgtEl>
                                      </p:cBhvr>
                                    </p:animEffect>
                                  </p:childTnLst>
                                </p:cTn>
                              </p:par>
                            </p:childTnLst>
                          </p:cTn>
                        </p:par>
                        <p:par>
                          <p:cTn id="137" fill="hold">
                            <p:stCondLst>
                              <p:cond delay="14250"/>
                            </p:stCondLst>
                            <p:childTnLst>
                              <p:par>
                                <p:cTn id="138" presetID="10" presetClass="entr" presetSubtype="0" fill="hold" nodeType="afterEffect">
                                  <p:stCondLst>
                                    <p:cond delay="500"/>
                                  </p:stCondLst>
                                  <p:childTnLst>
                                    <p:set>
                                      <p:cBhvr>
                                        <p:cTn id="139" dur="1" fill="hold">
                                          <p:stCondLst>
                                            <p:cond delay="0"/>
                                          </p:stCondLst>
                                        </p:cTn>
                                        <p:tgtEl>
                                          <p:spTgt spid="185"/>
                                        </p:tgtEl>
                                        <p:attrNameLst>
                                          <p:attrName>style.visibility</p:attrName>
                                        </p:attrNameLst>
                                      </p:cBhvr>
                                      <p:to>
                                        <p:strVal val="visible"/>
                                      </p:to>
                                    </p:set>
                                    <p:animEffect transition="in" filter="fade">
                                      <p:cBhvr>
                                        <p:cTn id="140" dur="250"/>
                                        <p:tgtEl>
                                          <p:spTgt spid="185"/>
                                        </p:tgtEl>
                                      </p:cBhvr>
                                    </p:animEffect>
                                  </p:childTnLst>
                                </p:cTn>
                              </p:par>
                            </p:childTnLst>
                          </p:cTn>
                        </p:par>
                        <p:par>
                          <p:cTn id="141" fill="hold">
                            <p:stCondLst>
                              <p:cond delay="15000"/>
                            </p:stCondLst>
                            <p:childTnLst>
                              <p:par>
                                <p:cTn id="142" presetID="10" presetClass="entr" presetSubtype="0" fill="hold" grpId="0" nodeType="afterEffect">
                                  <p:stCondLst>
                                    <p:cond delay="0"/>
                                  </p:stCondLst>
                                  <p:childTnLst>
                                    <p:set>
                                      <p:cBhvr>
                                        <p:cTn id="143" dur="1" fill="hold">
                                          <p:stCondLst>
                                            <p:cond delay="0"/>
                                          </p:stCondLst>
                                        </p:cTn>
                                        <p:tgtEl>
                                          <p:spTgt spid="45"/>
                                        </p:tgtEl>
                                        <p:attrNameLst>
                                          <p:attrName>style.visibility</p:attrName>
                                        </p:attrNameLst>
                                      </p:cBhvr>
                                      <p:to>
                                        <p:strVal val="visible"/>
                                      </p:to>
                                    </p:set>
                                    <p:animEffect transition="in" filter="fade">
                                      <p:cBhvr>
                                        <p:cTn id="1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7" grpId="0"/>
      <p:bldP spid="1028" grpId="0" animBg="1"/>
      <p:bldP spid="1037" grpId="0" animBg="1"/>
      <p:bldP spid="192" grpId="0" animBg="1"/>
      <p:bldP spid="20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680335" y="1292064"/>
            <a:ext cx="3511664" cy="41429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7" name="Rectangle 6"/>
          <p:cNvSpPr/>
          <p:nvPr/>
        </p:nvSpPr>
        <p:spPr>
          <a:xfrm>
            <a:off x="2438549" y="1292064"/>
            <a:ext cx="3808828" cy="41429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cxnSp>
        <p:nvCxnSpPr>
          <p:cNvPr id="56" name="Straight Connector 55"/>
          <p:cNvCxnSpPr/>
          <p:nvPr/>
        </p:nvCxnSpPr>
        <p:spPr>
          <a:xfrm>
            <a:off x="5382211" y="1917639"/>
            <a:ext cx="8692" cy="1510281"/>
          </a:xfrm>
          <a:prstGeom prst="line">
            <a:avLst/>
          </a:prstGeom>
          <a:noFill/>
          <a:ln w="19050" cap="flat" cmpd="sng" algn="ctr">
            <a:solidFill>
              <a:srgbClr val="8C8C8C"/>
            </a:solidFill>
            <a:prstDash val="solid"/>
            <a:headEnd type="none" w="med" len="med"/>
            <a:tailEnd type="none" w="med" len="med"/>
          </a:ln>
          <a:effectLst/>
        </p:spPr>
      </p:cxnSp>
      <p:sp>
        <p:nvSpPr>
          <p:cNvPr id="5" name="Rectangle 4"/>
          <p:cNvSpPr/>
          <p:nvPr/>
        </p:nvSpPr>
        <p:spPr>
          <a:xfrm>
            <a:off x="6240281" y="1297448"/>
            <a:ext cx="2527660" cy="41381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8" name="Title 13"/>
          <p:cNvSpPr>
            <a:spLocks noGrp="1"/>
          </p:cNvSpPr>
          <p:nvPr>
            <p:ph type="ctrTitle"/>
          </p:nvPr>
        </p:nvSpPr>
        <p:spPr>
          <a:xfrm>
            <a:off x="1200148" y="432707"/>
            <a:ext cx="10134602" cy="583293"/>
          </a:xfrm>
        </p:spPr>
        <p:txBody>
          <a:bodyPr/>
          <a:lstStyle/>
          <a:p>
            <a:r>
              <a:rPr lang="en-US" dirty="0"/>
              <a:t>Network Behavior Analysis &amp; RT Signature Technology</a:t>
            </a:r>
            <a:br>
              <a:rPr lang="en-US" dirty="0"/>
            </a:br>
            <a:endParaRPr lang="he-IL" dirty="0"/>
          </a:p>
        </p:txBody>
      </p:sp>
      <p:sp>
        <p:nvSpPr>
          <p:cNvPr id="14" name="Rectangle 13"/>
          <p:cNvSpPr/>
          <p:nvPr/>
        </p:nvSpPr>
        <p:spPr>
          <a:xfrm>
            <a:off x="3284701" y="3997988"/>
            <a:ext cx="812851" cy="415498"/>
          </a:xfrm>
          <a:prstGeom prst="rect">
            <a:avLst/>
          </a:prstGeom>
        </p:spPr>
        <p:txBody>
          <a:bodyPr wrap="square">
            <a:spAutoFit/>
          </a:bodyPr>
          <a:lstStyle/>
          <a:p>
            <a:pPr algn="ctr">
              <a:spcBef>
                <a:spcPct val="50000"/>
              </a:spcBef>
              <a:defRPr/>
            </a:pPr>
            <a:r>
              <a:rPr lang="en-US" sz="1050" dirty="0">
                <a:solidFill>
                  <a:schemeClr val="accent5"/>
                </a:solidFill>
                <a:ea typeface="Osaka"/>
                <a:cs typeface="Arial" charset="0"/>
              </a:rPr>
              <a:t>Outbound Traffic</a:t>
            </a:r>
          </a:p>
        </p:txBody>
      </p:sp>
      <p:sp>
        <p:nvSpPr>
          <p:cNvPr id="15" name="Rectangle 14"/>
          <p:cNvSpPr/>
          <p:nvPr/>
        </p:nvSpPr>
        <p:spPr>
          <a:xfrm>
            <a:off x="3360901" y="2625049"/>
            <a:ext cx="709421" cy="415498"/>
          </a:xfrm>
          <a:prstGeom prst="rect">
            <a:avLst/>
          </a:prstGeom>
        </p:spPr>
        <p:txBody>
          <a:bodyPr wrap="square">
            <a:spAutoFit/>
          </a:bodyPr>
          <a:lstStyle/>
          <a:p>
            <a:pPr algn="ctr">
              <a:spcBef>
                <a:spcPct val="50000"/>
              </a:spcBef>
              <a:defRPr/>
            </a:pPr>
            <a:r>
              <a:rPr lang="en-US" sz="1050" dirty="0">
                <a:solidFill>
                  <a:schemeClr val="accent5"/>
                </a:solidFill>
                <a:ea typeface="Osaka"/>
                <a:cs typeface="Arial" charset="0"/>
              </a:rPr>
              <a:t>Inbound Traffic</a:t>
            </a:r>
          </a:p>
        </p:txBody>
      </p:sp>
      <p:cxnSp>
        <p:nvCxnSpPr>
          <p:cNvPr id="18" name="Straight Arrow Connector 17"/>
          <p:cNvCxnSpPr/>
          <p:nvPr/>
        </p:nvCxnSpPr>
        <p:spPr>
          <a:xfrm>
            <a:off x="4118190" y="2436294"/>
            <a:ext cx="0" cy="630308"/>
          </a:xfrm>
          <a:prstGeom prst="straightConnector1">
            <a:avLst/>
          </a:prstGeom>
          <a:ln>
            <a:prstDash val="sysDot"/>
            <a:headEnd type="none" w="med" len="med"/>
            <a:tailEnd type="triangle" w="med" len="med"/>
          </a:ln>
        </p:spPr>
        <p:style>
          <a:lnRef idx="1">
            <a:schemeClr val="accent5"/>
          </a:lnRef>
          <a:fillRef idx="0">
            <a:schemeClr val="accent5"/>
          </a:fillRef>
          <a:effectRef idx="0">
            <a:schemeClr val="accent5"/>
          </a:effectRef>
          <a:fontRef idx="minor">
            <a:schemeClr val="tx1"/>
          </a:fontRef>
        </p:style>
      </p:cxnSp>
      <p:cxnSp>
        <p:nvCxnSpPr>
          <p:cNvPr id="19" name="Straight Arrow Connector 18"/>
          <p:cNvCxnSpPr/>
          <p:nvPr/>
        </p:nvCxnSpPr>
        <p:spPr>
          <a:xfrm flipV="1">
            <a:off x="4103790" y="3889175"/>
            <a:ext cx="0" cy="606250"/>
          </a:xfrm>
          <a:prstGeom prst="straightConnector1">
            <a:avLst/>
          </a:prstGeom>
          <a:ln>
            <a:prstDash val="sysDot"/>
            <a:headEnd type="none" w="med" len="med"/>
            <a:tailEnd type="triangle" w="med" len="med"/>
          </a:ln>
        </p:spPr>
        <p:style>
          <a:lnRef idx="1">
            <a:schemeClr val="accent5"/>
          </a:lnRef>
          <a:fillRef idx="0">
            <a:schemeClr val="accent5"/>
          </a:fillRef>
          <a:effectRef idx="0">
            <a:schemeClr val="accent5"/>
          </a:effectRef>
          <a:fontRef idx="minor">
            <a:schemeClr val="tx1"/>
          </a:fontRef>
        </p:style>
      </p:cxnSp>
      <p:sp>
        <p:nvSpPr>
          <p:cNvPr id="20" name="Rounded Rectangle 19"/>
          <p:cNvSpPr/>
          <p:nvPr/>
        </p:nvSpPr>
        <p:spPr>
          <a:xfrm>
            <a:off x="9145150" y="3326331"/>
            <a:ext cx="1666875" cy="352110"/>
          </a:xfrm>
          <a:prstGeom prst="roundRect">
            <a:avLst/>
          </a:prstGeom>
          <a:solidFill>
            <a:srgbClr val="F37543"/>
          </a:solidFill>
          <a:ln w="19050">
            <a:solidFill>
              <a:schemeClr val="tx1">
                <a:lumMod val="50000"/>
                <a:lumOff val="50000"/>
              </a:schemeClr>
            </a:solidFill>
          </a:ln>
          <a:effectLst/>
        </p:spPr>
        <p:txBody>
          <a:bodyPr tIns="91440" bIns="91440" anchor="ctr"/>
          <a:lstStyle/>
          <a:p>
            <a:pPr algn="ctr"/>
            <a:r>
              <a:rPr lang="en-US" sz="1400" b="1" dirty="0">
                <a:solidFill>
                  <a:schemeClr val="bg1"/>
                </a:solidFill>
                <a:cs typeface="Arial"/>
              </a:rPr>
              <a:t>Detection  Engine</a:t>
            </a:r>
          </a:p>
        </p:txBody>
      </p:sp>
      <p:cxnSp>
        <p:nvCxnSpPr>
          <p:cNvPr id="23" name="Straight Connector 22"/>
          <p:cNvCxnSpPr/>
          <p:nvPr/>
        </p:nvCxnSpPr>
        <p:spPr>
          <a:xfrm>
            <a:off x="5382211" y="3427920"/>
            <a:ext cx="1235273" cy="0"/>
          </a:xfrm>
          <a:prstGeom prst="line">
            <a:avLst/>
          </a:prstGeom>
          <a:noFill/>
          <a:ln w="19050" cap="flat" cmpd="sng" algn="ctr">
            <a:solidFill>
              <a:srgbClr val="8C8C8C"/>
            </a:solidFill>
            <a:prstDash val="solid"/>
            <a:headEnd type="none" w="med" len="med"/>
            <a:tailEnd type="triangle" w="med" len="med"/>
          </a:ln>
          <a:effectLst/>
        </p:spPr>
      </p:cxnSp>
      <p:cxnSp>
        <p:nvCxnSpPr>
          <p:cNvPr id="25" name="Straight Connector 24"/>
          <p:cNvCxnSpPr/>
          <p:nvPr/>
        </p:nvCxnSpPr>
        <p:spPr>
          <a:xfrm>
            <a:off x="8302396" y="3410986"/>
            <a:ext cx="755879" cy="0"/>
          </a:xfrm>
          <a:prstGeom prst="line">
            <a:avLst/>
          </a:prstGeom>
          <a:noFill/>
          <a:ln w="19050" cap="flat" cmpd="sng" algn="ctr">
            <a:solidFill>
              <a:srgbClr val="8C8C8C"/>
            </a:solidFill>
            <a:prstDash val="sysDash"/>
            <a:headEnd type="none" w="med" len="med"/>
            <a:tailEnd type="triangle" w="med" len="med"/>
          </a:ln>
          <a:effectLst/>
        </p:spPr>
      </p:cxnSp>
      <p:cxnSp>
        <p:nvCxnSpPr>
          <p:cNvPr id="28" name="Straight Connector 27"/>
          <p:cNvCxnSpPr>
            <a:endCxn id="44" idx="4"/>
          </p:cNvCxnSpPr>
          <p:nvPr/>
        </p:nvCxnSpPr>
        <p:spPr>
          <a:xfrm>
            <a:off x="8680335" y="2625049"/>
            <a:ext cx="0" cy="827535"/>
          </a:xfrm>
          <a:prstGeom prst="line">
            <a:avLst/>
          </a:prstGeom>
          <a:noFill/>
          <a:ln w="19050" cap="flat" cmpd="sng" algn="ctr">
            <a:solidFill>
              <a:srgbClr val="8C8C8C"/>
            </a:solidFill>
            <a:prstDash val="sysDash"/>
            <a:headEnd type="none" w="med" len="med"/>
            <a:tailEnd type="none" w="med" len="med"/>
          </a:ln>
          <a:effectLst/>
        </p:spPr>
      </p:cxnSp>
      <p:cxnSp>
        <p:nvCxnSpPr>
          <p:cNvPr id="29" name="Straight Connector 28"/>
          <p:cNvCxnSpPr/>
          <p:nvPr/>
        </p:nvCxnSpPr>
        <p:spPr>
          <a:xfrm>
            <a:off x="8680335" y="2612349"/>
            <a:ext cx="377940" cy="0"/>
          </a:xfrm>
          <a:prstGeom prst="line">
            <a:avLst/>
          </a:prstGeom>
          <a:noFill/>
          <a:ln w="19050" cap="flat" cmpd="sng" algn="ctr">
            <a:solidFill>
              <a:srgbClr val="8C8C8C"/>
            </a:solidFill>
            <a:prstDash val="sysDash"/>
            <a:headEnd type="none" w="med" len="med"/>
            <a:tailEnd type="triangle" w="med" len="med"/>
          </a:ln>
          <a:effectLst/>
        </p:spPr>
      </p:cxnSp>
      <p:cxnSp>
        <p:nvCxnSpPr>
          <p:cNvPr id="30" name="Straight Arrow Connector 29"/>
          <p:cNvCxnSpPr>
            <a:stCxn id="31" idx="2"/>
          </p:cNvCxnSpPr>
          <p:nvPr/>
        </p:nvCxnSpPr>
        <p:spPr>
          <a:xfrm>
            <a:off x="9978587" y="2788404"/>
            <a:ext cx="0" cy="483388"/>
          </a:xfrm>
          <a:prstGeom prst="straightConnector1">
            <a:avLst/>
          </a:prstGeom>
          <a:noFill/>
          <a:ln w="19050" cap="flat" cmpd="sng" algn="ctr">
            <a:solidFill>
              <a:srgbClr val="8C8C8C"/>
            </a:solidFill>
            <a:prstDash val="sysDash"/>
            <a:headEnd type="none" w="med" len="med"/>
            <a:tailEnd type="triangle" w="med" len="med"/>
          </a:ln>
          <a:effectLst/>
        </p:spPr>
      </p:cxnSp>
      <p:sp>
        <p:nvSpPr>
          <p:cNvPr id="31" name="Rounded Rectangle 30"/>
          <p:cNvSpPr/>
          <p:nvPr/>
        </p:nvSpPr>
        <p:spPr>
          <a:xfrm>
            <a:off x="9145149" y="2436294"/>
            <a:ext cx="1666875" cy="352110"/>
          </a:xfrm>
          <a:prstGeom prst="roundRect">
            <a:avLst/>
          </a:prstGeom>
          <a:solidFill>
            <a:schemeClr val="bg2">
              <a:lumMod val="85000"/>
            </a:schemeClr>
          </a:solidFill>
          <a:ln w="19050">
            <a:solidFill>
              <a:schemeClr val="tx1">
                <a:lumMod val="50000"/>
                <a:lumOff val="50000"/>
              </a:schemeClr>
            </a:solidFill>
          </a:ln>
          <a:effectLst/>
        </p:spPr>
        <p:txBody>
          <a:bodyPr tIns="91440" bIns="91440" anchor="ctr"/>
          <a:lstStyle/>
          <a:p>
            <a:pPr algn="ctr"/>
            <a:r>
              <a:rPr lang="en-US" sz="1400" b="1" dirty="0">
                <a:solidFill>
                  <a:schemeClr val="accent5"/>
                </a:solidFill>
                <a:cs typeface="Arial"/>
              </a:rPr>
              <a:t>Learning</a:t>
            </a:r>
          </a:p>
        </p:txBody>
      </p:sp>
      <p:cxnSp>
        <p:nvCxnSpPr>
          <p:cNvPr id="32" name="Straight Connector 31"/>
          <p:cNvCxnSpPr/>
          <p:nvPr/>
        </p:nvCxnSpPr>
        <p:spPr>
          <a:xfrm>
            <a:off x="5382211" y="1917639"/>
            <a:ext cx="5810815" cy="0"/>
          </a:xfrm>
          <a:prstGeom prst="line">
            <a:avLst/>
          </a:prstGeom>
          <a:noFill/>
          <a:ln w="19050" cap="flat" cmpd="sng" algn="ctr">
            <a:solidFill>
              <a:srgbClr val="8C8C8C"/>
            </a:solidFill>
            <a:prstDash val="solid"/>
            <a:headEnd type="none" w="med" len="med"/>
            <a:tailEnd type="none" w="med" len="med"/>
          </a:ln>
          <a:effectLst/>
        </p:spPr>
      </p:cxnSp>
      <p:cxnSp>
        <p:nvCxnSpPr>
          <p:cNvPr id="33" name="Straight Connector 32"/>
          <p:cNvCxnSpPr/>
          <p:nvPr/>
        </p:nvCxnSpPr>
        <p:spPr>
          <a:xfrm>
            <a:off x="11193026" y="1917639"/>
            <a:ext cx="0" cy="2486494"/>
          </a:xfrm>
          <a:prstGeom prst="line">
            <a:avLst/>
          </a:prstGeom>
          <a:noFill/>
          <a:ln w="19050" cap="flat" cmpd="sng" algn="ctr">
            <a:solidFill>
              <a:srgbClr val="8C8C8C"/>
            </a:solidFill>
            <a:prstDash val="solid"/>
            <a:headEnd type="none" w="med" len="med"/>
            <a:tailEnd type="none" w="med" len="med"/>
          </a:ln>
          <a:effectLst/>
        </p:spPr>
      </p:cxnSp>
      <p:cxnSp>
        <p:nvCxnSpPr>
          <p:cNvPr id="34" name="Straight Connector 33"/>
          <p:cNvCxnSpPr/>
          <p:nvPr/>
        </p:nvCxnSpPr>
        <p:spPr>
          <a:xfrm>
            <a:off x="10864414" y="4404133"/>
            <a:ext cx="328612" cy="0"/>
          </a:xfrm>
          <a:prstGeom prst="line">
            <a:avLst/>
          </a:prstGeom>
          <a:noFill/>
          <a:ln w="19050" cap="flat" cmpd="sng" algn="ctr">
            <a:solidFill>
              <a:srgbClr val="8C8C8C"/>
            </a:solidFill>
            <a:prstDash val="solid"/>
            <a:headEnd type="triangle" w="med" len="med"/>
            <a:tailEnd type="none" w="med" len="med"/>
          </a:ln>
          <a:effectLst/>
        </p:spPr>
      </p:cxnSp>
      <p:sp>
        <p:nvSpPr>
          <p:cNvPr id="36" name="Rounded Rectangle 35"/>
          <p:cNvSpPr/>
          <p:nvPr/>
        </p:nvSpPr>
        <p:spPr>
          <a:xfrm>
            <a:off x="6635521" y="3317864"/>
            <a:ext cx="1666875" cy="352110"/>
          </a:xfrm>
          <a:prstGeom prst="roundRect">
            <a:avLst/>
          </a:prstGeom>
          <a:solidFill>
            <a:srgbClr val="F37543"/>
          </a:solidFill>
          <a:ln w="19050">
            <a:solidFill>
              <a:schemeClr val="tx1">
                <a:lumMod val="50000"/>
                <a:lumOff val="50000"/>
              </a:schemeClr>
            </a:solidFill>
          </a:ln>
          <a:effectLst/>
        </p:spPr>
        <p:txBody>
          <a:bodyPr tIns="91440" bIns="91440" anchor="ctr"/>
          <a:lstStyle/>
          <a:p>
            <a:pPr algn="ctr"/>
            <a:r>
              <a:rPr lang="en-US" sz="1400" b="1" dirty="0">
                <a:solidFill>
                  <a:schemeClr val="bg1"/>
                </a:solidFill>
                <a:cs typeface="Arial"/>
              </a:rPr>
              <a:t>Statistics</a:t>
            </a:r>
          </a:p>
        </p:txBody>
      </p:sp>
      <p:cxnSp>
        <p:nvCxnSpPr>
          <p:cNvPr id="37" name="Straight Connector 36"/>
          <p:cNvCxnSpPr/>
          <p:nvPr/>
        </p:nvCxnSpPr>
        <p:spPr>
          <a:xfrm>
            <a:off x="4723190" y="4408741"/>
            <a:ext cx="4421959" cy="0"/>
          </a:xfrm>
          <a:prstGeom prst="line">
            <a:avLst/>
          </a:prstGeom>
          <a:noFill/>
          <a:ln w="19050" cap="flat" cmpd="sng" algn="ctr">
            <a:solidFill>
              <a:srgbClr val="8C8C8C"/>
            </a:solidFill>
            <a:prstDash val="sysDash"/>
            <a:headEnd type="none" w="med" len="med"/>
            <a:tailEnd type="none" w="med" len="med"/>
          </a:ln>
          <a:effectLst/>
        </p:spPr>
      </p:cxnSp>
      <p:cxnSp>
        <p:nvCxnSpPr>
          <p:cNvPr id="38" name="Straight Arrow Connector 37"/>
          <p:cNvCxnSpPr/>
          <p:nvPr/>
        </p:nvCxnSpPr>
        <p:spPr>
          <a:xfrm flipV="1">
            <a:off x="4723190" y="3750733"/>
            <a:ext cx="0" cy="653400"/>
          </a:xfrm>
          <a:prstGeom prst="straightConnector1">
            <a:avLst/>
          </a:prstGeom>
          <a:noFill/>
          <a:ln w="19050" cap="flat" cmpd="sng" algn="ctr">
            <a:solidFill>
              <a:srgbClr val="8C8C8C"/>
            </a:solidFill>
            <a:prstDash val="sysDash"/>
            <a:headEnd type="none" w="med" len="med"/>
            <a:tailEnd type="triangle" w="med" len="med"/>
          </a:ln>
          <a:effectLst/>
        </p:spPr>
      </p:cxnSp>
      <p:sp>
        <p:nvSpPr>
          <p:cNvPr id="39" name="Rounded Rectangle 38"/>
          <p:cNvSpPr/>
          <p:nvPr/>
        </p:nvSpPr>
        <p:spPr>
          <a:xfrm>
            <a:off x="9145149" y="4243170"/>
            <a:ext cx="1666875" cy="352110"/>
          </a:xfrm>
          <a:prstGeom prst="roundRect">
            <a:avLst/>
          </a:prstGeom>
          <a:solidFill>
            <a:schemeClr val="bg2">
              <a:lumMod val="85000"/>
            </a:schemeClr>
          </a:solidFill>
          <a:ln w="19050">
            <a:solidFill>
              <a:schemeClr val="tx1">
                <a:lumMod val="50000"/>
                <a:lumOff val="50000"/>
              </a:schemeClr>
            </a:solidFill>
          </a:ln>
          <a:effectLst/>
        </p:spPr>
        <p:txBody>
          <a:bodyPr tIns="91440" bIns="91440" anchor="ctr"/>
          <a:lstStyle/>
          <a:p>
            <a:pPr algn="ctr"/>
            <a:r>
              <a:rPr lang="en-US" sz="1400" b="1" dirty="0">
                <a:solidFill>
                  <a:schemeClr val="accent5"/>
                </a:solidFill>
                <a:cs typeface="Arial"/>
              </a:rPr>
              <a:t>RT Signatures</a:t>
            </a:r>
          </a:p>
        </p:txBody>
      </p:sp>
      <p:sp>
        <p:nvSpPr>
          <p:cNvPr id="43" name="Rounded Rectangle 42"/>
          <p:cNvSpPr/>
          <p:nvPr/>
        </p:nvSpPr>
        <p:spPr>
          <a:xfrm>
            <a:off x="6627009" y="3768691"/>
            <a:ext cx="1684911" cy="1489109"/>
          </a:xfrm>
          <a:prstGeom prst="roundRect">
            <a:avLst/>
          </a:prstGeom>
          <a:solidFill>
            <a:schemeClr val="bg2">
              <a:lumMod val="95000"/>
            </a:schemeClr>
          </a:solidFill>
          <a:ln w="19050">
            <a:solidFill>
              <a:schemeClr val="tx1">
                <a:lumMod val="50000"/>
                <a:lumOff val="50000"/>
              </a:schemeClr>
            </a:solidFill>
          </a:ln>
          <a:effectLst/>
        </p:spPr>
        <p:txBody>
          <a:bodyPr tIns="91440" bIns="91440" anchor="ctr"/>
          <a:lstStyle/>
          <a:p>
            <a:pPr eaLnBrk="0" hangingPunct="0">
              <a:tabLst>
                <a:tab pos="75302" algn="l"/>
              </a:tabLst>
            </a:pPr>
            <a:r>
              <a:rPr lang="en-US" sz="1000" b="1" dirty="0">
                <a:solidFill>
                  <a:srgbClr val="000000"/>
                </a:solidFill>
                <a:ea typeface="Osaka"/>
                <a:cs typeface="Osaka"/>
              </a:rPr>
              <a:t>Signature parameters</a:t>
            </a:r>
            <a:endParaRPr lang="en-US" sz="1000" dirty="0">
              <a:solidFill>
                <a:srgbClr val="000000"/>
              </a:solidFill>
              <a:ea typeface="Osaka"/>
              <a:cs typeface="Osaka"/>
            </a:endParaRPr>
          </a:p>
          <a:p>
            <a:pPr eaLnBrk="0" hangingPunct="0">
              <a:buFontTx/>
              <a:buChar char="•"/>
            </a:pPr>
            <a:r>
              <a:rPr lang="en-US" sz="1000" dirty="0" smtClean="0">
                <a:solidFill>
                  <a:srgbClr val="000000"/>
                </a:solidFill>
                <a:ea typeface="Osaka"/>
                <a:cs typeface="Osaka"/>
              </a:rPr>
              <a:t>Source/Destination </a:t>
            </a:r>
            <a:r>
              <a:rPr lang="en-US" sz="1000" dirty="0">
                <a:solidFill>
                  <a:srgbClr val="000000"/>
                </a:solidFill>
                <a:ea typeface="Osaka"/>
                <a:cs typeface="Osaka"/>
              </a:rPr>
              <a:t>IP</a:t>
            </a:r>
          </a:p>
          <a:p>
            <a:pPr eaLnBrk="0" hangingPunct="0">
              <a:buFontTx/>
              <a:buChar char="•"/>
            </a:pPr>
            <a:r>
              <a:rPr lang="en-US" sz="1000" dirty="0">
                <a:solidFill>
                  <a:srgbClr val="000000"/>
                </a:solidFill>
                <a:ea typeface="Osaka"/>
                <a:cs typeface="Osaka"/>
              </a:rPr>
              <a:t> Source/Destination Port</a:t>
            </a:r>
          </a:p>
          <a:p>
            <a:pPr eaLnBrk="0" hangingPunct="0">
              <a:buFontTx/>
              <a:buChar char="•"/>
            </a:pPr>
            <a:r>
              <a:rPr lang="en-US" sz="1000" dirty="0">
                <a:solidFill>
                  <a:srgbClr val="000000"/>
                </a:solidFill>
                <a:ea typeface="Osaka"/>
                <a:cs typeface="Osaka"/>
              </a:rPr>
              <a:t> Packet size</a:t>
            </a:r>
          </a:p>
          <a:p>
            <a:pPr eaLnBrk="0" hangingPunct="0">
              <a:buFontTx/>
              <a:buChar char="•"/>
            </a:pPr>
            <a:r>
              <a:rPr lang="en-US" sz="1000" dirty="0">
                <a:solidFill>
                  <a:srgbClr val="000000"/>
                </a:solidFill>
                <a:ea typeface="Osaka"/>
                <a:cs typeface="Osaka"/>
              </a:rPr>
              <a:t> TTL (Time To Live)</a:t>
            </a:r>
          </a:p>
          <a:p>
            <a:pPr eaLnBrk="0" hangingPunct="0">
              <a:buFontTx/>
              <a:buChar char="•"/>
            </a:pPr>
            <a:r>
              <a:rPr lang="en-US" sz="1000" dirty="0">
                <a:solidFill>
                  <a:srgbClr val="000000"/>
                </a:solidFill>
                <a:ea typeface="Osaka"/>
                <a:cs typeface="Osaka"/>
              </a:rPr>
              <a:t> DNS Query </a:t>
            </a:r>
          </a:p>
          <a:p>
            <a:pPr eaLnBrk="0" hangingPunct="0">
              <a:buFontTx/>
              <a:buChar char="•"/>
            </a:pPr>
            <a:r>
              <a:rPr lang="en-US" sz="1000" dirty="0">
                <a:solidFill>
                  <a:srgbClr val="000000"/>
                </a:solidFill>
                <a:ea typeface="Osaka"/>
                <a:cs typeface="Osaka"/>
              </a:rPr>
              <a:t> Packet ID</a:t>
            </a:r>
          </a:p>
          <a:p>
            <a:pPr eaLnBrk="0" hangingPunct="0">
              <a:buFontTx/>
              <a:buChar char="•"/>
            </a:pPr>
            <a:r>
              <a:rPr lang="en-US" sz="1000" dirty="0">
                <a:solidFill>
                  <a:srgbClr val="000000"/>
                </a:solidFill>
                <a:ea typeface="Osaka"/>
                <a:cs typeface="Osaka"/>
              </a:rPr>
              <a:t> TCP sequence number</a:t>
            </a:r>
          </a:p>
          <a:p>
            <a:pPr eaLnBrk="0" hangingPunct="0">
              <a:buFontTx/>
              <a:buChar char="•"/>
            </a:pPr>
            <a:r>
              <a:rPr lang="en-US" sz="1000" dirty="0">
                <a:solidFill>
                  <a:srgbClr val="000000"/>
                </a:solidFill>
                <a:ea typeface="Osaka"/>
                <a:cs typeface="Osaka"/>
              </a:rPr>
              <a:t> More … (up to 20)</a:t>
            </a:r>
          </a:p>
        </p:txBody>
      </p:sp>
      <p:sp>
        <p:nvSpPr>
          <p:cNvPr id="44" name="Oval 43"/>
          <p:cNvSpPr/>
          <p:nvPr/>
        </p:nvSpPr>
        <p:spPr>
          <a:xfrm>
            <a:off x="8638737" y="3369388"/>
            <a:ext cx="83196" cy="8319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8" name="Rectangle 47"/>
          <p:cNvSpPr/>
          <p:nvPr/>
        </p:nvSpPr>
        <p:spPr>
          <a:xfrm>
            <a:off x="2047" y="1292064"/>
            <a:ext cx="2800137" cy="41472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65" name="Rounded Rectangle 64"/>
          <p:cNvSpPr/>
          <p:nvPr/>
        </p:nvSpPr>
        <p:spPr>
          <a:xfrm>
            <a:off x="6627776" y="3768691"/>
            <a:ext cx="1684145" cy="995026"/>
          </a:xfrm>
          <a:prstGeom prst="roundRect">
            <a:avLst>
              <a:gd name="adj" fmla="val 27197"/>
            </a:avLst>
          </a:prstGeom>
          <a:solidFill>
            <a:schemeClr val="bg2">
              <a:lumMod val="95000"/>
            </a:schemeClr>
          </a:solidFill>
          <a:ln w="19050">
            <a:solidFill>
              <a:schemeClr val="tx1">
                <a:lumMod val="50000"/>
                <a:lumOff val="50000"/>
              </a:schemeClr>
            </a:solidFill>
          </a:ln>
          <a:effectLst/>
        </p:spPr>
        <p:txBody>
          <a:bodyPr tIns="91440" bIns="91440" anchor="ctr"/>
          <a:lstStyle/>
          <a:p>
            <a:pPr eaLnBrk="0" hangingPunct="0">
              <a:tabLst>
                <a:tab pos="75302" algn="l"/>
              </a:tabLst>
            </a:pPr>
            <a:r>
              <a:rPr lang="en-US" sz="1000" b="1" dirty="0">
                <a:solidFill>
                  <a:srgbClr val="000000"/>
                </a:solidFill>
                <a:ea typeface="Osaka"/>
                <a:cs typeface="Osaka"/>
              </a:rPr>
              <a:t>Narrowest filters </a:t>
            </a:r>
          </a:p>
          <a:p>
            <a:pPr marL="108000" indent="-108000" eaLnBrk="0" hangingPunct="0">
              <a:buFont typeface="Arial" panose="020B0604020202020204" pitchFamily="34" charset="0"/>
              <a:buChar char="•"/>
              <a:tabLst>
                <a:tab pos="75302" algn="l"/>
              </a:tabLst>
            </a:pPr>
            <a:r>
              <a:rPr lang="en-US" sz="1000" dirty="0">
                <a:solidFill>
                  <a:srgbClr val="000000"/>
                </a:solidFill>
                <a:ea typeface="Osaka"/>
                <a:cs typeface="Osaka"/>
              </a:rPr>
              <a:t>Packet ID </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Source </a:t>
            </a:r>
            <a:r>
              <a:rPr lang="en-US" sz="1000" dirty="0">
                <a:solidFill>
                  <a:srgbClr val="000000"/>
                </a:solidFill>
                <a:ea typeface="Osaka"/>
                <a:cs typeface="Osaka"/>
              </a:rPr>
              <a:t>IP Address</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Packet </a:t>
            </a:r>
            <a:r>
              <a:rPr lang="en-US" sz="1000" dirty="0">
                <a:solidFill>
                  <a:srgbClr val="000000"/>
                </a:solidFill>
                <a:ea typeface="Osaka"/>
                <a:cs typeface="Osaka"/>
              </a:rPr>
              <a:t>size</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TTL </a:t>
            </a:r>
            <a:r>
              <a:rPr lang="en-US" sz="1000" dirty="0">
                <a:solidFill>
                  <a:srgbClr val="000000"/>
                </a:solidFill>
                <a:ea typeface="Osaka"/>
                <a:cs typeface="Osaka"/>
              </a:rPr>
              <a:t>(Time To Live)</a:t>
            </a:r>
          </a:p>
        </p:txBody>
      </p:sp>
      <p:cxnSp>
        <p:nvCxnSpPr>
          <p:cNvPr id="54" name="Straight Connector 53"/>
          <p:cNvCxnSpPr/>
          <p:nvPr/>
        </p:nvCxnSpPr>
        <p:spPr>
          <a:xfrm>
            <a:off x="3504390" y="1917639"/>
            <a:ext cx="799814" cy="0"/>
          </a:xfrm>
          <a:prstGeom prst="line">
            <a:avLst/>
          </a:prstGeom>
          <a:noFill/>
          <a:ln w="19050" cap="flat" cmpd="sng" algn="ctr">
            <a:solidFill>
              <a:srgbClr val="8C8C8C"/>
            </a:solidFill>
            <a:prstDash val="solid"/>
            <a:headEnd type="none" w="med" len="med"/>
            <a:tailEnd type="none" w="med" len="med"/>
          </a:ln>
          <a:effectLst/>
        </p:spPr>
      </p:cxnSp>
      <p:cxnSp>
        <p:nvCxnSpPr>
          <p:cNvPr id="55" name="Straight Arrow Connector 54"/>
          <p:cNvCxnSpPr/>
          <p:nvPr/>
        </p:nvCxnSpPr>
        <p:spPr>
          <a:xfrm>
            <a:off x="4307702" y="1917639"/>
            <a:ext cx="1147" cy="1396030"/>
          </a:xfrm>
          <a:prstGeom prst="straightConnector1">
            <a:avLst/>
          </a:prstGeom>
          <a:noFill/>
          <a:ln w="19050" cap="flat" cmpd="sng" algn="ctr">
            <a:solidFill>
              <a:srgbClr val="8C8C8C"/>
            </a:solidFill>
            <a:prstDash val="solid"/>
            <a:headEnd type="none" w="med" len="med"/>
            <a:tailEnd type="none" w="med" len="med"/>
          </a:ln>
          <a:effectLst/>
        </p:spPr>
      </p:cxn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0385" y="1353159"/>
            <a:ext cx="969896" cy="931720"/>
          </a:xfrm>
          <a:prstGeom prst="rect">
            <a:avLst/>
          </a:prstGeom>
        </p:spPr>
      </p:pic>
      <p:cxnSp>
        <p:nvCxnSpPr>
          <p:cNvPr id="58" name="Straight Connector 57"/>
          <p:cNvCxnSpPr/>
          <p:nvPr/>
        </p:nvCxnSpPr>
        <p:spPr>
          <a:xfrm>
            <a:off x="4304204" y="1917639"/>
            <a:ext cx="1078007" cy="0"/>
          </a:xfrm>
          <a:prstGeom prst="line">
            <a:avLst/>
          </a:prstGeom>
          <a:noFill/>
          <a:ln w="19050" cap="flat" cmpd="sng" algn="ctr">
            <a:solidFill>
              <a:srgbClr val="8C8C8C"/>
            </a:solidFill>
            <a:prstDash val="solid"/>
            <a:headEnd type="none" w="med" len="med"/>
            <a:tailEnd type="none" w="med" len="med"/>
          </a:ln>
          <a:effectLst/>
        </p:spPr>
      </p:cxnSp>
      <p:sp>
        <p:nvSpPr>
          <p:cNvPr id="67" name="Rectangle 66"/>
          <p:cNvSpPr/>
          <p:nvPr/>
        </p:nvSpPr>
        <p:spPr>
          <a:xfrm>
            <a:off x="2861115" y="5130842"/>
            <a:ext cx="1257075" cy="253916"/>
          </a:xfrm>
          <a:prstGeom prst="rect">
            <a:avLst/>
          </a:prstGeom>
        </p:spPr>
        <p:txBody>
          <a:bodyPr wrap="none">
            <a:spAutoFit/>
          </a:bodyPr>
          <a:lstStyle/>
          <a:p>
            <a:pPr algn="ctr">
              <a:spcBef>
                <a:spcPct val="50000"/>
              </a:spcBef>
              <a:defRPr/>
            </a:pPr>
            <a:r>
              <a:rPr lang="en-US" sz="1050" dirty="0">
                <a:solidFill>
                  <a:srgbClr val="000000"/>
                </a:solidFill>
                <a:ea typeface="Osaka"/>
                <a:cs typeface="Arial" charset="0"/>
              </a:rPr>
              <a:t>Protected Network </a:t>
            </a:r>
          </a:p>
        </p:txBody>
      </p:sp>
      <p:cxnSp>
        <p:nvCxnSpPr>
          <p:cNvPr id="68" name="Straight Connector 67"/>
          <p:cNvCxnSpPr/>
          <p:nvPr/>
        </p:nvCxnSpPr>
        <p:spPr>
          <a:xfrm>
            <a:off x="3489652" y="4899522"/>
            <a:ext cx="814552" cy="0"/>
          </a:xfrm>
          <a:prstGeom prst="line">
            <a:avLst/>
          </a:prstGeom>
          <a:noFill/>
          <a:ln w="19050" cap="flat" cmpd="sng" algn="ctr">
            <a:solidFill>
              <a:srgbClr val="8C8C8C"/>
            </a:solidFill>
            <a:prstDash val="solid"/>
            <a:headEnd type="none" w="med" len="med"/>
            <a:tailEnd type="none" w="med" len="med"/>
          </a:ln>
          <a:effectLst/>
        </p:spPr>
      </p:cxnSp>
      <p:cxnSp>
        <p:nvCxnSpPr>
          <p:cNvPr id="69" name="Straight Arrow Connector 68"/>
          <p:cNvCxnSpPr/>
          <p:nvPr/>
        </p:nvCxnSpPr>
        <p:spPr>
          <a:xfrm flipV="1">
            <a:off x="4304204" y="3502386"/>
            <a:ext cx="0" cy="1397137"/>
          </a:xfrm>
          <a:prstGeom prst="straightConnector1">
            <a:avLst/>
          </a:prstGeom>
          <a:noFill/>
          <a:ln w="19050" cap="flat" cmpd="sng" algn="ctr">
            <a:solidFill>
              <a:srgbClr val="8C8C8C"/>
            </a:solidFill>
            <a:prstDash val="solid"/>
            <a:headEnd type="none" w="med" len="med"/>
            <a:tailEnd type="none" w="med" len="med"/>
          </a:ln>
          <a:effectLst/>
        </p:spPr>
      </p:cxnSp>
      <p:pic>
        <p:nvPicPr>
          <p:cNvPr id="66" name="Picture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4705" y="4326080"/>
            <a:ext cx="969896" cy="931720"/>
          </a:xfrm>
          <a:prstGeom prst="rect">
            <a:avLst/>
          </a:prstGeom>
        </p:spPr>
      </p:pic>
      <p:sp>
        <p:nvSpPr>
          <p:cNvPr id="74" name="Oval 73"/>
          <p:cNvSpPr/>
          <p:nvPr/>
        </p:nvSpPr>
        <p:spPr>
          <a:xfrm>
            <a:off x="4266104" y="1871374"/>
            <a:ext cx="83196" cy="8319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1" name="Rectangle 40"/>
          <p:cNvSpPr/>
          <p:nvPr/>
        </p:nvSpPr>
        <p:spPr>
          <a:xfrm>
            <a:off x="2957977" y="2144053"/>
            <a:ext cx="1016624" cy="253916"/>
          </a:xfrm>
          <a:prstGeom prst="rect">
            <a:avLst/>
          </a:prstGeom>
        </p:spPr>
        <p:txBody>
          <a:bodyPr wrap="none">
            <a:spAutoFit/>
          </a:bodyPr>
          <a:lstStyle/>
          <a:p>
            <a:pPr algn="ctr">
              <a:spcBef>
                <a:spcPct val="50000"/>
              </a:spcBef>
              <a:defRPr/>
            </a:pPr>
            <a:r>
              <a:rPr lang="en-US" sz="1050" dirty="0">
                <a:solidFill>
                  <a:srgbClr val="000000"/>
                </a:solidFill>
                <a:ea typeface="Osaka"/>
                <a:cs typeface="Arial" charset="0"/>
              </a:rPr>
              <a:t>Public Network</a:t>
            </a:r>
          </a:p>
        </p:txBody>
      </p:sp>
      <p:sp>
        <p:nvSpPr>
          <p:cNvPr id="42" name="Rectangular Callout 41"/>
          <p:cNvSpPr/>
          <p:nvPr/>
        </p:nvSpPr>
        <p:spPr>
          <a:xfrm flipH="1">
            <a:off x="6397483" y="2379835"/>
            <a:ext cx="1196020" cy="468968"/>
          </a:xfrm>
          <a:prstGeom prst="wedgeRectCallout">
            <a:avLst>
              <a:gd name="adj1" fmla="val -40856"/>
              <a:gd name="adj2" fmla="val 135795"/>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defTabSz="1172261">
              <a:defRPr/>
            </a:pPr>
            <a:r>
              <a:rPr lang="en-US" sz="1200" kern="0" dirty="0">
                <a:solidFill>
                  <a:sysClr val="windowText" lastClr="000000"/>
                </a:solidFill>
                <a:ea typeface="Osaka"/>
                <a:cs typeface="Osaka"/>
              </a:rPr>
              <a:t>Traffic characteristics </a:t>
            </a:r>
          </a:p>
        </p:txBody>
      </p:sp>
      <p:sp>
        <p:nvSpPr>
          <p:cNvPr id="27" name="Rounded Rectangle 26"/>
          <p:cNvSpPr/>
          <p:nvPr/>
        </p:nvSpPr>
        <p:spPr>
          <a:xfrm>
            <a:off x="3447044" y="3326331"/>
            <a:ext cx="1666875" cy="352110"/>
          </a:xfrm>
          <a:prstGeom prst="roundRect">
            <a:avLst/>
          </a:prstGeom>
          <a:solidFill>
            <a:srgbClr val="F37543"/>
          </a:solidFill>
          <a:ln w="19050">
            <a:solidFill>
              <a:schemeClr val="tx1">
                <a:lumMod val="50000"/>
                <a:lumOff val="50000"/>
              </a:schemeClr>
            </a:solidFill>
          </a:ln>
          <a:effectLst/>
        </p:spPr>
        <p:txBody>
          <a:bodyPr tIns="91440" bIns="91440" anchor="ctr"/>
          <a:lstStyle/>
          <a:p>
            <a:pPr algn="ctr"/>
            <a:r>
              <a:rPr lang="en-US" sz="1400" b="1" dirty="0">
                <a:solidFill>
                  <a:schemeClr val="bg1"/>
                </a:solidFill>
                <a:cs typeface="Arial"/>
              </a:rPr>
              <a:t>Blocking Rules</a:t>
            </a:r>
          </a:p>
        </p:txBody>
      </p:sp>
      <p:sp>
        <p:nvSpPr>
          <p:cNvPr id="45"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32</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46" name="Rectangular Callout 45"/>
          <p:cNvSpPr/>
          <p:nvPr/>
        </p:nvSpPr>
        <p:spPr>
          <a:xfrm flipH="1">
            <a:off x="11041037" y="2122039"/>
            <a:ext cx="984417" cy="682341"/>
          </a:xfrm>
          <a:prstGeom prst="wedgeRectCallout">
            <a:avLst>
              <a:gd name="adj1" fmla="val 97796"/>
              <a:gd name="adj2" fmla="val 112447"/>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200" b="1" dirty="0">
                <a:solidFill>
                  <a:schemeClr val="accent2"/>
                </a:solidFill>
                <a:latin typeface="+mj-lt"/>
                <a:cs typeface="Arial"/>
              </a:rPr>
              <a:t>Degree of Attack = </a:t>
            </a:r>
            <a:r>
              <a:rPr lang="en-US" sz="1200" b="1" dirty="0" smtClean="0">
                <a:solidFill>
                  <a:schemeClr val="accent2"/>
                </a:solidFill>
                <a:latin typeface="+mj-lt"/>
                <a:cs typeface="Arial"/>
              </a:rPr>
              <a:t>High </a:t>
            </a:r>
            <a:endParaRPr lang="en-US" sz="1200" b="1" dirty="0">
              <a:solidFill>
                <a:schemeClr val="accent2"/>
              </a:solidFill>
              <a:latin typeface="+mj-lt"/>
              <a:cs typeface="Arial"/>
            </a:endParaRPr>
          </a:p>
        </p:txBody>
      </p:sp>
    </p:spTree>
    <p:extLst>
      <p:ext uri="{BB962C8B-B14F-4D97-AF65-F5344CB8AC3E}">
        <p14:creationId xmlns:p14="http://schemas.microsoft.com/office/powerpoint/2010/main" val="1089035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7" presetClass="emph" presetSubtype="0" repeatCount="indefinite" fill="remove" grpId="0" nodeType="afterEffect">
                                  <p:stCondLst>
                                    <p:cond delay="0"/>
                                  </p:stCondLst>
                                  <p:iterate type="lt">
                                    <p:tmPct val="10000"/>
                                  </p:iterate>
                                  <p:childTnLst>
                                    <p:animClr clrSpc="rgb" dir="cw">
                                      <p:cBhvr override="childStyle">
                                        <p:cTn id="18" dur="250" autoRev="1" fill="remove"/>
                                        <p:tgtEl>
                                          <p:spTgt spid="36"/>
                                        </p:tgtEl>
                                        <p:attrNameLst>
                                          <p:attrName>style.color</p:attrName>
                                        </p:attrNameLst>
                                      </p:cBhvr>
                                      <p:to>
                                        <a:srgbClr val="FF5821"/>
                                      </p:to>
                                    </p:animClr>
                                    <p:animClr clrSpc="rgb" dir="cw">
                                      <p:cBhvr>
                                        <p:cTn id="19" dur="250" autoRev="1" fill="remove"/>
                                        <p:tgtEl>
                                          <p:spTgt spid="36"/>
                                        </p:tgtEl>
                                        <p:attrNameLst>
                                          <p:attrName>fillcolor</p:attrName>
                                        </p:attrNameLst>
                                      </p:cBhvr>
                                      <p:to>
                                        <a:srgbClr val="FF5821"/>
                                      </p:to>
                                    </p:animClr>
                                    <p:set>
                                      <p:cBhvr>
                                        <p:cTn id="20" dur="250" autoRev="1" fill="remove"/>
                                        <p:tgtEl>
                                          <p:spTgt spid="36"/>
                                        </p:tgtEl>
                                        <p:attrNameLst>
                                          <p:attrName>fill.type</p:attrName>
                                        </p:attrNameLst>
                                      </p:cBhvr>
                                      <p:to>
                                        <p:strVal val="solid"/>
                                      </p:to>
                                    </p:set>
                                    <p:set>
                                      <p:cBhvr>
                                        <p:cTn id="21" dur="250" autoRev="1" fill="remove"/>
                                        <p:tgtEl>
                                          <p:spTgt spid="36"/>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2">
                                            <p:bg/>
                                          </p:spTgt>
                                        </p:tgtEl>
                                        <p:attrNameLst>
                                          <p:attrName>style.visibility</p:attrName>
                                        </p:attrNameLst>
                                      </p:cBhvr>
                                      <p:to>
                                        <p:strVal val="visible"/>
                                      </p:to>
                                    </p:set>
                                    <p:animEffect transition="in" filter="fade">
                                      <p:cBhvr>
                                        <p:cTn id="26" dur="500"/>
                                        <p:tgtEl>
                                          <p:spTgt spid="42">
                                            <p:bg/>
                                          </p:spTgt>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42">
                                            <p:txEl>
                                              <p:pRg st="0" end="0"/>
                                            </p:txEl>
                                          </p:spTgt>
                                        </p:tgtEl>
                                        <p:attrNameLst>
                                          <p:attrName>style.visibility</p:attrName>
                                        </p:attrNameLst>
                                      </p:cBhvr>
                                      <p:to>
                                        <p:strVal val="visible"/>
                                      </p:to>
                                    </p:set>
                                    <p:animEffect transition="in" filter="fade">
                                      <p:cBhvr>
                                        <p:cTn id="29" dur="500"/>
                                        <p:tgtEl>
                                          <p:spTgt spid="42">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10" presetClass="exit" presetSubtype="0" fill="hold" grpId="1" nodeType="withEffect">
                                  <p:stCondLst>
                                    <p:cond delay="0"/>
                                  </p:stCondLst>
                                  <p:childTnLst>
                                    <p:animEffect transition="out" filter="fade">
                                      <p:cBhvr>
                                        <p:cTn id="36" dur="500"/>
                                        <p:tgtEl>
                                          <p:spTgt spid="42">
                                            <p:txEl>
                                              <p:pRg st="0" end="0"/>
                                            </p:txEl>
                                          </p:spTgt>
                                        </p:tgtEl>
                                      </p:cBhvr>
                                    </p:animEffect>
                                    <p:set>
                                      <p:cBhvr>
                                        <p:cTn id="37" dur="1" fill="hold">
                                          <p:stCondLst>
                                            <p:cond delay="499"/>
                                          </p:stCondLst>
                                        </p:cTn>
                                        <p:tgtEl>
                                          <p:spTgt spid="42">
                                            <p:txEl>
                                              <p:pRg st="0" end="0"/>
                                            </p:txEl>
                                          </p:spTgt>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42">
                                            <p:bg/>
                                          </p:spTgt>
                                        </p:tgtEl>
                                      </p:cBhvr>
                                    </p:animEffect>
                                    <p:set>
                                      <p:cBhvr>
                                        <p:cTn id="40" dur="1" fill="hold">
                                          <p:stCondLst>
                                            <p:cond delay="499"/>
                                          </p:stCondLst>
                                        </p:cTn>
                                        <p:tgtEl>
                                          <p:spTgt spid="42">
                                            <p:bg/>
                                          </p:spTgt>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par>
                                <p:cTn id="45" presetID="27" presetClass="emph" presetSubtype="0" repeatCount="indefinite" fill="remove" grpId="0" nodeType="withEffect">
                                  <p:stCondLst>
                                    <p:cond delay="0"/>
                                  </p:stCondLst>
                                  <p:iterate type="lt">
                                    <p:tmPct val="10000"/>
                                  </p:iterate>
                                  <p:childTnLst>
                                    <p:animClr clrSpc="rgb" dir="cw">
                                      <p:cBhvr override="childStyle">
                                        <p:cTn id="46" dur="250" autoRev="1" fill="remove"/>
                                        <p:tgtEl>
                                          <p:spTgt spid="20"/>
                                        </p:tgtEl>
                                        <p:attrNameLst>
                                          <p:attrName>style.color</p:attrName>
                                        </p:attrNameLst>
                                      </p:cBhvr>
                                      <p:to>
                                        <a:srgbClr val="FF5821"/>
                                      </p:to>
                                    </p:animClr>
                                    <p:animClr clrSpc="rgb" dir="cw">
                                      <p:cBhvr>
                                        <p:cTn id="47" dur="250" autoRev="1" fill="remove"/>
                                        <p:tgtEl>
                                          <p:spTgt spid="20"/>
                                        </p:tgtEl>
                                        <p:attrNameLst>
                                          <p:attrName>fillcolor</p:attrName>
                                        </p:attrNameLst>
                                      </p:cBhvr>
                                      <p:to>
                                        <a:srgbClr val="FF5821"/>
                                      </p:to>
                                    </p:animClr>
                                    <p:set>
                                      <p:cBhvr>
                                        <p:cTn id="48" dur="250" autoRev="1" fill="remove"/>
                                        <p:tgtEl>
                                          <p:spTgt spid="20"/>
                                        </p:tgtEl>
                                        <p:attrNameLst>
                                          <p:attrName>fill.type</p:attrName>
                                        </p:attrNameLst>
                                      </p:cBhvr>
                                      <p:to>
                                        <p:strVal val="solid"/>
                                      </p:to>
                                    </p:set>
                                    <p:set>
                                      <p:cBhvr>
                                        <p:cTn id="49" dur="250" autoRev="1" fill="remove"/>
                                        <p:tgtEl>
                                          <p:spTgt spid="20"/>
                                        </p:tgtEl>
                                        <p:attrNameLst>
                                          <p:attrName>fill.on</p:attrName>
                                        </p:attrNameLst>
                                      </p:cBhvr>
                                      <p:to>
                                        <p:strVal val="true"/>
                                      </p:to>
                                    </p:set>
                                  </p:childTnLst>
                                </p:cTn>
                              </p:par>
                              <p:par>
                                <p:cTn id="50" presetID="22" presetClass="entr" presetSubtype="4" fill="hold" nodeType="withEffect">
                                  <p:stCondLst>
                                    <p:cond delay="250"/>
                                  </p:stCondLst>
                                  <p:childTnLst>
                                    <p:set>
                                      <p:cBhvr>
                                        <p:cTn id="51" dur="1" fill="hold">
                                          <p:stCondLst>
                                            <p:cond delay="0"/>
                                          </p:stCondLst>
                                        </p:cTn>
                                        <p:tgtEl>
                                          <p:spTgt spid="28"/>
                                        </p:tgtEl>
                                        <p:attrNameLst>
                                          <p:attrName>style.visibility</p:attrName>
                                        </p:attrNameLst>
                                      </p:cBhvr>
                                      <p:to>
                                        <p:strVal val="visible"/>
                                      </p:to>
                                    </p:set>
                                    <p:animEffect transition="in" filter="wipe(down)">
                                      <p:cBhvr>
                                        <p:cTn id="52" dur="500"/>
                                        <p:tgtEl>
                                          <p:spTgt spid="28"/>
                                        </p:tgtEl>
                                      </p:cBhvr>
                                    </p:animEffect>
                                  </p:childTnLst>
                                </p:cTn>
                              </p:par>
                              <p:par>
                                <p:cTn id="53" presetID="22" presetClass="entr" presetSubtype="8" fill="hold" nodeType="withEffect">
                                  <p:stCondLst>
                                    <p:cond delay="75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0" nodeType="clickEffect">
                                  <p:stCondLst>
                                    <p:cond delay="0"/>
                                  </p:stCondLst>
                                  <p:childTnLst>
                                    <p:animEffect transition="out" filter="fade">
                                      <p:cBhvr>
                                        <p:cTn id="59" dur="500"/>
                                        <p:tgtEl>
                                          <p:spTgt spid="31"/>
                                        </p:tgtEl>
                                      </p:cBhvr>
                                    </p:animEffect>
                                    <p:set>
                                      <p:cBhvr>
                                        <p:cTn id="60" dur="1" fill="hold">
                                          <p:stCondLst>
                                            <p:cond delay="499"/>
                                          </p:stCondLst>
                                        </p:cTn>
                                        <p:tgtEl>
                                          <p:spTgt spid="31"/>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grpId="1"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childTnLst>
                          </p:cTn>
                        </p:par>
                        <p:par>
                          <p:cTn id="65" fill="hold">
                            <p:stCondLst>
                              <p:cond delay="1000"/>
                            </p:stCondLst>
                            <p:childTnLst>
                              <p:par>
                                <p:cTn id="66" presetID="22" presetClass="entr" presetSubtype="1"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up)">
                                      <p:cBhvr>
                                        <p:cTn id="68" dur="500"/>
                                        <p:tgtEl>
                                          <p:spTgt spid="30"/>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mph" presetSubtype="2" fill="hold" grpId="2" nodeType="clickEffect">
                                  <p:stCondLst>
                                    <p:cond delay="0"/>
                                  </p:stCondLst>
                                  <p:childTnLst>
                                    <p:animClr clrSpc="rgb" dir="cw">
                                      <p:cBhvr override="childStyle">
                                        <p:cTn id="77" dur="1000" fill="hold"/>
                                        <p:tgtEl>
                                          <p:spTgt spid="31"/>
                                        </p:tgtEl>
                                        <p:attrNameLst>
                                          <p:attrName>style.color</p:attrName>
                                        </p:attrNameLst>
                                      </p:cBhvr>
                                      <p:to>
                                        <a:srgbClr val="BFBFBF"/>
                                      </p:to>
                                    </p:animClr>
                                  </p:childTnLst>
                                </p:cTn>
                              </p:par>
                              <p:par>
                                <p:cTn id="78" presetID="7" presetClass="emph" presetSubtype="2" fill="hold" nodeType="withEffect">
                                  <p:stCondLst>
                                    <p:cond delay="0"/>
                                  </p:stCondLst>
                                  <p:childTnLst>
                                    <p:animClr clrSpc="rgb" dir="cw">
                                      <p:cBhvr>
                                        <p:cTn id="79" dur="1000" fill="hold"/>
                                        <p:tgtEl>
                                          <p:spTgt spid="31"/>
                                        </p:tgtEl>
                                        <p:attrNameLst>
                                          <p:attrName>stroke.color</p:attrName>
                                        </p:attrNameLst>
                                      </p:cBhvr>
                                      <p:to>
                                        <a:srgbClr val="BFBFBF"/>
                                      </p:to>
                                    </p:animClr>
                                    <p:set>
                                      <p:cBhvr>
                                        <p:cTn id="80" dur="1000" fill="hold"/>
                                        <p:tgtEl>
                                          <p:spTgt spid="31"/>
                                        </p:tgtEl>
                                        <p:attrNameLst>
                                          <p:attrName>stroke.on</p:attrName>
                                        </p:attrNameLst>
                                      </p:cBhvr>
                                      <p:to>
                                        <p:strVal val="true"/>
                                      </p:to>
                                    </p:se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left)">
                                      <p:cBhvr>
                                        <p:cTn id="85" dur="500"/>
                                        <p:tgtEl>
                                          <p:spTgt spid="32"/>
                                        </p:tgtEl>
                                      </p:cBhvr>
                                    </p:animEffect>
                                  </p:childTnLst>
                                </p:cTn>
                              </p:par>
                            </p:childTnLst>
                          </p:cTn>
                        </p:par>
                        <p:par>
                          <p:cTn id="86" fill="hold">
                            <p:stCondLst>
                              <p:cond delay="500"/>
                            </p:stCondLst>
                            <p:childTnLst>
                              <p:par>
                                <p:cTn id="87" presetID="22" presetClass="entr" presetSubtype="1" fill="hold"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up)">
                                      <p:cBhvr>
                                        <p:cTn id="89" dur="500"/>
                                        <p:tgtEl>
                                          <p:spTgt spid="33"/>
                                        </p:tgtEl>
                                      </p:cBhvr>
                                    </p:animEffect>
                                  </p:childTnLst>
                                </p:cTn>
                              </p:par>
                            </p:childTnLst>
                          </p:cTn>
                        </p:par>
                        <p:par>
                          <p:cTn id="90" fill="hold">
                            <p:stCondLst>
                              <p:cond delay="1000"/>
                            </p:stCondLst>
                            <p:childTnLst>
                              <p:par>
                                <p:cTn id="91" presetID="22" presetClass="entr" presetSubtype="2" fill="hold"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right)">
                                      <p:cBhvr>
                                        <p:cTn id="93" dur="500"/>
                                        <p:tgtEl>
                                          <p:spTgt spid="34"/>
                                        </p:tgtEl>
                                      </p:cBhvr>
                                    </p:animEffect>
                                  </p:childTnLst>
                                </p:cTn>
                              </p:par>
                            </p:childTnLst>
                          </p:cTn>
                        </p:par>
                        <p:par>
                          <p:cTn id="94" fill="hold">
                            <p:stCondLst>
                              <p:cond delay="1500"/>
                            </p:stCondLst>
                            <p:childTnLst>
                              <p:par>
                                <p:cTn id="95" presetID="10" presetClass="exit" presetSubtype="0" fill="hold" grpId="0" nodeType="afterEffect">
                                  <p:stCondLst>
                                    <p:cond delay="0"/>
                                  </p:stCondLst>
                                  <p:childTnLst>
                                    <p:animEffect transition="out" filter="fade">
                                      <p:cBhvr>
                                        <p:cTn id="96" dur="500"/>
                                        <p:tgtEl>
                                          <p:spTgt spid="39"/>
                                        </p:tgtEl>
                                      </p:cBhvr>
                                    </p:animEffect>
                                    <p:set>
                                      <p:cBhvr>
                                        <p:cTn id="97" dur="1" fill="hold">
                                          <p:stCondLst>
                                            <p:cond delay="499"/>
                                          </p:stCondLst>
                                        </p:cTn>
                                        <p:tgtEl>
                                          <p:spTgt spid="39"/>
                                        </p:tgtEl>
                                        <p:attrNameLst>
                                          <p:attrName>style.visibility</p:attrName>
                                        </p:attrNameLst>
                                      </p:cBhvr>
                                      <p:to>
                                        <p:strVal val="hidden"/>
                                      </p:to>
                                    </p:set>
                                  </p:childTnLst>
                                </p:cTn>
                              </p:par>
                            </p:childTnLst>
                          </p:cTn>
                        </p:par>
                        <p:par>
                          <p:cTn id="98" fill="hold">
                            <p:stCondLst>
                              <p:cond delay="2000"/>
                            </p:stCondLst>
                            <p:childTnLst>
                              <p:par>
                                <p:cTn id="99" presetID="10" presetClass="entr" presetSubtype="0" fill="hold" grpId="1"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childTnLst>
                          </p:cTn>
                        </p:par>
                        <p:par>
                          <p:cTn id="102" fill="hold">
                            <p:stCondLst>
                              <p:cond delay="2500"/>
                            </p:stCondLst>
                            <p:childTnLst>
                              <p:par>
                                <p:cTn id="103" presetID="10" presetClass="exit" presetSubtype="0" fill="hold" grpId="2" nodeType="afterEffect">
                                  <p:stCondLst>
                                    <p:cond delay="0"/>
                                  </p:stCondLst>
                                  <p:childTnLst>
                                    <p:animEffect transition="out" filter="fade">
                                      <p:cBhvr>
                                        <p:cTn id="104" dur="500"/>
                                        <p:tgtEl>
                                          <p:spTgt spid="39"/>
                                        </p:tgtEl>
                                      </p:cBhvr>
                                    </p:animEffect>
                                    <p:set>
                                      <p:cBhvr>
                                        <p:cTn id="105" dur="1" fill="hold">
                                          <p:stCondLst>
                                            <p:cond delay="499"/>
                                          </p:stCondLst>
                                        </p:cTn>
                                        <p:tgtEl>
                                          <p:spTgt spid="39"/>
                                        </p:tgtEl>
                                        <p:attrNameLst>
                                          <p:attrName>style.visibility</p:attrName>
                                        </p:attrNameLst>
                                      </p:cBhvr>
                                      <p:to>
                                        <p:strVal val="hidden"/>
                                      </p:to>
                                    </p:set>
                                  </p:childTnLst>
                                </p:cTn>
                              </p:par>
                            </p:childTnLst>
                          </p:cTn>
                        </p:par>
                        <p:par>
                          <p:cTn id="106" fill="hold">
                            <p:stCondLst>
                              <p:cond delay="3000"/>
                            </p:stCondLst>
                            <p:childTnLst>
                              <p:par>
                                <p:cTn id="107" presetID="10" presetClass="entr" presetSubtype="0" fill="hold" grpId="3"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500"/>
                                        <p:tgtEl>
                                          <p:spTgt spid="4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xit" presetSubtype="0" fill="hold" grpId="1" nodeType="clickEffect">
                                  <p:stCondLst>
                                    <p:cond delay="0"/>
                                  </p:stCondLst>
                                  <p:childTnLst>
                                    <p:animEffect transition="out" filter="fade">
                                      <p:cBhvr>
                                        <p:cTn id="118" dur="500"/>
                                        <p:tgtEl>
                                          <p:spTgt spid="43"/>
                                        </p:tgtEl>
                                      </p:cBhvr>
                                    </p:animEffect>
                                    <p:set>
                                      <p:cBhvr>
                                        <p:cTn id="119" dur="1" fill="hold">
                                          <p:stCondLst>
                                            <p:cond delay="499"/>
                                          </p:stCondLst>
                                        </p:cTn>
                                        <p:tgtEl>
                                          <p:spTgt spid="43"/>
                                        </p:tgtEl>
                                        <p:attrNameLst>
                                          <p:attrName>style.visibility</p:attrName>
                                        </p:attrNameLst>
                                      </p:cBhvr>
                                      <p:to>
                                        <p:strVal val="hidden"/>
                                      </p:to>
                                    </p:set>
                                  </p:childTnLst>
                                </p:cTn>
                              </p:par>
                              <p:par>
                                <p:cTn id="120" presetID="22" presetClass="entr" presetSubtype="1" fill="hold" grpId="0" nodeType="withEffect">
                                  <p:stCondLst>
                                    <p:cond delay="0"/>
                                  </p:stCondLst>
                                  <p:childTnLst>
                                    <p:set>
                                      <p:cBhvr>
                                        <p:cTn id="121" dur="1" fill="hold">
                                          <p:stCondLst>
                                            <p:cond delay="0"/>
                                          </p:stCondLst>
                                        </p:cTn>
                                        <p:tgtEl>
                                          <p:spTgt spid="65"/>
                                        </p:tgtEl>
                                        <p:attrNameLst>
                                          <p:attrName>style.visibility</p:attrName>
                                        </p:attrNameLst>
                                      </p:cBhvr>
                                      <p:to>
                                        <p:strVal val="visible"/>
                                      </p:to>
                                    </p:set>
                                    <p:animEffect transition="in" filter="wipe(up)">
                                      <p:cBhvr>
                                        <p:cTn id="122" dur="500"/>
                                        <p:tgtEl>
                                          <p:spTgt spid="65"/>
                                        </p:tgtEl>
                                      </p:cBhvr>
                                    </p:animEffect>
                                  </p:childTnLst>
                                </p:cTn>
                              </p:par>
                            </p:childTnLst>
                          </p:cTn>
                        </p:par>
                        <p:par>
                          <p:cTn id="123" fill="hold">
                            <p:stCondLst>
                              <p:cond delay="500"/>
                            </p:stCondLst>
                            <p:childTnLst>
                              <p:par>
                                <p:cTn id="124" presetID="22" presetClass="entr" presetSubtype="2" fill="hold" nodeType="after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wipe(right)">
                                      <p:cBhvr>
                                        <p:cTn id="126" dur="500"/>
                                        <p:tgtEl>
                                          <p:spTgt spid="37"/>
                                        </p:tgtEl>
                                      </p:cBhvr>
                                    </p:animEffect>
                                  </p:childTnLst>
                                </p:cTn>
                              </p:par>
                            </p:childTnLst>
                          </p:cTn>
                        </p:par>
                        <p:par>
                          <p:cTn id="127" fill="hold">
                            <p:stCondLst>
                              <p:cond delay="1000"/>
                            </p:stCondLst>
                            <p:childTnLst>
                              <p:par>
                                <p:cTn id="128" presetID="22" presetClass="entr" presetSubtype="4" fill="hold" nodeType="afterEffect">
                                  <p:stCondLst>
                                    <p:cond delay="0"/>
                                  </p:stCondLst>
                                  <p:childTnLst>
                                    <p:set>
                                      <p:cBhvr>
                                        <p:cTn id="129" dur="1" fill="hold">
                                          <p:stCondLst>
                                            <p:cond delay="0"/>
                                          </p:stCondLst>
                                        </p:cTn>
                                        <p:tgtEl>
                                          <p:spTgt spid="38"/>
                                        </p:tgtEl>
                                        <p:attrNameLst>
                                          <p:attrName>style.visibility</p:attrName>
                                        </p:attrNameLst>
                                      </p:cBhvr>
                                      <p:to>
                                        <p:strVal val="visible"/>
                                      </p:to>
                                    </p:set>
                                    <p:animEffect transition="in" filter="wipe(down)">
                                      <p:cBhvr>
                                        <p:cTn id="130" dur="500"/>
                                        <p:tgtEl>
                                          <p:spTgt spid="38"/>
                                        </p:tgtEl>
                                      </p:cBhvr>
                                    </p:animEffect>
                                  </p:childTnLst>
                                </p:cTn>
                              </p:par>
                            </p:childTnLst>
                          </p:cTn>
                        </p:par>
                      </p:childTnLst>
                    </p:cTn>
                  </p:par>
                  <p:par>
                    <p:cTn id="131" fill="hold">
                      <p:stCondLst>
                        <p:cond delay="indefinite"/>
                      </p:stCondLst>
                      <p:childTnLst>
                        <p:par>
                          <p:cTn id="132" fill="hold">
                            <p:stCondLst>
                              <p:cond delay="0"/>
                            </p:stCondLst>
                            <p:childTnLst>
                              <p:par>
                                <p:cTn id="133" presetID="1" presetClass="emph" presetSubtype="2" fill="hold" nodeType="clickEffect">
                                  <p:stCondLst>
                                    <p:cond delay="0"/>
                                  </p:stCondLst>
                                  <p:childTnLst>
                                    <p:animClr clrSpc="rgb" dir="cw">
                                      <p:cBhvr>
                                        <p:cTn id="134" dur="2000" fill="hold"/>
                                        <p:tgtEl>
                                          <p:spTgt spid="27"/>
                                        </p:tgtEl>
                                        <p:attrNameLst>
                                          <p:attrName>fillcolor</p:attrName>
                                        </p:attrNameLst>
                                      </p:cBhvr>
                                      <p:to>
                                        <a:srgbClr val="FFFFFF"/>
                                      </p:to>
                                    </p:animClr>
                                    <p:set>
                                      <p:cBhvr>
                                        <p:cTn id="135" dur="2000" fill="hold"/>
                                        <p:tgtEl>
                                          <p:spTgt spid="27"/>
                                        </p:tgtEl>
                                        <p:attrNameLst>
                                          <p:attrName>fill.type</p:attrName>
                                        </p:attrNameLst>
                                      </p:cBhvr>
                                      <p:to>
                                        <p:strVal val="solid"/>
                                      </p:to>
                                    </p:set>
                                    <p:set>
                                      <p:cBhvr>
                                        <p:cTn id="136" dur="2000" fill="hold"/>
                                        <p:tgtEl>
                                          <p:spTgt spid="27"/>
                                        </p:tgtEl>
                                        <p:attrNameLst>
                                          <p:attrName>fill.on</p:attrName>
                                        </p:attrNameLst>
                                      </p:cBhvr>
                                      <p:to>
                                        <p:strVal val="true"/>
                                      </p:to>
                                    </p:set>
                                  </p:childTnLst>
                                </p:cTn>
                              </p:par>
                              <p:par>
                                <p:cTn id="137" presetID="3" presetClass="emph" presetSubtype="2" fill="hold" grpId="0" nodeType="withEffect">
                                  <p:stCondLst>
                                    <p:cond delay="0"/>
                                  </p:stCondLst>
                                  <p:childTnLst>
                                    <p:animClr clrSpc="rgb" dir="cw">
                                      <p:cBhvr override="childStyle">
                                        <p:cTn id="138" dur="2000" fill="hold"/>
                                        <p:tgtEl>
                                          <p:spTgt spid="27"/>
                                        </p:tgtEl>
                                        <p:attrNameLst>
                                          <p:attrName>style.color</p:attrName>
                                        </p:attrNameLst>
                                      </p:cBhvr>
                                      <p:to>
                                        <a:srgbClr val="FF6F3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1" grpId="0" animBg="1"/>
      <p:bldP spid="31" grpId="1" animBg="1"/>
      <p:bldP spid="31" grpId="2" animBg="1"/>
      <p:bldP spid="36" grpId="0" animBg="1"/>
      <p:bldP spid="39" grpId="0" animBg="1"/>
      <p:bldP spid="39" grpId="1" animBg="1"/>
      <p:bldP spid="39" grpId="2" animBg="1"/>
      <p:bldP spid="39" grpId="3" animBg="1"/>
      <p:bldP spid="43" grpId="0" animBg="1"/>
      <p:bldP spid="43" grpId="1" animBg="1"/>
      <p:bldP spid="44" grpId="0" animBg="1"/>
      <p:bldP spid="65" grpId="0" animBg="1"/>
      <p:bldP spid="42" grpId="0" uiExpand="1" build="allAtOnce" animBg="1"/>
      <p:bldP spid="42" grpId="1" build="allAtOnce" animBg="1"/>
      <p:bldP spid="27" grpId="0" animBg="1"/>
      <p:bldP spid="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8680335" y="1292064"/>
            <a:ext cx="3511664" cy="41429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39" name="Rectangular Callout 138"/>
          <p:cNvSpPr/>
          <p:nvPr/>
        </p:nvSpPr>
        <p:spPr>
          <a:xfrm flipH="1">
            <a:off x="11036561" y="2129220"/>
            <a:ext cx="984418" cy="670849"/>
          </a:xfrm>
          <a:prstGeom prst="wedgeRectCallout">
            <a:avLst>
              <a:gd name="adj1" fmla="val 100569"/>
              <a:gd name="adj2" fmla="val 118755"/>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200" b="1" dirty="0">
                <a:solidFill>
                  <a:schemeClr val="accent1"/>
                </a:solidFill>
                <a:latin typeface="+mj-lt"/>
                <a:cs typeface="Arial"/>
              </a:rPr>
              <a:t>Degree of Attack = </a:t>
            </a:r>
            <a:r>
              <a:rPr lang="en-US" sz="1200" b="1" dirty="0" smtClean="0">
                <a:solidFill>
                  <a:schemeClr val="accent1"/>
                </a:solidFill>
                <a:latin typeface="+mj-lt"/>
                <a:cs typeface="Arial"/>
              </a:rPr>
              <a:t>Low </a:t>
            </a:r>
            <a:endParaRPr lang="en-US" sz="1200" b="1" dirty="0">
              <a:solidFill>
                <a:schemeClr val="accent1"/>
              </a:solidFill>
              <a:latin typeface="+mj-lt"/>
              <a:cs typeface="Arial"/>
            </a:endParaRPr>
          </a:p>
        </p:txBody>
      </p:sp>
      <p:sp>
        <p:nvSpPr>
          <p:cNvPr id="47" name="Rectangle 46"/>
          <p:cNvSpPr/>
          <p:nvPr/>
        </p:nvSpPr>
        <p:spPr>
          <a:xfrm>
            <a:off x="6240281" y="1297448"/>
            <a:ext cx="2527660" cy="41381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49" name="Rectangle 48"/>
          <p:cNvSpPr/>
          <p:nvPr/>
        </p:nvSpPr>
        <p:spPr>
          <a:xfrm>
            <a:off x="2047" y="1295973"/>
            <a:ext cx="2800137" cy="41381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50" name="Rectangle 49"/>
          <p:cNvSpPr/>
          <p:nvPr/>
        </p:nvSpPr>
        <p:spPr>
          <a:xfrm>
            <a:off x="2804301" y="1292064"/>
            <a:ext cx="3443075" cy="41429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51" name="Title 13"/>
          <p:cNvSpPr>
            <a:spLocks noGrp="1"/>
          </p:cNvSpPr>
          <p:nvPr>
            <p:ph type="ctrTitle"/>
          </p:nvPr>
        </p:nvSpPr>
        <p:spPr>
          <a:xfrm>
            <a:off x="1200148" y="432707"/>
            <a:ext cx="10134602" cy="583293"/>
          </a:xfrm>
        </p:spPr>
        <p:txBody>
          <a:bodyPr/>
          <a:lstStyle/>
          <a:p>
            <a:r>
              <a:rPr lang="en-US" dirty="0"/>
              <a:t>Network Behavior Analysis &amp; RT Signature Technology</a:t>
            </a:r>
            <a:br>
              <a:rPr lang="en-US" dirty="0"/>
            </a:br>
            <a:endParaRPr lang="he-IL" dirty="0"/>
          </a:p>
        </p:txBody>
      </p:sp>
      <p:sp>
        <p:nvSpPr>
          <p:cNvPr id="55" name="Rectangle 54"/>
          <p:cNvSpPr/>
          <p:nvPr/>
        </p:nvSpPr>
        <p:spPr>
          <a:xfrm>
            <a:off x="2957977" y="2144053"/>
            <a:ext cx="1016624" cy="253916"/>
          </a:xfrm>
          <a:prstGeom prst="rect">
            <a:avLst/>
          </a:prstGeom>
        </p:spPr>
        <p:txBody>
          <a:bodyPr wrap="none">
            <a:spAutoFit/>
          </a:bodyPr>
          <a:lstStyle/>
          <a:p>
            <a:pPr algn="ctr">
              <a:spcBef>
                <a:spcPct val="50000"/>
              </a:spcBef>
              <a:defRPr/>
            </a:pPr>
            <a:r>
              <a:rPr lang="en-US" sz="1050" dirty="0">
                <a:solidFill>
                  <a:srgbClr val="000000"/>
                </a:solidFill>
                <a:ea typeface="Osaka"/>
                <a:cs typeface="Arial" charset="0"/>
              </a:rPr>
              <a:t>Public Network</a:t>
            </a:r>
          </a:p>
        </p:txBody>
      </p:sp>
      <p:sp>
        <p:nvSpPr>
          <p:cNvPr id="56" name="Rectangle 55"/>
          <p:cNvSpPr/>
          <p:nvPr/>
        </p:nvSpPr>
        <p:spPr>
          <a:xfrm>
            <a:off x="2861115" y="5130842"/>
            <a:ext cx="1257075" cy="253916"/>
          </a:xfrm>
          <a:prstGeom prst="rect">
            <a:avLst/>
          </a:prstGeom>
        </p:spPr>
        <p:txBody>
          <a:bodyPr wrap="none">
            <a:spAutoFit/>
          </a:bodyPr>
          <a:lstStyle/>
          <a:p>
            <a:pPr algn="ctr">
              <a:spcBef>
                <a:spcPct val="50000"/>
              </a:spcBef>
              <a:defRPr/>
            </a:pPr>
            <a:r>
              <a:rPr lang="en-US" sz="1050" dirty="0">
                <a:solidFill>
                  <a:srgbClr val="000000"/>
                </a:solidFill>
                <a:ea typeface="Osaka"/>
                <a:cs typeface="Arial" charset="0"/>
              </a:rPr>
              <a:t>Protected Network </a:t>
            </a:r>
          </a:p>
        </p:txBody>
      </p:sp>
      <p:cxnSp>
        <p:nvCxnSpPr>
          <p:cNvPr id="59" name="Straight Connector 58"/>
          <p:cNvCxnSpPr/>
          <p:nvPr/>
        </p:nvCxnSpPr>
        <p:spPr>
          <a:xfrm>
            <a:off x="3466290" y="1904939"/>
            <a:ext cx="799814" cy="0"/>
          </a:xfrm>
          <a:prstGeom prst="line">
            <a:avLst/>
          </a:prstGeom>
          <a:noFill/>
          <a:ln w="19050" cap="flat" cmpd="sng" algn="ctr">
            <a:solidFill>
              <a:srgbClr val="8C8C8C"/>
            </a:solidFill>
            <a:prstDash val="solid"/>
            <a:headEnd type="none" w="med" len="med"/>
            <a:tailEnd type="none" w="med" len="med"/>
          </a:ln>
          <a:effectLst/>
        </p:spPr>
      </p:cxnSp>
      <p:cxnSp>
        <p:nvCxnSpPr>
          <p:cNvPr id="64" name="Straight Connector 63"/>
          <p:cNvCxnSpPr/>
          <p:nvPr/>
        </p:nvCxnSpPr>
        <p:spPr>
          <a:xfrm>
            <a:off x="5382211" y="1908131"/>
            <a:ext cx="0" cy="1532501"/>
          </a:xfrm>
          <a:prstGeom prst="line">
            <a:avLst/>
          </a:prstGeom>
          <a:noFill/>
          <a:ln w="19050" cap="flat" cmpd="sng" algn="ctr">
            <a:solidFill>
              <a:srgbClr val="8C8C8C"/>
            </a:solidFill>
            <a:prstDash val="solid"/>
            <a:headEnd type="none" w="med" len="med"/>
            <a:tailEnd type="none" w="med" len="med"/>
          </a:ln>
          <a:effectLst/>
        </p:spPr>
      </p:cxnSp>
      <p:cxnSp>
        <p:nvCxnSpPr>
          <p:cNvPr id="65" name="Straight Connector 64"/>
          <p:cNvCxnSpPr/>
          <p:nvPr/>
        </p:nvCxnSpPr>
        <p:spPr>
          <a:xfrm>
            <a:off x="5382211" y="3619225"/>
            <a:ext cx="0" cy="483598"/>
          </a:xfrm>
          <a:prstGeom prst="line">
            <a:avLst/>
          </a:prstGeom>
          <a:noFill/>
          <a:ln w="19050" cap="flat" cmpd="sng" algn="ctr">
            <a:solidFill>
              <a:srgbClr val="8C8C8C"/>
            </a:solidFill>
            <a:prstDash val="solid"/>
            <a:headEnd type="none" w="med" len="med"/>
            <a:tailEnd type="none" w="med" len="med"/>
          </a:ln>
          <a:effectLst/>
        </p:spPr>
      </p:cxnSp>
      <p:cxnSp>
        <p:nvCxnSpPr>
          <p:cNvPr id="66" name="Straight Connector 65"/>
          <p:cNvCxnSpPr/>
          <p:nvPr/>
        </p:nvCxnSpPr>
        <p:spPr>
          <a:xfrm>
            <a:off x="5382211" y="3440632"/>
            <a:ext cx="1235273" cy="0"/>
          </a:xfrm>
          <a:prstGeom prst="line">
            <a:avLst/>
          </a:prstGeom>
          <a:noFill/>
          <a:ln w="19050" cap="flat" cmpd="sng" algn="ctr">
            <a:solidFill>
              <a:srgbClr val="8C8C8C"/>
            </a:solidFill>
            <a:prstDash val="solid"/>
            <a:headEnd type="none" w="med" len="med"/>
            <a:tailEnd type="triangle" w="med" len="med"/>
          </a:ln>
          <a:effectLst/>
        </p:spPr>
      </p:cxnSp>
      <p:cxnSp>
        <p:nvCxnSpPr>
          <p:cNvPr id="67" name="Straight Connector 66"/>
          <p:cNvCxnSpPr/>
          <p:nvPr/>
        </p:nvCxnSpPr>
        <p:spPr>
          <a:xfrm>
            <a:off x="5382211" y="3619225"/>
            <a:ext cx="1235273" cy="0"/>
          </a:xfrm>
          <a:prstGeom prst="line">
            <a:avLst/>
          </a:prstGeom>
          <a:noFill/>
          <a:ln w="19050" cap="flat" cmpd="sng" algn="ctr">
            <a:solidFill>
              <a:srgbClr val="8C8C8C"/>
            </a:solidFill>
            <a:prstDash val="solid"/>
            <a:headEnd type="none" w="med" len="med"/>
            <a:tailEnd type="triangle" w="med" len="med"/>
          </a:ln>
          <a:effectLst/>
        </p:spPr>
      </p:cxnSp>
      <p:cxnSp>
        <p:nvCxnSpPr>
          <p:cNvPr id="69" name="Straight Connector 68"/>
          <p:cNvCxnSpPr/>
          <p:nvPr/>
        </p:nvCxnSpPr>
        <p:spPr>
          <a:xfrm>
            <a:off x="8302396" y="3619225"/>
            <a:ext cx="755879" cy="0"/>
          </a:xfrm>
          <a:prstGeom prst="line">
            <a:avLst/>
          </a:prstGeom>
          <a:noFill/>
          <a:ln w="19050" cap="flat" cmpd="sng" algn="ctr">
            <a:solidFill>
              <a:srgbClr val="8C8C8C"/>
            </a:solidFill>
            <a:prstDash val="sysDash"/>
            <a:headEnd type="none" w="med" len="med"/>
            <a:tailEnd type="triangle" w="med" len="med"/>
          </a:ln>
          <a:effectLst/>
        </p:spPr>
      </p:cxnSp>
      <p:pic>
        <p:nvPicPr>
          <p:cNvPr id="75" name="Picture 7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1342" y="1361959"/>
            <a:ext cx="969896" cy="931720"/>
          </a:xfrm>
          <a:prstGeom prst="rect">
            <a:avLst/>
          </a:prstGeom>
        </p:spPr>
      </p:pic>
      <p:sp>
        <p:nvSpPr>
          <p:cNvPr id="79" name="Rectangular Callout 78"/>
          <p:cNvSpPr/>
          <p:nvPr/>
        </p:nvSpPr>
        <p:spPr>
          <a:xfrm flipH="1">
            <a:off x="11083340" y="4002015"/>
            <a:ext cx="899811" cy="915429"/>
          </a:xfrm>
          <a:prstGeom prst="wedgeRectCallout">
            <a:avLst>
              <a:gd name="adj1" fmla="val 105302"/>
              <a:gd name="adj2" fmla="val -77347"/>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200" b="1" dirty="0">
                <a:solidFill>
                  <a:schemeClr val="accent1"/>
                </a:solidFill>
                <a:latin typeface="+mj-lt"/>
                <a:cs typeface="Arial"/>
              </a:rPr>
              <a:t>Degree of Attack = Low </a:t>
            </a:r>
          </a:p>
          <a:p>
            <a:pPr algn="ctr"/>
            <a:r>
              <a:rPr lang="en-US" sz="1200" dirty="0">
                <a:solidFill>
                  <a:schemeClr val="tx1"/>
                </a:solidFill>
                <a:latin typeface="+mj-lt"/>
                <a:cs typeface="Arial"/>
              </a:rPr>
              <a:t>(Positive Feedback)</a:t>
            </a:r>
          </a:p>
        </p:txBody>
      </p:sp>
      <p:sp>
        <p:nvSpPr>
          <p:cNvPr id="81" name="Oval 80"/>
          <p:cNvSpPr/>
          <p:nvPr/>
        </p:nvSpPr>
        <p:spPr>
          <a:xfrm>
            <a:off x="4266104" y="1871374"/>
            <a:ext cx="83196" cy="8319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cxnSp>
        <p:nvCxnSpPr>
          <p:cNvPr id="83" name="Straight Connector 82"/>
          <p:cNvCxnSpPr/>
          <p:nvPr/>
        </p:nvCxnSpPr>
        <p:spPr>
          <a:xfrm flipV="1">
            <a:off x="4349300" y="1904939"/>
            <a:ext cx="1032911" cy="3192"/>
          </a:xfrm>
          <a:prstGeom prst="line">
            <a:avLst/>
          </a:prstGeom>
          <a:noFill/>
          <a:ln w="19050" cap="flat" cmpd="sng" algn="ctr">
            <a:solidFill>
              <a:srgbClr val="8C8C8C"/>
            </a:solidFill>
            <a:prstDash val="solid"/>
            <a:headEnd type="none" w="med" len="med"/>
            <a:tailEnd type="none" w="med" len="med"/>
          </a:ln>
          <a:effectLst/>
        </p:spPr>
      </p:cxnSp>
      <p:cxnSp>
        <p:nvCxnSpPr>
          <p:cNvPr id="85" name="Straight Connector 84"/>
          <p:cNvCxnSpPr/>
          <p:nvPr/>
        </p:nvCxnSpPr>
        <p:spPr>
          <a:xfrm>
            <a:off x="3945302" y="4102823"/>
            <a:ext cx="1444606" cy="0"/>
          </a:xfrm>
          <a:prstGeom prst="line">
            <a:avLst/>
          </a:prstGeom>
          <a:noFill/>
          <a:ln w="19050" cap="flat" cmpd="sng" algn="ctr">
            <a:solidFill>
              <a:srgbClr val="8C8C8C"/>
            </a:solidFill>
            <a:prstDash val="solid"/>
            <a:headEnd type="none" w="med" len="med"/>
            <a:tailEnd type="none" w="med" len="med"/>
          </a:ln>
          <a:effectLst/>
        </p:spPr>
      </p:cxnSp>
      <p:sp>
        <p:nvSpPr>
          <p:cNvPr id="86" name="Rectangular Callout 85"/>
          <p:cNvSpPr/>
          <p:nvPr/>
        </p:nvSpPr>
        <p:spPr>
          <a:xfrm flipH="1">
            <a:off x="2893986" y="3846571"/>
            <a:ext cx="971169" cy="179473"/>
          </a:xfrm>
          <a:prstGeom prst="wedgeRectCallout">
            <a:avLst>
              <a:gd name="adj1" fmla="val -55283"/>
              <a:gd name="adj2" fmla="val 91188"/>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000" b="1" dirty="0">
                <a:solidFill>
                  <a:schemeClr val="accent5"/>
                </a:solidFill>
                <a:latin typeface="+mj-lt"/>
                <a:cs typeface="Arial"/>
              </a:rPr>
              <a:t>Filtered Traffic</a:t>
            </a:r>
          </a:p>
        </p:txBody>
      </p:sp>
      <p:grpSp>
        <p:nvGrpSpPr>
          <p:cNvPr id="87" name="Group 86"/>
          <p:cNvGrpSpPr/>
          <p:nvPr/>
        </p:nvGrpSpPr>
        <p:grpSpPr>
          <a:xfrm>
            <a:off x="112578" y="1281470"/>
            <a:ext cx="2558492" cy="2155663"/>
            <a:chOff x="112578" y="1281470"/>
            <a:chExt cx="2558492" cy="2155663"/>
          </a:xfrm>
        </p:grpSpPr>
        <p:sp>
          <p:nvSpPr>
            <p:cNvPr id="88" name="Rectangle 87"/>
            <p:cNvSpPr/>
            <p:nvPr/>
          </p:nvSpPr>
          <p:spPr>
            <a:xfrm>
              <a:off x="329639" y="1281470"/>
              <a:ext cx="1965603" cy="253916"/>
            </a:xfrm>
            <a:prstGeom prst="rect">
              <a:avLst/>
            </a:prstGeom>
          </p:spPr>
          <p:txBody>
            <a:bodyPr wrap="none">
              <a:spAutoFit/>
            </a:bodyPr>
            <a:lstStyle/>
            <a:p>
              <a:pPr algn="ctr">
                <a:spcBef>
                  <a:spcPct val="50000"/>
                </a:spcBef>
                <a:defRPr/>
              </a:pPr>
              <a:r>
                <a:rPr lang="en-US" sz="1050" b="1" dirty="0">
                  <a:solidFill>
                    <a:srgbClr val="000000"/>
                  </a:solidFill>
                  <a:ea typeface="Osaka"/>
                  <a:cs typeface="Arial" charset="0"/>
                </a:rPr>
                <a:t>Mitigation optimization process</a:t>
              </a:r>
            </a:p>
          </p:txBody>
        </p:sp>
        <p:grpSp>
          <p:nvGrpSpPr>
            <p:cNvPr id="89" name="Group 88"/>
            <p:cNvGrpSpPr/>
            <p:nvPr/>
          </p:nvGrpSpPr>
          <p:grpSpPr>
            <a:xfrm>
              <a:off x="112578" y="1592536"/>
              <a:ext cx="2558492" cy="1844597"/>
              <a:chOff x="112578" y="1592536"/>
              <a:chExt cx="2558492" cy="1844597"/>
            </a:xfrm>
          </p:grpSpPr>
          <p:sp>
            <p:nvSpPr>
              <p:cNvPr id="90" name="Rounded Rectangle 89"/>
              <p:cNvSpPr/>
              <p:nvPr/>
            </p:nvSpPr>
            <p:spPr>
              <a:xfrm>
                <a:off x="112578" y="1592536"/>
                <a:ext cx="2558492" cy="1841087"/>
              </a:xfrm>
              <a:prstGeom prst="roundRect">
                <a:avLst/>
              </a:prstGeom>
              <a:solidFill>
                <a:schemeClr val="bg2">
                  <a:lumMod val="95000"/>
                </a:schemeClr>
              </a:solidFill>
              <a:ln w="19050">
                <a:solidFill>
                  <a:schemeClr val="tx1">
                    <a:lumMod val="50000"/>
                    <a:lumOff val="50000"/>
                  </a:schemeClr>
                </a:solidFill>
              </a:ln>
              <a:effectLst/>
            </p:spPr>
            <p:txBody>
              <a:bodyPr tIns="91440" bIns="91440" anchor="ctr"/>
              <a:lstStyle/>
              <a:p>
                <a:pPr eaLnBrk="0" hangingPunct="0">
                  <a:tabLst>
                    <a:tab pos="75302" algn="l"/>
                  </a:tabLst>
                </a:pPr>
                <a:endParaRPr lang="en-US" sz="1000" dirty="0">
                  <a:solidFill>
                    <a:srgbClr val="000000"/>
                  </a:solidFill>
                  <a:ea typeface="Osaka"/>
                  <a:cs typeface="Osaka"/>
                </a:endParaRPr>
              </a:p>
            </p:txBody>
          </p:sp>
          <p:grpSp>
            <p:nvGrpSpPr>
              <p:cNvPr id="91" name="Group 90"/>
              <p:cNvGrpSpPr/>
              <p:nvPr/>
            </p:nvGrpSpPr>
            <p:grpSpPr>
              <a:xfrm>
                <a:off x="202575" y="1735139"/>
                <a:ext cx="2392643" cy="1701994"/>
                <a:chOff x="202575" y="1735139"/>
                <a:chExt cx="2392643" cy="1701994"/>
              </a:xfrm>
            </p:grpSpPr>
            <p:sp>
              <p:nvSpPr>
                <p:cNvPr id="92" name="Freeform 351"/>
                <p:cNvSpPr>
                  <a:spLocks/>
                </p:cNvSpPr>
                <p:nvPr/>
              </p:nvSpPr>
              <p:spPr bwMode="auto">
                <a:xfrm>
                  <a:off x="328388" y="1735140"/>
                  <a:ext cx="2214545" cy="1467127"/>
                </a:xfrm>
                <a:custGeom>
                  <a:avLst/>
                  <a:gdLst>
                    <a:gd name="T0" fmla="*/ 0 w 1841"/>
                    <a:gd name="T1" fmla="*/ 0 h 1088"/>
                    <a:gd name="T2" fmla="*/ 0 w 1841"/>
                    <a:gd name="T3" fmla="*/ 2147483647 h 1088"/>
                    <a:gd name="T4" fmla="*/ 2147483647 w 1841"/>
                    <a:gd name="T5" fmla="*/ 2147483647 h 1088"/>
                    <a:gd name="T6" fmla="*/ 0 60000 65536"/>
                    <a:gd name="T7" fmla="*/ 0 60000 65536"/>
                    <a:gd name="T8" fmla="*/ 0 60000 65536"/>
                    <a:gd name="T9" fmla="*/ 0 w 1841"/>
                    <a:gd name="T10" fmla="*/ 0 h 1088"/>
                    <a:gd name="T11" fmla="*/ 1841 w 1841"/>
                    <a:gd name="T12" fmla="*/ 1088 h 1088"/>
                  </a:gdLst>
                  <a:ahLst/>
                  <a:cxnLst>
                    <a:cxn ang="T6">
                      <a:pos x="T0" y="T1"/>
                    </a:cxn>
                    <a:cxn ang="T7">
                      <a:pos x="T2" y="T3"/>
                    </a:cxn>
                    <a:cxn ang="T8">
                      <a:pos x="T4" y="T5"/>
                    </a:cxn>
                  </a:cxnLst>
                  <a:rect l="T9" t="T10" r="T11" b="T12"/>
                  <a:pathLst>
                    <a:path w="1841" h="1088">
                      <a:moveTo>
                        <a:pt x="0" y="0"/>
                      </a:moveTo>
                      <a:lnTo>
                        <a:pt x="0" y="1088"/>
                      </a:lnTo>
                      <a:lnTo>
                        <a:pt x="1841" y="1088"/>
                      </a:lnTo>
                    </a:path>
                  </a:pathLst>
                </a:custGeom>
                <a:noFill/>
                <a:ln w="15875">
                  <a:solidFill>
                    <a:srgbClr val="F37543"/>
                  </a:solidFill>
                  <a:round/>
                  <a:headEnd type="triangle" w="med" len="med"/>
                  <a:tailEnd type="triangle" w="med" len="med"/>
                </a:ln>
              </p:spPr>
              <p:txBody>
                <a:bodyPr lIns="117226" tIns="58613" rIns="117226" bIns="58613" anchor="ctr"/>
                <a:lstStyle/>
                <a:p>
                  <a:pPr defTabSz="1172261">
                    <a:defRPr/>
                  </a:pPr>
                  <a:endParaRPr lang="en-US" kern="0">
                    <a:solidFill>
                      <a:sysClr val="windowText" lastClr="000000"/>
                    </a:solidFill>
                  </a:endParaRPr>
                </a:p>
              </p:txBody>
            </p:sp>
            <p:cxnSp>
              <p:nvCxnSpPr>
                <p:cNvPr id="93" name="Straight Connector 92"/>
                <p:cNvCxnSpPr/>
                <p:nvPr/>
              </p:nvCxnSpPr>
              <p:spPr>
                <a:xfrm>
                  <a:off x="1110713" y="1735139"/>
                  <a:ext cx="0" cy="1467127"/>
                </a:xfrm>
                <a:prstGeom prst="line">
                  <a:avLst/>
                </a:prstGeom>
                <a:noFill/>
                <a:ln w="12700" cap="flat" cmpd="sng" algn="ctr">
                  <a:solidFill>
                    <a:srgbClr val="F37543"/>
                  </a:solidFill>
                  <a:prstDash val="sysDash"/>
                  <a:headEnd type="none" w="med" len="med"/>
                  <a:tailEnd type="none" w="med" len="med"/>
                </a:ln>
                <a:effectLst/>
              </p:spPr>
            </p:cxnSp>
            <p:sp>
              <p:nvSpPr>
                <p:cNvPr id="94" name="Rectangle 93"/>
                <p:cNvSpPr/>
                <p:nvPr/>
              </p:nvSpPr>
              <p:spPr>
                <a:xfrm>
                  <a:off x="202575" y="3164806"/>
                  <a:ext cx="271982" cy="272327"/>
                </a:xfrm>
                <a:prstGeom prst="rect">
                  <a:avLst/>
                </a:prstGeom>
              </p:spPr>
              <p:txBody>
                <a:bodyPr wrap="none">
                  <a:spAutoFit/>
                </a:bodyPr>
                <a:lstStyle/>
                <a:p>
                  <a:pPr algn="ctr">
                    <a:spcBef>
                      <a:spcPct val="50000"/>
                    </a:spcBef>
                    <a:defRPr/>
                  </a:pPr>
                  <a:r>
                    <a:rPr lang="en-US" sz="1050" dirty="0" smtClean="0">
                      <a:solidFill>
                        <a:srgbClr val="000000"/>
                      </a:solidFill>
                      <a:ea typeface="Osaka"/>
                      <a:cs typeface="Arial" charset="0"/>
                    </a:rPr>
                    <a:t>0</a:t>
                  </a:r>
                  <a:endParaRPr lang="en-US" sz="1050" dirty="0">
                    <a:solidFill>
                      <a:srgbClr val="000000"/>
                    </a:solidFill>
                    <a:ea typeface="Osaka"/>
                    <a:cs typeface="Arial" charset="0"/>
                  </a:endParaRPr>
                </a:p>
              </p:txBody>
            </p:sp>
            <p:sp>
              <p:nvSpPr>
                <p:cNvPr id="95" name="Rectangle 94"/>
                <p:cNvSpPr/>
                <p:nvPr/>
              </p:nvSpPr>
              <p:spPr>
                <a:xfrm>
                  <a:off x="663880" y="3164806"/>
                  <a:ext cx="927010" cy="272327"/>
                </a:xfrm>
                <a:prstGeom prst="rect">
                  <a:avLst/>
                </a:prstGeom>
              </p:spPr>
              <p:txBody>
                <a:bodyPr wrap="none">
                  <a:spAutoFit/>
                </a:bodyPr>
                <a:lstStyle/>
                <a:p>
                  <a:pPr algn="ctr">
                    <a:spcBef>
                      <a:spcPct val="50000"/>
                    </a:spcBef>
                    <a:defRPr/>
                  </a:pPr>
                  <a:r>
                    <a:rPr lang="en-US" sz="1050" dirty="0" smtClean="0">
                      <a:solidFill>
                        <a:srgbClr val="000000"/>
                      </a:solidFill>
                      <a:ea typeface="Osaka"/>
                      <a:cs typeface="Arial" charset="0"/>
                    </a:rPr>
                    <a:t>Up to 10 sec</a:t>
                  </a:r>
                  <a:endParaRPr lang="en-US" sz="1050" dirty="0">
                    <a:solidFill>
                      <a:srgbClr val="000000"/>
                    </a:solidFill>
                    <a:ea typeface="Osaka"/>
                    <a:cs typeface="Arial" charset="0"/>
                  </a:endParaRPr>
                </a:p>
              </p:txBody>
            </p:sp>
            <p:sp>
              <p:nvSpPr>
                <p:cNvPr id="96" name="Rectangle 95"/>
                <p:cNvSpPr/>
                <p:nvPr/>
              </p:nvSpPr>
              <p:spPr>
                <a:xfrm>
                  <a:off x="1877954" y="3164806"/>
                  <a:ext cx="717264" cy="272327"/>
                </a:xfrm>
                <a:prstGeom prst="rect">
                  <a:avLst/>
                </a:prstGeom>
              </p:spPr>
              <p:txBody>
                <a:bodyPr wrap="none">
                  <a:spAutoFit/>
                </a:bodyPr>
                <a:lstStyle/>
                <a:p>
                  <a:pPr algn="ctr">
                    <a:spcBef>
                      <a:spcPct val="50000"/>
                    </a:spcBef>
                    <a:defRPr/>
                  </a:pPr>
                  <a:r>
                    <a:rPr lang="en-US" sz="1050" dirty="0" smtClean="0">
                      <a:solidFill>
                        <a:srgbClr val="000000"/>
                      </a:solidFill>
                      <a:ea typeface="Osaka"/>
                      <a:cs typeface="Arial" charset="0"/>
                    </a:rPr>
                    <a:t>10+X sec</a:t>
                  </a:r>
                  <a:endParaRPr lang="en-US" sz="1050" dirty="0">
                    <a:solidFill>
                      <a:srgbClr val="000000"/>
                    </a:solidFill>
                    <a:ea typeface="Osaka"/>
                    <a:cs typeface="Arial" charset="0"/>
                  </a:endParaRPr>
                </a:p>
              </p:txBody>
            </p:sp>
          </p:grpSp>
        </p:grpSp>
      </p:grpSp>
      <p:sp>
        <p:nvSpPr>
          <p:cNvPr id="97" name="AutoShape 367" descr="נייר טישו כחול"/>
          <p:cNvSpPr>
            <a:spLocks noChangeArrowheads="1"/>
          </p:cNvSpPr>
          <p:nvPr/>
        </p:nvSpPr>
        <p:spPr bwMode="auto">
          <a:xfrm rot="16200000">
            <a:off x="1000702" y="2100496"/>
            <a:ext cx="693683" cy="4521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978 w 21600"/>
              <a:gd name="T13" fmla="*/ 3978 h 21600"/>
              <a:gd name="T14" fmla="*/ 17622 w 21600"/>
              <a:gd name="T15" fmla="*/ 17622 h 21600"/>
            </a:gdLst>
            <a:ahLst/>
            <a:cxnLst>
              <a:cxn ang="T8">
                <a:pos x="T0" y="T1"/>
              </a:cxn>
              <a:cxn ang="T9">
                <a:pos x="T2" y="T3"/>
              </a:cxn>
              <a:cxn ang="T10">
                <a:pos x="T4" y="T5"/>
              </a:cxn>
              <a:cxn ang="T11">
                <a:pos x="T6" y="T7"/>
              </a:cxn>
            </a:cxnLst>
            <a:rect l="T12" t="T13" r="T14" b="T15"/>
            <a:pathLst>
              <a:path w="21600" h="21600">
                <a:moveTo>
                  <a:pt x="0" y="0"/>
                </a:moveTo>
                <a:lnTo>
                  <a:pt x="4356" y="21600"/>
                </a:lnTo>
                <a:lnTo>
                  <a:pt x="17244" y="21600"/>
                </a:lnTo>
                <a:lnTo>
                  <a:pt x="21600" y="0"/>
                </a:lnTo>
                <a:close/>
              </a:path>
            </a:pathLst>
          </a:custGeom>
          <a:solidFill>
            <a:schemeClr val="bg2">
              <a:lumMod val="75000"/>
            </a:schemeClr>
          </a:solidFill>
          <a:ln w="6350">
            <a:solidFill>
              <a:schemeClr val="tx1">
                <a:lumMod val="50000"/>
                <a:lumOff val="50000"/>
              </a:schemeClr>
            </a:solidFill>
            <a:miter lim="800000"/>
            <a:headEnd/>
            <a:tailEnd/>
          </a:ln>
        </p:spPr>
        <p:txBody>
          <a:bodyPr vert="eaVert" wrap="none" lIns="117226" tIns="58613" rIns="117226" bIns="58613" anchor="ctr"/>
          <a:lstStyle/>
          <a:p>
            <a:pPr defTabSz="1172261">
              <a:defRPr/>
            </a:pPr>
            <a:endParaRPr lang="en-US" kern="0">
              <a:solidFill>
                <a:sysClr val="windowText" lastClr="000000"/>
              </a:solidFill>
            </a:endParaRPr>
          </a:p>
        </p:txBody>
      </p:sp>
      <p:sp>
        <p:nvSpPr>
          <p:cNvPr id="98" name="AutoShape 368" descr="נייר טישו כחול"/>
          <p:cNvSpPr>
            <a:spLocks noChangeArrowheads="1"/>
          </p:cNvSpPr>
          <p:nvPr/>
        </p:nvSpPr>
        <p:spPr bwMode="auto">
          <a:xfrm rot="16200000">
            <a:off x="1552230" y="2144914"/>
            <a:ext cx="410399" cy="36327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476 w 21600"/>
              <a:gd name="T13" fmla="*/ 4476 h 21600"/>
              <a:gd name="T14" fmla="*/ 17124 w 21600"/>
              <a:gd name="T15" fmla="*/ 17124 h 21600"/>
            </a:gdLst>
            <a:ahLst/>
            <a:cxnLst>
              <a:cxn ang="T8">
                <a:pos x="T0" y="T1"/>
              </a:cxn>
              <a:cxn ang="T9">
                <a:pos x="T2" y="T3"/>
              </a:cxn>
              <a:cxn ang="T10">
                <a:pos x="T4" y="T5"/>
              </a:cxn>
              <a:cxn ang="T11">
                <a:pos x="T6" y="T7"/>
              </a:cxn>
            </a:cxnLst>
            <a:rect l="T12" t="T13" r="T14" b="T15"/>
            <a:pathLst>
              <a:path w="21600" h="21600">
                <a:moveTo>
                  <a:pt x="0" y="0"/>
                </a:moveTo>
                <a:lnTo>
                  <a:pt x="5352" y="21600"/>
                </a:lnTo>
                <a:lnTo>
                  <a:pt x="16248" y="21600"/>
                </a:lnTo>
                <a:lnTo>
                  <a:pt x="21600" y="0"/>
                </a:lnTo>
                <a:close/>
              </a:path>
            </a:pathLst>
          </a:custGeom>
          <a:solidFill>
            <a:srgbClr val="F3B91A"/>
          </a:solidFill>
          <a:ln w="6350">
            <a:solidFill>
              <a:schemeClr val="tx1">
                <a:lumMod val="50000"/>
                <a:lumOff val="50000"/>
              </a:schemeClr>
            </a:solidFill>
            <a:miter lim="800000"/>
            <a:headEnd/>
            <a:tailEnd/>
          </a:ln>
        </p:spPr>
        <p:txBody>
          <a:bodyPr vert="eaVert" wrap="none" lIns="117226" tIns="58613" rIns="117226" bIns="58613" anchor="ctr"/>
          <a:lstStyle/>
          <a:p>
            <a:pPr defTabSz="1172261">
              <a:defRPr/>
            </a:pPr>
            <a:endParaRPr lang="en-US" kern="0">
              <a:solidFill>
                <a:sysClr val="windowText" lastClr="000000"/>
              </a:solidFill>
            </a:endParaRPr>
          </a:p>
        </p:txBody>
      </p:sp>
      <p:sp>
        <p:nvSpPr>
          <p:cNvPr id="99" name="AutoShape 369" descr="נייר טישו כחול"/>
          <p:cNvSpPr>
            <a:spLocks noChangeArrowheads="1"/>
          </p:cNvSpPr>
          <p:nvPr/>
        </p:nvSpPr>
        <p:spPr bwMode="auto">
          <a:xfrm rot="16200000">
            <a:off x="1948901" y="2218380"/>
            <a:ext cx="202736" cy="21634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950 w 21600"/>
              <a:gd name="T13" fmla="*/ 4950 h 21600"/>
              <a:gd name="T14" fmla="*/ 16650 w 21600"/>
              <a:gd name="T15" fmla="*/ 16650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rgbClr val="F39307"/>
          </a:solidFill>
          <a:ln w="6350">
            <a:solidFill>
              <a:schemeClr val="tx1">
                <a:lumMod val="50000"/>
                <a:lumOff val="50000"/>
              </a:schemeClr>
            </a:solidFill>
            <a:miter lim="800000"/>
            <a:headEnd/>
            <a:tailEnd/>
          </a:ln>
        </p:spPr>
        <p:txBody>
          <a:bodyPr vert="eaVert" wrap="none" lIns="117226" tIns="58613" rIns="117226" bIns="58613" anchor="ctr"/>
          <a:lstStyle/>
          <a:p>
            <a:pPr defTabSz="1172261">
              <a:defRPr/>
            </a:pPr>
            <a:endParaRPr lang="en-US" kern="0">
              <a:solidFill>
                <a:sysClr val="windowText" lastClr="000000"/>
              </a:solidFill>
            </a:endParaRPr>
          </a:p>
        </p:txBody>
      </p:sp>
      <p:grpSp>
        <p:nvGrpSpPr>
          <p:cNvPr id="100" name="Group 99"/>
          <p:cNvGrpSpPr/>
          <p:nvPr/>
        </p:nvGrpSpPr>
        <p:grpSpPr>
          <a:xfrm>
            <a:off x="270841" y="2156833"/>
            <a:ext cx="874121" cy="1087344"/>
            <a:chOff x="270841" y="2156833"/>
            <a:chExt cx="874121" cy="1087344"/>
          </a:xfrm>
        </p:grpSpPr>
        <p:sp>
          <p:nvSpPr>
            <p:cNvPr id="101" name="Rectangle 100"/>
            <p:cNvSpPr/>
            <p:nvPr/>
          </p:nvSpPr>
          <p:spPr>
            <a:xfrm>
              <a:off x="285001" y="2156833"/>
              <a:ext cx="859961" cy="272327"/>
            </a:xfrm>
            <a:prstGeom prst="rect">
              <a:avLst/>
            </a:prstGeom>
          </p:spPr>
          <p:txBody>
            <a:bodyPr wrap="none">
              <a:spAutoFit/>
            </a:bodyPr>
            <a:lstStyle/>
            <a:p>
              <a:pPr algn="ctr">
                <a:spcBef>
                  <a:spcPct val="50000"/>
                </a:spcBef>
                <a:defRPr/>
              </a:pPr>
              <a:r>
                <a:rPr lang="en-US" sz="1000" dirty="0">
                  <a:solidFill>
                    <a:srgbClr val="000000"/>
                  </a:solidFill>
                  <a:ea typeface="Osaka"/>
                  <a:cs typeface="Arial" charset="0"/>
                </a:rPr>
                <a:t>Initial Filter</a:t>
              </a:r>
            </a:p>
          </p:txBody>
        </p:sp>
        <p:grpSp>
          <p:nvGrpSpPr>
            <p:cNvPr id="102" name="Group 101"/>
            <p:cNvGrpSpPr/>
            <p:nvPr/>
          </p:nvGrpSpPr>
          <p:grpSpPr>
            <a:xfrm>
              <a:off x="270841" y="2798553"/>
              <a:ext cx="814069" cy="445624"/>
              <a:chOff x="270841" y="2798553"/>
              <a:chExt cx="814069" cy="445624"/>
            </a:xfrm>
          </p:grpSpPr>
          <p:sp>
            <p:nvSpPr>
              <p:cNvPr id="103" name="Rectangle 102"/>
              <p:cNvSpPr/>
              <p:nvPr/>
            </p:nvSpPr>
            <p:spPr>
              <a:xfrm>
                <a:off x="270841" y="2798553"/>
                <a:ext cx="796348" cy="445624"/>
              </a:xfrm>
              <a:prstGeom prst="rect">
                <a:avLst/>
              </a:prstGeom>
            </p:spPr>
            <p:txBody>
              <a:bodyPr wrap="none">
                <a:spAutoFit/>
              </a:bodyPr>
              <a:lstStyle/>
              <a:p>
                <a:pPr>
                  <a:spcBef>
                    <a:spcPct val="50000"/>
                  </a:spcBef>
                  <a:defRPr/>
                </a:pPr>
                <a:r>
                  <a:rPr lang="en-US" sz="1000" dirty="0" smtClean="0">
                    <a:solidFill>
                      <a:srgbClr val="000000"/>
                    </a:solidFill>
                    <a:ea typeface="Osaka"/>
                    <a:cs typeface="Arial" charset="0"/>
                  </a:rPr>
                  <a:t>Start</a:t>
                </a:r>
                <a:br>
                  <a:rPr lang="en-US" sz="1000" dirty="0" smtClean="0">
                    <a:solidFill>
                      <a:srgbClr val="000000"/>
                    </a:solidFill>
                    <a:ea typeface="Osaka"/>
                    <a:cs typeface="Arial" charset="0"/>
                  </a:rPr>
                </a:br>
                <a:r>
                  <a:rPr lang="en-US" sz="1000" dirty="0" smtClean="0">
                    <a:solidFill>
                      <a:srgbClr val="000000"/>
                    </a:solidFill>
                    <a:ea typeface="Osaka"/>
                    <a:cs typeface="Arial" charset="0"/>
                  </a:rPr>
                  <a:t>mitigation</a:t>
                </a:r>
                <a:endParaRPr lang="en-US" sz="1000" dirty="0">
                  <a:solidFill>
                    <a:srgbClr val="000000"/>
                  </a:solidFill>
                  <a:ea typeface="Osaka"/>
                  <a:cs typeface="Arial" charset="0"/>
                </a:endParaRPr>
              </a:p>
            </p:txBody>
          </p:sp>
          <p:cxnSp>
            <p:nvCxnSpPr>
              <p:cNvPr id="104" name="Straight Connector 103"/>
              <p:cNvCxnSpPr/>
              <p:nvPr/>
            </p:nvCxnSpPr>
            <p:spPr>
              <a:xfrm>
                <a:off x="689055" y="2943825"/>
                <a:ext cx="395855" cy="0"/>
              </a:xfrm>
              <a:prstGeom prst="line">
                <a:avLst/>
              </a:prstGeom>
              <a:noFill/>
              <a:ln w="12700" cap="flat" cmpd="sng" algn="ctr">
                <a:solidFill>
                  <a:srgbClr val="8C8C8C"/>
                </a:solidFill>
                <a:prstDash val="sysDash"/>
                <a:headEnd type="none" w="med" len="med"/>
                <a:tailEnd type="triangle" w="med" len="med"/>
              </a:ln>
              <a:effectLst/>
            </p:spPr>
          </p:cxnSp>
        </p:grpSp>
      </p:grpSp>
      <p:cxnSp>
        <p:nvCxnSpPr>
          <p:cNvPr id="105" name="Straight Connector 104"/>
          <p:cNvCxnSpPr/>
          <p:nvPr/>
        </p:nvCxnSpPr>
        <p:spPr>
          <a:xfrm>
            <a:off x="1811375" y="2959147"/>
            <a:ext cx="342770" cy="0"/>
          </a:xfrm>
          <a:prstGeom prst="line">
            <a:avLst/>
          </a:prstGeom>
          <a:noFill/>
          <a:ln w="12700" cap="flat" cmpd="sng" algn="ctr">
            <a:solidFill>
              <a:schemeClr val="accent5"/>
            </a:solidFill>
            <a:prstDash val="sysDash"/>
            <a:headEnd type="none" w="med" len="med"/>
            <a:tailEnd type="none" w="med" len="med"/>
          </a:ln>
          <a:effectLst/>
        </p:spPr>
      </p:cxnSp>
      <p:sp>
        <p:nvSpPr>
          <p:cNvPr id="106" name="Rectangle 105"/>
          <p:cNvSpPr/>
          <p:nvPr/>
        </p:nvSpPr>
        <p:spPr>
          <a:xfrm>
            <a:off x="1105228" y="2806744"/>
            <a:ext cx="728084" cy="246221"/>
          </a:xfrm>
          <a:prstGeom prst="rect">
            <a:avLst/>
          </a:prstGeom>
        </p:spPr>
        <p:txBody>
          <a:bodyPr wrap="none">
            <a:spAutoFit/>
          </a:bodyPr>
          <a:lstStyle/>
          <a:p>
            <a:pPr algn="ctr">
              <a:spcBef>
                <a:spcPct val="50000"/>
              </a:spcBef>
              <a:defRPr/>
            </a:pPr>
            <a:r>
              <a:rPr lang="en-US" sz="1000" dirty="0">
                <a:solidFill>
                  <a:schemeClr val="accent5"/>
                </a:solidFill>
                <a:ea typeface="Osaka"/>
                <a:cs typeface="Arial" charset="0"/>
              </a:rPr>
              <a:t>Final Filter</a:t>
            </a:r>
          </a:p>
        </p:txBody>
      </p:sp>
      <p:cxnSp>
        <p:nvCxnSpPr>
          <p:cNvPr id="107" name="Straight Arrow Connector 106"/>
          <p:cNvCxnSpPr/>
          <p:nvPr/>
        </p:nvCxnSpPr>
        <p:spPr>
          <a:xfrm flipV="1">
            <a:off x="2154145" y="2429160"/>
            <a:ext cx="0" cy="527433"/>
          </a:xfrm>
          <a:prstGeom prst="straightConnector1">
            <a:avLst/>
          </a:prstGeom>
          <a:noFill/>
          <a:ln w="12700" cap="flat" cmpd="sng" algn="ctr">
            <a:solidFill>
              <a:schemeClr val="accent5"/>
            </a:solidFill>
            <a:prstDash val="sysDash"/>
            <a:headEnd type="none" w="med" len="med"/>
            <a:tailEnd type="triangle" w="med" len="med"/>
          </a:ln>
          <a:effectLst/>
        </p:spPr>
      </p:cxnSp>
      <p:sp>
        <p:nvSpPr>
          <p:cNvPr id="108" name="Rectangle 107"/>
          <p:cNvSpPr/>
          <p:nvPr/>
        </p:nvSpPr>
        <p:spPr>
          <a:xfrm>
            <a:off x="1129360" y="1636198"/>
            <a:ext cx="1109248" cy="264074"/>
          </a:xfrm>
          <a:prstGeom prst="rect">
            <a:avLst/>
          </a:prstGeom>
        </p:spPr>
        <p:txBody>
          <a:bodyPr wrap="none">
            <a:spAutoFit/>
          </a:bodyPr>
          <a:lstStyle/>
          <a:p>
            <a:pPr algn="ctr">
              <a:spcBef>
                <a:spcPct val="50000"/>
              </a:spcBef>
              <a:defRPr/>
            </a:pPr>
            <a:r>
              <a:rPr lang="en-US" sz="1000" dirty="0">
                <a:solidFill>
                  <a:srgbClr val="000000"/>
                </a:solidFill>
                <a:ea typeface="Osaka"/>
                <a:cs typeface="Arial" charset="0"/>
              </a:rPr>
              <a:t>Closed feedback</a:t>
            </a:r>
          </a:p>
        </p:txBody>
      </p:sp>
      <p:sp>
        <p:nvSpPr>
          <p:cNvPr id="109" name="Rectangle 318"/>
          <p:cNvSpPr>
            <a:spLocks noChangeArrowheads="1"/>
          </p:cNvSpPr>
          <p:nvPr/>
        </p:nvSpPr>
        <p:spPr bwMode="auto">
          <a:xfrm>
            <a:off x="-74375" y="3782385"/>
            <a:ext cx="2785533" cy="447563"/>
          </a:xfrm>
          <a:prstGeom prst="rect">
            <a:avLst/>
          </a:prstGeom>
          <a:noFill/>
          <a:ln w="3175" algn="ctr">
            <a:noFill/>
            <a:miter lim="800000"/>
            <a:headEnd/>
            <a:tailEnd/>
          </a:ln>
        </p:spPr>
        <p:txBody>
          <a:bodyPr lIns="117226" tIns="58613" rIns="117226" bIns="58613" anchor="ctr">
            <a:spAutoFit/>
          </a:bodyPr>
          <a:lstStyle/>
          <a:p>
            <a:pPr marL="342900" indent="-180000">
              <a:lnSpc>
                <a:spcPts val="3000"/>
              </a:lnSpc>
              <a:spcAft>
                <a:spcPts val="300"/>
              </a:spcAft>
              <a:buClr>
                <a:srgbClr val="D2323C"/>
              </a:buClr>
              <a:buSzPct val="100000"/>
              <a:buBlip>
                <a:blip r:embed="rId3"/>
              </a:buBlip>
            </a:pPr>
            <a:r>
              <a:rPr lang="en-US" sz="1200" b="1" dirty="0" smtClean="0">
                <a:solidFill>
                  <a:prstClr val="black"/>
                </a:solidFill>
                <a:cs typeface="Arial" panose="020B0604020202020204" pitchFamily="34" charset="0"/>
              </a:rPr>
              <a:t>Initial </a:t>
            </a:r>
            <a:r>
              <a:rPr lang="en-US" sz="1200" b="1" dirty="0">
                <a:solidFill>
                  <a:prstClr val="black"/>
                </a:solidFill>
                <a:cs typeface="Arial" panose="020B0604020202020204" pitchFamily="34" charset="0"/>
              </a:rPr>
              <a:t>filter is generated: </a:t>
            </a:r>
            <a:r>
              <a:rPr lang="en-US" sz="1200" dirty="0" smtClean="0">
                <a:solidFill>
                  <a:prstClr val="black"/>
                </a:solidFill>
                <a:cs typeface="Arial" panose="020B0604020202020204" pitchFamily="34" charset="0"/>
              </a:rPr>
              <a:t>Packet </a:t>
            </a:r>
            <a:r>
              <a:rPr lang="en-US" sz="1200" dirty="0">
                <a:solidFill>
                  <a:prstClr val="black"/>
                </a:solidFill>
                <a:cs typeface="Arial" panose="020B0604020202020204" pitchFamily="34" charset="0"/>
              </a:rPr>
              <a:t>ID </a:t>
            </a:r>
          </a:p>
        </p:txBody>
      </p:sp>
      <p:sp>
        <p:nvSpPr>
          <p:cNvPr id="110" name="Rectangle 320"/>
          <p:cNvSpPr>
            <a:spLocks noChangeArrowheads="1"/>
          </p:cNvSpPr>
          <p:nvPr/>
        </p:nvSpPr>
        <p:spPr bwMode="auto">
          <a:xfrm>
            <a:off x="-74375" y="4121451"/>
            <a:ext cx="2783417" cy="451795"/>
          </a:xfrm>
          <a:prstGeom prst="rect">
            <a:avLst/>
          </a:prstGeom>
          <a:noFill/>
          <a:ln w="3175" algn="ctr">
            <a:noFill/>
            <a:miter lim="800000"/>
            <a:headEnd/>
            <a:tailEnd/>
          </a:ln>
        </p:spPr>
        <p:txBody>
          <a:bodyPr lIns="117226" tIns="58613" rIns="117226" bIns="58613" anchor="ctr">
            <a:spAutoFit/>
          </a:bodyPr>
          <a:lstStyle/>
          <a:p>
            <a:pPr marL="342900" indent="-180000">
              <a:lnSpc>
                <a:spcPts val="1200"/>
              </a:lnSpc>
              <a:buClr>
                <a:srgbClr val="D2323C"/>
              </a:buClr>
              <a:buSzPct val="100000"/>
              <a:buBlip>
                <a:blip r:embed="rId3"/>
              </a:buBlip>
            </a:pPr>
            <a:r>
              <a:rPr lang="en-US" sz="1200" b="1" dirty="0">
                <a:solidFill>
                  <a:prstClr val="black"/>
                </a:solidFill>
                <a:cs typeface="Arial" panose="020B0604020202020204" pitchFamily="34" charset="0"/>
              </a:rPr>
              <a:t>Filter Optimization: </a:t>
            </a:r>
            <a:endParaRPr lang="he-IL" sz="1200" b="1" dirty="0">
              <a:solidFill>
                <a:prstClr val="black"/>
              </a:solidFill>
              <a:cs typeface="Arial" panose="020B0604020202020204" pitchFamily="34" charset="0"/>
            </a:endParaRPr>
          </a:p>
          <a:p>
            <a:pPr marL="648000" lvl="2" indent="-180000">
              <a:lnSpc>
                <a:spcPts val="1400"/>
              </a:lnSpc>
              <a:buClr>
                <a:srgbClr val="D2323C"/>
              </a:buClr>
              <a:buSzPct val="100000"/>
              <a:buBlip>
                <a:blip r:embed="rId3"/>
              </a:buBlip>
            </a:pPr>
            <a:r>
              <a:rPr lang="en-US" sz="1200" dirty="0">
                <a:solidFill>
                  <a:prstClr val="black"/>
                </a:solidFill>
                <a:cs typeface="Arial" panose="020B0604020202020204" pitchFamily="34" charset="0"/>
              </a:rPr>
              <a:t>Packet ID AND Source IP</a:t>
            </a:r>
          </a:p>
        </p:txBody>
      </p:sp>
      <p:sp>
        <p:nvSpPr>
          <p:cNvPr id="111" name="Rectangle 321"/>
          <p:cNvSpPr>
            <a:spLocks noChangeArrowheads="1"/>
          </p:cNvSpPr>
          <p:nvPr/>
        </p:nvSpPr>
        <p:spPr bwMode="auto">
          <a:xfrm>
            <a:off x="-74375" y="4472315"/>
            <a:ext cx="2783416" cy="426147"/>
          </a:xfrm>
          <a:prstGeom prst="rect">
            <a:avLst/>
          </a:prstGeom>
          <a:noFill/>
          <a:ln w="3175" algn="ctr">
            <a:noFill/>
            <a:miter lim="800000"/>
            <a:headEnd/>
            <a:tailEnd/>
          </a:ln>
        </p:spPr>
        <p:txBody>
          <a:bodyPr lIns="117226" tIns="58613" rIns="117226" bIns="58613" anchor="ctr">
            <a:spAutoFit/>
          </a:bodyPr>
          <a:lstStyle/>
          <a:p>
            <a:pPr marL="648000" lvl="2" indent="-180000">
              <a:lnSpc>
                <a:spcPts val="1200"/>
              </a:lnSpc>
              <a:buClr>
                <a:srgbClr val="D2323C"/>
              </a:buClr>
              <a:buSzPct val="100000"/>
              <a:buBlip>
                <a:blip r:embed="rId3"/>
              </a:buBlip>
            </a:pPr>
            <a:r>
              <a:rPr lang="en-US" sz="1200" dirty="0">
                <a:solidFill>
                  <a:prstClr val="black"/>
                </a:solidFill>
                <a:cs typeface="Arial" panose="020B0604020202020204" pitchFamily="34" charset="0"/>
              </a:rPr>
              <a:t>Packet ID AND Source IP AND Packet size </a:t>
            </a:r>
          </a:p>
        </p:txBody>
      </p:sp>
      <p:sp>
        <p:nvSpPr>
          <p:cNvPr id="112" name="Rectangle 323"/>
          <p:cNvSpPr>
            <a:spLocks noChangeArrowheads="1"/>
          </p:cNvSpPr>
          <p:nvPr/>
        </p:nvSpPr>
        <p:spPr bwMode="auto">
          <a:xfrm>
            <a:off x="-74375" y="4801022"/>
            <a:ext cx="2806700" cy="426147"/>
          </a:xfrm>
          <a:prstGeom prst="rect">
            <a:avLst/>
          </a:prstGeom>
          <a:noFill/>
          <a:ln w="3175" algn="ctr">
            <a:noFill/>
            <a:miter lim="800000"/>
            <a:headEnd/>
            <a:tailEnd/>
          </a:ln>
        </p:spPr>
        <p:txBody>
          <a:bodyPr lIns="117226" tIns="58613" rIns="117226" bIns="58613" anchor="ctr">
            <a:spAutoFit/>
          </a:bodyPr>
          <a:lstStyle/>
          <a:p>
            <a:pPr marL="648000" lvl="2" indent="-180000">
              <a:lnSpc>
                <a:spcPts val="1200"/>
              </a:lnSpc>
              <a:buClr>
                <a:srgbClr val="D2323C"/>
              </a:buClr>
              <a:buSzPct val="100000"/>
              <a:buBlip>
                <a:blip r:embed="rId3"/>
              </a:buBlip>
            </a:pPr>
            <a:r>
              <a:rPr lang="en-US" sz="1200" dirty="0">
                <a:solidFill>
                  <a:prstClr val="black"/>
                </a:solidFill>
                <a:cs typeface="Arial" panose="020B0604020202020204" pitchFamily="34" charset="0"/>
              </a:rPr>
              <a:t>Packet ID AND Source IP AND Packet size AND TTL  </a:t>
            </a:r>
          </a:p>
        </p:txBody>
      </p:sp>
      <p:sp>
        <p:nvSpPr>
          <p:cNvPr id="113" name="Text Box 96"/>
          <p:cNvSpPr txBox="1">
            <a:spLocks noChangeArrowheads="1"/>
          </p:cNvSpPr>
          <p:nvPr/>
        </p:nvSpPr>
        <p:spPr bwMode="auto">
          <a:xfrm>
            <a:off x="32310" y="4801022"/>
            <a:ext cx="2806700" cy="307777"/>
          </a:xfrm>
          <a:prstGeom prst="rect">
            <a:avLst/>
          </a:prstGeom>
          <a:noFill/>
          <a:ln w="9525">
            <a:noFill/>
            <a:miter lim="800000"/>
            <a:headEnd/>
            <a:tailEnd/>
          </a:ln>
        </p:spPr>
        <p:txBody>
          <a:bodyPr wrap="square">
            <a:spAutoFit/>
          </a:bodyPr>
          <a:lstStyle/>
          <a:p>
            <a:pPr algn="ctr" defTabSz="1172261">
              <a:spcBef>
                <a:spcPct val="50000"/>
              </a:spcBef>
              <a:defRPr/>
            </a:pPr>
            <a:r>
              <a:rPr lang="en-US" sz="1400" b="1" kern="0" dirty="0" smtClean="0">
                <a:solidFill>
                  <a:schemeClr val="accent5"/>
                </a:solidFill>
                <a:cs typeface="MS PGothic"/>
              </a:rPr>
              <a:t>Real-Time </a:t>
            </a:r>
            <a:r>
              <a:rPr lang="en-US" sz="1400" b="1" kern="0" dirty="0">
                <a:solidFill>
                  <a:schemeClr val="accent5"/>
                </a:solidFill>
                <a:cs typeface="MS PGothic"/>
              </a:rPr>
              <a:t>Signature</a:t>
            </a:r>
          </a:p>
        </p:txBody>
      </p:sp>
      <p:sp>
        <p:nvSpPr>
          <p:cNvPr id="114" name="Rectangular Callout 113"/>
          <p:cNvSpPr/>
          <p:nvPr/>
        </p:nvSpPr>
        <p:spPr>
          <a:xfrm flipH="1">
            <a:off x="11059254" y="4002015"/>
            <a:ext cx="923897" cy="915429"/>
          </a:xfrm>
          <a:prstGeom prst="wedgeRectCallout">
            <a:avLst>
              <a:gd name="adj1" fmla="val 102570"/>
              <a:gd name="adj2" fmla="val -80244"/>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200" b="1" dirty="0">
                <a:solidFill>
                  <a:schemeClr val="accent2"/>
                </a:solidFill>
                <a:latin typeface="+mj-lt"/>
                <a:cs typeface="Arial"/>
              </a:rPr>
              <a:t>Degree of Attack = High</a:t>
            </a:r>
          </a:p>
          <a:p>
            <a:pPr algn="ctr"/>
            <a:r>
              <a:rPr lang="en-US" sz="1200" dirty="0">
                <a:solidFill>
                  <a:schemeClr val="tx1"/>
                </a:solidFill>
                <a:latin typeface="+mj-lt"/>
                <a:cs typeface="Arial"/>
              </a:rPr>
              <a:t>(Negative Feedback) </a:t>
            </a:r>
          </a:p>
        </p:txBody>
      </p:sp>
      <p:cxnSp>
        <p:nvCxnSpPr>
          <p:cNvPr id="115" name="Straight Connector 114"/>
          <p:cNvCxnSpPr/>
          <p:nvPr/>
        </p:nvCxnSpPr>
        <p:spPr>
          <a:xfrm>
            <a:off x="2188164" y="1735139"/>
            <a:ext cx="0" cy="1467127"/>
          </a:xfrm>
          <a:prstGeom prst="line">
            <a:avLst/>
          </a:prstGeom>
          <a:noFill/>
          <a:ln w="12700" cap="flat" cmpd="sng" algn="ctr">
            <a:solidFill>
              <a:srgbClr val="F37543"/>
            </a:solidFill>
            <a:prstDash val="sysDash"/>
            <a:headEnd type="none" w="med" len="med"/>
            <a:tailEnd type="none" w="med" len="med"/>
          </a:ln>
          <a:effectLst/>
        </p:spPr>
      </p:cxnSp>
      <p:sp>
        <p:nvSpPr>
          <p:cNvPr id="116" name="AutoShape 370" descr="נייר טישו כחול"/>
          <p:cNvSpPr>
            <a:spLocks noChangeArrowheads="1"/>
          </p:cNvSpPr>
          <p:nvPr/>
        </p:nvSpPr>
        <p:spPr bwMode="auto">
          <a:xfrm rot="16200000">
            <a:off x="2172041" y="2277374"/>
            <a:ext cx="81115" cy="9836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024 w 21600"/>
              <a:gd name="T13" fmla="*/ 5024 h 21600"/>
              <a:gd name="T14" fmla="*/ 16576 w 21600"/>
              <a:gd name="T15" fmla="*/ 16576 h 21600"/>
            </a:gdLst>
            <a:ahLst/>
            <a:cxnLst>
              <a:cxn ang="T8">
                <a:pos x="T0" y="T1"/>
              </a:cxn>
              <a:cxn ang="T9">
                <a:pos x="T2" y="T3"/>
              </a:cxn>
              <a:cxn ang="T10">
                <a:pos x="T4" y="T5"/>
              </a:cxn>
              <a:cxn ang="T11">
                <a:pos x="T6" y="T7"/>
              </a:cxn>
            </a:cxnLst>
            <a:rect l="T12" t="T13" r="T14" b="T15"/>
            <a:pathLst>
              <a:path w="21600" h="21600">
                <a:moveTo>
                  <a:pt x="0" y="0"/>
                </a:moveTo>
                <a:lnTo>
                  <a:pt x="6447" y="21600"/>
                </a:lnTo>
                <a:lnTo>
                  <a:pt x="15153" y="21600"/>
                </a:lnTo>
                <a:lnTo>
                  <a:pt x="21600" y="0"/>
                </a:lnTo>
                <a:close/>
              </a:path>
            </a:pathLst>
          </a:custGeom>
          <a:solidFill>
            <a:srgbClr val="D75C2C"/>
          </a:solidFill>
          <a:ln w="6350">
            <a:solidFill>
              <a:schemeClr val="tx1">
                <a:lumMod val="50000"/>
                <a:lumOff val="50000"/>
              </a:schemeClr>
            </a:solidFill>
            <a:miter lim="800000"/>
            <a:headEnd/>
            <a:tailEnd/>
          </a:ln>
        </p:spPr>
        <p:txBody>
          <a:bodyPr vert="eaVert" wrap="none" lIns="117226" tIns="58613" rIns="117226" bIns="58613" anchor="ctr"/>
          <a:lstStyle/>
          <a:p>
            <a:pPr defTabSz="1172261">
              <a:defRPr/>
            </a:pPr>
            <a:endParaRPr lang="en-US" kern="0">
              <a:solidFill>
                <a:sysClr val="windowText" lastClr="000000"/>
              </a:solidFill>
            </a:endParaRPr>
          </a:p>
        </p:txBody>
      </p:sp>
      <p:sp>
        <p:nvSpPr>
          <p:cNvPr id="117" name="Rounded Rectangle 116"/>
          <p:cNvSpPr/>
          <p:nvPr/>
        </p:nvSpPr>
        <p:spPr>
          <a:xfrm>
            <a:off x="192942" y="4499730"/>
            <a:ext cx="2558492" cy="686019"/>
          </a:xfrm>
          <a:prstGeom prst="roundRect">
            <a:avLst/>
          </a:prstGeom>
          <a:noFill/>
          <a:ln w="19050">
            <a:solidFill>
              <a:schemeClr val="accent5"/>
            </a:solidFill>
          </a:ln>
          <a:effectLst/>
        </p:spPr>
        <p:txBody>
          <a:bodyPr tIns="91440" bIns="91440" anchor="ctr"/>
          <a:lstStyle/>
          <a:p>
            <a:pPr eaLnBrk="0" hangingPunct="0">
              <a:tabLst>
                <a:tab pos="75302" algn="l"/>
              </a:tabLst>
            </a:pPr>
            <a:endParaRPr lang="en-US" sz="1000" dirty="0">
              <a:solidFill>
                <a:srgbClr val="000000"/>
              </a:solidFill>
              <a:ea typeface="Osaka"/>
              <a:cs typeface="Osaka"/>
            </a:endParaRPr>
          </a:p>
        </p:txBody>
      </p:sp>
      <p:grpSp>
        <p:nvGrpSpPr>
          <p:cNvPr id="118" name="Group 117"/>
          <p:cNvGrpSpPr/>
          <p:nvPr/>
        </p:nvGrpSpPr>
        <p:grpSpPr>
          <a:xfrm>
            <a:off x="87873" y="1617663"/>
            <a:ext cx="2621169" cy="1791502"/>
            <a:chOff x="38259" y="1550627"/>
            <a:chExt cx="2539481" cy="1735670"/>
          </a:xfrm>
        </p:grpSpPr>
        <p:pic>
          <p:nvPicPr>
            <p:cNvPr id="119" name="Picture 1"/>
            <p:cNvPicPr>
              <a:picLocks noChangeAspect="1" noChangeArrowheads="1"/>
            </p:cNvPicPr>
            <p:nvPr/>
          </p:nvPicPr>
          <p:blipFill>
            <a:blip r:embed="rId4" cstate="print"/>
            <a:srcRect t="33454" r="40463" b="15294"/>
            <a:stretch>
              <a:fillRect/>
            </a:stretch>
          </p:blipFill>
          <p:spPr bwMode="auto">
            <a:xfrm>
              <a:off x="38259" y="1550627"/>
              <a:ext cx="2539481" cy="1735670"/>
            </a:xfrm>
            <a:prstGeom prst="rect">
              <a:avLst/>
            </a:prstGeom>
            <a:ln>
              <a:noFill/>
            </a:ln>
            <a:effectLst>
              <a:outerShdw blurRad="63500" sx="102000" sy="102000" algn="ctr" rotWithShape="0">
                <a:prstClr val="black">
                  <a:alpha val="40000"/>
                </a:prstClr>
              </a:outerShdw>
            </a:effectLst>
          </p:spPr>
        </p:pic>
        <p:sp>
          <p:nvSpPr>
            <p:cNvPr id="120" name="Rounded Rectangle 119"/>
            <p:cNvSpPr/>
            <p:nvPr/>
          </p:nvSpPr>
          <p:spPr>
            <a:xfrm>
              <a:off x="89719" y="1996440"/>
              <a:ext cx="2273670" cy="673437"/>
            </a:xfrm>
            <a:prstGeom prst="roundRect">
              <a:avLst/>
            </a:prstGeom>
            <a:noFill/>
            <a:ln w="12700" cap="flat" cmpd="sng" algn="ctr">
              <a:solidFill>
                <a:schemeClr val="accent5"/>
              </a:solidFill>
              <a:prstDash val="sysDash"/>
              <a:headEnd type="none" w="med" len="med"/>
              <a:tailEnd type="none" w="med" len="med"/>
            </a:ln>
            <a:effectLst/>
          </p:spPr>
          <p:txBody>
            <a:bodyPr rtlCol="1" anchor="ctr"/>
            <a:lstStyle/>
            <a:p>
              <a:pPr algn="ctr"/>
              <a:endParaRPr lang="he-IL"/>
            </a:p>
          </p:txBody>
        </p:sp>
      </p:grpSp>
      <p:cxnSp>
        <p:nvCxnSpPr>
          <p:cNvPr id="122" name="Straight Arrow Connector 121"/>
          <p:cNvCxnSpPr/>
          <p:nvPr/>
        </p:nvCxnSpPr>
        <p:spPr>
          <a:xfrm flipV="1">
            <a:off x="3951238" y="3764088"/>
            <a:ext cx="0" cy="708227"/>
          </a:xfrm>
          <a:prstGeom prst="straightConnector1">
            <a:avLst/>
          </a:prstGeom>
          <a:noFill/>
          <a:ln w="19050" cap="flat" cmpd="sng" algn="ctr">
            <a:solidFill>
              <a:srgbClr val="8C8C8C"/>
            </a:solidFill>
            <a:prstDash val="sysDot"/>
            <a:headEnd type="triangle" w="med" len="med"/>
            <a:tailEnd type="none" w="med" len="med"/>
          </a:ln>
          <a:effectLst/>
        </p:spPr>
      </p:cxnSp>
      <p:sp>
        <p:nvSpPr>
          <p:cNvPr id="123" name="Rounded Rectangle 122"/>
          <p:cNvSpPr/>
          <p:nvPr/>
        </p:nvSpPr>
        <p:spPr>
          <a:xfrm>
            <a:off x="9145150" y="3326331"/>
            <a:ext cx="1666875" cy="352110"/>
          </a:xfrm>
          <a:prstGeom prst="roundRect">
            <a:avLst/>
          </a:prstGeom>
          <a:solidFill>
            <a:srgbClr val="F37543"/>
          </a:solidFill>
          <a:ln w="19050">
            <a:solidFill>
              <a:schemeClr val="tx1">
                <a:lumMod val="50000"/>
                <a:lumOff val="50000"/>
              </a:schemeClr>
            </a:solidFill>
          </a:ln>
          <a:effectLst/>
        </p:spPr>
        <p:txBody>
          <a:bodyPr tIns="91440" bIns="91440" anchor="ctr"/>
          <a:lstStyle/>
          <a:p>
            <a:pPr algn="ctr"/>
            <a:r>
              <a:rPr lang="en-US" sz="1400" b="1" dirty="0">
                <a:solidFill>
                  <a:schemeClr val="bg1"/>
                </a:solidFill>
                <a:cs typeface="Arial"/>
              </a:rPr>
              <a:t>Detection  Engine</a:t>
            </a:r>
          </a:p>
        </p:txBody>
      </p:sp>
      <p:sp>
        <p:nvSpPr>
          <p:cNvPr id="125" name="Rounded Rectangle 124"/>
          <p:cNvSpPr/>
          <p:nvPr/>
        </p:nvSpPr>
        <p:spPr>
          <a:xfrm>
            <a:off x="6635521" y="3317864"/>
            <a:ext cx="1666875" cy="352110"/>
          </a:xfrm>
          <a:prstGeom prst="roundRect">
            <a:avLst/>
          </a:prstGeom>
          <a:solidFill>
            <a:srgbClr val="F37543"/>
          </a:solidFill>
          <a:ln w="19050">
            <a:solidFill>
              <a:schemeClr val="tx1">
                <a:lumMod val="50000"/>
                <a:lumOff val="50000"/>
              </a:schemeClr>
            </a:solidFill>
          </a:ln>
          <a:effectLst/>
        </p:spPr>
        <p:txBody>
          <a:bodyPr tIns="91440" bIns="91440" anchor="ctr"/>
          <a:lstStyle/>
          <a:p>
            <a:pPr algn="ctr"/>
            <a:r>
              <a:rPr lang="en-US" sz="1400" b="1" dirty="0">
                <a:solidFill>
                  <a:schemeClr val="bg1"/>
                </a:solidFill>
                <a:cs typeface="Arial"/>
              </a:rPr>
              <a:t>Statistics</a:t>
            </a:r>
          </a:p>
        </p:txBody>
      </p:sp>
      <p:cxnSp>
        <p:nvCxnSpPr>
          <p:cNvPr id="126" name="Straight Connector 125"/>
          <p:cNvCxnSpPr/>
          <p:nvPr/>
        </p:nvCxnSpPr>
        <p:spPr>
          <a:xfrm>
            <a:off x="8302396" y="3410986"/>
            <a:ext cx="755879" cy="0"/>
          </a:xfrm>
          <a:prstGeom prst="line">
            <a:avLst/>
          </a:prstGeom>
          <a:noFill/>
          <a:ln w="19050" cap="flat" cmpd="sng" algn="ctr">
            <a:solidFill>
              <a:srgbClr val="8C8C8C"/>
            </a:solidFill>
            <a:prstDash val="sysDash"/>
            <a:headEnd type="none" w="med" len="med"/>
            <a:tailEnd type="triangle" w="med" len="med"/>
          </a:ln>
          <a:effectLst/>
        </p:spPr>
      </p:cxnSp>
      <p:cxnSp>
        <p:nvCxnSpPr>
          <p:cNvPr id="127" name="Straight Connector 126"/>
          <p:cNvCxnSpPr>
            <a:endCxn id="131" idx="4"/>
          </p:cNvCxnSpPr>
          <p:nvPr/>
        </p:nvCxnSpPr>
        <p:spPr>
          <a:xfrm>
            <a:off x="8680335" y="2625049"/>
            <a:ext cx="0" cy="827535"/>
          </a:xfrm>
          <a:prstGeom prst="line">
            <a:avLst/>
          </a:prstGeom>
          <a:noFill/>
          <a:ln w="19050" cap="flat" cmpd="sng" algn="ctr">
            <a:solidFill>
              <a:srgbClr val="8C8C8C"/>
            </a:solidFill>
            <a:prstDash val="sysDash"/>
            <a:headEnd type="none" w="med" len="med"/>
            <a:tailEnd type="none" w="med" len="med"/>
          </a:ln>
          <a:effectLst/>
        </p:spPr>
      </p:cxnSp>
      <p:cxnSp>
        <p:nvCxnSpPr>
          <p:cNvPr id="128" name="Straight Connector 127"/>
          <p:cNvCxnSpPr/>
          <p:nvPr/>
        </p:nvCxnSpPr>
        <p:spPr>
          <a:xfrm>
            <a:off x="8680335" y="2612349"/>
            <a:ext cx="377940" cy="0"/>
          </a:xfrm>
          <a:prstGeom prst="line">
            <a:avLst/>
          </a:prstGeom>
          <a:noFill/>
          <a:ln w="19050" cap="flat" cmpd="sng" algn="ctr">
            <a:solidFill>
              <a:srgbClr val="8C8C8C"/>
            </a:solidFill>
            <a:prstDash val="sysDash"/>
            <a:headEnd type="none" w="med" len="med"/>
            <a:tailEnd type="triangle" w="med" len="med"/>
          </a:ln>
          <a:effectLst/>
        </p:spPr>
      </p:cxnSp>
      <p:cxnSp>
        <p:nvCxnSpPr>
          <p:cNvPr id="129" name="Straight Arrow Connector 128"/>
          <p:cNvCxnSpPr>
            <a:stCxn id="130" idx="2"/>
          </p:cNvCxnSpPr>
          <p:nvPr/>
        </p:nvCxnSpPr>
        <p:spPr>
          <a:xfrm>
            <a:off x="9978587" y="2788404"/>
            <a:ext cx="0" cy="483388"/>
          </a:xfrm>
          <a:prstGeom prst="straightConnector1">
            <a:avLst/>
          </a:prstGeom>
          <a:noFill/>
          <a:ln w="19050" cap="flat" cmpd="sng" algn="ctr">
            <a:solidFill>
              <a:srgbClr val="8C8C8C"/>
            </a:solidFill>
            <a:prstDash val="sysDash"/>
            <a:headEnd type="none" w="med" len="med"/>
            <a:tailEnd type="triangle" w="med" len="med"/>
          </a:ln>
          <a:effectLst/>
        </p:spPr>
      </p:cxnSp>
      <p:sp>
        <p:nvSpPr>
          <p:cNvPr id="130" name="Rounded Rectangle 129"/>
          <p:cNvSpPr/>
          <p:nvPr/>
        </p:nvSpPr>
        <p:spPr>
          <a:xfrm>
            <a:off x="9145149" y="2436294"/>
            <a:ext cx="1666875" cy="352110"/>
          </a:xfrm>
          <a:prstGeom prst="roundRect">
            <a:avLst/>
          </a:prstGeom>
          <a:solidFill>
            <a:schemeClr val="bg2">
              <a:lumMod val="85000"/>
            </a:schemeClr>
          </a:solidFill>
          <a:ln w="19050">
            <a:solidFill>
              <a:schemeClr val="bg1">
                <a:lumMod val="75000"/>
              </a:schemeClr>
            </a:solidFill>
          </a:ln>
          <a:effectLst/>
        </p:spPr>
        <p:txBody>
          <a:bodyPr tIns="91440" bIns="91440" anchor="ctr"/>
          <a:lstStyle/>
          <a:p>
            <a:pPr algn="ctr"/>
            <a:r>
              <a:rPr lang="en-US" sz="1400" b="1" dirty="0">
                <a:solidFill>
                  <a:schemeClr val="bg1">
                    <a:lumMod val="75000"/>
                  </a:schemeClr>
                </a:solidFill>
                <a:cs typeface="Arial"/>
              </a:rPr>
              <a:t>Learning</a:t>
            </a:r>
          </a:p>
        </p:txBody>
      </p:sp>
      <p:sp>
        <p:nvSpPr>
          <p:cNvPr id="131" name="Oval 130"/>
          <p:cNvSpPr/>
          <p:nvPr/>
        </p:nvSpPr>
        <p:spPr>
          <a:xfrm>
            <a:off x="8638737" y="3369388"/>
            <a:ext cx="83196" cy="8319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1" name="Rectangular Callout 120"/>
          <p:cNvSpPr/>
          <p:nvPr/>
        </p:nvSpPr>
        <p:spPr>
          <a:xfrm flipH="1">
            <a:off x="11041038" y="2129903"/>
            <a:ext cx="984417" cy="674477"/>
          </a:xfrm>
          <a:prstGeom prst="wedgeRectCallout">
            <a:avLst>
              <a:gd name="adj1" fmla="val 97797"/>
              <a:gd name="adj2" fmla="val 114610"/>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200" b="1" dirty="0">
                <a:solidFill>
                  <a:schemeClr val="accent2"/>
                </a:solidFill>
                <a:latin typeface="+mj-lt"/>
                <a:cs typeface="Arial"/>
              </a:rPr>
              <a:t>Degree of Attack = </a:t>
            </a:r>
            <a:r>
              <a:rPr lang="en-US" sz="1200" b="1" dirty="0" smtClean="0">
                <a:solidFill>
                  <a:schemeClr val="accent2"/>
                </a:solidFill>
                <a:latin typeface="+mj-lt"/>
                <a:cs typeface="Arial"/>
              </a:rPr>
              <a:t>High </a:t>
            </a:r>
            <a:endParaRPr lang="en-US" sz="1200" b="1" dirty="0">
              <a:solidFill>
                <a:schemeClr val="accent2"/>
              </a:solidFill>
              <a:latin typeface="+mj-lt"/>
              <a:cs typeface="Arial"/>
            </a:endParaRPr>
          </a:p>
        </p:txBody>
      </p:sp>
      <p:cxnSp>
        <p:nvCxnSpPr>
          <p:cNvPr id="133" name="Straight Connector 132"/>
          <p:cNvCxnSpPr/>
          <p:nvPr/>
        </p:nvCxnSpPr>
        <p:spPr>
          <a:xfrm>
            <a:off x="4723190" y="4408741"/>
            <a:ext cx="3340758" cy="0"/>
          </a:xfrm>
          <a:prstGeom prst="line">
            <a:avLst/>
          </a:prstGeom>
          <a:noFill/>
          <a:ln w="19050" cap="flat" cmpd="sng" algn="ctr">
            <a:solidFill>
              <a:srgbClr val="8C8C8C"/>
            </a:solidFill>
            <a:prstDash val="sysDash"/>
            <a:headEnd type="none" w="med" len="med"/>
            <a:tailEnd type="none" w="med" len="med"/>
          </a:ln>
          <a:effectLst/>
        </p:spPr>
      </p:cxnSp>
      <p:sp>
        <p:nvSpPr>
          <p:cNvPr id="132" name="Rounded Rectangle 131"/>
          <p:cNvSpPr/>
          <p:nvPr/>
        </p:nvSpPr>
        <p:spPr>
          <a:xfrm>
            <a:off x="6627776" y="3768691"/>
            <a:ext cx="1684145" cy="995026"/>
          </a:xfrm>
          <a:prstGeom prst="roundRect">
            <a:avLst>
              <a:gd name="adj" fmla="val 27197"/>
            </a:avLst>
          </a:prstGeom>
          <a:solidFill>
            <a:schemeClr val="bg2">
              <a:lumMod val="95000"/>
            </a:schemeClr>
          </a:solidFill>
          <a:ln w="19050">
            <a:solidFill>
              <a:schemeClr val="tx1">
                <a:lumMod val="50000"/>
                <a:lumOff val="50000"/>
              </a:schemeClr>
            </a:solidFill>
          </a:ln>
          <a:effectLst/>
        </p:spPr>
        <p:txBody>
          <a:bodyPr tIns="91440" bIns="91440" anchor="ctr"/>
          <a:lstStyle/>
          <a:p>
            <a:pPr eaLnBrk="0" hangingPunct="0">
              <a:tabLst>
                <a:tab pos="75302" algn="l"/>
              </a:tabLst>
            </a:pPr>
            <a:r>
              <a:rPr lang="en-US" sz="1000" b="1" dirty="0">
                <a:solidFill>
                  <a:srgbClr val="000000"/>
                </a:solidFill>
                <a:ea typeface="Osaka"/>
                <a:cs typeface="Osaka"/>
              </a:rPr>
              <a:t>Narrowest filters </a:t>
            </a:r>
          </a:p>
          <a:p>
            <a:pPr marL="108000" indent="-108000" eaLnBrk="0" hangingPunct="0">
              <a:buFont typeface="Arial" panose="020B0604020202020204" pitchFamily="34" charset="0"/>
              <a:buChar char="•"/>
              <a:tabLst>
                <a:tab pos="75302" algn="l"/>
              </a:tabLst>
            </a:pPr>
            <a:r>
              <a:rPr lang="en-US" sz="1000" dirty="0">
                <a:solidFill>
                  <a:srgbClr val="000000"/>
                </a:solidFill>
                <a:ea typeface="Osaka"/>
                <a:cs typeface="Osaka"/>
              </a:rPr>
              <a:t>Packet ID </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Source </a:t>
            </a:r>
            <a:r>
              <a:rPr lang="en-US" sz="1000" dirty="0">
                <a:solidFill>
                  <a:srgbClr val="000000"/>
                </a:solidFill>
                <a:ea typeface="Osaka"/>
                <a:cs typeface="Osaka"/>
              </a:rPr>
              <a:t>IP Address</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Packet </a:t>
            </a:r>
            <a:r>
              <a:rPr lang="en-US" sz="1000" dirty="0">
                <a:solidFill>
                  <a:srgbClr val="000000"/>
                </a:solidFill>
                <a:ea typeface="Osaka"/>
                <a:cs typeface="Osaka"/>
              </a:rPr>
              <a:t>size</a:t>
            </a:r>
          </a:p>
          <a:p>
            <a:pPr marL="108000" indent="-108000" eaLnBrk="0" hangingPunct="0">
              <a:buFont typeface="Arial" panose="020B0604020202020204" pitchFamily="34" charset="0"/>
              <a:buChar char="•"/>
              <a:tabLst>
                <a:tab pos="75302" algn="l"/>
              </a:tabLst>
            </a:pPr>
            <a:r>
              <a:rPr lang="en-US" sz="1000" dirty="0" smtClean="0">
                <a:solidFill>
                  <a:srgbClr val="000000"/>
                </a:solidFill>
                <a:ea typeface="Osaka"/>
                <a:cs typeface="Osaka"/>
              </a:rPr>
              <a:t>TTL </a:t>
            </a:r>
            <a:r>
              <a:rPr lang="en-US" sz="1000" dirty="0">
                <a:solidFill>
                  <a:srgbClr val="000000"/>
                </a:solidFill>
                <a:ea typeface="Osaka"/>
                <a:cs typeface="Osaka"/>
              </a:rPr>
              <a:t>(Time To Live)</a:t>
            </a:r>
          </a:p>
        </p:txBody>
      </p:sp>
      <p:cxnSp>
        <p:nvCxnSpPr>
          <p:cNvPr id="134" name="Straight Arrow Connector 133"/>
          <p:cNvCxnSpPr/>
          <p:nvPr/>
        </p:nvCxnSpPr>
        <p:spPr>
          <a:xfrm flipV="1">
            <a:off x="4723190" y="3750733"/>
            <a:ext cx="0" cy="653400"/>
          </a:xfrm>
          <a:prstGeom prst="straightConnector1">
            <a:avLst/>
          </a:prstGeom>
          <a:noFill/>
          <a:ln w="19050" cap="flat" cmpd="sng" algn="ctr">
            <a:solidFill>
              <a:srgbClr val="8C8C8C"/>
            </a:solidFill>
            <a:prstDash val="sysDash"/>
            <a:headEnd type="none" w="med" len="med"/>
            <a:tailEnd type="triangle" w="med" len="med"/>
          </a:ln>
          <a:effectLst/>
        </p:spPr>
      </p:cxnSp>
      <p:cxnSp>
        <p:nvCxnSpPr>
          <p:cNvPr id="135" name="Straight Arrow Connector 134"/>
          <p:cNvCxnSpPr/>
          <p:nvPr/>
        </p:nvCxnSpPr>
        <p:spPr>
          <a:xfrm>
            <a:off x="4307702" y="1917639"/>
            <a:ext cx="1147" cy="1396030"/>
          </a:xfrm>
          <a:prstGeom prst="straightConnector1">
            <a:avLst/>
          </a:prstGeom>
          <a:noFill/>
          <a:ln w="19050" cap="flat" cmpd="sng" algn="ctr">
            <a:solidFill>
              <a:srgbClr val="8C8C8C"/>
            </a:solidFill>
            <a:prstDash val="solid"/>
            <a:headEnd type="none" w="med" len="med"/>
            <a:tailEnd type="none" w="med" len="med"/>
          </a:ln>
          <a:effectLst/>
        </p:spPr>
      </p:cxnSp>
      <p:cxnSp>
        <p:nvCxnSpPr>
          <p:cNvPr id="136" name="Straight Arrow Connector 135"/>
          <p:cNvCxnSpPr/>
          <p:nvPr/>
        </p:nvCxnSpPr>
        <p:spPr>
          <a:xfrm flipV="1">
            <a:off x="4304204" y="3502386"/>
            <a:ext cx="0" cy="1397137"/>
          </a:xfrm>
          <a:prstGeom prst="straightConnector1">
            <a:avLst/>
          </a:prstGeom>
          <a:noFill/>
          <a:ln w="19050" cap="flat" cmpd="sng" algn="ctr">
            <a:solidFill>
              <a:srgbClr val="8C8C8C"/>
            </a:solidFill>
            <a:prstDash val="solid"/>
            <a:headEnd type="none" w="med" len="med"/>
            <a:tailEnd type="none" w="med" len="med"/>
          </a:ln>
          <a:effectLst/>
        </p:spPr>
      </p:cxnSp>
      <p:sp>
        <p:nvSpPr>
          <p:cNvPr id="124" name="Rounded Rectangle 123"/>
          <p:cNvSpPr/>
          <p:nvPr/>
        </p:nvSpPr>
        <p:spPr>
          <a:xfrm>
            <a:off x="3447044" y="3326331"/>
            <a:ext cx="1666875" cy="352110"/>
          </a:xfrm>
          <a:prstGeom prst="roundRect">
            <a:avLst/>
          </a:prstGeom>
          <a:solidFill>
            <a:schemeClr val="bg1"/>
          </a:solidFill>
          <a:ln w="19050">
            <a:solidFill>
              <a:schemeClr val="tx1">
                <a:lumMod val="50000"/>
                <a:lumOff val="50000"/>
              </a:schemeClr>
            </a:solidFill>
          </a:ln>
          <a:effectLst/>
        </p:spPr>
        <p:txBody>
          <a:bodyPr tIns="91440" bIns="91440" anchor="ctr"/>
          <a:lstStyle/>
          <a:p>
            <a:pPr algn="ctr"/>
            <a:r>
              <a:rPr lang="en-US" sz="1400" b="1" dirty="0">
                <a:solidFill>
                  <a:srgbClr val="FF6F36"/>
                </a:solidFill>
                <a:cs typeface="Arial"/>
              </a:rPr>
              <a:t>Blocking Rules</a:t>
            </a:r>
          </a:p>
        </p:txBody>
      </p:sp>
      <p:cxnSp>
        <p:nvCxnSpPr>
          <p:cNvPr id="137" name="Straight Connector 136"/>
          <p:cNvCxnSpPr/>
          <p:nvPr/>
        </p:nvCxnSpPr>
        <p:spPr>
          <a:xfrm>
            <a:off x="3489652" y="4899522"/>
            <a:ext cx="814552" cy="0"/>
          </a:xfrm>
          <a:prstGeom prst="line">
            <a:avLst/>
          </a:prstGeom>
          <a:noFill/>
          <a:ln w="19050" cap="flat" cmpd="sng" algn="ctr">
            <a:solidFill>
              <a:srgbClr val="8C8C8C"/>
            </a:solidFill>
            <a:prstDash val="solid"/>
            <a:headEnd type="none" w="med" len="med"/>
            <a:tailEnd type="none" w="med" len="med"/>
          </a:ln>
          <a:effectLst/>
        </p:spPr>
      </p:cxnSp>
      <p:pic>
        <p:nvPicPr>
          <p:cNvPr id="54" name="Pictur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4705" y="4326080"/>
            <a:ext cx="969896" cy="931720"/>
          </a:xfrm>
          <a:prstGeom prst="rect">
            <a:avLst/>
          </a:prstGeom>
        </p:spPr>
      </p:pic>
      <p:sp>
        <p:nvSpPr>
          <p:cNvPr id="7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33</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378220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remove" grpId="0" nodeType="afterEffect">
                                  <p:stCondLst>
                                    <p:cond delay="0"/>
                                  </p:stCondLst>
                                  <p:iterate type="lt">
                                    <p:tmPct val="10000"/>
                                  </p:iterate>
                                  <p:childTnLst>
                                    <p:animClr clrSpc="rgb" dir="cw">
                                      <p:cBhvr override="childStyle">
                                        <p:cTn id="6" dur="250" autoRev="1" fill="remove"/>
                                        <p:tgtEl>
                                          <p:spTgt spid="125"/>
                                        </p:tgtEl>
                                        <p:attrNameLst>
                                          <p:attrName>style.color</p:attrName>
                                        </p:attrNameLst>
                                      </p:cBhvr>
                                      <p:to>
                                        <a:srgbClr val="FF5821"/>
                                      </p:to>
                                    </p:animClr>
                                    <p:animClr clrSpc="rgb" dir="cw">
                                      <p:cBhvr>
                                        <p:cTn id="7" dur="250" autoRev="1" fill="remove"/>
                                        <p:tgtEl>
                                          <p:spTgt spid="125"/>
                                        </p:tgtEl>
                                        <p:attrNameLst>
                                          <p:attrName>fillcolor</p:attrName>
                                        </p:attrNameLst>
                                      </p:cBhvr>
                                      <p:to>
                                        <a:srgbClr val="FF5821"/>
                                      </p:to>
                                    </p:animClr>
                                    <p:set>
                                      <p:cBhvr>
                                        <p:cTn id="8" dur="250" autoRev="1" fill="remove"/>
                                        <p:tgtEl>
                                          <p:spTgt spid="125"/>
                                        </p:tgtEl>
                                        <p:attrNameLst>
                                          <p:attrName>fill.type</p:attrName>
                                        </p:attrNameLst>
                                      </p:cBhvr>
                                      <p:to>
                                        <p:strVal val="solid"/>
                                      </p:to>
                                    </p:set>
                                    <p:set>
                                      <p:cBhvr>
                                        <p:cTn id="9" dur="250" autoRev="1" fill="remove"/>
                                        <p:tgtEl>
                                          <p:spTgt spid="125"/>
                                        </p:tgtEl>
                                        <p:attrNameLst>
                                          <p:attrName>fill.on</p:attrName>
                                        </p:attrNameLst>
                                      </p:cBhvr>
                                      <p:to>
                                        <p:strVal val="true"/>
                                      </p:to>
                                    </p:set>
                                  </p:childTnLst>
                                </p:cTn>
                              </p:par>
                              <p:par>
                                <p:cTn id="10" presetID="27" presetClass="emph" presetSubtype="0" repeatCount="indefinite" fill="remove" grpId="0" nodeType="withEffect">
                                  <p:stCondLst>
                                    <p:cond delay="0"/>
                                  </p:stCondLst>
                                  <p:iterate type="lt">
                                    <p:tmPct val="10000"/>
                                  </p:iterate>
                                  <p:childTnLst>
                                    <p:animClr clrSpc="rgb" dir="cw">
                                      <p:cBhvr override="childStyle">
                                        <p:cTn id="11" dur="250" autoRev="1" fill="remove"/>
                                        <p:tgtEl>
                                          <p:spTgt spid="123"/>
                                        </p:tgtEl>
                                        <p:attrNameLst>
                                          <p:attrName>style.color</p:attrName>
                                        </p:attrNameLst>
                                      </p:cBhvr>
                                      <p:to>
                                        <a:srgbClr val="FF5821"/>
                                      </p:to>
                                    </p:animClr>
                                    <p:animClr clrSpc="rgb" dir="cw">
                                      <p:cBhvr>
                                        <p:cTn id="12" dur="250" autoRev="1" fill="remove"/>
                                        <p:tgtEl>
                                          <p:spTgt spid="123"/>
                                        </p:tgtEl>
                                        <p:attrNameLst>
                                          <p:attrName>fillcolor</p:attrName>
                                        </p:attrNameLst>
                                      </p:cBhvr>
                                      <p:to>
                                        <a:srgbClr val="FF5821"/>
                                      </p:to>
                                    </p:animClr>
                                    <p:set>
                                      <p:cBhvr>
                                        <p:cTn id="13" dur="250" autoRev="1" fill="remove"/>
                                        <p:tgtEl>
                                          <p:spTgt spid="123"/>
                                        </p:tgtEl>
                                        <p:attrNameLst>
                                          <p:attrName>fill.type</p:attrName>
                                        </p:attrNameLst>
                                      </p:cBhvr>
                                      <p:to>
                                        <p:strVal val="solid"/>
                                      </p:to>
                                    </p:set>
                                    <p:set>
                                      <p:cBhvr>
                                        <p:cTn id="14" dur="250" autoRev="1" fill="remove"/>
                                        <p:tgtEl>
                                          <p:spTgt spid="123"/>
                                        </p:tgtEl>
                                        <p:attrNameLst>
                                          <p:attrName>fill.on</p:attrName>
                                        </p:attrNameLst>
                                      </p:cBhvr>
                                      <p:to>
                                        <p:strVal val="true"/>
                                      </p:to>
                                    </p:set>
                                  </p:childTnLst>
                                </p:cTn>
                              </p:par>
                              <p:par>
                                <p:cTn id="15" presetID="10" presetClass="entr" presetSubtype="0" fill="hold" nodeType="with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fade">
                                      <p:cBhvr>
                                        <p:cTn id="17" dur="500"/>
                                        <p:tgtEl>
                                          <p:spTgt spid="87"/>
                                        </p:tgtEl>
                                      </p:cBhvr>
                                    </p:animEffect>
                                  </p:childTnLst>
                                </p:cTn>
                              </p:par>
                            </p:childTnLst>
                          </p:cTn>
                        </p:par>
                        <p:par>
                          <p:cTn id="18" fill="hold">
                            <p:stCondLst>
                              <p:cond delay="1200"/>
                            </p:stCondLst>
                            <p:childTnLst>
                              <p:par>
                                <p:cTn id="19" presetID="10" presetClass="entr" presetSubtype="0"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fade">
                                      <p:cBhvr>
                                        <p:cTn id="21" dur="500"/>
                                        <p:tgtEl>
                                          <p:spTgt spid="100"/>
                                        </p:tgtEl>
                                      </p:cBhvr>
                                    </p:animEffect>
                                  </p:childTnLst>
                                </p:cTn>
                              </p:par>
                            </p:childTnLst>
                          </p:cTn>
                        </p:par>
                        <p:par>
                          <p:cTn id="22" fill="hold">
                            <p:stCondLst>
                              <p:cond delay="1700"/>
                            </p:stCondLst>
                            <p:childTnLst>
                              <p:par>
                                <p:cTn id="23" presetID="22" presetClass="entr" presetSubtype="1" fill="hold" nodeType="afterEffect">
                                  <p:stCondLst>
                                    <p:cond delay="0"/>
                                  </p:stCondLst>
                                  <p:childTnLst>
                                    <p:set>
                                      <p:cBhvr>
                                        <p:cTn id="24" dur="1" fill="hold">
                                          <p:stCondLst>
                                            <p:cond delay="0"/>
                                          </p:stCondLst>
                                        </p:cTn>
                                        <p:tgtEl>
                                          <p:spTgt spid="122"/>
                                        </p:tgtEl>
                                        <p:attrNameLst>
                                          <p:attrName>style.visibility</p:attrName>
                                        </p:attrNameLst>
                                      </p:cBhvr>
                                      <p:to>
                                        <p:strVal val="visible"/>
                                      </p:to>
                                    </p:set>
                                    <p:animEffect transition="in" filter="wipe(up)">
                                      <p:cBhvr>
                                        <p:cTn id="25" dur="500"/>
                                        <p:tgtEl>
                                          <p:spTgt spid="122"/>
                                        </p:tgtEl>
                                      </p:cBhvr>
                                    </p:animEffect>
                                  </p:childTnLst>
                                </p:cTn>
                              </p:par>
                            </p:childTnLst>
                          </p:cTn>
                        </p:par>
                        <p:par>
                          <p:cTn id="26" fill="hold">
                            <p:stCondLst>
                              <p:cond delay="2200"/>
                            </p:stCondLst>
                            <p:childTnLst>
                              <p:par>
                                <p:cTn id="27" presetID="10" presetClass="entr" presetSubtype="0" fill="hold" grpId="0" nodeType="after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childTnLst>
                          </p:cTn>
                        </p:par>
                        <p:par>
                          <p:cTn id="30" fill="hold">
                            <p:stCondLst>
                              <p:cond delay="2700"/>
                            </p:stCondLst>
                            <p:childTnLst>
                              <p:par>
                                <p:cTn id="31" presetID="22" presetClass="entr" presetSubtype="1" fill="hold" grpId="0" nodeType="afterEffect">
                                  <p:stCondLst>
                                    <p:cond delay="0"/>
                                  </p:stCondLst>
                                  <p:childTnLst>
                                    <p:set>
                                      <p:cBhvr>
                                        <p:cTn id="32" dur="1" fill="hold">
                                          <p:stCondLst>
                                            <p:cond delay="0"/>
                                          </p:stCondLst>
                                        </p:cTn>
                                        <p:tgtEl>
                                          <p:spTgt spid="109"/>
                                        </p:tgtEl>
                                        <p:attrNameLst>
                                          <p:attrName>style.visibility</p:attrName>
                                        </p:attrNameLst>
                                      </p:cBhvr>
                                      <p:to>
                                        <p:strVal val="visible"/>
                                      </p:to>
                                    </p:set>
                                    <p:animEffect transition="in" filter="wipe(up)">
                                      <p:cBhvr>
                                        <p:cTn id="33" dur="500"/>
                                        <p:tgtEl>
                                          <p:spTgt spid="109"/>
                                        </p:tgtEl>
                                      </p:cBhvr>
                                    </p:animEffect>
                                  </p:childTnLst>
                                </p:cTn>
                              </p:par>
                            </p:childTnLst>
                          </p:cTn>
                        </p:par>
                        <p:par>
                          <p:cTn id="34" fill="hold">
                            <p:stCondLst>
                              <p:cond delay="3200"/>
                            </p:stCondLst>
                            <p:childTnLst>
                              <p:par>
                                <p:cTn id="35" presetID="22" presetClass="entr" presetSubtype="8" fill="hold" grpId="0" nodeType="afterEffect">
                                  <p:stCondLst>
                                    <p:cond delay="0"/>
                                  </p:stCondLst>
                                  <p:childTnLst>
                                    <p:set>
                                      <p:cBhvr>
                                        <p:cTn id="36" dur="1" fill="hold">
                                          <p:stCondLst>
                                            <p:cond delay="0"/>
                                          </p:stCondLst>
                                        </p:cTn>
                                        <p:tgtEl>
                                          <p:spTgt spid="97"/>
                                        </p:tgtEl>
                                        <p:attrNameLst>
                                          <p:attrName>style.visibility</p:attrName>
                                        </p:attrNameLst>
                                      </p:cBhvr>
                                      <p:to>
                                        <p:strVal val="visible"/>
                                      </p:to>
                                    </p:set>
                                    <p:animEffect transition="in" filter="wipe(left)">
                                      <p:cBhvr>
                                        <p:cTn id="37" dur="500"/>
                                        <p:tgtEl>
                                          <p:spTgt spid="9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wipe(left)">
                                      <p:cBhvr>
                                        <p:cTn id="42" dur="500"/>
                                        <p:tgtEl>
                                          <p:spTgt spid="85"/>
                                        </p:tgtEl>
                                      </p:cBhvr>
                                    </p:animEffect>
                                  </p:childTnLst>
                                </p:cTn>
                              </p:par>
                            </p:childTnLst>
                          </p:cTn>
                        </p:par>
                        <p:par>
                          <p:cTn id="43" fill="hold">
                            <p:stCondLst>
                              <p:cond delay="500"/>
                            </p:stCondLst>
                            <p:childTnLst>
                              <p:par>
                                <p:cTn id="44" presetID="22" presetClass="entr" presetSubtype="4"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down)">
                                      <p:cBhvr>
                                        <p:cTn id="46" dur="500"/>
                                        <p:tgtEl>
                                          <p:spTgt spid="65"/>
                                        </p:tgtEl>
                                      </p:cBhvr>
                                    </p:animEffect>
                                  </p:childTnLst>
                                </p:cTn>
                              </p:par>
                            </p:childTnLst>
                          </p:cTn>
                        </p:par>
                        <p:par>
                          <p:cTn id="47" fill="hold">
                            <p:stCondLst>
                              <p:cond delay="1000"/>
                            </p:stCondLst>
                            <p:childTnLst>
                              <p:par>
                                <p:cTn id="48" presetID="22" presetClass="entr" presetSubtype="8"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wipe(left)">
                                      <p:cBhvr>
                                        <p:cTn id="50" dur="500"/>
                                        <p:tgtEl>
                                          <p:spTgt spid="67"/>
                                        </p:tgtEl>
                                      </p:cBhvr>
                                    </p:animEffect>
                                  </p:childTnLst>
                                </p:cTn>
                              </p:par>
                            </p:childTnLst>
                          </p:cTn>
                        </p:par>
                        <p:par>
                          <p:cTn id="51" fill="hold">
                            <p:stCondLst>
                              <p:cond delay="1500"/>
                            </p:stCondLst>
                            <p:childTnLst>
                              <p:par>
                                <p:cTn id="52" presetID="22" presetClass="entr" presetSubtype="8" fill="hold"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fade">
                                      <p:cBhvr>
                                        <p:cTn id="58" dur="500"/>
                                        <p:tgtEl>
                                          <p:spTgt spid="79"/>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500"/>
                                        <p:tgtEl>
                                          <p:spTgt spid="10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wipe(left)">
                                      <p:cBhvr>
                                        <p:cTn id="67" dur="500"/>
                                        <p:tgtEl>
                                          <p:spTgt spid="98"/>
                                        </p:tgtEl>
                                      </p:cBhvr>
                                    </p:animEffect>
                                  </p:childTnLst>
                                </p:cTn>
                              </p:par>
                            </p:childTnLst>
                          </p:cTn>
                        </p:par>
                        <p:par>
                          <p:cTn id="68" fill="hold">
                            <p:stCondLst>
                              <p:cond delay="500"/>
                            </p:stCondLst>
                            <p:childTnLst>
                              <p:par>
                                <p:cTn id="69" presetID="22" presetClass="entr" presetSubtype="1"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Effect transition="in" filter="wipe(up)">
                                      <p:cBhvr>
                                        <p:cTn id="71" dur="500"/>
                                        <p:tgtEl>
                                          <p:spTgt spid="11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79"/>
                                        </p:tgtEl>
                                      </p:cBhvr>
                                    </p:animEffect>
                                    <p:set>
                                      <p:cBhvr>
                                        <p:cTn id="76" dur="1" fill="hold">
                                          <p:stCondLst>
                                            <p:cond delay="499"/>
                                          </p:stCondLst>
                                        </p:cTn>
                                        <p:tgtEl>
                                          <p:spTgt spid="79"/>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grpId="2" nodeType="afterEffect">
                                  <p:stCondLst>
                                    <p:cond delay="0"/>
                                  </p:stCondLst>
                                  <p:childTnLst>
                                    <p:set>
                                      <p:cBhvr>
                                        <p:cTn id="79" dur="1" fill="hold">
                                          <p:stCondLst>
                                            <p:cond delay="0"/>
                                          </p:stCondLst>
                                        </p:cTn>
                                        <p:tgtEl>
                                          <p:spTgt spid="79"/>
                                        </p:tgtEl>
                                        <p:attrNameLst>
                                          <p:attrName>style.visibility</p:attrName>
                                        </p:attrNameLst>
                                      </p:cBhvr>
                                      <p:to>
                                        <p:strVal val="visible"/>
                                      </p:to>
                                    </p:set>
                                    <p:animEffect transition="in" filter="fade">
                                      <p:cBhvr>
                                        <p:cTn id="80" dur="500"/>
                                        <p:tgtEl>
                                          <p:spTgt spid="79"/>
                                        </p:tgtEl>
                                      </p:cBhvr>
                                    </p:animEffect>
                                  </p:childTnLst>
                                </p:cTn>
                              </p:par>
                            </p:childTnLst>
                          </p:cTn>
                        </p:par>
                        <p:par>
                          <p:cTn id="81" fill="hold">
                            <p:stCondLst>
                              <p:cond delay="1000"/>
                            </p:stCondLst>
                            <p:childTnLst>
                              <p:par>
                                <p:cTn id="82" presetID="10" presetClass="exit" presetSubtype="0" fill="hold" grpId="3" nodeType="afterEffect">
                                  <p:stCondLst>
                                    <p:cond delay="0"/>
                                  </p:stCondLst>
                                  <p:childTnLst>
                                    <p:animEffect transition="out" filter="fade">
                                      <p:cBhvr>
                                        <p:cTn id="83" dur="500"/>
                                        <p:tgtEl>
                                          <p:spTgt spid="79"/>
                                        </p:tgtEl>
                                      </p:cBhvr>
                                    </p:animEffect>
                                    <p:set>
                                      <p:cBhvr>
                                        <p:cTn id="84" dur="1" fill="hold">
                                          <p:stCondLst>
                                            <p:cond delay="499"/>
                                          </p:stCondLst>
                                        </p:cTn>
                                        <p:tgtEl>
                                          <p:spTgt spid="79"/>
                                        </p:tgtEl>
                                        <p:attrNameLst>
                                          <p:attrName>style.visibility</p:attrName>
                                        </p:attrNameLst>
                                      </p:cBhvr>
                                      <p:to>
                                        <p:strVal val="hidden"/>
                                      </p:to>
                                    </p:set>
                                  </p:childTnLst>
                                </p:cTn>
                              </p:par>
                            </p:childTnLst>
                          </p:cTn>
                        </p:par>
                        <p:par>
                          <p:cTn id="85" fill="hold">
                            <p:stCondLst>
                              <p:cond delay="1500"/>
                            </p:stCondLst>
                            <p:childTnLst>
                              <p:par>
                                <p:cTn id="86" presetID="10" presetClass="entr" presetSubtype="0" fill="hold" grpId="4"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fade">
                                      <p:cBhvr>
                                        <p:cTn id="88" dur="500"/>
                                        <p:tgtEl>
                                          <p:spTgt spid="79"/>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99"/>
                                        </p:tgtEl>
                                        <p:attrNameLst>
                                          <p:attrName>style.visibility</p:attrName>
                                        </p:attrNameLst>
                                      </p:cBhvr>
                                      <p:to>
                                        <p:strVal val="visible"/>
                                      </p:to>
                                    </p:set>
                                    <p:animEffect transition="in" filter="wipe(left)">
                                      <p:cBhvr>
                                        <p:cTn id="93" dur="500"/>
                                        <p:tgtEl>
                                          <p:spTgt spid="99"/>
                                        </p:tgtEl>
                                      </p:cBhvr>
                                    </p:animEffect>
                                  </p:childTnLst>
                                </p:cTn>
                              </p:par>
                            </p:childTnLst>
                          </p:cTn>
                        </p:par>
                        <p:par>
                          <p:cTn id="94" fill="hold">
                            <p:stCondLst>
                              <p:cond delay="500"/>
                            </p:stCondLst>
                            <p:childTnLst>
                              <p:par>
                                <p:cTn id="95" presetID="22" presetClass="entr" presetSubtype="1" fill="hold" grpId="0" nodeType="afterEffect">
                                  <p:stCondLst>
                                    <p:cond delay="0"/>
                                  </p:stCondLst>
                                  <p:childTnLst>
                                    <p:set>
                                      <p:cBhvr>
                                        <p:cTn id="96" dur="1" fill="hold">
                                          <p:stCondLst>
                                            <p:cond delay="0"/>
                                          </p:stCondLst>
                                        </p:cTn>
                                        <p:tgtEl>
                                          <p:spTgt spid="111"/>
                                        </p:tgtEl>
                                        <p:attrNameLst>
                                          <p:attrName>style.visibility</p:attrName>
                                        </p:attrNameLst>
                                      </p:cBhvr>
                                      <p:to>
                                        <p:strVal val="visible"/>
                                      </p:to>
                                    </p:set>
                                    <p:animEffect transition="in" filter="wipe(up)">
                                      <p:cBhvr>
                                        <p:cTn id="97" dur="500"/>
                                        <p:tgtEl>
                                          <p:spTgt spid="11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5" nodeType="clickEffect">
                                  <p:stCondLst>
                                    <p:cond delay="0"/>
                                  </p:stCondLst>
                                  <p:childTnLst>
                                    <p:animEffect transition="out" filter="fade">
                                      <p:cBhvr>
                                        <p:cTn id="101" dur="500"/>
                                        <p:tgtEl>
                                          <p:spTgt spid="79"/>
                                        </p:tgtEl>
                                      </p:cBhvr>
                                    </p:animEffect>
                                    <p:set>
                                      <p:cBhvr>
                                        <p:cTn id="102" dur="1" fill="hold">
                                          <p:stCondLst>
                                            <p:cond delay="499"/>
                                          </p:stCondLst>
                                        </p:cTn>
                                        <p:tgtEl>
                                          <p:spTgt spid="79"/>
                                        </p:tgtEl>
                                        <p:attrNameLst>
                                          <p:attrName>style.visibility</p:attrName>
                                        </p:attrNameLst>
                                      </p:cBhvr>
                                      <p:to>
                                        <p:strVal val="hidden"/>
                                      </p:to>
                                    </p:set>
                                  </p:childTnLst>
                                </p:cTn>
                              </p:par>
                            </p:childTnLst>
                          </p:cTn>
                        </p:par>
                        <p:par>
                          <p:cTn id="103" fill="hold">
                            <p:stCondLst>
                              <p:cond delay="500"/>
                            </p:stCondLst>
                            <p:childTnLst>
                              <p:par>
                                <p:cTn id="104" presetID="10" presetClass="entr" presetSubtype="0" fill="hold" grpId="6" nodeType="afterEffect">
                                  <p:stCondLst>
                                    <p:cond delay="0"/>
                                  </p:stCondLst>
                                  <p:childTnLst>
                                    <p:set>
                                      <p:cBhvr>
                                        <p:cTn id="105" dur="1" fill="hold">
                                          <p:stCondLst>
                                            <p:cond delay="0"/>
                                          </p:stCondLst>
                                        </p:cTn>
                                        <p:tgtEl>
                                          <p:spTgt spid="79"/>
                                        </p:tgtEl>
                                        <p:attrNameLst>
                                          <p:attrName>style.visibility</p:attrName>
                                        </p:attrNameLst>
                                      </p:cBhvr>
                                      <p:to>
                                        <p:strVal val="visible"/>
                                      </p:to>
                                    </p:set>
                                    <p:animEffect transition="in" filter="fade">
                                      <p:cBhvr>
                                        <p:cTn id="106" dur="500"/>
                                        <p:tgtEl>
                                          <p:spTgt spid="79"/>
                                        </p:tgtEl>
                                      </p:cBhvr>
                                    </p:animEffect>
                                  </p:childTnLst>
                                </p:cTn>
                              </p:par>
                            </p:childTnLst>
                          </p:cTn>
                        </p:par>
                        <p:par>
                          <p:cTn id="107" fill="hold">
                            <p:stCondLst>
                              <p:cond delay="1000"/>
                            </p:stCondLst>
                            <p:childTnLst>
                              <p:par>
                                <p:cTn id="108" presetID="10" presetClass="exit" presetSubtype="0" fill="hold" grpId="7" nodeType="afterEffect">
                                  <p:stCondLst>
                                    <p:cond delay="0"/>
                                  </p:stCondLst>
                                  <p:childTnLst>
                                    <p:animEffect transition="out" filter="fade">
                                      <p:cBhvr>
                                        <p:cTn id="109" dur="500"/>
                                        <p:tgtEl>
                                          <p:spTgt spid="79"/>
                                        </p:tgtEl>
                                      </p:cBhvr>
                                    </p:animEffect>
                                    <p:set>
                                      <p:cBhvr>
                                        <p:cTn id="110" dur="1" fill="hold">
                                          <p:stCondLst>
                                            <p:cond delay="499"/>
                                          </p:stCondLst>
                                        </p:cTn>
                                        <p:tgtEl>
                                          <p:spTgt spid="79"/>
                                        </p:tgtEl>
                                        <p:attrNameLst>
                                          <p:attrName>style.visibility</p:attrName>
                                        </p:attrNameLst>
                                      </p:cBhvr>
                                      <p:to>
                                        <p:strVal val="hidden"/>
                                      </p:to>
                                    </p:set>
                                  </p:childTnLst>
                                </p:cTn>
                              </p:par>
                            </p:childTnLst>
                          </p:cTn>
                        </p:par>
                        <p:par>
                          <p:cTn id="111" fill="hold">
                            <p:stCondLst>
                              <p:cond delay="1500"/>
                            </p:stCondLst>
                            <p:childTnLst>
                              <p:par>
                                <p:cTn id="112" presetID="10" presetClass="entr" presetSubtype="0" fill="hold" grpId="8" nodeType="afterEffect">
                                  <p:stCondLst>
                                    <p:cond delay="0"/>
                                  </p:stCondLst>
                                  <p:childTnLst>
                                    <p:set>
                                      <p:cBhvr>
                                        <p:cTn id="113" dur="1" fill="hold">
                                          <p:stCondLst>
                                            <p:cond delay="0"/>
                                          </p:stCondLst>
                                        </p:cTn>
                                        <p:tgtEl>
                                          <p:spTgt spid="79"/>
                                        </p:tgtEl>
                                        <p:attrNameLst>
                                          <p:attrName>style.visibility</p:attrName>
                                        </p:attrNameLst>
                                      </p:cBhvr>
                                      <p:to>
                                        <p:strVal val="visible"/>
                                      </p:to>
                                    </p:set>
                                    <p:animEffect transition="in" filter="fade">
                                      <p:cBhvr>
                                        <p:cTn id="114" dur="500"/>
                                        <p:tgtEl>
                                          <p:spTgt spid="79"/>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grpId="0" nodeType="clickEffect">
                                  <p:stCondLst>
                                    <p:cond delay="0"/>
                                  </p:stCondLst>
                                  <p:childTnLst>
                                    <p:set>
                                      <p:cBhvr>
                                        <p:cTn id="118" dur="1" fill="hold">
                                          <p:stCondLst>
                                            <p:cond delay="0"/>
                                          </p:stCondLst>
                                        </p:cTn>
                                        <p:tgtEl>
                                          <p:spTgt spid="116"/>
                                        </p:tgtEl>
                                        <p:attrNameLst>
                                          <p:attrName>style.visibility</p:attrName>
                                        </p:attrNameLst>
                                      </p:cBhvr>
                                      <p:to>
                                        <p:strVal val="visible"/>
                                      </p:to>
                                    </p:set>
                                    <p:animEffect transition="in" filter="wipe(left)">
                                      <p:cBhvr>
                                        <p:cTn id="119" dur="500"/>
                                        <p:tgtEl>
                                          <p:spTgt spid="116"/>
                                        </p:tgtEl>
                                      </p:cBhvr>
                                    </p:animEffect>
                                  </p:childTnLst>
                                </p:cTn>
                              </p:par>
                            </p:childTnLst>
                          </p:cTn>
                        </p:par>
                        <p:par>
                          <p:cTn id="120" fill="hold">
                            <p:stCondLst>
                              <p:cond delay="500"/>
                            </p:stCondLst>
                            <p:childTnLst>
                              <p:par>
                                <p:cTn id="121" presetID="22" presetClass="entr" presetSubtype="1" fill="hold" grpId="0" nodeType="after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wipe(up)">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114"/>
                                        </p:tgtEl>
                                        <p:attrNameLst>
                                          <p:attrName>style.visibility</p:attrName>
                                        </p:attrNameLst>
                                      </p:cBhvr>
                                      <p:to>
                                        <p:strVal val="visible"/>
                                      </p:to>
                                    </p:set>
                                    <p:animEffect transition="in" filter="fade">
                                      <p:cBhvr>
                                        <p:cTn id="128" dur="500"/>
                                        <p:tgtEl>
                                          <p:spTgt spid="114"/>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xit" presetSubtype="4" fill="hold" grpId="1" nodeType="clickEffect">
                                  <p:stCondLst>
                                    <p:cond delay="0"/>
                                  </p:stCondLst>
                                  <p:childTnLst>
                                    <p:animEffect transition="out" filter="wipe(down)">
                                      <p:cBhvr>
                                        <p:cTn id="132" dur="500"/>
                                        <p:tgtEl>
                                          <p:spTgt spid="112"/>
                                        </p:tgtEl>
                                      </p:cBhvr>
                                    </p:animEffect>
                                    <p:set>
                                      <p:cBhvr>
                                        <p:cTn id="133" dur="1" fill="hold">
                                          <p:stCondLst>
                                            <p:cond delay="499"/>
                                          </p:stCondLst>
                                        </p:cTn>
                                        <p:tgtEl>
                                          <p:spTgt spid="112"/>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grpId="1" nodeType="clickEffect">
                                  <p:stCondLst>
                                    <p:cond delay="0"/>
                                  </p:stCondLst>
                                  <p:childTnLst>
                                    <p:animEffect transition="out" filter="fade">
                                      <p:cBhvr>
                                        <p:cTn id="137" dur="500"/>
                                        <p:tgtEl>
                                          <p:spTgt spid="114"/>
                                        </p:tgtEl>
                                      </p:cBhvr>
                                    </p:animEffect>
                                    <p:set>
                                      <p:cBhvr>
                                        <p:cTn id="138" dur="1" fill="hold">
                                          <p:stCondLst>
                                            <p:cond delay="499"/>
                                          </p:stCondLst>
                                        </p:cTn>
                                        <p:tgtEl>
                                          <p:spTgt spid="114"/>
                                        </p:tgtEl>
                                        <p:attrNameLst>
                                          <p:attrName>style.visibility</p:attrName>
                                        </p:attrNameLst>
                                      </p:cBhvr>
                                      <p:to>
                                        <p:strVal val="hidden"/>
                                      </p:to>
                                    </p:set>
                                  </p:childTnLst>
                                </p:cTn>
                              </p:par>
                            </p:childTnLst>
                          </p:cTn>
                        </p:par>
                        <p:par>
                          <p:cTn id="139" fill="hold">
                            <p:stCondLst>
                              <p:cond delay="500"/>
                            </p:stCondLst>
                            <p:childTnLst>
                              <p:par>
                                <p:cTn id="140" presetID="22" presetClass="exit" presetSubtype="2" fill="hold" grpId="1" nodeType="afterEffect">
                                  <p:stCondLst>
                                    <p:cond delay="0"/>
                                  </p:stCondLst>
                                  <p:childTnLst>
                                    <p:animEffect transition="out" filter="wipe(right)">
                                      <p:cBhvr>
                                        <p:cTn id="141" dur="500"/>
                                        <p:tgtEl>
                                          <p:spTgt spid="116"/>
                                        </p:tgtEl>
                                      </p:cBhvr>
                                    </p:animEffect>
                                    <p:set>
                                      <p:cBhvr>
                                        <p:cTn id="142" dur="1" fill="hold">
                                          <p:stCondLst>
                                            <p:cond delay="499"/>
                                          </p:stCondLst>
                                        </p:cTn>
                                        <p:tgtEl>
                                          <p:spTgt spid="116"/>
                                        </p:tgtEl>
                                        <p:attrNameLst>
                                          <p:attrName>style.visibility</p:attrName>
                                        </p:attrNameLst>
                                      </p:cBhvr>
                                      <p:to>
                                        <p:strVal val="hidden"/>
                                      </p:to>
                                    </p:set>
                                  </p:childTnLst>
                                </p:cTn>
                              </p:par>
                              <p:par>
                                <p:cTn id="143" presetID="10" presetClass="entr" presetSubtype="0" fill="hold" nodeType="withEffect">
                                  <p:stCondLst>
                                    <p:cond delay="250"/>
                                  </p:stCondLst>
                                  <p:childTnLst>
                                    <p:set>
                                      <p:cBhvr>
                                        <p:cTn id="144" dur="1" fill="hold">
                                          <p:stCondLst>
                                            <p:cond delay="0"/>
                                          </p:stCondLst>
                                        </p:cTn>
                                        <p:tgtEl>
                                          <p:spTgt spid="115"/>
                                        </p:tgtEl>
                                        <p:attrNameLst>
                                          <p:attrName>style.visibility</p:attrName>
                                        </p:attrNameLst>
                                      </p:cBhvr>
                                      <p:to>
                                        <p:strVal val="visible"/>
                                      </p:to>
                                    </p:set>
                                    <p:animEffect transition="in" filter="fade">
                                      <p:cBhvr>
                                        <p:cTn id="145" dur="500"/>
                                        <p:tgtEl>
                                          <p:spTgt spid="11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06"/>
                                        </p:tgtEl>
                                        <p:attrNameLst>
                                          <p:attrName>style.visibility</p:attrName>
                                        </p:attrNameLst>
                                      </p:cBhvr>
                                      <p:to>
                                        <p:strVal val="visible"/>
                                      </p:to>
                                    </p:set>
                                    <p:animEffect transition="in" filter="fade">
                                      <p:cBhvr>
                                        <p:cTn id="148" dur="500"/>
                                        <p:tgtEl>
                                          <p:spTgt spid="106"/>
                                        </p:tgtEl>
                                      </p:cBhvr>
                                    </p:animEffect>
                                  </p:childTnLst>
                                </p:cTn>
                              </p:par>
                            </p:childTnLst>
                          </p:cTn>
                        </p:par>
                        <p:par>
                          <p:cTn id="149" fill="hold">
                            <p:stCondLst>
                              <p:cond delay="1250"/>
                            </p:stCondLst>
                            <p:childTnLst>
                              <p:par>
                                <p:cTn id="150" presetID="22" presetClass="entr" presetSubtype="8" fill="hold" nodeType="afterEffect">
                                  <p:stCondLst>
                                    <p:cond delay="0"/>
                                  </p:stCondLst>
                                  <p:childTnLst>
                                    <p:set>
                                      <p:cBhvr>
                                        <p:cTn id="151" dur="1" fill="hold">
                                          <p:stCondLst>
                                            <p:cond delay="0"/>
                                          </p:stCondLst>
                                        </p:cTn>
                                        <p:tgtEl>
                                          <p:spTgt spid="105"/>
                                        </p:tgtEl>
                                        <p:attrNameLst>
                                          <p:attrName>style.visibility</p:attrName>
                                        </p:attrNameLst>
                                      </p:cBhvr>
                                      <p:to>
                                        <p:strVal val="visible"/>
                                      </p:to>
                                    </p:set>
                                    <p:animEffect transition="in" filter="wipe(left)">
                                      <p:cBhvr>
                                        <p:cTn id="152" dur="500"/>
                                        <p:tgtEl>
                                          <p:spTgt spid="105"/>
                                        </p:tgtEl>
                                      </p:cBhvr>
                                    </p:animEffect>
                                  </p:childTnLst>
                                </p:cTn>
                              </p:par>
                            </p:childTnLst>
                          </p:cTn>
                        </p:par>
                        <p:par>
                          <p:cTn id="153" fill="hold">
                            <p:stCondLst>
                              <p:cond delay="1750"/>
                            </p:stCondLst>
                            <p:childTnLst>
                              <p:par>
                                <p:cTn id="154" presetID="22" presetClass="entr" presetSubtype="4" fill="hold" nodeType="afterEffect">
                                  <p:stCondLst>
                                    <p:cond delay="0"/>
                                  </p:stCondLst>
                                  <p:childTnLst>
                                    <p:set>
                                      <p:cBhvr>
                                        <p:cTn id="155" dur="1" fill="hold">
                                          <p:stCondLst>
                                            <p:cond delay="0"/>
                                          </p:stCondLst>
                                        </p:cTn>
                                        <p:tgtEl>
                                          <p:spTgt spid="107"/>
                                        </p:tgtEl>
                                        <p:attrNameLst>
                                          <p:attrName>style.visibility</p:attrName>
                                        </p:attrNameLst>
                                      </p:cBhvr>
                                      <p:to>
                                        <p:strVal val="visible"/>
                                      </p:to>
                                    </p:set>
                                    <p:animEffect transition="in" filter="wipe(down)">
                                      <p:cBhvr>
                                        <p:cTn id="156" dur="500"/>
                                        <p:tgtEl>
                                          <p:spTgt spid="107"/>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113"/>
                                        </p:tgtEl>
                                        <p:attrNameLst>
                                          <p:attrName>style.visibility</p:attrName>
                                        </p:attrNameLst>
                                      </p:cBhvr>
                                      <p:to>
                                        <p:strVal val="visible"/>
                                      </p:to>
                                    </p:set>
                                    <p:animEffect transition="in" filter="fade">
                                      <p:cBhvr>
                                        <p:cTn id="161" dur="500"/>
                                        <p:tgtEl>
                                          <p:spTgt spid="113"/>
                                        </p:tgtEl>
                                      </p:cBhvr>
                                    </p:animEffect>
                                  </p:childTnLst>
                                </p:cTn>
                              </p:par>
                              <p:par>
                                <p:cTn id="162" presetID="21" presetClass="entr" presetSubtype="1" fill="hold" grpId="0" nodeType="withEffect">
                                  <p:stCondLst>
                                    <p:cond delay="0"/>
                                  </p:stCondLst>
                                  <p:childTnLst>
                                    <p:set>
                                      <p:cBhvr>
                                        <p:cTn id="163" dur="1" fill="hold">
                                          <p:stCondLst>
                                            <p:cond delay="0"/>
                                          </p:stCondLst>
                                        </p:cTn>
                                        <p:tgtEl>
                                          <p:spTgt spid="117"/>
                                        </p:tgtEl>
                                        <p:attrNameLst>
                                          <p:attrName>style.visibility</p:attrName>
                                        </p:attrNameLst>
                                      </p:cBhvr>
                                      <p:to>
                                        <p:strVal val="visible"/>
                                      </p:to>
                                    </p:set>
                                    <p:animEffect transition="in" filter="wheel(1)">
                                      <p:cBhvr>
                                        <p:cTn id="164" dur="1000"/>
                                        <p:tgtEl>
                                          <p:spTgt spid="117"/>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1" fill="hold" nodeType="clickEffect">
                                  <p:stCondLst>
                                    <p:cond delay="0"/>
                                  </p:stCondLst>
                                  <p:childTnLst>
                                    <p:set>
                                      <p:cBhvr>
                                        <p:cTn id="168" dur="1" fill="hold">
                                          <p:stCondLst>
                                            <p:cond delay="0"/>
                                          </p:stCondLst>
                                        </p:cTn>
                                        <p:tgtEl>
                                          <p:spTgt spid="118"/>
                                        </p:tgtEl>
                                        <p:attrNameLst>
                                          <p:attrName>style.visibility</p:attrName>
                                        </p:attrNameLst>
                                      </p:cBhvr>
                                      <p:to>
                                        <p:strVal val="visible"/>
                                      </p:to>
                                    </p:set>
                                    <p:animEffect transition="in" filter="wipe(up)">
                                      <p:cBhvr>
                                        <p:cTn id="169" dur="500"/>
                                        <p:tgtEl>
                                          <p:spTgt spid="118"/>
                                        </p:tgtEl>
                                      </p:cBhvr>
                                    </p:animEffect>
                                  </p:childTnLst>
                                </p:cTn>
                              </p:par>
                              <p:par>
                                <p:cTn id="170" presetID="10" presetClass="exit" presetSubtype="0" fill="hold" nodeType="withEffect">
                                  <p:stCondLst>
                                    <p:cond delay="0"/>
                                  </p:stCondLst>
                                  <p:childTnLst>
                                    <p:animEffect transition="out" filter="fade">
                                      <p:cBhvr>
                                        <p:cTn id="171" dur="500"/>
                                        <p:tgtEl>
                                          <p:spTgt spid="87"/>
                                        </p:tgtEl>
                                      </p:cBhvr>
                                    </p:animEffect>
                                    <p:set>
                                      <p:cBhvr>
                                        <p:cTn id="172" dur="1" fill="hold">
                                          <p:stCondLst>
                                            <p:cond delay="499"/>
                                          </p:stCondLst>
                                        </p:cTn>
                                        <p:tgtEl>
                                          <p:spTgt spid="87"/>
                                        </p:tgtEl>
                                        <p:attrNameLst>
                                          <p:attrName>style.visibility</p:attrName>
                                        </p:attrNameLst>
                                      </p:cBhvr>
                                      <p:to>
                                        <p:strVal val="hidden"/>
                                      </p:to>
                                    </p:set>
                                  </p:childTnLst>
                                </p:cTn>
                              </p:par>
                              <p:par>
                                <p:cTn id="173" presetID="10" presetClass="exit" presetSubtype="0" fill="hold" nodeType="withEffect">
                                  <p:stCondLst>
                                    <p:cond delay="0"/>
                                  </p:stCondLst>
                                  <p:childTnLst>
                                    <p:animEffect transition="out" filter="fade">
                                      <p:cBhvr>
                                        <p:cTn id="174" dur="500"/>
                                        <p:tgtEl>
                                          <p:spTgt spid="100"/>
                                        </p:tgtEl>
                                      </p:cBhvr>
                                    </p:animEffect>
                                    <p:set>
                                      <p:cBhvr>
                                        <p:cTn id="175" dur="1" fill="hold">
                                          <p:stCondLst>
                                            <p:cond delay="499"/>
                                          </p:stCondLst>
                                        </p:cTn>
                                        <p:tgtEl>
                                          <p:spTgt spid="100"/>
                                        </p:tgtEl>
                                        <p:attrNameLst>
                                          <p:attrName>style.visibility</p:attrName>
                                        </p:attrNameLst>
                                      </p:cBhvr>
                                      <p:to>
                                        <p:strVal val="hidden"/>
                                      </p:to>
                                    </p:set>
                                  </p:childTnLst>
                                </p:cTn>
                              </p:par>
                              <p:par>
                                <p:cTn id="176" presetID="10" presetClass="exit" presetSubtype="0" fill="hold" grpId="1" nodeType="withEffect">
                                  <p:stCondLst>
                                    <p:cond delay="0"/>
                                  </p:stCondLst>
                                  <p:childTnLst>
                                    <p:animEffect transition="out" filter="fade">
                                      <p:cBhvr>
                                        <p:cTn id="177" dur="500"/>
                                        <p:tgtEl>
                                          <p:spTgt spid="97"/>
                                        </p:tgtEl>
                                      </p:cBhvr>
                                    </p:animEffect>
                                    <p:set>
                                      <p:cBhvr>
                                        <p:cTn id="178" dur="1" fill="hold">
                                          <p:stCondLst>
                                            <p:cond delay="499"/>
                                          </p:stCondLst>
                                        </p:cTn>
                                        <p:tgtEl>
                                          <p:spTgt spid="97"/>
                                        </p:tgtEl>
                                        <p:attrNameLst>
                                          <p:attrName>style.visibility</p:attrName>
                                        </p:attrNameLst>
                                      </p:cBhvr>
                                      <p:to>
                                        <p:strVal val="hidden"/>
                                      </p:to>
                                    </p:set>
                                  </p:childTnLst>
                                </p:cTn>
                              </p:par>
                              <p:par>
                                <p:cTn id="179" presetID="10" presetClass="exit" presetSubtype="0" fill="hold" grpId="1" nodeType="withEffect">
                                  <p:stCondLst>
                                    <p:cond delay="0"/>
                                  </p:stCondLst>
                                  <p:childTnLst>
                                    <p:animEffect transition="out" filter="fade">
                                      <p:cBhvr>
                                        <p:cTn id="180" dur="500"/>
                                        <p:tgtEl>
                                          <p:spTgt spid="108"/>
                                        </p:tgtEl>
                                      </p:cBhvr>
                                    </p:animEffect>
                                    <p:set>
                                      <p:cBhvr>
                                        <p:cTn id="181" dur="1" fill="hold">
                                          <p:stCondLst>
                                            <p:cond delay="499"/>
                                          </p:stCondLst>
                                        </p:cTn>
                                        <p:tgtEl>
                                          <p:spTgt spid="108"/>
                                        </p:tgtEl>
                                        <p:attrNameLst>
                                          <p:attrName>style.visibility</p:attrName>
                                        </p:attrNameLst>
                                      </p:cBhvr>
                                      <p:to>
                                        <p:strVal val="hidden"/>
                                      </p:to>
                                    </p:set>
                                  </p:childTnLst>
                                </p:cTn>
                              </p:par>
                              <p:par>
                                <p:cTn id="182" presetID="10" presetClass="exit" presetSubtype="0" fill="hold" grpId="1" nodeType="withEffect">
                                  <p:stCondLst>
                                    <p:cond delay="0"/>
                                  </p:stCondLst>
                                  <p:childTnLst>
                                    <p:animEffect transition="out" filter="fade">
                                      <p:cBhvr>
                                        <p:cTn id="183" dur="500"/>
                                        <p:tgtEl>
                                          <p:spTgt spid="98"/>
                                        </p:tgtEl>
                                      </p:cBhvr>
                                    </p:animEffect>
                                    <p:set>
                                      <p:cBhvr>
                                        <p:cTn id="184" dur="1" fill="hold">
                                          <p:stCondLst>
                                            <p:cond delay="499"/>
                                          </p:stCondLst>
                                        </p:cTn>
                                        <p:tgtEl>
                                          <p:spTgt spid="98"/>
                                        </p:tgtEl>
                                        <p:attrNameLst>
                                          <p:attrName>style.visibility</p:attrName>
                                        </p:attrNameLst>
                                      </p:cBhvr>
                                      <p:to>
                                        <p:strVal val="hidden"/>
                                      </p:to>
                                    </p:set>
                                  </p:childTnLst>
                                </p:cTn>
                              </p:par>
                              <p:par>
                                <p:cTn id="185" presetID="10" presetClass="exit" presetSubtype="0" fill="hold" grpId="1" nodeType="withEffect">
                                  <p:stCondLst>
                                    <p:cond delay="0"/>
                                  </p:stCondLst>
                                  <p:childTnLst>
                                    <p:animEffect transition="out" filter="fade">
                                      <p:cBhvr>
                                        <p:cTn id="186" dur="500"/>
                                        <p:tgtEl>
                                          <p:spTgt spid="99"/>
                                        </p:tgtEl>
                                      </p:cBhvr>
                                    </p:animEffect>
                                    <p:set>
                                      <p:cBhvr>
                                        <p:cTn id="187" dur="1" fill="hold">
                                          <p:stCondLst>
                                            <p:cond delay="499"/>
                                          </p:stCondLst>
                                        </p:cTn>
                                        <p:tgtEl>
                                          <p:spTgt spid="99"/>
                                        </p:tgtEl>
                                        <p:attrNameLst>
                                          <p:attrName>style.visibility</p:attrName>
                                        </p:attrNameLst>
                                      </p:cBhvr>
                                      <p:to>
                                        <p:strVal val="hidden"/>
                                      </p:to>
                                    </p:set>
                                  </p:childTnLst>
                                </p:cTn>
                              </p:par>
                              <p:par>
                                <p:cTn id="188" presetID="10" presetClass="exit" presetSubtype="0" fill="hold" grpId="2" nodeType="withEffect">
                                  <p:stCondLst>
                                    <p:cond delay="0"/>
                                  </p:stCondLst>
                                  <p:childTnLst>
                                    <p:animEffect transition="out" filter="fade">
                                      <p:cBhvr>
                                        <p:cTn id="189" dur="500"/>
                                        <p:tgtEl>
                                          <p:spTgt spid="116"/>
                                        </p:tgtEl>
                                      </p:cBhvr>
                                    </p:animEffect>
                                    <p:set>
                                      <p:cBhvr>
                                        <p:cTn id="190" dur="1" fill="hold">
                                          <p:stCondLst>
                                            <p:cond delay="499"/>
                                          </p:stCondLst>
                                        </p:cTn>
                                        <p:tgtEl>
                                          <p:spTgt spid="116"/>
                                        </p:tgtEl>
                                        <p:attrNameLst>
                                          <p:attrName>style.visibility</p:attrName>
                                        </p:attrNameLst>
                                      </p:cBhvr>
                                      <p:to>
                                        <p:strVal val="hidden"/>
                                      </p:to>
                                    </p:set>
                                  </p:childTnLst>
                                </p:cTn>
                              </p:par>
                              <p:par>
                                <p:cTn id="191" presetID="10" presetClass="exit" presetSubtype="0" fill="hold" nodeType="withEffect">
                                  <p:stCondLst>
                                    <p:cond delay="250"/>
                                  </p:stCondLst>
                                  <p:childTnLst>
                                    <p:animEffect transition="out" filter="fade">
                                      <p:cBhvr>
                                        <p:cTn id="192" dur="500"/>
                                        <p:tgtEl>
                                          <p:spTgt spid="115"/>
                                        </p:tgtEl>
                                      </p:cBhvr>
                                    </p:animEffect>
                                    <p:set>
                                      <p:cBhvr>
                                        <p:cTn id="193" dur="1" fill="hold">
                                          <p:stCondLst>
                                            <p:cond delay="499"/>
                                          </p:stCondLst>
                                        </p:cTn>
                                        <p:tgtEl>
                                          <p:spTgt spid="115"/>
                                        </p:tgtEl>
                                        <p:attrNameLst>
                                          <p:attrName>style.visibility</p:attrName>
                                        </p:attrNameLst>
                                      </p:cBhvr>
                                      <p:to>
                                        <p:strVal val="hidden"/>
                                      </p:to>
                                    </p:set>
                                  </p:childTnLst>
                                </p:cTn>
                              </p:par>
                              <p:par>
                                <p:cTn id="194" presetID="10" presetClass="exit" presetSubtype="0" fill="hold" grpId="1" nodeType="withEffect">
                                  <p:stCondLst>
                                    <p:cond delay="0"/>
                                  </p:stCondLst>
                                  <p:childTnLst>
                                    <p:animEffect transition="out" filter="fade">
                                      <p:cBhvr>
                                        <p:cTn id="195" dur="500"/>
                                        <p:tgtEl>
                                          <p:spTgt spid="106"/>
                                        </p:tgtEl>
                                      </p:cBhvr>
                                    </p:animEffect>
                                    <p:set>
                                      <p:cBhvr>
                                        <p:cTn id="196" dur="1" fill="hold">
                                          <p:stCondLst>
                                            <p:cond delay="499"/>
                                          </p:stCondLst>
                                        </p:cTn>
                                        <p:tgtEl>
                                          <p:spTgt spid="106"/>
                                        </p:tgtEl>
                                        <p:attrNameLst>
                                          <p:attrName>style.visibility</p:attrName>
                                        </p:attrNameLst>
                                      </p:cBhvr>
                                      <p:to>
                                        <p:strVal val="hidden"/>
                                      </p:to>
                                    </p:set>
                                  </p:childTnLst>
                                </p:cTn>
                              </p:par>
                              <p:par>
                                <p:cTn id="197" presetID="10" presetClass="exit" presetSubtype="0" fill="hold" nodeType="withEffect">
                                  <p:stCondLst>
                                    <p:cond delay="0"/>
                                  </p:stCondLst>
                                  <p:childTnLst>
                                    <p:animEffect transition="out" filter="fade">
                                      <p:cBhvr>
                                        <p:cTn id="198" dur="500"/>
                                        <p:tgtEl>
                                          <p:spTgt spid="105"/>
                                        </p:tgtEl>
                                      </p:cBhvr>
                                    </p:animEffect>
                                    <p:set>
                                      <p:cBhvr>
                                        <p:cTn id="199" dur="1" fill="hold">
                                          <p:stCondLst>
                                            <p:cond delay="499"/>
                                          </p:stCondLst>
                                        </p:cTn>
                                        <p:tgtEl>
                                          <p:spTgt spid="105"/>
                                        </p:tgtEl>
                                        <p:attrNameLst>
                                          <p:attrName>style.visibility</p:attrName>
                                        </p:attrNameLst>
                                      </p:cBhvr>
                                      <p:to>
                                        <p:strVal val="hidden"/>
                                      </p:to>
                                    </p:set>
                                  </p:childTnLst>
                                </p:cTn>
                              </p:par>
                              <p:par>
                                <p:cTn id="200" presetID="10" presetClass="exit" presetSubtype="0" fill="hold" nodeType="withEffect">
                                  <p:stCondLst>
                                    <p:cond delay="0"/>
                                  </p:stCondLst>
                                  <p:childTnLst>
                                    <p:animEffect transition="out" filter="fade">
                                      <p:cBhvr>
                                        <p:cTn id="201" dur="500"/>
                                        <p:tgtEl>
                                          <p:spTgt spid="107"/>
                                        </p:tgtEl>
                                      </p:cBhvr>
                                    </p:animEffect>
                                    <p:set>
                                      <p:cBhvr>
                                        <p:cTn id="202" dur="1" fill="hold">
                                          <p:stCondLst>
                                            <p:cond delay="499"/>
                                          </p:stCondLst>
                                        </p:cTn>
                                        <p:tgtEl>
                                          <p:spTgt spid="107"/>
                                        </p:tgtEl>
                                        <p:attrNameLst>
                                          <p:attrName>style.visibility</p:attrName>
                                        </p:attrNameLst>
                                      </p:cBhvr>
                                      <p:to>
                                        <p:strVal val="hidden"/>
                                      </p:to>
                                    </p:set>
                                  </p:childTnLst>
                                </p:cTn>
                              </p:par>
                            </p:childTnLst>
                          </p:cTn>
                        </p:par>
                      </p:childTnLst>
                    </p:cTn>
                  </p:par>
                  <p:par>
                    <p:cTn id="203" fill="hold">
                      <p:stCondLst>
                        <p:cond delay="indefinite"/>
                      </p:stCondLst>
                      <p:childTnLst>
                        <p:par>
                          <p:cTn id="204" fill="hold">
                            <p:stCondLst>
                              <p:cond delay="0"/>
                            </p:stCondLst>
                            <p:childTnLst>
                              <p:par>
                                <p:cTn id="205" presetID="10" presetClass="exit" presetSubtype="0" fill="hold" nodeType="clickEffect">
                                  <p:stCondLst>
                                    <p:cond delay="0"/>
                                  </p:stCondLst>
                                  <p:childTnLst>
                                    <p:animEffect transition="out" filter="fade">
                                      <p:cBhvr>
                                        <p:cTn id="206" dur="500"/>
                                        <p:tgtEl>
                                          <p:spTgt spid="118"/>
                                        </p:tgtEl>
                                      </p:cBhvr>
                                    </p:animEffect>
                                    <p:set>
                                      <p:cBhvr>
                                        <p:cTn id="207" dur="1" fill="hold">
                                          <p:stCondLst>
                                            <p:cond delay="499"/>
                                          </p:stCondLst>
                                        </p:cTn>
                                        <p:tgtEl>
                                          <p:spTgt spid="118"/>
                                        </p:tgtEl>
                                        <p:attrNameLst>
                                          <p:attrName>style.visibility</p:attrName>
                                        </p:attrNameLst>
                                      </p:cBhvr>
                                      <p:to>
                                        <p:strVal val="hidden"/>
                                      </p:to>
                                    </p:set>
                                  </p:childTnLst>
                                </p:cTn>
                              </p:par>
                            </p:childTnLst>
                          </p:cTn>
                        </p:par>
                      </p:childTnLst>
                    </p:cTn>
                  </p:par>
                  <p:par>
                    <p:cTn id="208" fill="hold">
                      <p:stCondLst>
                        <p:cond delay="indefinite"/>
                      </p:stCondLst>
                      <p:childTnLst>
                        <p:par>
                          <p:cTn id="209" fill="hold">
                            <p:stCondLst>
                              <p:cond delay="0"/>
                            </p:stCondLst>
                            <p:childTnLst>
                              <p:par>
                                <p:cTn id="210" presetID="10" presetClass="entr" presetSubtype="0" fill="hold" grpId="0" nodeType="clickEffect">
                                  <p:stCondLst>
                                    <p:cond delay="0"/>
                                  </p:stCondLst>
                                  <p:childTnLst>
                                    <p:set>
                                      <p:cBhvr>
                                        <p:cTn id="211" dur="1" fill="hold">
                                          <p:stCondLst>
                                            <p:cond delay="0"/>
                                          </p:stCondLst>
                                        </p:cTn>
                                        <p:tgtEl>
                                          <p:spTgt spid="139"/>
                                        </p:tgtEl>
                                        <p:attrNameLst>
                                          <p:attrName>style.visibility</p:attrName>
                                        </p:attrNameLst>
                                      </p:cBhvr>
                                      <p:to>
                                        <p:strVal val="visible"/>
                                      </p:to>
                                    </p:set>
                                    <p:animEffect transition="in" filter="fade">
                                      <p:cBhvr>
                                        <p:cTn id="212" dur="500"/>
                                        <p:tgtEl>
                                          <p:spTgt spid="139"/>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xit" presetSubtype="0" fill="hold" grpId="1" nodeType="clickEffect">
                                  <p:stCondLst>
                                    <p:cond delay="0"/>
                                  </p:stCondLst>
                                  <p:childTnLst>
                                    <p:animEffect transition="out" filter="fade">
                                      <p:cBhvr>
                                        <p:cTn id="216" dur="500"/>
                                        <p:tgtEl>
                                          <p:spTgt spid="109"/>
                                        </p:tgtEl>
                                      </p:cBhvr>
                                    </p:animEffect>
                                    <p:set>
                                      <p:cBhvr>
                                        <p:cTn id="217" dur="1" fill="hold">
                                          <p:stCondLst>
                                            <p:cond delay="499"/>
                                          </p:stCondLst>
                                        </p:cTn>
                                        <p:tgtEl>
                                          <p:spTgt spid="109"/>
                                        </p:tgtEl>
                                        <p:attrNameLst>
                                          <p:attrName>style.visibility</p:attrName>
                                        </p:attrNameLst>
                                      </p:cBhvr>
                                      <p:to>
                                        <p:strVal val="hidden"/>
                                      </p:to>
                                    </p:set>
                                  </p:childTnLst>
                                </p:cTn>
                              </p:par>
                              <p:par>
                                <p:cTn id="218" presetID="10" presetClass="exit" presetSubtype="0" fill="hold" grpId="1" nodeType="withEffect">
                                  <p:stCondLst>
                                    <p:cond delay="0"/>
                                  </p:stCondLst>
                                  <p:childTnLst>
                                    <p:animEffect transition="out" filter="fade">
                                      <p:cBhvr>
                                        <p:cTn id="219" dur="500"/>
                                        <p:tgtEl>
                                          <p:spTgt spid="110"/>
                                        </p:tgtEl>
                                      </p:cBhvr>
                                    </p:animEffect>
                                    <p:set>
                                      <p:cBhvr>
                                        <p:cTn id="220" dur="1" fill="hold">
                                          <p:stCondLst>
                                            <p:cond delay="499"/>
                                          </p:stCondLst>
                                        </p:cTn>
                                        <p:tgtEl>
                                          <p:spTgt spid="110"/>
                                        </p:tgtEl>
                                        <p:attrNameLst>
                                          <p:attrName>style.visibility</p:attrName>
                                        </p:attrNameLst>
                                      </p:cBhvr>
                                      <p:to>
                                        <p:strVal val="hidden"/>
                                      </p:to>
                                    </p:set>
                                  </p:childTnLst>
                                </p:cTn>
                              </p:par>
                              <p:par>
                                <p:cTn id="221" presetID="10" presetClass="exit" presetSubtype="0" fill="hold" grpId="1" nodeType="withEffect">
                                  <p:stCondLst>
                                    <p:cond delay="0"/>
                                  </p:stCondLst>
                                  <p:childTnLst>
                                    <p:animEffect transition="out" filter="fade">
                                      <p:cBhvr>
                                        <p:cTn id="222" dur="500"/>
                                        <p:tgtEl>
                                          <p:spTgt spid="111"/>
                                        </p:tgtEl>
                                      </p:cBhvr>
                                    </p:animEffect>
                                    <p:set>
                                      <p:cBhvr>
                                        <p:cTn id="223" dur="1" fill="hold">
                                          <p:stCondLst>
                                            <p:cond delay="499"/>
                                          </p:stCondLst>
                                        </p:cTn>
                                        <p:tgtEl>
                                          <p:spTgt spid="111"/>
                                        </p:tgtEl>
                                        <p:attrNameLst>
                                          <p:attrName>style.visibility</p:attrName>
                                        </p:attrNameLst>
                                      </p:cBhvr>
                                      <p:to>
                                        <p:strVal val="hidden"/>
                                      </p:to>
                                    </p:set>
                                  </p:childTnLst>
                                </p:cTn>
                              </p:par>
                              <p:par>
                                <p:cTn id="224" presetID="10" presetClass="exit" presetSubtype="0" fill="hold" grpId="2" nodeType="withEffect">
                                  <p:stCondLst>
                                    <p:cond delay="0"/>
                                  </p:stCondLst>
                                  <p:childTnLst>
                                    <p:animEffect transition="out" filter="fade">
                                      <p:cBhvr>
                                        <p:cTn id="225" dur="500"/>
                                        <p:tgtEl>
                                          <p:spTgt spid="112"/>
                                        </p:tgtEl>
                                      </p:cBhvr>
                                    </p:animEffect>
                                    <p:set>
                                      <p:cBhvr>
                                        <p:cTn id="226" dur="1" fill="hold">
                                          <p:stCondLst>
                                            <p:cond delay="499"/>
                                          </p:stCondLst>
                                        </p:cTn>
                                        <p:tgtEl>
                                          <p:spTgt spid="112"/>
                                        </p:tgtEl>
                                        <p:attrNameLst>
                                          <p:attrName>style.visibility</p:attrName>
                                        </p:attrNameLst>
                                      </p:cBhvr>
                                      <p:to>
                                        <p:strVal val="hidden"/>
                                      </p:to>
                                    </p:set>
                                  </p:childTnLst>
                                </p:cTn>
                              </p:par>
                              <p:par>
                                <p:cTn id="227" presetID="10" presetClass="exit" presetSubtype="0" fill="hold" grpId="1" nodeType="withEffect">
                                  <p:stCondLst>
                                    <p:cond delay="0"/>
                                  </p:stCondLst>
                                  <p:childTnLst>
                                    <p:animEffect transition="out" filter="fade">
                                      <p:cBhvr>
                                        <p:cTn id="228" dur="500"/>
                                        <p:tgtEl>
                                          <p:spTgt spid="113"/>
                                        </p:tgtEl>
                                      </p:cBhvr>
                                    </p:animEffect>
                                    <p:set>
                                      <p:cBhvr>
                                        <p:cTn id="229" dur="1" fill="hold">
                                          <p:stCondLst>
                                            <p:cond delay="499"/>
                                          </p:stCondLst>
                                        </p:cTn>
                                        <p:tgtEl>
                                          <p:spTgt spid="113"/>
                                        </p:tgtEl>
                                        <p:attrNameLst>
                                          <p:attrName>style.visibility</p:attrName>
                                        </p:attrNameLst>
                                      </p:cBhvr>
                                      <p:to>
                                        <p:strVal val="hidden"/>
                                      </p:to>
                                    </p:set>
                                  </p:childTnLst>
                                </p:cTn>
                              </p:par>
                              <p:par>
                                <p:cTn id="230" presetID="10" presetClass="exit" presetSubtype="0" fill="hold" grpId="1" nodeType="withEffect">
                                  <p:stCondLst>
                                    <p:cond delay="0"/>
                                  </p:stCondLst>
                                  <p:childTnLst>
                                    <p:animEffect transition="out" filter="fade">
                                      <p:cBhvr>
                                        <p:cTn id="231" dur="500"/>
                                        <p:tgtEl>
                                          <p:spTgt spid="117"/>
                                        </p:tgtEl>
                                      </p:cBhvr>
                                    </p:animEffect>
                                    <p:set>
                                      <p:cBhvr>
                                        <p:cTn id="232" dur="1" fill="hold">
                                          <p:stCondLst>
                                            <p:cond delay="499"/>
                                          </p:stCondLst>
                                        </p:cTn>
                                        <p:tgtEl>
                                          <p:spTgt spid="117"/>
                                        </p:tgtEl>
                                        <p:attrNameLst>
                                          <p:attrName>style.visibility</p:attrName>
                                        </p:attrNameLst>
                                      </p:cBhvr>
                                      <p:to>
                                        <p:strVal val="hidden"/>
                                      </p:to>
                                    </p:set>
                                  </p:childTnLst>
                                </p:cTn>
                              </p:par>
                            </p:childTnLst>
                          </p:cTn>
                        </p:par>
                      </p:childTnLst>
                    </p:cTn>
                  </p:par>
                  <p:par>
                    <p:cTn id="233" fill="hold">
                      <p:stCondLst>
                        <p:cond delay="indefinite"/>
                      </p:stCondLst>
                      <p:childTnLst>
                        <p:par>
                          <p:cTn id="234" fill="hold">
                            <p:stCondLst>
                              <p:cond delay="0"/>
                            </p:stCondLst>
                            <p:childTnLst>
                              <p:par>
                                <p:cTn id="235" presetID="10" presetClass="exit" presetSubtype="0" fill="hold" grpId="2" nodeType="clickEffect">
                                  <p:stCondLst>
                                    <p:cond delay="0"/>
                                  </p:stCondLst>
                                  <p:childTnLst>
                                    <p:animEffect transition="out" filter="fade">
                                      <p:cBhvr>
                                        <p:cTn id="236" dur="500"/>
                                        <p:tgtEl>
                                          <p:spTgt spid="114"/>
                                        </p:tgtEl>
                                      </p:cBhvr>
                                    </p:animEffect>
                                    <p:set>
                                      <p:cBhvr>
                                        <p:cTn id="237" dur="1" fill="hold">
                                          <p:stCondLst>
                                            <p:cond delay="499"/>
                                          </p:stCondLst>
                                        </p:cTn>
                                        <p:tgtEl>
                                          <p:spTgt spid="114"/>
                                        </p:tgtEl>
                                        <p:attrNameLst>
                                          <p:attrName>style.visibility</p:attrName>
                                        </p:attrNameLst>
                                      </p:cBhvr>
                                      <p:to>
                                        <p:strVal val="hidden"/>
                                      </p:to>
                                    </p:set>
                                  </p:childTnLst>
                                </p:cTn>
                              </p:par>
                              <p:par>
                                <p:cTn id="238" presetID="10" presetClass="exit" presetSubtype="0" fill="hold" grpId="1" nodeType="withEffect">
                                  <p:stCondLst>
                                    <p:cond delay="0"/>
                                  </p:stCondLst>
                                  <p:childTnLst>
                                    <p:animEffect transition="out" filter="fade">
                                      <p:cBhvr>
                                        <p:cTn id="239" dur="500"/>
                                        <p:tgtEl>
                                          <p:spTgt spid="139"/>
                                        </p:tgtEl>
                                      </p:cBhvr>
                                    </p:animEffect>
                                    <p:set>
                                      <p:cBhvr>
                                        <p:cTn id="240" dur="1" fill="hold">
                                          <p:stCondLst>
                                            <p:cond delay="499"/>
                                          </p:stCondLst>
                                        </p:cTn>
                                        <p:tgtEl>
                                          <p:spTgt spid="139"/>
                                        </p:tgtEl>
                                        <p:attrNameLst>
                                          <p:attrName>style.visibility</p:attrName>
                                        </p:attrNameLst>
                                      </p:cBhvr>
                                      <p:to>
                                        <p:strVal val="hidden"/>
                                      </p:to>
                                    </p:set>
                                  </p:childTnLst>
                                </p:cTn>
                              </p:par>
                              <p:par>
                                <p:cTn id="241" presetID="10" presetClass="exit" presetSubtype="0" fill="hold" grpId="0" nodeType="withEffect">
                                  <p:stCondLst>
                                    <p:cond delay="0"/>
                                  </p:stCondLst>
                                  <p:childTnLst>
                                    <p:animEffect transition="out" filter="fade">
                                      <p:cBhvr>
                                        <p:cTn id="242" dur="500"/>
                                        <p:tgtEl>
                                          <p:spTgt spid="132"/>
                                        </p:tgtEl>
                                      </p:cBhvr>
                                    </p:animEffect>
                                    <p:set>
                                      <p:cBhvr>
                                        <p:cTn id="243" dur="1" fill="hold">
                                          <p:stCondLst>
                                            <p:cond delay="499"/>
                                          </p:stCondLst>
                                        </p:cTn>
                                        <p:tgtEl>
                                          <p:spTgt spid="132"/>
                                        </p:tgtEl>
                                        <p:attrNameLst>
                                          <p:attrName>style.visibility</p:attrName>
                                        </p:attrNameLst>
                                      </p:cBhvr>
                                      <p:to>
                                        <p:strVal val="hidden"/>
                                      </p:to>
                                    </p:set>
                                  </p:childTnLst>
                                </p:cTn>
                              </p:par>
                              <p:par>
                                <p:cTn id="244" presetID="10" presetClass="exit" presetSubtype="0" fill="hold" nodeType="withEffect">
                                  <p:stCondLst>
                                    <p:cond delay="0"/>
                                  </p:stCondLst>
                                  <p:childTnLst>
                                    <p:animEffect transition="out" filter="fade">
                                      <p:cBhvr>
                                        <p:cTn id="245" dur="500"/>
                                        <p:tgtEl>
                                          <p:spTgt spid="133"/>
                                        </p:tgtEl>
                                      </p:cBhvr>
                                    </p:animEffect>
                                    <p:set>
                                      <p:cBhvr>
                                        <p:cTn id="246" dur="1" fill="hold">
                                          <p:stCondLst>
                                            <p:cond delay="499"/>
                                          </p:stCondLst>
                                        </p:cTn>
                                        <p:tgtEl>
                                          <p:spTgt spid="133"/>
                                        </p:tgtEl>
                                        <p:attrNameLst>
                                          <p:attrName>style.visibility</p:attrName>
                                        </p:attrNameLst>
                                      </p:cBhvr>
                                      <p:to>
                                        <p:strVal val="hidden"/>
                                      </p:to>
                                    </p:set>
                                  </p:childTnLst>
                                </p:cTn>
                              </p:par>
                              <p:par>
                                <p:cTn id="247" presetID="10" presetClass="exit" presetSubtype="0" fill="hold" nodeType="withEffect">
                                  <p:stCondLst>
                                    <p:cond delay="0"/>
                                  </p:stCondLst>
                                  <p:childTnLst>
                                    <p:animEffect transition="out" filter="fade">
                                      <p:cBhvr>
                                        <p:cTn id="248" dur="500"/>
                                        <p:tgtEl>
                                          <p:spTgt spid="134"/>
                                        </p:tgtEl>
                                      </p:cBhvr>
                                    </p:animEffect>
                                    <p:set>
                                      <p:cBhvr>
                                        <p:cTn id="249" dur="1" fill="hold">
                                          <p:stCondLst>
                                            <p:cond delay="499"/>
                                          </p:stCondLst>
                                        </p:cTn>
                                        <p:tgtEl>
                                          <p:spTgt spid="134"/>
                                        </p:tgtEl>
                                        <p:attrNameLst>
                                          <p:attrName>style.visibility</p:attrName>
                                        </p:attrNameLst>
                                      </p:cBhvr>
                                      <p:to>
                                        <p:strVal val="hidden"/>
                                      </p:to>
                                    </p:set>
                                  </p:childTnLst>
                                </p:cTn>
                              </p:par>
                              <p:par>
                                <p:cTn id="250" presetID="10" presetClass="exit" presetSubtype="0" fill="hold" grpId="9" nodeType="withEffect">
                                  <p:stCondLst>
                                    <p:cond delay="0"/>
                                  </p:stCondLst>
                                  <p:childTnLst>
                                    <p:animEffect transition="out" filter="fade">
                                      <p:cBhvr>
                                        <p:cTn id="251" dur="500"/>
                                        <p:tgtEl>
                                          <p:spTgt spid="79"/>
                                        </p:tgtEl>
                                      </p:cBhvr>
                                    </p:animEffect>
                                    <p:set>
                                      <p:cBhvr>
                                        <p:cTn id="252" dur="1" fill="hold">
                                          <p:stCondLst>
                                            <p:cond delay="499"/>
                                          </p:stCondLst>
                                        </p:cTn>
                                        <p:tgtEl>
                                          <p:spTgt spid="79"/>
                                        </p:tgtEl>
                                        <p:attrNameLst>
                                          <p:attrName>style.visibility</p:attrName>
                                        </p:attrNameLst>
                                      </p:cBhvr>
                                      <p:to>
                                        <p:strVal val="hidden"/>
                                      </p:to>
                                    </p:set>
                                  </p:childTnLst>
                                </p:cTn>
                              </p:par>
                              <p:par>
                                <p:cTn id="253" presetID="10" presetClass="exit" presetSubtype="0" fill="hold" nodeType="withEffect">
                                  <p:stCondLst>
                                    <p:cond delay="0"/>
                                  </p:stCondLst>
                                  <p:childTnLst>
                                    <p:animEffect transition="out" filter="fade">
                                      <p:cBhvr>
                                        <p:cTn id="254" dur="500"/>
                                        <p:tgtEl>
                                          <p:spTgt spid="69"/>
                                        </p:tgtEl>
                                      </p:cBhvr>
                                    </p:animEffect>
                                    <p:set>
                                      <p:cBhvr>
                                        <p:cTn id="255" dur="1" fill="hold">
                                          <p:stCondLst>
                                            <p:cond delay="499"/>
                                          </p:stCondLst>
                                        </p:cTn>
                                        <p:tgtEl>
                                          <p:spTgt spid="69"/>
                                        </p:tgtEl>
                                        <p:attrNameLst>
                                          <p:attrName>style.visibility</p:attrName>
                                        </p:attrNameLst>
                                      </p:cBhvr>
                                      <p:to>
                                        <p:strVal val="hidden"/>
                                      </p:to>
                                    </p:set>
                                  </p:childTnLst>
                                </p:cTn>
                              </p:par>
                              <p:par>
                                <p:cTn id="256" presetID="10" presetClass="exit" presetSubtype="0" fill="hold" nodeType="withEffect">
                                  <p:stCondLst>
                                    <p:cond delay="0"/>
                                  </p:stCondLst>
                                  <p:childTnLst>
                                    <p:animEffect transition="out" filter="fade">
                                      <p:cBhvr>
                                        <p:cTn id="257" dur="500"/>
                                        <p:tgtEl>
                                          <p:spTgt spid="67"/>
                                        </p:tgtEl>
                                      </p:cBhvr>
                                    </p:animEffect>
                                    <p:set>
                                      <p:cBhvr>
                                        <p:cTn id="258" dur="1" fill="hold">
                                          <p:stCondLst>
                                            <p:cond delay="499"/>
                                          </p:stCondLst>
                                        </p:cTn>
                                        <p:tgtEl>
                                          <p:spTgt spid="67"/>
                                        </p:tgtEl>
                                        <p:attrNameLst>
                                          <p:attrName>style.visibility</p:attrName>
                                        </p:attrNameLst>
                                      </p:cBhvr>
                                      <p:to>
                                        <p:strVal val="hidden"/>
                                      </p:to>
                                    </p:set>
                                  </p:childTnLst>
                                </p:cTn>
                              </p:par>
                              <p:par>
                                <p:cTn id="259" presetID="10" presetClass="exit" presetSubtype="0" fill="hold" nodeType="withEffect">
                                  <p:stCondLst>
                                    <p:cond delay="0"/>
                                  </p:stCondLst>
                                  <p:childTnLst>
                                    <p:animEffect transition="out" filter="fade">
                                      <p:cBhvr>
                                        <p:cTn id="260" dur="500"/>
                                        <p:tgtEl>
                                          <p:spTgt spid="65"/>
                                        </p:tgtEl>
                                      </p:cBhvr>
                                    </p:animEffect>
                                    <p:set>
                                      <p:cBhvr>
                                        <p:cTn id="261" dur="1" fill="hold">
                                          <p:stCondLst>
                                            <p:cond delay="499"/>
                                          </p:stCondLst>
                                        </p:cTn>
                                        <p:tgtEl>
                                          <p:spTgt spid="65"/>
                                        </p:tgtEl>
                                        <p:attrNameLst>
                                          <p:attrName>style.visibility</p:attrName>
                                        </p:attrNameLst>
                                      </p:cBhvr>
                                      <p:to>
                                        <p:strVal val="hidden"/>
                                      </p:to>
                                    </p:set>
                                  </p:childTnLst>
                                </p:cTn>
                              </p:par>
                              <p:par>
                                <p:cTn id="262" presetID="10" presetClass="exit" presetSubtype="0" fill="hold" nodeType="withEffect">
                                  <p:stCondLst>
                                    <p:cond delay="0"/>
                                  </p:stCondLst>
                                  <p:childTnLst>
                                    <p:animEffect transition="out" filter="fade">
                                      <p:cBhvr>
                                        <p:cTn id="263" dur="500"/>
                                        <p:tgtEl>
                                          <p:spTgt spid="85"/>
                                        </p:tgtEl>
                                      </p:cBhvr>
                                    </p:animEffect>
                                    <p:set>
                                      <p:cBhvr>
                                        <p:cTn id="264" dur="1" fill="hold">
                                          <p:stCondLst>
                                            <p:cond delay="499"/>
                                          </p:stCondLst>
                                        </p:cTn>
                                        <p:tgtEl>
                                          <p:spTgt spid="85"/>
                                        </p:tgtEl>
                                        <p:attrNameLst>
                                          <p:attrName>style.visibility</p:attrName>
                                        </p:attrNameLst>
                                      </p:cBhvr>
                                      <p:to>
                                        <p:strVal val="hidden"/>
                                      </p:to>
                                    </p:set>
                                  </p:childTnLst>
                                </p:cTn>
                              </p:par>
                              <p:par>
                                <p:cTn id="265" presetID="10" presetClass="exit" presetSubtype="0" fill="hold" nodeType="withEffect">
                                  <p:stCondLst>
                                    <p:cond delay="0"/>
                                  </p:stCondLst>
                                  <p:childTnLst>
                                    <p:animEffect transition="out" filter="fade">
                                      <p:cBhvr>
                                        <p:cTn id="266" dur="500"/>
                                        <p:tgtEl>
                                          <p:spTgt spid="122"/>
                                        </p:tgtEl>
                                      </p:cBhvr>
                                    </p:animEffect>
                                    <p:set>
                                      <p:cBhvr>
                                        <p:cTn id="267" dur="1" fill="hold">
                                          <p:stCondLst>
                                            <p:cond delay="499"/>
                                          </p:stCondLst>
                                        </p:cTn>
                                        <p:tgtEl>
                                          <p:spTgt spid="122"/>
                                        </p:tgtEl>
                                        <p:attrNameLst>
                                          <p:attrName>style.visibility</p:attrName>
                                        </p:attrNameLst>
                                      </p:cBhvr>
                                      <p:to>
                                        <p:strVal val="hidden"/>
                                      </p:to>
                                    </p:set>
                                  </p:childTnLst>
                                </p:cTn>
                              </p:par>
                              <p:par>
                                <p:cTn id="268" presetID="10" presetClass="exit" presetSubtype="0" fill="hold" grpId="1" nodeType="withEffect">
                                  <p:stCondLst>
                                    <p:cond delay="0"/>
                                  </p:stCondLst>
                                  <p:childTnLst>
                                    <p:animEffect transition="out" filter="fade">
                                      <p:cBhvr>
                                        <p:cTn id="269" dur="500"/>
                                        <p:tgtEl>
                                          <p:spTgt spid="86"/>
                                        </p:tgtEl>
                                      </p:cBhvr>
                                    </p:animEffect>
                                    <p:set>
                                      <p:cBhvr>
                                        <p:cTn id="270" dur="1" fill="hold">
                                          <p:stCondLst>
                                            <p:cond delay="499"/>
                                          </p:stCondLst>
                                        </p:cTn>
                                        <p:tgtEl>
                                          <p:spTgt spid="86"/>
                                        </p:tgtEl>
                                        <p:attrNameLst>
                                          <p:attrName>style.visibility</p:attrName>
                                        </p:attrNameLst>
                                      </p:cBhvr>
                                      <p:to>
                                        <p:strVal val="hidden"/>
                                      </p:to>
                                    </p:set>
                                  </p:childTnLst>
                                </p:cTn>
                              </p:par>
                            </p:childTnLst>
                          </p:cTn>
                        </p:par>
                        <p:par>
                          <p:cTn id="271" fill="hold">
                            <p:stCondLst>
                              <p:cond delay="500"/>
                            </p:stCondLst>
                            <p:childTnLst>
                              <p:par>
                                <p:cTn id="272" presetID="3" presetClass="emph" presetSubtype="2" fill="hold" grpId="0" nodeType="afterEffect">
                                  <p:stCondLst>
                                    <p:cond delay="0"/>
                                  </p:stCondLst>
                                  <p:childTnLst>
                                    <p:animClr clrSpc="rgb" dir="cw">
                                      <p:cBhvr override="childStyle">
                                        <p:cTn id="273" dur="500" fill="hold"/>
                                        <p:tgtEl>
                                          <p:spTgt spid="130"/>
                                        </p:tgtEl>
                                        <p:attrNameLst>
                                          <p:attrName>style.color</p:attrName>
                                        </p:attrNameLst>
                                      </p:cBhvr>
                                      <p:to>
                                        <a:srgbClr val="F37543"/>
                                      </p:to>
                                    </p:animClr>
                                  </p:childTnLst>
                                </p:cTn>
                              </p:par>
                              <p:par>
                                <p:cTn id="274" presetID="7" presetClass="emph" presetSubtype="2" fill="hold" nodeType="withEffect">
                                  <p:stCondLst>
                                    <p:cond delay="0"/>
                                  </p:stCondLst>
                                  <p:childTnLst>
                                    <p:animClr clrSpc="rgb" dir="cw">
                                      <p:cBhvr>
                                        <p:cTn id="275" dur="500" fill="hold"/>
                                        <p:tgtEl>
                                          <p:spTgt spid="130"/>
                                        </p:tgtEl>
                                        <p:attrNameLst>
                                          <p:attrName>stroke.color</p:attrName>
                                        </p:attrNameLst>
                                      </p:cBhvr>
                                      <p:to>
                                        <a:srgbClr val="7F7F7F"/>
                                      </p:to>
                                    </p:animClr>
                                    <p:set>
                                      <p:cBhvr>
                                        <p:cTn id="276" dur="500" fill="hold"/>
                                        <p:tgtEl>
                                          <p:spTgt spid="130"/>
                                        </p:tgtEl>
                                        <p:attrNameLst>
                                          <p:attrName>stroke.on</p:attrName>
                                        </p:attrNameLst>
                                      </p:cBhvr>
                                      <p:to>
                                        <p:strVal val="true"/>
                                      </p:to>
                                    </p:set>
                                  </p:childTnLst>
                                </p:cTn>
                              </p:par>
                              <p:par>
                                <p:cTn id="277" presetID="10" presetClass="exit" presetSubtype="0" fill="hold" grpId="0" nodeType="withEffect">
                                  <p:stCondLst>
                                    <p:cond delay="0"/>
                                  </p:stCondLst>
                                  <p:childTnLst>
                                    <p:animEffect transition="out" filter="fade">
                                      <p:cBhvr>
                                        <p:cTn id="278" dur="500"/>
                                        <p:tgtEl>
                                          <p:spTgt spid="121"/>
                                        </p:tgtEl>
                                      </p:cBhvr>
                                    </p:animEffect>
                                    <p:set>
                                      <p:cBhvr>
                                        <p:cTn id="279" dur="1" fill="hold">
                                          <p:stCondLst>
                                            <p:cond delay="499"/>
                                          </p:stCondLst>
                                        </p:cTn>
                                        <p:tgtEl>
                                          <p:spTgt spid="1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39" grpId="1" animBg="1"/>
      <p:bldP spid="79" grpId="0" animBg="1"/>
      <p:bldP spid="79" grpId="1" animBg="1"/>
      <p:bldP spid="79" grpId="2" animBg="1"/>
      <p:bldP spid="79" grpId="3" animBg="1"/>
      <p:bldP spid="79" grpId="4" animBg="1"/>
      <p:bldP spid="79" grpId="5" animBg="1"/>
      <p:bldP spid="79" grpId="6" animBg="1"/>
      <p:bldP spid="79" grpId="7" animBg="1"/>
      <p:bldP spid="79" grpId="8" animBg="1"/>
      <p:bldP spid="79" grpId="9" animBg="1"/>
      <p:bldP spid="86" grpId="0" animBg="1"/>
      <p:bldP spid="86" grpId="1" animBg="1"/>
      <p:bldP spid="97" grpId="0" animBg="1"/>
      <p:bldP spid="97" grpId="1" animBg="1"/>
      <p:bldP spid="98" grpId="0" animBg="1"/>
      <p:bldP spid="98" grpId="1" animBg="1"/>
      <p:bldP spid="99" grpId="0" animBg="1"/>
      <p:bldP spid="99" grpId="1" animBg="1"/>
      <p:bldP spid="106" grpId="0"/>
      <p:bldP spid="106" grpId="1"/>
      <p:bldP spid="108" grpId="0"/>
      <p:bldP spid="108" grpId="1"/>
      <p:bldP spid="109" grpId="0"/>
      <p:bldP spid="109" grpId="1"/>
      <p:bldP spid="110" grpId="0"/>
      <p:bldP spid="110" grpId="1"/>
      <p:bldP spid="111" grpId="0"/>
      <p:bldP spid="111" grpId="1"/>
      <p:bldP spid="112" grpId="0"/>
      <p:bldP spid="112" grpId="1"/>
      <p:bldP spid="112" grpId="2"/>
      <p:bldP spid="113" grpId="0"/>
      <p:bldP spid="113" grpId="1"/>
      <p:bldP spid="114" grpId="0" animBg="1"/>
      <p:bldP spid="114" grpId="1" animBg="1"/>
      <p:bldP spid="114" grpId="2" animBg="1"/>
      <p:bldP spid="116" grpId="0" animBg="1"/>
      <p:bldP spid="116" grpId="1" animBg="1"/>
      <p:bldP spid="116" grpId="2" animBg="1"/>
      <p:bldP spid="117" grpId="0" animBg="1"/>
      <p:bldP spid="117" grpId="1" animBg="1"/>
      <p:bldP spid="123" grpId="0" animBg="1"/>
      <p:bldP spid="125" grpId="0" animBg="1"/>
      <p:bldP spid="130" grpId="0" animBg="1"/>
      <p:bldP spid="121" grpId="0" animBg="1"/>
      <p:bldP spid="13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2"/>
          </p:nvPr>
        </p:nvSpPr>
        <p:spPr>
          <a:xfrm>
            <a:off x="2018808" y="2706914"/>
            <a:ext cx="8154387" cy="1444172"/>
          </a:xfrm>
        </p:spPr>
        <p:txBody>
          <a:bodyPr/>
          <a:lstStyle/>
          <a:p>
            <a:r>
              <a:rPr lang="en-US" sz="3200" b="1" dirty="0">
                <a:solidFill>
                  <a:srgbClr val="F37543"/>
                </a:solidFill>
                <a:latin typeface="+mj-lt"/>
                <a:cs typeface="Arial"/>
              </a:rPr>
              <a:t>Mitigation: </a:t>
            </a:r>
            <a:r>
              <a:rPr lang="en-US" sz="3200" dirty="0" smtClean="0">
                <a:solidFill>
                  <a:schemeClr val="tx1"/>
                </a:solidFill>
                <a:latin typeface="+mj-lt"/>
                <a:cs typeface="Arial"/>
              </a:rPr>
              <a:t>What Action </a:t>
            </a:r>
            <a:r>
              <a:rPr lang="en-US" sz="3200" dirty="0">
                <a:solidFill>
                  <a:schemeClr val="tx1"/>
                </a:solidFill>
                <a:latin typeface="+mj-lt"/>
                <a:cs typeface="Arial"/>
              </a:rPr>
              <a:t>do I take?</a:t>
            </a:r>
          </a:p>
        </p:txBody>
      </p:sp>
      <p:sp>
        <p:nvSpPr>
          <p:cNvPr id="4" name="Title 3"/>
          <p:cNvSpPr>
            <a:spLocks noGrp="1"/>
          </p:cNvSpPr>
          <p:nvPr>
            <p:ph type="ctrTitle"/>
          </p:nvPr>
        </p:nvSpPr>
        <p:spPr/>
        <p:txBody>
          <a:bodyPr/>
          <a:lstStyle/>
          <a:p>
            <a:r>
              <a:rPr lang="en-US" dirty="0">
                <a:solidFill>
                  <a:srgbClr val="191919"/>
                </a:solidFill>
              </a:rPr>
              <a:t>DefensePro Behavioral Flow</a:t>
            </a:r>
            <a:endParaRPr lang="en-US" dirty="0"/>
          </a:p>
        </p:txBody>
      </p:sp>
      <p:sp>
        <p:nvSpPr>
          <p:cNvPr id="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34</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033469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0" y="2018876"/>
            <a:ext cx="12191999" cy="2780182"/>
            <a:chOff x="0" y="1697041"/>
            <a:chExt cx="12191999" cy="3363909"/>
          </a:xfrm>
          <a:effectLst>
            <a:outerShdw blurRad="63500" sx="102000" sy="102000" algn="ctr" rotWithShape="0">
              <a:prstClr val="black">
                <a:alpha val="6000"/>
              </a:prstClr>
            </a:outerShdw>
          </a:effectLst>
        </p:grpSpPr>
        <p:sp>
          <p:nvSpPr>
            <p:cNvPr id="93" name="Rectangle 92"/>
            <p:cNvSpPr/>
            <p:nvPr/>
          </p:nvSpPr>
          <p:spPr>
            <a:xfrm>
              <a:off x="2485748" y="1697041"/>
              <a:ext cx="9706251" cy="33639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1" name="Rectangle 90"/>
            <p:cNvSpPr/>
            <p:nvPr/>
          </p:nvSpPr>
          <p:spPr>
            <a:xfrm>
              <a:off x="6000738" y="1697041"/>
              <a:ext cx="1739065" cy="33639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2" name="Rectangle 91"/>
            <p:cNvSpPr/>
            <p:nvPr/>
          </p:nvSpPr>
          <p:spPr>
            <a:xfrm>
              <a:off x="0" y="1697041"/>
              <a:ext cx="5182260" cy="33639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4" name="Rectangle 93"/>
            <p:cNvSpPr/>
            <p:nvPr/>
          </p:nvSpPr>
          <p:spPr>
            <a:xfrm>
              <a:off x="2743200" y="1697041"/>
              <a:ext cx="1739065" cy="33639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5" name="Rectangle 94"/>
            <p:cNvSpPr/>
            <p:nvPr/>
          </p:nvSpPr>
          <p:spPr>
            <a:xfrm>
              <a:off x="9566227" y="1697041"/>
              <a:ext cx="1739065" cy="33639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grpSp>
      <p:cxnSp>
        <p:nvCxnSpPr>
          <p:cNvPr id="27" name="Straight Arrow Connector 26"/>
          <p:cNvCxnSpPr>
            <a:stCxn id="187" idx="1"/>
          </p:cNvCxnSpPr>
          <p:nvPr/>
        </p:nvCxnSpPr>
        <p:spPr>
          <a:xfrm flipV="1">
            <a:off x="6779383" y="3463392"/>
            <a:ext cx="946131" cy="4762"/>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sp>
        <p:nvSpPr>
          <p:cNvPr id="2" name="Rectangle 1"/>
          <p:cNvSpPr/>
          <p:nvPr/>
        </p:nvSpPr>
        <p:spPr>
          <a:xfrm>
            <a:off x="355107" y="2204593"/>
            <a:ext cx="1846555" cy="1224629"/>
          </a:xfrm>
          <a:prstGeom prst="rect">
            <a:avLst/>
          </a:prstGeom>
          <a:solidFill>
            <a:srgbClr val="F37543">
              <a:alpha val="18000"/>
            </a:srgbClr>
          </a:solidFill>
          <a:ln w="19050" cap="flat" cmpd="sng" algn="ctr">
            <a:solidFill>
              <a:srgbClr val="8C8C8C"/>
            </a:solidFill>
            <a:prstDash val="sysDash"/>
          </a:ln>
          <a:effectLst/>
        </p:spPr>
        <p:txBody>
          <a:bodyPr wrap="none" lIns="91411" tIns="45704" rIns="91411" bIns="45704" anchor="ctr"/>
          <a:lstStyle/>
          <a:p>
            <a:endParaRPr lang="en-US" kern="0">
              <a:solidFill>
                <a:srgbClr val="000000"/>
              </a:solidFill>
            </a:endParaRPr>
          </a:p>
        </p:txBody>
      </p:sp>
      <p:sp>
        <p:nvSpPr>
          <p:cNvPr id="4" name="Title 3"/>
          <p:cNvSpPr>
            <a:spLocks noGrp="1"/>
          </p:cNvSpPr>
          <p:nvPr>
            <p:ph type="ctrTitle"/>
          </p:nvPr>
        </p:nvSpPr>
        <p:spPr>
          <a:xfrm>
            <a:off x="1200148" y="432707"/>
            <a:ext cx="10295166" cy="583293"/>
          </a:xfrm>
        </p:spPr>
        <p:txBody>
          <a:bodyPr/>
          <a:lstStyle/>
          <a:p>
            <a:r>
              <a:rPr lang="en-US" dirty="0">
                <a:solidFill>
                  <a:srgbClr val="191919"/>
                </a:solidFill>
              </a:rPr>
              <a:t>Challenge/Response &amp; Action Escalation System</a:t>
            </a:r>
            <a:endParaRPr lang="en-US" dirty="0"/>
          </a:p>
        </p:txBody>
      </p:sp>
      <p:sp>
        <p:nvSpPr>
          <p:cNvPr id="6" name="TextBox 5"/>
          <p:cNvSpPr txBox="1"/>
          <p:nvPr/>
        </p:nvSpPr>
        <p:spPr>
          <a:xfrm>
            <a:off x="2540409" y="4867816"/>
            <a:ext cx="2070642" cy="550728"/>
          </a:xfrm>
          <a:prstGeom prst="roundRect">
            <a:avLst/>
          </a:prstGeom>
          <a:noFill/>
          <a:ln w="38100">
            <a:noFill/>
          </a:ln>
          <a:effectLst/>
        </p:spPr>
        <p:txBody>
          <a:bodyPr lIns="117226" tIns="117226" rIns="117226" bIns="117226" anchor="ctr"/>
          <a:lstStyle>
            <a:defPPr>
              <a:defRPr lang="en-US"/>
            </a:defPPr>
            <a:lvl1pPr algn="ctr">
              <a:defRPr sz="2400">
                <a:solidFill>
                  <a:schemeClr val="bg1"/>
                </a:solidFill>
                <a:latin typeface="Arial"/>
                <a:cs typeface="Aria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1300" b="1" dirty="0">
                <a:solidFill>
                  <a:srgbClr val="F37543"/>
                </a:solidFill>
                <a:latin typeface="Calibri"/>
                <a:cs typeface="+mn-cs"/>
              </a:rPr>
              <a:t>Behavioral RT signature technology </a:t>
            </a:r>
          </a:p>
        </p:txBody>
      </p:sp>
      <p:sp>
        <p:nvSpPr>
          <p:cNvPr id="7" name="TextBox 6"/>
          <p:cNvSpPr txBox="1"/>
          <p:nvPr/>
        </p:nvSpPr>
        <p:spPr>
          <a:xfrm>
            <a:off x="3529131" y="1405184"/>
            <a:ext cx="1679339" cy="518480"/>
          </a:xfrm>
          <a:prstGeom prst="rect">
            <a:avLst/>
          </a:prstGeom>
          <a:noFill/>
        </p:spPr>
        <p:txBody>
          <a:bodyPr wrap="square" lIns="117226" tIns="58613" rIns="117226" bIns="58613" rtlCol="0" anchor="ctr">
            <a:spAutoFit/>
          </a:bodyPr>
          <a:lstStyle/>
          <a:p>
            <a:pPr algn="ctr"/>
            <a:r>
              <a:rPr lang="en-US" sz="1300" b="1" dirty="0">
                <a:solidFill>
                  <a:srgbClr val="000000"/>
                </a:solidFill>
              </a:rPr>
              <a:t>Real-Time signature created</a:t>
            </a:r>
            <a:endParaRPr lang="en-US" sz="1300" b="1" dirty="0">
              <a:solidFill>
                <a:prstClr val="black"/>
              </a:solidFill>
            </a:endParaRPr>
          </a:p>
        </p:txBody>
      </p:sp>
      <p:sp>
        <p:nvSpPr>
          <p:cNvPr id="14" name="TextBox 13"/>
          <p:cNvSpPr txBox="1"/>
          <p:nvPr/>
        </p:nvSpPr>
        <p:spPr>
          <a:xfrm>
            <a:off x="5735884" y="4867816"/>
            <a:ext cx="2312214" cy="498598"/>
          </a:xfrm>
          <a:prstGeom prst="roundRect">
            <a:avLst/>
          </a:prstGeom>
          <a:noFill/>
          <a:ln w="38100">
            <a:noFill/>
          </a:ln>
          <a:effectLst/>
        </p:spPr>
        <p:txBody>
          <a:bodyPr lIns="117226" tIns="117226" rIns="117226" bIns="117226" anchor="ctr"/>
          <a:lstStyle>
            <a:defPPr>
              <a:defRPr lang="en-US"/>
            </a:defPPr>
            <a:lvl1pPr algn="ctr">
              <a:defRPr sz="1300" b="1">
                <a:solidFill>
                  <a:srgbClr val="000000"/>
                </a:solidFill>
              </a:defRPr>
            </a:lvl1pPr>
          </a:lstStyle>
          <a:p>
            <a:r>
              <a:rPr lang="en-US" dirty="0">
                <a:solidFill>
                  <a:srgbClr val="F37543"/>
                </a:solidFill>
              </a:rPr>
              <a:t>RT signature scope </a:t>
            </a:r>
            <a:r>
              <a:rPr lang="en-US" dirty="0" smtClean="0">
                <a:solidFill>
                  <a:srgbClr val="F37543"/>
                </a:solidFill>
              </a:rPr>
              <a:t>protection per </a:t>
            </a:r>
            <a:r>
              <a:rPr lang="en-US" dirty="0">
                <a:solidFill>
                  <a:srgbClr val="F37543"/>
                </a:solidFill>
              </a:rPr>
              <a:t>query type</a:t>
            </a:r>
          </a:p>
        </p:txBody>
      </p:sp>
      <p:sp>
        <p:nvSpPr>
          <p:cNvPr id="15" name="TextBox 14"/>
          <p:cNvSpPr txBox="1"/>
          <p:nvPr/>
        </p:nvSpPr>
        <p:spPr>
          <a:xfrm>
            <a:off x="5315852" y="1513838"/>
            <a:ext cx="1369773" cy="318426"/>
          </a:xfrm>
          <a:prstGeom prst="rect">
            <a:avLst/>
          </a:prstGeom>
          <a:noFill/>
        </p:spPr>
        <p:txBody>
          <a:bodyPr wrap="square" lIns="117226" tIns="58613" rIns="117226" bIns="58613" rtlCol="0" anchor="ctr">
            <a:spAutoFit/>
          </a:bodyPr>
          <a:lstStyle/>
          <a:p>
            <a:pPr algn="ctr"/>
            <a:r>
              <a:rPr lang="en-US" sz="1300" b="1" dirty="0">
                <a:solidFill>
                  <a:srgbClr val="000000"/>
                </a:solidFill>
              </a:rPr>
              <a:t>DNS query challenge </a:t>
            </a:r>
            <a:endParaRPr lang="en-US" sz="1300" b="1" dirty="0">
              <a:solidFill>
                <a:prstClr val="black"/>
              </a:solidFill>
            </a:endParaRPr>
          </a:p>
        </p:txBody>
      </p:sp>
      <p:sp>
        <p:nvSpPr>
          <p:cNvPr id="20" name="TextBox 19"/>
          <p:cNvSpPr txBox="1"/>
          <p:nvPr/>
        </p:nvSpPr>
        <p:spPr>
          <a:xfrm>
            <a:off x="7140151" y="1513838"/>
            <a:ext cx="1199304" cy="318426"/>
          </a:xfrm>
          <a:prstGeom prst="rect">
            <a:avLst/>
          </a:prstGeom>
          <a:noFill/>
        </p:spPr>
        <p:txBody>
          <a:bodyPr wrap="square" lIns="117226" tIns="58613" rIns="117226" bIns="58613" rtlCol="0" anchor="ctr">
            <a:spAutoFit/>
          </a:bodyPr>
          <a:lstStyle/>
          <a:p>
            <a:pPr algn="ctr"/>
            <a:r>
              <a:rPr lang="en-US" sz="1300" b="1" dirty="0">
                <a:solidFill>
                  <a:srgbClr val="000000"/>
                </a:solidFill>
              </a:rPr>
              <a:t>Query rate limit</a:t>
            </a:r>
            <a:endParaRPr lang="en-US" sz="1300" b="1" dirty="0">
              <a:solidFill>
                <a:prstClr val="black"/>
              </a:solidFill>
            </a:endParaRPr>
          </a:p>
        </p:txBody>
      </p:sp>
      <p:sp>
        <p:nvSpPr>
          <p:cNvPr id="24" name="TextBox 23"/>
          <p:cNvSpPr txBox="1"/>
          <p:nvPr/>
        </p:nvSpPr>
        <p:spPr>
          <a:xfrm>
            <a:off x="8687894" y="1513838"/>
            <a:ext cx="1699071" cy="318426"/>
          </a:xfrm>
          <a:prstGeom prst="rect">
            <a:avLst/>
          </a:prstGeom>
          <a:noFill/>
        </p:spPr>
        <p:txBody>
          <a:bodyPr wrap="square" lIns="117226" tIns="58613" rIns="117226" bIns="58613" rtlCol="0" anchor="ctr">
            <a:spAutoFit/>
          </a:bodyPr>
          <a:lstStyle/>
          <a:p>
            <a:pPr algn="ctr"/>
            <a:r>
              <a:rPr lang="en-US" sz="1300" b="1" dirty="0">
                <a:solidFill>
                  <a:srgbClr val="000000"/>
                </a:solidFill>
              </a:rPr>
              <a:t>Collective query challenge </a:t>
            </a:r>
            <a:endParaRPr lang="en-US" sz="1300" b="1" dirty="0">
              <a:solidFill>
                <a:prstClr val="black"/>
              </a:solidFill>
            </a:endParaRPr>
          </a:p>
        </p:txBody>
      </p:sp>
      <p:sp>
        <p:nvSpPr>
          <p:cNvPr id="48" name="TextBox 47"/>
          <p:cNvSpPr txBox="1"/>
          <p:nvPr/>
        </p:nvSpPr>
        <p:spPr>
          <a:xfrm>
            <a:off x="1987498" y="1422434"/>
            <a:ext cx="1511405" cy="518480"/>
          </a:xfrm>
          <a:prstGeom prst="rect">
            <a:avLst/>
          </a:prstGeom>
          <a:noFill/>
        </p:spPr>
        <p:txBody>
          <a:bodyPr wrap="square" lIns="117226" tIns="58613" rIns="117226" bIns="58613" rtlCol="0" anchor="ctr">
            <a:spAutoFit/>
          </a:bodyPr>
          <a:lstStyle/>
          <a:p>
            <a:pPr algn="ctr"/>
            <a:r>
              <a:rPr lang="en-US" sz="1300" b="1" dirty="0">
                <a:solidFill>
                  <a:srgbClr val="000000"/>
                </a:solidFill>
              </a:rPr>
              <a:t>Attack </a:t>
            </a:r>
          </a:p>
          <a:p>
            <a:pPr algn="ctr"/>
            <a:r>
              <a:rPr lang="en-US" sz="1300" b="1" dirty="0">
                <a:solidFill>
                  <a:srgbClr val="000000"/>
                </a:solidFill>
              </a:rPr>
              <a:t>Detection</a:t>
            </a:r>
          </a:p>
        </p:txBody>
      </p:sp>
      <p:sp>
        <p:nvSpPr>
          <p:cNvPr id="49" name="TextBox 48"/>
          <p:cNvSpPr txBox="1"/>
          <p:nvPr/>
        </p:nvSpPr>
        <p:spPr>
          <a:xfrm>
            <a:off x="9332765" y="4867816"/>
            <a:ext cx="2199665" cy="498598"/>
          </a:xfrm>
          <a:prstGeom prst="roundRect">
            <a:avLst/>
          </a:prstGeom>
          <a:noFill/>
          <a:ln w="38100">
            <a:noFill/>
          </a:ln>
          <a:effectLst/>
        </p:spPr>
        <p:txBody>
          <a:bodyPr lIns="117226" tIns="117226" rIns="117226" bIns="117226" anchor="ctr"/>
          <a:lstStyle>
            <a:defPPr>
              <a:defRPr lang="en-US"/>
            </a:defPPr>
            <a:lvl1pPr algn="ctr">
              <a:defRPr sz="1300" b="1">
                <a:solidFill>
                  <a:srgbClr val="000000"/>
                </a:solidFill>
              </a:defRPr>
            </a:lvl1pPr>
          </a:lstStyle>
          <a:p>
            <a:r>
              <a:rPr lang="en-US" dirty="0">
                <a:solidFill>
                  <a:srgbClr val="F37543"/>
                </a:solidFill>
              </a:rPr>
              <a:t>Collective scope protection per query Type</a:t>
            </a:r>
          </a:p>
        </p:txBody>
      </p:sp>
      <p:sp>
        <p:nvSpPr>
          <p:cNvPr id="64" name="TextBox 63"/>
          <p:cNvSpPr txBox="1"/>
          <p:nvPr/>
        </p:nvSpPr>
        <p:spPr>
          <a:xfrm>
            <a:off x="10541190" y="1407457"/>
            <a:ext cx="1511405" cy="518480"/>
          </a:xfrm>
          <a:prstGeom prst="rect">
            <a:avLst/>
          </a:prstGeom>
          <a:noFill/>
        </p:spPr>
        <p:txBody>
          <a:bodyPr wrap="square" lIns="117226" tIns="58613" rIns="117226" bIns="58613" rtlCol="0" anchor="ctr">
            <a:spAutoFit/>
          </a:bodyPr>
          <a:lstStyle/>
          <a:p>
            <a:pPr algn="ctr"/>
            <a:r>
              <a:rPr lang="en-US" sz="1300" b="1" dirty="0">
                <a:solidFill>
                  <a:srgbClr val="000000"/>
                </a:solidFill>
              </a:rPr>
              <a:t>Collective query rate limit</a:t>
            </a:r>
            <a:endParaRPr lang="en-US" sz="1300" b="1" dirty="0">
              <a:solidFill>
                <a:prstClr val="black"/>
              </a:solidFill>
            </a:endParaRPr>
          </a:p>
        </p:txBody>
      </p:sp>
      <p:grpSp>
        <p:nvGrpSpPr>
          <p:cNvPr id="106" name="Group 105"/>
          <p:cNvGrpSpPr/>
          <p:nvPr/>
        </p:nvGrpSpPr>
        <p:grpSpPr>
          <a:xfrm>
            <a:off x="652230" y="3686355"/>
            <a:ext cx="1413300" cy="898080"/>
            <a:chOff x="652230" y="3905430"/>
            <a:chExt cx="1413300" cy="898080"/>
          </a:xfrm>
        </p:grpSpPr>
        <p:pic>
          <p:nvPicPr>
            <p:cNvPr id="83" name="Picture 8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32"/>
            <a:stretch/>
          </p:blipFill>
          <p:spPr bwMode="auto">
            <a:xfrm>
              <a:off x="1499997" y="3905430"/>
              <a:ext cx="565533" cy="34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8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32"/>
            <a:stretch/>
          </p:blipFill>
          <p:spPr bwMode="auto">
            <a:xfrm>
              <a:off x="1499997" y="4456007"/>
              <a:ext cx="565533" cy="34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8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32"/>
            <a:stretch/>
          </p:blipFill>
          <p:spPr bwMode="auto">
            <a:xfrm>
              <a:off x="652230" y="3905430"/>
              <a:ext cx="565533" cy="34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8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32"/>
            <a:stretch/>
          </p:blipFill>
          <p:spPr bwMode="auto">
            <a:xfrm>
              <a:off x="652230" y="4456007"/>
              <a:ext cx="565533" cy="34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478595" y="2407693"/>
            <a:ext cx="1595813" cy="821634"/>
            <a:chOff x="478595" y="2626768"/>
            <a:chExt cx="1595813" cy="821634"/>
          </a:xfrm>
        </p:grpSpPr>
        <p:pic>
          <p:nvPicPr>
            <p:cNvPr id="82" name="Picture 81"/>
            <p:cNvPicPr>
              <a:picLocks noChangeAspect="1"/>
            </p:cNvPicPr>
            <p:nvPr/>
          </p:nvPicPr>
          <p:blipFill rotWithShape="1">
            <a:blip r:embed="rId3" cstate="print">
              <a:extLst>
                <a:ext uri="{28A0092B-C50C-407E-A947-70E740481C1C}">
                  <a14:useLocalDpi xmlns:a14="http://schemas.microsoft.com/office/drawing/2010/main" val="0"/>
                </a:ext>
              </a:extLst>
            </a:blip>
            <a:srcRect t="29487" b="31342"/>
            <a:stretch/>
          </p:blipFill>
          <p:spPr bwMode="auto">
            <a:xfrm>
              <a:off x="1335027" y="3157046"/>
              <a:ext cx="739381" cy="29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8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32"/>
            <a:stretch/>
          </p:blipFill>
          <p:spPr bwMode="auto">
            <a:xfrm>
              <a:off x="1499997" y="2626768"/>
              <a:ext cx="565533" cy="34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87"/>
            <p:cNvPicPr>
              <a:picLocks noChangeAspect="1"/>
            </p:cNvPicPr>
            <p:nvPr/>
          </p:nvPicPr>
          <p:blipFill rotWithShape="1">
            <a:blip r:embed="rId3" cstate="print">
              <a:extLst>
                <a:ext uri="{28A0092B-C50C-407E-A947-70E740481C1C}">
                  <a14:useLocalDpi xmlns:a14="http://schemas.microsoft.com/office/drawing/2010/main" val="0"/>
                </a:ext>
              </a:extLst>
            </a:blip>
            <a:srcRect t="29487" b="31342"/>
            <a:stretch/>
          </p:blipFill>
          <p:spPr bwMode="auto">
            <a:xfrm>
              <a:off x="487473" y="3157046"/>
              <a:ext cx="739381" cy="29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Picture 88"/>
            <p:cNvPicPr>
              <a:picLocks noChangeAspect="1"/>
            </p:cNvPicPr>
            <p:nvPr/>
          </p:nvPicPr>
          <p:blipFill rotWithShape="1">
            <a:blip r:embed="rId3" cstate="print">
              <a:extLst>
                <a:ext uri="{28A0092B-C50C-407E-A947-70E740481C1C}">
                  <a14:useLocalDpi xmlns:a14="http://schemas.microsoft.com/office/drawing/2010/main" val="0"/>
                </a:ext>
              </a:extLst>
            </a:blip>
            <a:srcRect t="29487" b="31342"/>
            <a:stretch/>
          </p:blipFill>
          <p:spPr bwMode="auto">
            <a:xfrm>
              <a:off x="478595" y="2651312"/>
              <a:ext cx="739381" cy="29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6" name="Oval 95"/>
          <p:cNvSpPr/>
          <p:nvPr/>
        </p:nvSpPr>
        <p:spPr bwMode="auto">
          <a:xfrm>
            <a:off x="2438400" y="2274776"/>
            <a:ext cx="609600" cy="1254110"/>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sp>
        <p:nvSpPr>
          <p:cNvPr id="97" name="Oval 96"/>
          <p:cNvSpPr/>
          <p:nvPr/>
        </p:nvSpPr>
        <p:spPr bwMode="auto">
          <a:xfrm>
            <a:off x="4373736" y="2517853"/>
            <a:ext cx="203200" cy="64541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cxnSp>
        <p:nvCxnSpPr>
          <p:cNvPr id="98" name="Straight Connector 97"/>
          <p:cNvCxnSpPr>
            <a:stCxn id="97" idx="4"/>
            <a:endCxn id="96" idx="4"/>
          </p:cNvCxnSpPr>
          <p:nvPr/>
        </p:nvCxnSpPr>
        <p:spPr bwMode="auto">
          <a:xfrm flipH="1">
            <a:off x="2743200" y="3163267"/>
            <a:ext cx="1732136" cy="365619"/>
          </a:xfrm>
          <a:prstGeom prst="line">
            <a:avLst/>
          </a:prstGeom>
          <a:solidFill>
            <a:schemeClr val="accent1"/>
          </a:solidFill>
          <a:ln w="3175" cap="flat" cmpd="sng" algn="ctr">
            <a:solidFill>
              <a:schemeClr val="tx1"/>
            </a:solidFill>
            <a:prstDash val="solid"/>
            <a:round/>
            <a:headEnd type="none" w="med" len="med"/>
            <a:tailEnd type="none" w="med" len="med"/>
          </a:ln>
          <a:effectLst/>
        </p:spPr>
      </p:cxnSp>
      <p:cxnSp>
        <p:nvCxnSpPr>
          <p:cNvPr id="99" name="Straight Connector 98"/>
          <p:cNvCxnSpPr>
            <a:stCxn id="96" idx="0"/>
            <a:endCxn id="97" idx="0"/>
          </p:cNvCxnSpPr>
          <p:nvPr/>
        </p:nvCxnSpPr>
        <p:spPr bwMode="auto">
          <a:xfrm>
            <a:off x="2743200" y="2274776"/>
            <a:ext cx="1732136" cy="243077"/>
          </a:xfrm>
          <a:prstGeom prst="line">
            <a:avLst/>
          </a:prstGeom>
          <a:solidFill>
            <a:schemeClr val="accent1"/>
          </a:solidFill>
          <a:ln w="3175" cap="flat" cmpd="sng" algn="ctr">
            <a:solidFill>
              <a:schemeClr val="tx1"/>
            </a:solidFill>
            <a:prstDash val="solid"/>
            <a:round/>
            <a:headEnd type="none" w="med" len="med"/>
            <a:tailEnd type="none" w="med" len="med"/>
          </a:ln>
          <a:effectLst/>
        </p:spPr>
      </p:cxnSp>
      <p:sp>
        <p:nvSpPr>
          <p:cNvPr id="100" name="Oval 99"/>
          <p:cNvSpPr/>
          <p:nvPr/>
        </p:nvSpPr>
        <p:spPr bwMode="auto">
          <a:xfrm>
            <a:off x="2306974" y="2265046"/>
            <a:ext cx="868499" cy="242036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sp>
        <p:nvSpPr>
          <p:cNvPr id="102" name="TextBox 101"/>
          <p:cNvSpPr txBox="1"/>
          <p:nvPr/>
        </p:nvSpPr>
        <p:spPr>
          <a:xfrm>
            <a:off x="366385" y="1214180"/>
            <a:ext cx="1828801" cy="686407"/>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prstClr val="black"/>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Botnet is identified (suspicious traffic is detected per query type) </a:t>
            </a:r>
          </a:p>
        </p:txBody>
      </p:sp>
      <p:cxnSp>
        <p:nvCxnSpPr>
          <p:cNvPr id="103" name="Straight Connector 102"/>
          <p:cNvCxnSpPr>
            <a:stCxn id="102" idx="2"/>
            <a:endCxn id="2" idx="0"/>
          </p:cNvCxnSpPr>
          <p:nvPr/>
        </p:nvCxnSpPr>
        <p:spPr bwMode="auto">
          <a:xfrm flipH="1">
            <a:off x="1278385" y="1900587"/>
            <a:ext cx="2401" cy="304006"/>
          </a:xfrm>
          <a:prstGeom prst="line">
            <a:avLst/>
          </a:prstGeom>
          <a:solidFill>
            <a:srgbClr val="F37543">
              <a:alpha val="18000"/>
            </a:srgbClr>
          </a:solidFill>
          <a:ln w="19050" cap="flat" cmpd="sng" algn="ctr">
            <a:solidFill>
              <a:srgbClr val="8C8C8C"/>
            </a:solidFill>
            <a:prstDash val="sysDash"/>
          </a:ln>
          <a:effectLst/>
        </p:spPr>
      </p:cxnSp>
      <p:grpSp>
        <p:nvGrpSpPr>
          <p:cNvPr id="3" name="Group 2"/>
          <p:cNvGrpSpPr/>
          <p:nvPr/>
        </p:nvGrpSpPr>
        <p:grpSpPr>
          <a:xfrm>
            <a:off x="4475336" y="2517853"/>
            <a:ext cx="1525402" cy="645414"/>
            <a:chOff x="4475336" y="2736928"/>
            <a:chExt cx="1525402" cy="645414"/>
          </a:xfrm>
        </p:grpSpPr>
        <p:cxnSp>
          <p:nvCxnSpPr>
            <p:cNvPr id="5" name="Straight Connector 4"/>
            <p:cNvCxnSpPr/>
            <p:nvPr/>
          </p:nvCxnSpPr>
          <p:spPr>
            <a:xfrm>
              <a:off x="4475336" y="2736928"/>
              <a:ext cx="1525402" cy="0"/>
            </a:xfrm>
            <a:prstGeom prst="line">
              <a:avLst/>
            </a:prstGeom>
            <a:solidFill>
              <a:schemeClr val="accent1"/>
            </a:solidFill>
            <a:ln w="3175" cap="flat" cmpd="sng" algn="ctr">
              <a:solidFill>
                <a:schemeClr val="tx1"/>
              </a:solidFill>
              <a:prstDash val="solid"/>
              <a:round/>
              <a:headEnd type="none" w="med" len="med"/>
              <a:tailEnd type="none" w="med" len="med"/>
            </a:ln>
            <a:effectLst/>
          </p:spPr>
        </p:cxnSp>
        <p:cxnSp>
          <p:nvCxnSpPr>
            <p:cNvPr id="39" name="Straight Connector 38"/>
            <p:cNvCxnSpPr/>
            <p:nvPr/>
          </p:nvCxnSpPr>
          <p:spPr>
            <a:xfrm>
              <a:off x="4475336" y="3382342"/>
              <a:ext cx="1525402" cy="0"/>
            </a:xfrm>
            <a:prstGeom prst="line">
              <a:avLst/>
            </a:prstGeom>
            <a:solidFill>
              <a:schemeClr val="accent1"/>
            </a:solidFill>
            <a:ln w="3175" cap="flat" cmpd="sng" algn="ctr">
              <a:solidFill>
                <a:schemeClr val="tx1"/>
              </a:solidFill>
              <a:prstDash val="solid"/>
              <a:round/>
              <a:headEnd type="none" w="med" len="med"/>
              <a:tailEnd type="none" w="med" len="med"/>
            </a:ln>
            <a:effectLst/>
          </p:spPr>
        </p:cxnSp>
      </p:grpSp>
      <p:sp>
        <p:nvSpPr>
          <p:cNvPr id="42" name="Oval 41"/>
          <p:cNvSpPr/>
          <p:nvPr/>
        </p:nvSpPr>
        <p:spPr bwMode="auto">
          <a:xfrm>
            <a:off x="5899138" y="2517853"/>
            <a:ext cx="203200" cy="64541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grpSp>
        <p:nvGrpSpPr>
          <p:cNvPr id="16" name="Group 15"/>
          <p:cNvGrpSpPr/>
          <p:nvPr/>
        </p:nvGrpSpPr>
        <p:grpSpPr>
          <a:xfrm>
            <a:off x="6000738" y="2517389"/>
            <a:ext cx="1739065" cy="645878"/>
            <a:chOff x="6000738" y="2736464"/>
            <a:chExt cx="1739065" cy="645878"/>
          </a:xfrm>
        </p:grpSpPr>
        <p:cxnSp>
          <p:nvCxnSpPr>
            <p:cNvPr id="43" name="Straight Connector 42"/>
            <p:cNvCxnSpPr/>
            <p:nvPr/>
          </p:nvCxnSpPr>
          <p:spPr>
            <a:xfrm>
              <a:off x="6000738" y="2736464"/>
              <a:ext cx="1739065" cy="0"/>
            </a:xfrm>
            <a:prstGeom prst="line">
              <a:avLst/>
            </a:prstGeom>
            <a:solidFill>
              <a:schemeClr val="accent1"/>
            </a:solidFill>
            <a:ln w="3175" cap="flat" cmpd="sng" algn="ctr">
              <a:solidFill>
                <a:schemeClr val="tx1"/>
              </a:solidFill>
              <a:prstDash val="solid"/>
              <a:round/>
              <a:headEnd type="none" w="med" len="med"/>
              <a:tailEnd type="none" w="med" len="med"/>
            </a:ln>
            <a:effectLst/>
          </p:spPr>
        </p:cxnSp>
        <p:cxnSp>
          <p:nvCxnSpPr>
            <p:cNvPr id="44" name="Straight Connector 43"/>
            <p:cNvCxnSpPr/>
            <p:nvPr/>
          </p:nvCxnSpPr>
          <p:spPr>
            <a:xfrm>
              <a:off x="6000738" y="3382342"/>
              <a:ext cx="1739065" cy="0"/>
            </a:xfrm>
            <a:prstGeom prst="line">
              <a:avLst/>
            </a:prstGeom>
            <a:solidFill>
              <a:schemeClr val="accent1"/>
            </a:solidFill>
            <a:ln w="3175" cap="flat" cmpd="sng" algn="ctr">
              <a:solidFill>
                <a:schemeClr val="tx1"/>
              </a:solidFill>
              <a:prstDash val="solid"/>
              <a:round/>
              <a:headEnd type="none" w="med" len="med"/>
              <a:tailEnd type="none" w="med" len="med"/>
            </a:ln>
            <a:effectLst/>
          </p:spPr>
        </p:cxnSp>
      </p:grpSp>
      <p:sp>
        <p:nvSpPr>
          <p:cNvPr id="45" name="Oval 44"/>
          <p:cNvSpPr/>
          <p:nvPr/>
        </p:nvSpPr>
        <p:spPr bwMode="auto">
          <a:xfrm>
            <a:off x="7638203" y="2517853"/>
            <a:ext cx="203200" cy="64541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cxnSp>
        <p:nvCxnSpPr>
          <p:cNvPr id="19" name="Straight Arrow Connector 18"/>
          <p:cNvCxnSpPr/>
          <p:nvPr/>
        </p:nvCxnSpPr>
        <p:spPr>
          <a:xfrm>
            <a:off x="6870081" y="2917706"/>
            <a:ext cx="0" cy="358894"/>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cxnSp>
        <p:nvCxnSpPr>
          <p:cNvPr id="66" name="Straight Arrow Connector 65"/>
          <p:cNvCxnSpPr/>
          <p:nvPr/>
        </p:nvCxnSpPr>
        <p:spPr>
          <a:xfrm>
            <a:off x="6870081" y="2425024"/>
            <a:ext cx="0" cy="358894"/>
          </a:xfrm>
          <a:prstGeom prst="straightConnector1">
            <a:avLst/>
          </a:prstGeom>
          <a:ln>
            <a:headEnd type="triangle" w="sm" len="sm"/>
            <a:tailEnd type="none" w="sm" len="sm"/>
          </a:ln>
        </p:spPr>
        <p:style>
          <a:lnRef idx="1">
            <a:schemeClr val="dk1"/>
          </a:lnRef>
          <a:fillRef idx="0">
            <a:schemeClr val="dk1"/>
          </a:fillRef>
          <a:effectRef idx="0">
            <a:schemeClr val="dk1"/>
          </a:effectRef>
          <a:fontRef idx="minor">
            <a:schemeClr val="tx1"/>
          </a:fontRef>
        </p:style>
      </p:cxnSp>
      <p:cxnSp>
        <p:nvCxnSpPr>
          <p:cNvPr id="73" name="Straight Arrow Connector 72"/>
          <p:cNvCxnSpPr>
            <a:stCxn id="78" idx="1"/>
          </p:cNvCxnSpPr>
          <p:nvPr/>
        </p:nvCxnSpPr>
        <p:spPr>
          <a:xfrm flipH="1">
            <a:off x="7739804" y="2234342"/>
            <a:ext cx="914940" cy="0"/>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cxnSp>
        <p:nvCxnSpPr>
          <p:cNvPr id="74" name="Straight Arrow Connector 73"/>
          <p:cNvCxnSpPr/>
          <p:nvPr/>
        </p:nvCxnSpPr>
        <p:spPr>
          <a:xfrm flipV="1">
            <a:off x="8826131" y="3463390"/>
            <a:ext cx="754337" cy="2"/>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grpSp>
        <p:nvGrpSpPr>
          <p:cNvPr id="21" name="Group 20"/>
          <p:cNvGrpSpPr/>
          <p:nvPr/>
        </p:nvGrpSpPr>
        <p:grpSpPr>
          <a:xfrm>
            <a:off x="8550196" y="3292440"/>
            <a:ext cx="356028" cy="356028"/>
            <a:chOff x="8550196" y="3511515"/>
            <a:chExt cx="356028" cy="356028"/>
          </a:xfrm>
        </p:grpSpPr>
        <p:pic>
          <p:nvPicPr>
            <p:cNvPr id="76" name="Picture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8550196" y="3511515"/>
              <a:ext cx="356028" cy="356028"/>
            </a:xfrm>
            <a:prstGeom prst="rect">
              <a:avLst/>
            </a:prstGeom>
            <a:effectLst>
              <a:outerShdw blurRad="368300" algn="tl" rotWithShape="0">
                <a:prstClr val="black">
                  <a:alpha val="40000"/>
                </a:prstClr>
              </a:outerShdw>
            </a:effectLst>
          </p:spPr>
        </p:pic>
        <p:pic>
          <p:nvPicPr>
            <p:cNvPr id="77" name="Picture 76"/>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8632928" y="3590627"/>
              <a:ext cx="193203" cy="193203"/>
            </a:xfrm>
            <a:prstGeom prst="rect">
              <a:avLst/>
            </a:prstGeom>
          </p:spPr>
        </p:pic>
      </p:grpSp>
      <p:grpSp>
        <p:nvGrpSpPr>
          <p:cNvPr id="18" name="Group 17"/>
          <p:cNvGrpSpPr/>
          <p:nvPr/>
        </p:nvGrpSpPr>
        <p:grpSpPr>
          <a:xfrm>
            <a:off x="8547021" y="2056328"/>
            <a:ext cx="356028" cy="356028"/>
            <a:chOff x="8547021" y="2275403"/>
            <a:chExt cx="356028" cy="356028"/>
          </a:xfrm>
        </p:grpSpPr>
        <p:pic>
          <p:nvPicPr>
            <p:cNvPr id="75" name="Picture 7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8547021" y="2275403"/>
              <a:ext cx="356028" cy="356028"/>
            </a:xfrm>
            <a:prstGeom prst="rect">
              <a:avLst/>
            </a:prstGeom>
            <a:effectLst>
              <a:outerShdw blurRad="368300" algn="tl" rotWithShape="0">
                <a:prstClr val="black">
                  <a:alpha val="40000"/>
                </a:prstClr>
              </a:outerShdw>
            </a:effectLst>
          </p:spPr>
        </p:pic>
        <p:pic>
          <p:nvPicPr>
            <p:cNvPr id="78" name="Picture 2" descr="C:\Users\User\Dropbox (Atreo)\Atreo Shared\Customer Projects\Radware\2014-09-RAD-0175-p-AttackMitigationSolutions(AMS)\Open files\icon _v.emf"/>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8654744" y="2369189"/>
              <a:ext cx="158646" cy="168455"/>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9" name="Straight Arrow Connector 78"/>
          <p:cNvCxnSpPr/>
          <p:nvPr/>
        </p:nvCxnSpPr>
        <p:spPr>
          <a:xfrm>
            <a:off x="8725035" y="2917706"/>
            <a:ext cx="0" cy="358894"/>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cxnSp>
        <p:nvCxnSpPr>
          <p:cNvPr id="80" name="Straight Arrow Connector 79"/>
          <p:cNvCxnSpPr/>
          <p:nvPr/>
        </p:nvCxnSpPr>
        <p:spPr>
          <a:xfrm>
            <a:off x="8725035" y="2425024"/>
            <a:ext cx="0" cy="358894"/>
          </a:xfrm>
          <a:prstGeom prst="straightConnector1">
            <a:avLst/>
          </a:prstGeom>
          <a:ln>
            <a:headEnd type="triangle" w="sm" len="sm"/>
            <a:tailEnd type="none" w="sm" len="sm"/>
          </a:ln>
        </p:spPr>
        <p:style>
          <a:lnRef idx="1">
            <a:schemeClr val="dk1"/>
          </a:lnRef>
          <a:fillRef idx="0">
            <a:schemeClr val="dk1"/>
          </a:fillRef>
          <a:effectRef idx="0">
            <a:schemeClr val="dk1"/>
          </a:effectRef>
          <a:fontRef idx="minor">
            <a:schemeClr val="tx1"/>
          </a:fontRef>
        </p:style>
      </p:cxnSp>
      <p:sp>
        <p:nvSpPr>
          <p:cNvPr id="101" name="Oval 100"/>
          <p:cNvSpPr/>
          <p:nvPr/>
        </p:nvSpPr>
        <p:spPr bwMode="auto">
          <a:xfrm>
            <a:off x="9464627" y="2517853"/>
            <a:ext cx="203200" cy="64541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cxnSp>
        <p:nvCxnSpPr>
          <p:cNvPr id="40" name="Straight Connector 39"/>
          <p:cNvCxnSpPr>
            <a:stCxn id="100" idx="4"/>
            <a:endCxn id="101" idx="4"/>
          </p:cNvCxnSpPr>
          <p:nvPr/>
        </p:nvCxnSpPr>
        <p:spPr>
          <a:xfrm flipV="1">
            <a:off x="2741224" y="3163267"/>
            <a:ext cx="6825003" cy="1522143"/>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743200" y="2265046"/>
            <a:ext cx="6823027" cy="252807"/>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4" name="Oval 103"/>
          <p:cNvSpPr/>
          <p:nvPr/>
        </p:nvSpPr>
        <p:spPr bwMode="auto">
          <a:xfrm>
            <a:off x="11195292" y="2517853"/>
            <a:ext cx="203200" cy="645414"/>
          </a:xfrm>
          <a:prstGeom prst="ellipse">
            <a:avLst/>
          </a:prstGeom>
          <a:noFill/>
          <a:ln w="19050" cap="flat" cmpd="sng" algn="ctr">
            <a:solidFill>
              <a:srgbClr val="8C8C8C"/>
            </a:solidFill>
            <a:prstDash val="sysDash"/>
          </a:ln>
          <a:effectLst/>
        </p:spPr>
        <p:txBody>
          <a:bodyPr wrap="none" lIns="91411" tIns="45704" rIns="91411" bIns="45704" anchor="ctr"/>
          <a:lstStyle/>
          <a:p>
            <a:endParaRPr lang="en-US" kern="0" dirty="0">
              <a:solidFill>
                <a:srgbClr val="000000"/>
              </a:solidFill>
            </a:endParaRPr>
          </a:p>
        </p:txBody>
      </p:sp>
      <p:cxnSp>
        <p:nvCxnSpPr>
          <p:cNvPr id="108" name="Straight Arrow Connector 107"/>
          <p:cNvCxnSpPr/>
          <p:nvPr/>
        </p:nvCxnSpPr>
        <p:spPr>
          <a:xfrm flipV="1">
            <a:off x="10556727" y="3463390"/>
            <a:ext cx="754337" cy="2"/>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cxnSp>
        <p:nvCxnSpPr>
          <p:cNvPr id="113" name="Straight Arrow Connector 112"/>
          <p:cNvCxnSpPr/>
          <p:nvPr/>
        </p:nvCxnSpPr>
        <p:spPr>
          <a:xfrm>
            <a:off x="10455631" y="2917706"/>
            <a:ext cx="0" cy="358894"/>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cxnSp>
        <p:nvCxnSpPr>
          <p:cNvPr id="63" name="Straight Connector 62"/>
          <p:cNvCxnSpPr>
            <a:stCxn id="100" idx="4"/>
          </p:cNvCxnSpPr>
          <p:nvPr/>
        </p:nvCxnSpPr>
        <p:spPr>
          <a:xfrm flipV="1">
            <a:off x="2741224" y="3163267"/>
            <a:ext cx="8555668" cy="1522143"/>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00" idx="0"/>
            <a:endCxn id="104" idx="0"/>
          </p:cNvCxnSpPr>
          <p:nvPr/>
        </p:nvCxnSpPr>
        <p:spPr>
          <a:xfrm>
            <a:off x="2741224" y="2265046"/>
            <a:ext cx="8555668" cy="252807"/>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10458806" y="2425024"/>
            <a:ext cx="0" cy="358894"/>
          </a:xfrm>
          <a:prstGeom prst="straightConnector1">
            <a:avLst/>
          </a:prstGeom>
          <a:ln>
            <a:headEnd type="triangle" w="sm" len="sm"/>
            <a:tailEnd type="none" w="sm" len="sm"/>
          </a:ln>
        </p:spPr>
        <p:style>
          <a:lnRef idx="1">
            <a:schemeClr val="dk1"/>
          </a:lnRef>
          <a:fillRef idx="0">
            <a:schemeClr val="dk1"/>
          </a:fillRef>
          <a:effectRef idx="0">
            <a:schemeClr val="dk1"/>
          </a:effectRef>
          <a:fontRef idx="minor">
            <a:schemeClr val="tx1"/>
          </a:fontRef>
        </p:style>
      </p:cxnSp>
      <p:grpSp>
        <p:nvGrpSpPr>
          <p:cNvPr id="17" name="Group 16"/>
          <p:cNvGrpSpPr/>
          <p:nvPr/>
        </p:nvGrpSpPr>
        <p:grpSpPr>
          <a:xfrm>
            <a:off x="8547021" y="2664293"/>
            <a:ext cx="356028" cy="356028"/>
            <a:chOff x="8547021" y="2883368"/>
            <a:chExt cx="356028" cy="356028"/>
          </a:xfrm>
        </p:grpSpPr>
        <p:pic>
          <p:nvPicPr>
            <p:cNvPr id="81" name="Picture 8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8547021" y="2883368"/>
              <a:ext cx="356028" cy="356028"/>
            </a:xfrm>
            <a:prstGeom prst="rect">
              <a:avLst/>
            </a:prstGeom>
            <a:effectLst>
              <a:outerShdw blurRad="368300" algn="tl" rotWithShape="0">
                <a:prstClr val="black">
                  <a:alpha val="40000"/>
                </a:prstClr>
              </a:outerShdw>
            </a:effectLst>
          </p:spPr>
        </p:pic>
        <p:grpSp>
          <p:nvGrpSpPr>
            <p:cNvPr id="1041" name="Group 1040"/>
            <p:cNvGrpSpPr/>
            <p:nvPr/>
          </p:nvGrpSpPr>
          <p:grpSpPr>
            <a:xfrm>
              <a:off x="8687468" y="2956699"/>
              <a:ext cx="103460" cy="191822"/>
              <a:chOff x="-2057400" y="-836366"/>
              <a:chExt cx="1327150" cy="2460625"/>
            </a:xfrm>
          </p:grpSpPr>
          <p:sp>
            <p:nvSpPr>
              <p:cNvPr id="1033" name="Freeform 27"/>
              <p:cNvSpPr>
                <a:spLocks noEditPoints="1"/>
              </p:cNvSpPr>
              <p:nvPr/>
            </p:nvSpPr>
            <p:spPr bwMode="auto">
              <a:xfrm>
                <a:off x="-2012950" y="-790328"/>
                <a:ext cx="1236663" cy="2370138"/>
              </a:xfrm>
              <a:custGeom>
                <a:avLst/>
                <a:gdLst>
                  <a:gd name="T0" fmla="*/ 330 w 330"/>
                  <a:gd name="T1" fmla="*/ 175 h 632"/>
                  <a:gd name="T2" fmla="*/ 318 w 330"/>
                  <a:gd name="T3" fmla="*/ 246 h 632"/>
                  <a:gd name="T4" fmla="*/ 286 w 330"/>
                  <a:gd name="T5" fmla="*/ 299 h 632"/>
                  <a:gd name="T6" fmla="*/ 237 w 330"/>
                  <a:gd name="T7" fmla="*/ 333 h 632"/>
                  <a:gd name="T8" fmla="*/ 173 w 330"/>
                  <a:gd name="T9" fmla="*/ 348 h 632"/>
                  <a:gd name="T10" fmla="*/ 170 w 330"/>
                  <a:gd name="T11" fmla="*/ 458 h 632"/>
                  <a:gd name="T12" fmla="*/ 162 w 330"/>
                  <a:gd name="T13" fmla="*/ 468 h 632"/>
                  <a:gd name="T14" fmla="*/ 136 w 330"/>
                  <a:gd name="T15" fmla="*/ 472 h 632"/>
                  <a:gd name="T16" fmla="*/ 120 w 330"/>
                  <a:gd name="T17" fmla="*/ 471 h 632"/>
                  <a:gd name="T18" fmla="*/ 109 w 330"/>
                  <a:gd name="T19" fmla="*/ 469 h 632"/>
                  <a:gd name="T20" fmla="*/ 103 w 330"/>
                  <a:gd name="T21" fmla="*/ 464 h 632"/>
                  <a:gd name="T22" fmla="*/ 101 w 330"/>
                  <a:gd name="T23" fmla="*/ 458 h 632"/>
                  <a:gd name="T24" fmla="*/ 98 w 330"/>
                  <a:gd name="T25" fmla="*/ 331 h 632"/>
                  <a:gd name="T26" fmla="*/ 100 w 330"/>
                  <a:gd name="T27" fmla="*/ 314 h 632"/>
                  <a:gd name="T28" fmla="*/ 106 w 330"/>
                  <a:gd name="T29" fmla="*/ 303 h 632"/>
                  <a:gd name="T30" fmla="*/ 117 w 330"/>
                  <a:gd name="T31" fmla="*/ 297 h 632"/>
                  <a:gd name="T32" fmla="*/ 131 w 330"/>
                  <a:gd name="T33" fmla="*/ 296 h 632"/>
                  <a:gd name="T34" fmla="*/ 141 w 330"/>
                  <a:gd name="T35" fmla="*/ 296 h 632"/>
                  <a:gd name="T36" fmla="*/ 192 w 330"/>
                  <a:gd name="T37" fmla="*/ 286 h 632"/>
                  <a:gd name="T38" fmla="*/ 226 w 330"/>
                  <a:gd name="T39" fmla="*/ 262 h 632"/>
                  <a:gd name="T40" fmla="*/ 245 w 330"/>
                  <a:gd name="T41" fmla="*/ 225 h 632"/>
                  <a:gd name="T42" fmla="*/ 251 w 330"/>
                  <a:gd name="T43" fmla="*/ 181 h 632"/>
                  <a:gd name="T44" fmla="*/ 244 w 330"/>
                  <a:gd name="T45" fmla="*/ 133 h 632"/>
                  <a:gd name="T46" fmla="*/ 222 w 330"/>
                  <a:gd name="T47" fmla="*/ 96 h 632"/>
                  <a:gd name="T48" fmla="*/ 185 w 330"/>
                  <a:gd name="T49" fmla="*/ 72 h 632"/>
                  <a:gd name="T50" fmla="*/ 133 w 330"/>
                  <a:gd name="T51" fmla="*/ 63 h 632"/>
                  <a:gd name="T52" fmla="*/ 86 w 330"/>
                  <a:gd name="T53" fmla="*/ 69 h 632"/>
                  <a:gd name="T54" fmla="*/ 52 w 330"/>
                  <a:gd name="T55" fmla="*/ 81 h 632"/>
                  <a:gd name="T56" fmla="*/ 28 w 330"/>
                  <a:gd name="T57" fmla="*/ 93 h 632"/>
                  <a:gd name="T58" fmla="*/ 14 w 330"/>
                  <a:gd name="T59" fmla="*/ 99 h 632"/>
                  <a:gd name="T60" fmla="*/ 8 w 330"/>
                  <a:gd name="T61" fmla="*/ 98 h 632"/>
                  <a:gd name="T62" fmla="*/ 4 w 330"/>
                  <a:gd name="T63" fmla="*/ 92 h 632"/>
                  <a:gd name="T64" fmla="*/ 1 w 330"/>
                  <a:gd name="T65" fmla="*/ 82 h 632"/>
                  <a:gd name="T66" fmla="*/ 0 w 330"/>
                  <a:gd name="T67" fmla="*/ 65 h 632"/>
                  <a:gd name="T68" fmla="*/ 1 w 330"/>
                  <a:gd name="T69" fmla="*/ 48 h 632"/>
                  <a:gd name="T70" fmla="*/ 7 w 330"/>
                  <a:gd name="T71" fmla="*/ 38 h 632"/>
                  <a:gd name="T72" fmla="*/ 25 w 330"/>
                  <a:gd name="T73" fmla="*/ 27 h 632"/>
                  <a:gd name="T74" fmla="*/ 56 w 330"/>
                  <a:gd name="T75" fmla="*/ 14 h 632"/>
                  <a:gd name="T76" fmla="*/ 97 w 330"/>
                  <a:gd name="T77" fmla="*/ 4 h 632"/>
                  <a:gd name="T78" fmla="*/ 143 w 330"/>
                  <a:gd name="T79" fmla="*/ 0 h 632"/>
                  <a:gd name="T80" fmla="*/ 227 w 330"/>
                  <a:gd name="T81" fmla="*/ 14 h 632"/>
                  <a:gd name="T82" fmla="*/ 285 w 330"/>
                  <a:gd name="T83" fmla="*/ 51 h 632"/>
                  <a:gd name="T84" fmla="*/ 319 w 330"/>
                  <a:gd name="T85" fmla="*/ 107 h 632"/>
                  <a:gd name="T86" fmla="*/ 330 w 330"/>
                  <a:gd name="T87" fmla="*/ 175 h 632"/>
                  <a:gd name="T88" fmla="*/ 186 w 330"/>
                  <a:gd name="T89" fmla="*/ 580 h 632"/>
                  <a:gd name="T90" fmla="*/ 183 w 330"/>
                  <a:gd name="T91" fmla="*/ 605 h 632"/>
                  <a:gd name="T92" fmla="*/ 176 w 330"/>
                  <a:gd name="T93" fmla="*/ 621 h 632"/>
                  <a:gd name="T94" fmla="*/ 161 w 330"/>
                  <a:gd name="T95" fmla="*/ 629 h 632"/>
                  <a:gd name="T96" fmla="*/ 138 w 330"/>
                  <a:gd name="T97" fmla="*/ 632 h 632"/>
                  <a:gd name="T98" fmla="*/ 114 w 330"/>
                  <a:gd name="T99" fmla="*/ 629 h 632"/>
                  <a:gd name="T100" fmla="*/ 99 w 330"/>
                  <a:gd name="T101" fmla="*/ 621 h 632"/>
                  <a:gd name="T102" fmla="*/ 92 w 330"/>
                  <a:gd name="T103" fmla="*/ 605 h 632"/>
                  <a:gd name="T104" fmla="*/ 90 w 330"/>
                  <a:gd name="T105" fmla="*/ 580 h 632"/>
                  <a:gd name="T106" fmla="*/ 92 w 330"/>
                  <a:gd name="T107" fmla="*/ 555 h 632"/>
                  <a:gd name="T108" fmla="*/ 99 w 330"/>
                  <a:gd name="T109" fmla="*/ 539 h 632"/>
                  <a:gd name="T110" fmla="*/ 114 w 330"/>
                  <a:gd name="T111" fmla="*/ 530 h 632"/>
                  <a:gd name="T112" fmla="*/ 138 w 330"/>
                  <a:gd name="T113" fmla="*/ 528 h 632"/>
                  <a:gd name="T114" fmla="*/ 161 w 330"/>
                  <a:gd name="T115" fmla="*/ 530 h 632"/>
                  <a:gd name="T116" fmla="*/ 176 w 330"/>
                  <a:gd name="T117" fmla="*/ 539 h 632"/>
                  <a:gd name="T118" fmla="*/ 183 w 330"/>
                  <a:gd name="T119" fmla="*/ 555 h 632"/>
                  <a:gd name="T120" fmla="*/ 186 w 330"/>
                  <a:gd name="T121" fmla="*/ 58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0" h="632">
                    <a:moveTo>
                      <a:pt x="330" y="175"/>
                    </a:moveTo>
                    <a:cubicBezTo>
                      <a:pt x="330" y="202"/>
                      <a:pt x="326" y="225"/>
                      <a:pt x="318" y="246"/>
                    </a:cubicBezTo>
                    <a:cubicBezTo>
                      <a:pt x="311" y="267"/>
                      <a:pt x="300" y="284"/>
                      <a:pt x="286" y="299"/>
                    </a:cubicBezTo>
                    <a:cubicBezTo>
                      <a:pt x="273" y="314"/>
                      <a:pt x="256" y="325"/>
                      <a:pt x="237" y="333"/>
                    </a:cubicBezTo>
                    <a:cubicBezTo>
                      <a:pt x="218" y="341"/>
                      <a:pt x="197" y="346"/>
                      <a:pt x="173" y="348"/>
                    </a:cubicBezTo>
                    <a:cubicBezTo>
                      <a:pt x="170" y="458"/>
                      <a:pt x="170" y="458"/>
                      <a:pt x="170" y="458"/>
                    </a:cubicBezTo>
                    <a:cubicBezTo>
                      <a:pt x="170" y="462"/>
                      <a:pt x="167" y="466"/>
                      <a:pt x="162" y="468"/>
                    </a:cubicBezTo>
                    <a:cubicBezTo>
                      <a:pt x="157" y="470"/>
                      <a:pt x="148" y="472"/>
                      <a:pt x="136" y="472"/>
                    </a:cubicBezTo>
                    <a:cubicBezTo>
                      <a:pt x="130" y="472"/>
                      <a:pt x="124" y="471"/>
                      <a:pt x="120" y="471"/>
                    </a:cubicBezTo>
                    <a:cubicBezTo>
                      <a:pt x="115" y="470"/>
                      <a:pt x="112" y="470"/>
                      <a:pt x="109" y="469"/>
                    </a:cubicBezTo>
                    <a:cubicBezTo>
                      <a:pt x="106" y="468"/>
                      <a:pt x="104" y="466"/>
                      <a:pt x="103" y="464"/>
                    </a:cubicBezTo>
                    <a:cubicBezTo>
                      <a:pt x="102" y="462"/>
                      <a:pt x="101" y="460"/>
                      <a:pt x="101" y="458"/>
                    </a:cubicBezTo>
                    <a:cubicBezTo>
                      <a:pt x="98" y="331"/>
                      <a:pt x="98" y="331"/>
                      <a:pt x="98" y="331"/>
                    </a:cubicBezTo>
                    <a:cubicBezTo>
                      <a:pt x="98" y="324"/>
                      <a:pt x="99" y="319"/>
                      <a:pt x="100" y="314"/>
                    </a:cubicBezTo>
                    <a:cubicBezTo>
                      <a:pt x="101" y="310"/>
                      <a:pt x="103" y="306"/>
                      <a:pt x="106" y="303"/>
                    </a:cubicBezTo>
                    <a:cubicBezTo>
                      <a:pt x="109" y="300"/>
                      <a:pt x="112" y="298"/>
                      <a:pt x="117" y="297"/>
                    </a:cubicBezTo>
                    <a:cubicBezTo>
                      <a:pt x="121" y="296"/>
                      <a:pt x="126" y="296"/>
                      <a:pt x="131" y="296"/>
                    </a:cubicBezTo>
                    <a:cubicBezTo>
                      <a:pt x="141" y="296"/>
                      <a:pt x="141" y="296"/>
                      <a:pt x="141" y="296"/>
                    </a:cubicBezTo>
                    <a:cubicBezTo>
                      <a:pt x="161" y="296"/>
                      <a:pt x="178" y="293"/>
                      <a:pt x="192" y="286"/>
                    </a:cubicBezTo>
                    <a:cubicBezTo>
                      <a:pt x="206" y="280"/>
                      <a:pt x="217" y="272"/>
                      <a:pt x="226" y="262"/>
                    </a:cubicBezTo>
                    <a:cubicBezTo>
                      <a:pt x="235" y="251"/>
                      <a:pt x="241" y="239"/>
                      <a:pt x="245" y="225"/>
                    </a:cubicBezTo>
                    <a:cubicBezTo>
                      <a:pt x="249" y="211"/>
                      <a:pt x="251" y="196"/>
                      <a:pt x="251" y="181"/>
                    </a:cubicBezTo>
                    <a:cubicBezTo>
                      <a:pt x="251" y="164"/>
                      <a:pt x="248" y="148"/>
                      <a:pt x="244" y="133"/>
                    </a:cubicBezTo>
                    <a:cubicBezTo>
                      <a:pt x="239" y="119"/>
                      <a:pt x="231" y="106"/>
                      <a:pt x="222" y="96"/>
                    </a:cubicBezTo>
                    <a:cubicBezTo>
                      <a:pt x="212" y="85"/>
                      <a:pt x="200" y="77"/>
                      <a:pt x="185" y="72"/>
                    </a:cubicBezTo>
                    <a:cubicBezTo>
                      <a:pt x="170" y="66"/>
                      <a:pt x="153" y="63"/>
                      <a:pt x="133" y="63"/>
                    </a:cubicBezTo>
                    <a:cubicBezTo>
                      <a:pt x="115" y="63"/>
                      <a:pt x="99" y="65"/>
                      <a:pt x="86" y="69"/>
                    </a:cubicBezTo>
                    <a:cubicBezTo>
                      <a:pt x="73" y="72"/>
                      <a:pt x="61" y="77"/>
                      <a:pt x="52" y="81"/>
                    </a:cubicBezTo>
                    <a:cubicBezTo>
                      <a:pt x="42" y="86"/>
                      <a:pt x="34" y="90"/>
                      <a:pt x="28" y="93"/>
                    </a:cubicBezTo>
                    <a:cubicBezTo>
                      <a:pt x="21" y="97"/>
                      <a:pt x="17" y="99"/>
                      <a:pt x="14" y="99"/>
                    </a:cubicBezTo>
                    <a:cubicBezTo>
                      <a:pt x="12" y="99"/>
                      <a:pt x="10" y="98"/>
                      <a:pt x="8" y="98"/>
                    </a:cubicBezTo>
                    <a:cubicBezTo>
                      <a:pt x="6" y="97"/>
                      <a:pt x="5" y="95"/>
                      <a:pt x="4" y="92"/>
                    </a:cubicBezTo>
                    <a:cubicBezTo>
                      <a:pt x="3" y="90"/>
                      <a:pt x="2" y="86"/>
                      <a:pt x="1" y="82"/>
                    </a:cubicBezTo>
                    <a:cubicBezTo>
                      <a:pt x="0" y="77"/>
                      <a:pt x="0" y="72"/>
                      <a:pt x="0" y="65"/>
                    </a:cubicBezTo>
                    <a:cubicBezTo>
                      <a:pt x="0" y="58"/>
                      <a:pt x="1" y="52"/>
                      <a:pt x="1" y="48"/>
                    </a:cubicBezTo>
                    <a:cubicBezTo>
                      <a:pt x="2" y="45"/>
                      <a:pt x="4" y="41"/>
                      <a:pt x="7" y="38"/>
                    </a:cubicBezTo>
                    <a:cubicBezTo>
                      <a:pt x="10" y="36"/>
                      <a:pt x="16" y="32"/>
                      <a:pt x="25" y="27"/>
                    </a:cubicBezTo>
                    <a:cubicBezTo>
                      <a:pt x="34" y="22"/>
                      <a:pt x="44" y="18"/>
                      <a:pt x="56" y="14"/>
                    </a:cubicBezTo>
                    <a:cubicBezTo>
                      <a:pt x="69" y="10"/>
                      <a:pt x="82" y="7"/>
                      <a:pt x="97" y="4"/>
                    </a:cubicBezTo>
                    <a:cubicBezTo>
                      <a:pt x="112" y="1"/>
                      <a:pt x="127" y="0"/>
                      <a:pt x="143" y="0"/>
                    </a:cubicBezTo>
                    <a:cubicBezTo>
                      <a:pt x="176" y="0"/>
                      <a:pt x="204" y="4"/>
                      <a:pt x="227" y="14"/>
                    </a:cubicBezTo>
                    <a:cubicBezTo>
                      <a:pt x="251" y="23"/>
                      <a:pt x="270" y="36"/>
                      <a:pt x="285" y="51"/>
                    </a:cubicBezTo>
                    <a:cubicBezTo>
                      <a:pt x="300" y="67"/>
                      <a:pt x="312" y="86"/>
                      <a:pt x="319" y="107"/>
                    </a:cubicBezTo>
                    <a:cubicBezTo>
                      <a:pt x="326" y="128"/>
                      <a:pt x="330" y="151"/>
                      <a:pt x="330" y="175"/>
                    </a:cubicBezTo>
                    <a:moveTo>
                      <a:pt x="186" y="580"/>
                    </a:moveTo>
                    <a:cubicBezTo>
                      <a:pt x="186" y="590"/>
                      <a:pt x="185" y="598"/>
                      <a:pt x="183" y="605"/>
                    </a:cubicBezTo>
                    <a:cubicBezTo>
                      <a:pt x="182" y="611"/>
                      <a:pt x="180" y="617"/>
                      <a:pt x="176" y="621"/>
                    </a:cubicBezTo>
                    <a:cubicBezTo>
                      <a:pt x="172" y="625"/>
                      <a:pt x="167" y="628"/>
                      <a:pt x="161" y="629"/>
                    </a:cubicBezTo>
                    <a:cubicBezTo>
                      <a:pt x="155" y="631"/>
                      <a:pt x="147" y="632"/>
                      <a:pt x="138" y="632"/>
                    </a:cubicBezTo>
                    <a:cubicBezTo>
                      <a:pt x="128" y="632"/>
                      <a:pt x="120" y="631"/>
                      <a:pt x="114" y="629"/>
                    </a:cubicBezTo>
                    <a:cubicBezTo>
                      <a:pt x="108" y="628"/>
                      <a:pt x="103" y="625"/>
                      <a:pt x="99" y="621"/>
                    </a:cubicBezTo>
                    <a:cubicBezTo>
                      <a:pt x="96" y="617"/>
                      <a:pt x="93" y="611"/>
                      <a:pt x="92" y="605"/>
                    </a:cubicBezTo>
                    <a:cubicBezTo>
                      <a:pt x="90" y="598"/>
                      <a:pt x="90" y="590"/>
                      <a:pt x="90" y="580"/>
                    </a:cubicBezTo>
                    <a:cubicBezTo>
                      <a:pt x="90" y="570"/>
                      <a:pt x="90" y="561"/>
                      <a:pt x="92" y="555"/>
                    </a:cubicBezTo>
                    <a:cubicBezTo>
                      <a:pt x="93" y="548"/>
                      <a:pt x="96" y="542"/>
                      <a:pt x="99" y="539"/>
                    </a:cubicBezTo>
                    <a:cubicBezTo>
                      <a:pt x="103" y="535"/>
                      <a:pt x="108" y="532"/>
                      <a:pt x="114" y="530"/>
                    </a:cubicBezTo>
                    <a:cubicBezTo>
                      <a:pt x="120" y="529"/>
                      <a:pt x="128" y="528"/>
                      <a:pt x="138" y="528"/>
                    </a:cubicBezTo>
                    <a:cubicBezTo>
                      <a:pt x="147" y="528"/>
                      <a:pt x="155" y="529"/>
                      <a:pt x="161" y="530"/>
                    </a:cubicBezTo>
                    <a:cubicBezTo>
                      <a:pt x="167" y="532"/>
                      <a:pt x="172" y="535"/>
                      <a:pt x="176" y="539"/>
                    </a:cubicBezTo>
                    <a:cubicBezTo>
                      <a:pt x="180" y="542"/>
                      <a:pt x="182" y="548"/>
                      <a:pt x="183" y="555"/>
                    </a:cubicBezTo>
                    <a:cubicBezTo>
                      <a:pt x="185" y="561"/>
                      <a:pt x="186" y="570"/>
                      <a:pt x="186" y="5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4" name="Freeform 28"/>
              <p:cNvSpPr>
                <a:spLocks noEditPoints="1"/>
              </p:cNvSpPr>
              <p:nvPr/>
            </p:nvSpPr>
            <p:spPr bwMode="auto">
              <a:xfrm>
                <a:off x="-2057400" y="-836366"/>
                <a:ext cx="1327150" cy="2460625"/>
              </a:xfrm>
              <a:custGeom>
                <a:avLst/>
                <a:gdLst>
                  <a:gd name="T0" fmla="*/ 290 w 354"/>
                  <a:gd name="T1" fmla="*/ 303 h 656"/>
                  <a:gd name="T2" fmla="*/ 170 w 354"/>
                  <a:gd name="T3" fmla="*/ 470 h 656"/>
                  <a:gd name="T4" fmla="*/ 170 w 354"/>
                  <a:gd name="T5" fmla="*/ 470 h 656"/>
                  <a:gd name="T6" fmla="*/ 171 w 354"/>
                  <a:gd name="T7" fmla="*/ 468 h 656"/>
                  <a:gd name="T8" fmla="*/ 170 w 354"/>
                  <a:gd name="T9" fmla="*/ 469 h 656"/>
                  <a:gd name="T10" fmla="*/ 133 w 354"/>
                  <a:gd name="T11" fmla="*/ 471 h 656"/>
                  <a:gd name="T12" fmla="*/ 124 w 354"/>
                  <a:gd name="T13" fmla="*/ 469 h 656"/>
                  <a:gd name="T14" fmla="*/ 123 w 354"/>
                  <a:gd name="T15" fmla="*/ 471 h 656"/>
                  <a:gd name="T16" fmla="*/ 125 w 354"/>
                  <a:gd name="T17" fmla="*/ 470 h 656"/>
                  <a:gd name="T18" fmla="*/ 125 w 354"/>
                  <a:gd name="T19" fmla="*/ 470 h 656"/>
                  <a:gd name="T20" fmla="*/ 125 w 354"/>
                  <a:gd name="T21" fmla="*/ 470 h 656"/>
                  <a:gd name="T22" fmla="*/ 122 w 354"/>
                  <a:gd name="T23" fmla="*/ 343 h 656"/>
                  <a:gd name="T24" fmla="*/ 127 w 354"/>
                  <a:gd name="T25" fmla="*/ 324 h 656"/>
                  <a:gd name="T26" fmla="*/ 143 w 354"/>
                  <a:gd name="T27" fmla="*/ 320 h 656"/>
                  <a:gd name="T28" fmla="*/ 268 w 354"/>
                  <a:gd name="T29" fmla="*/ 240 h 656"/>
                  <a:gd name="T30" fmla="*/ 242 w 354"/>
                  <a:gd name="T31" fmla="*/ 100 h 656"/>
                  <a:gd name="T32" fmla="*/ 95 w 354"/>
                  <a:gd name="T33" fmla="*/ 69 h 656"/>
                  <a:gd name="T34" fmla="*/ 34 w 354"/>
                  <a:gd name="T35" fmla="*/ 95 h 656"/>
                  <a:gd name="T36" fmla="*/ 25 w 354"/>
                  <a:gd name="T37" fmla="*/ 99 h 656"/>
                  <a:gd name="T38" fmla="*/ 26 w 354"/>
                  <a:gd name="T39" fmla="*/ 101 h 656"/>
                  <a:gd name="T40" fmla="*/ 25 w 354"/>
                  <a:gd name="T41" fmla="*/ 100 h 656"/>
                  <a:gd name="T42" fmla="*/ 26 w 354"/>
                  <a:gd name="T43" fmla="*/ 99 h 656"/>
                  <a:gd name="T44" fmla="*/ 26 w 354"/>
                  <a:gd name="T45" fmla="*/ 99 h 656"/>
                  <a:gd name="T46" fmla="*/ 27 w 354"/>
                  <a:gd name="T47" fmla="*/ 100 h 656"/>
                  <a:gd name="T48" fmla="*/ 27 w 354"/>
                  <a:gd name="T49" fmla="*/ 100 h 656"/>
                  <a:gd name="T50" fmla="*/ 25 w 354"/>
                  <a:gd name="T51" fmla="*/ 92 h 656"/>
                  <a:gd name="T52" fmla="*/ 33 w 354"/>
                  <a:gd name="T53" fmla="*/ 55 h 656"/>
                  <a:gd name="T54" fmla="*/ 72 w 354"/>
                  <a:gd name="T55" fmla="*/ 37 h 656"/>
                  <a:gd name="T56" fmla="*/ 235 w 354"/>
                  <a:gd name="T57" fmla="*/ 37 h 656"/>
                  <a:gd name="T58" fmla="*/ 342 w 354"/>
                  <a:gd name="T59" fmla="*/ 187 h 656"/>
                  <a:gd name="T60" fmla="*/ 244 w 354"/>
                  <a:gd name="T61" fmla="*/ 15 h 656"/>
                  <a:gd name="T62" fmla="*/ 65 w 354"/>
                  <a:gd name="T63" fmla="*/ 15 h 656"/>
                  <a:gd name="T64" fmla="*/ 20 w 354"/>
                  <a:gd name="T65" fmla="*/ 35 h 656"/>
                  <a:gd name="T66" fmla="*/ 1 w 354"/>
                  <a:gd name="T67" fmla="*/ 95 h 656"/>
                  <a:gd name="T68" fmla="*/ 8 w 354"/>
                  <a:gd name="T69" fmla="*/ 115 h 656"/>
                  <a:gd name="T70" fmla="*/ 36 w 354"/>
                  <a:gd name="T71" fmla="*/ 121 h 656"/>
                  <a:gd name="T72" fmla="*/ 102 w 354"/>
                  <a:gd name="T73" fmla="*/ 92 h 656"/>
                  <a:gd name="T74" fmla="*/ 192 w 354"/>
                  <a:gd name="T75" fmla="*/ 95 h 656"/>
                  <a:gd name="T76" fmla="*/ 251 w 354"/>
                  <a:gd name="T77" fmla="*/ 193 h 656"/>
                  <a:gd name="T78" fmla="*/ 153 w 354"/>
                  <a:gd name="T79" fmla="*/ 296 h 656"/>
                  <a:gd name="T80" fmla="*/ 109 w 354"/>
                  <a:gd name="T81" fmla="*/ 307 h 656"/>
                  <a:gd name="T82" fmla="*/ 98 w 354"/>
                  <a:gd name="T83" fmla="*/ 340 h 656"/>
                  <a:gd name="T84" fmla="*/ 101 w 354"/>
                  <a:gd name="T85" fmla="*/ 470 h 656"/>
                  <a:gd name="T86" fmla="*/ 105 w 354"/>
                  <a:gd name="T87" fmla="*/ 483 h 656"/>
                  <a:gd name="T88" fmla="*/ 131 w 354"/>
                  <a:gd name="T89" fmla="*/ 495 h 656"/>
                  <a:gd name="T90" fmla="*/ 179 w 354"/>
                  <a:gd name="T91" fmla="*/ 491 h 656"/>
                  <a:gd name="T92" fmla="*/ 182 w 354"/>
                  <a:gd name="T93" fmla="*/ 470 h 656"/>
                  <a:gd name="T94" fmla="*/ 186 w 354"/>
                  <a:gd name="T95" fmla="*/ 372 h 656"/>
                  <a:gd name="T96" fmla="*/ 354 w 354"/>
                  <a:gd name="T97" fmla="*/ 187 h 656"/>
                  <a:gd name="T98" fmla="*/ 184 w 354"/>
                  <a:gd name="T99" fmla="*/ 614 h 656"/>
                  <a:gd name="T100" fmla="*/ 150 w 354"/>
                  <a:gd name="T101" fmla="*/ 632 h 656"/>
                  <a:gd name="T102" fmla="*/ 120 w 354"/>
                  <a:gd name="T103" fmla="*/ 625 h 656"/>
                  <a:gd name="T104" fmla="*/ 117 w 354"/>
                  <a:gd name="T105" fmla="*/ 563 h 656"/>
                  <a:gd name="T106" fmla="*/ 150 w 354"/>
                  <a:gd name="T107" fmla="*/ 552 h 656"/>
                  <a:gd name="T108" fmla="*/ 179 w 354"/>
                  <a:gd name="T109" fmla="*/ 559 h 656"/>
                  <a:gd name="T110" fmla="*/ 198 w 354"/>
                  <a:gd name="T111" fmla="*/ 592 h 656"/>
                  <a:gd name="T112" fmla="*/ 197 w 354"/>
                  <a:gd name="T113" fmla="*/ 542 h 656"/>
                  <a:gd name="T114" fmla="*/ 150 w 354"/>
                  <a:gd name="T115" fmla="*/ 528 h 656"/>
                  <a:gd name="T116" fmla="*/ 96 w 354"/>
                  <a:gd name="T117" fmla="*/ 552 h 656"/>
                  <a:gd name="T118" fmla="*/ 103 w 354"/>
                  <a:gd name="T119" fmla="*/ 641 h 656"/>
                  <a:gd name="T120" fmla="*/ 150 w 354"/>
                  <a:gd name="T121" fmla="*/ 656 h 656"/>
                  <a:gd name="T122" fmla="*/ 207 w 354"/>
                  <a:gd name="T123" fmla="*/ 61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4" h="656">
                    <a:moveTo>
                      <a:pt x="342" y="187"/>
                    </a:moveTo>
                    <a:cubicBezTo>
                      <a:pt x="330" y="187"/>
                      <a:pt x="330" y="187"/>
                      <a:pt x="330" y="187"/>
                    </a:cubicBezTo>
                    <a:cubicBezTo>
                      <a:pt x="330" y="212"/>
                      <a:pt x="326" y="235"/>
                      <a:pt x="319" y="254"/>
                    </a:cubicBezTo>
                    <a:cubicBezTo>
                      <a:pt x="312" y="273"/>
                      <a:pt x="302" y="289"/>
                      <a:pt x="290" y="303"/>
                    </a:cubicBezTo>
                    <a:cubicBezTo>
                      <a:pt x="277" y="316"/>
                      <a:pt x="262" y="327"/>
                      <a:pt x="244" y="334"/>
                    </a:cubicBezTo>
                    <a:cubicBezTo>
                      <a:pt x="227" y="342"/>
                      <a:pt x="207" y="346"/>
                      <a:pt x="184" y="348"/>
                    </a:cubicBezTo>
                    <a:cubicBezTo>
                      <a:pt x="178" y="348"/>
                      <a:pt x="173" y="353"/>
                      <a:pt x="173" y="359"/>
                    </a:cubicBezTo>
                    <a:cubicBezTo>
                      <a:pt x="170" y="470"/>
                      <a:pt x="170" y="470"/>
                      <a:pt x="170" y="470"/>
                    </a:cubicBezTo>
                    <a:cubicBezTo>
                      <a:pt x="170" y="470"/>
                      <a:pt x="170" y="470"/>
                      <a:pt x="170" y="470"/>
                    </a:cubicBezTo>
                    <a:cubicBezTo>
                      <a:pt x="172" y="470"/>
                      <a:pt x="172" y="470"/>
                      <a:pt x="172" y="470"/>
                    </a:cubicBezTo>
                    <a:cubicBezTo>
                      <a:pt x="170" y="469"/>
                      <a:pt x="170" y="469"/>
                      <a:pt x="170" y="469"/>
                    </a:cubicBezTo>
                    <a:cubicBezTo>
                      <a:pt x="170" y="470"/>
                      <a:pt x="170" y="470"/>
                      <a:pt x="170" y="470"/>
                    </a:cubicBezTo>
                    <a:cubicBezTo>
                      <a:pt x="172" y="470"/>
                      <a:pt x="172" y="470"/>
                      <a:pt x="172" y="470"/>
                    </a:cubicBezTo>
                    <a:cubicBezTo>
                      <a:pt x="170" y="469"/>
                      <a:pt x="170" y="469"/>
                      <a:pt x="170" y="469"/>
                    </a:cubicBezTo>
                    <a:cubicBezTo>
                      <a:pt x="172" y="470"/>
                      <a:pt x="172" y="470"/>
                      <a:pt x="172" y="470"/>
                    </a:cubicBezTo>
                    <a:cubicBezTo>
                      <a:pt x="171" y="468"/>
                      <a:pt x="171" y="468"/>
                      <a:pt x="171" y="468"/>
                    </a:cubicBezTo>
                    <a:cubicBezTo>
                      <a:pt x="171" y="468"/>
                      <a:pt x="170" y="469"/>
                      <a:pt x="170" y="469"/>
                    </a:cubicBezTo>
                    <a:cubicBezTo>
                      <a:pt x="172" y="470"/>
                      <a:pt x="172" y="470"/>
                      <a:pt x="172" y="470"/>
                    </a:cubicBezTo>
                    <a:cubicBezTo>
                      <a:pt x="171" y="468"/>
                      <a:pt x="171" y="468"/>
                      <a:pt x="171" y="468"/>
                    </a:cubicBezTo>
                    <a:cubicBezTo>
                      <a:pt x="170" y="469"/>
                      <a:pt x="170" y="469"/>
                      <a:pt x="170" y="469"/>
                    </a:cubicBezTo>
                    <a:cubicBezTo>
                      <a:pt x="170" y="469"/>
                      <a:pt x="170" y="469"/>
                      <a:pt x="169" y="469"/>
                    </a:cubicBezTo>
                    <a:cubicBezTo>
                      <a:pt x="168" y="470"/>
                      <a:pt x="166" y="470"/>
                      <a:pt x="162" y="471"/>
                    </a:cubicBezTo>
                    <a:cubicBezTo>
                      <a:pt x="158" y="471"/>
                      <a:pt x="154" y="472"/>
                      <a:pt x="148" y="472"/>
                    </a:cubicBezTo>
                    <a:cubicBezTo>
                      <a:pt x="142" y="472"/>
                      <a:pt x="137" y="471"/>
                      <a:pt x="133" y="471"/>
                    </a:cubicBezTo>
                    <a:cubicBezTo>
                      <a:pt x="133" y="471"/>
                      <a:pt x="133" y="471"/>
                      <a:pt x="133" y="471"/>
                    </a:cubicBezTo>
                    <a:cubicBezTo>
                      <a:pt x="129" y="471"/>
                      <a:pt x="126" y="470"/>
                      <a:pt x="125" y="469"/>
                    </a:cubicBezTo>
                    <a:cubicBezTo>
                      <a:pt x="125" y="469"/>
                      <a:pt x="125" y="469"/>
                      <a:pt x="125" y="469"/>
                    </a:cubicBezTo>
                    <a:cubicBezTo>
                      <a:pt x="125" y="469"/>
                      <a:pt x="124" y="469"/>
                      <a:pt x="124" y="469"/>
                    </a:cubicBezTo>
                    <a:cubicBezTo>
                      <a:pt x="123" y="471"/>
                      <a:pt x="123" y="471"/>
                      <a:pt x="123" y="471"/>
                    </a:cubicBezTo>
                    <a:cubicBezTo>
                      <a:pt x="125" y="470"/>
                      <a:pt x="125" y="470"/>
                      <a:pt x="125" y="470"/>
                    </a:cubicBezTo>
                    <a:cubicBezTo>
                      <a:pt x="125" y="469"/>
                      <a:pt x="124" y="469"/>
                      <a:pt x="124" y="469"/>
                    </a:cubicBezTo>
                    <a:cubicBezTo>
                      <a:pt x="123" y="471"/>
                      <a:pt x="123" y="471"/>
                      <a:pt x="123" y="471"/>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2" y="343"/>
                      <a:pt x="122" y="343"/>
                      <a:pt x="122" y="343"/>
                    </a:cubicBezTo>
                    <a:cubicBezTo>
                      <a:pt x="122" y="343"/>
                      <a:pt x="122" y="343"/>
                      <a:pt x="122" y="343"/>
                    </a:cubicBezTo>
                    <a:cubicBezTo>
                      <a:pt x="122" y="342"/>
                      <a:pt x="122" y="341"/>
                      <a:pt x="122" y="340"/>
                    </a:cubicBezTo>
                    <a:cubicBezTo>
                      <a:pt x="122" y="335"/>
                      <a:pt x="123" y="332"/>
                      <a:pt x="123" y="330"/>
                    </a:cubicBezTo>
                    <a:cubicBezTo>
                      <a:pt x="123" y="330"/>
                      <a:pt x="123" y="330"/>
                      <a:pt x="123" y="330"/>
                    </a:cubicBezTo>
                    <a:cubicBezTo>
                      <a:pt x="124" y="327"/>
                      <a:pt x="125" y="325"/>
                      <a:pt x="127" y="324"/>
                    </a:cubicBezTo>
                    <a:cubicBezTo>
                      <a:pt x="127" y="324"/>
                      <a:pt x="127" y="324"/>
                      <a:pt x="127" y="324"/>
                    </a:cubicBezTo>
                    <a:cubicBezTo>
                      <a:pt x="128" y="322"/>
                      <a:pt x="129" y="322"/>
                      <a:pt x="131" y="321"/>
                    </a:cubicBezTo>
                    <a:cubicBezTo>
                      <a:pt x="131" y="321"/>
                      <a:pt x="131" y="321"/>
                      <a:pt x="131" y="321"/>
                    </a:cubicBezTo>
                    <a:cubicBezTo>
                      <a:pt x="135" y="320"/>
                      <a:pt x="138" y="320"/>
                      <a:pt x="143" y="320"/>
                    </a:cubicBezTo>
                    <a:cubicBezTo>
                      <a:pt x="153" y="320"/>
                      <a:pt x="153" y="320"/>
                      <a:pt x="153" y="320"/>
                    </a:cubicBezTo>
                    <a:cubicBezTo>
                      <a:pt x="174" y="320"/>
                      <a:pt x="193" y="316"/>
                      <a:pt x="209" y="309"/>
                    </a:cubicBezTo>
                    <a:cubicBezTo>
                      <a:pt x="224" y="303"/>
                      <a:pt x="237" y="293"/>
                      <a:pt x="247" y="281"/>
                    </a:cubicBezTo>
                    <a:cubicBezTo>
                      <a:pt x="257" y="270"/>
                      <a:pt x="264" y="256"/>
                      <a:pt x="268" y="240"/>
                    </a:cubicBezTo>
                    <a:cubicBezTo>
                      <a:pt x="273" y="225"/>
                      <a:pt x="275" y="209"/>
                      <a:pt x="275" y="193"/>
                    </a:cubicBezTo>
                    <a:cubicBezTo>
                      <a:pt x="275" y="175"/>
                      <a:pt x="272" y="157"/>
                      <a:pt x="267" y="142"/>
                    </a:cubicBezTo>
                    <a:cubicBezTo>
                      <a:pt x="267" y="142"/>
                      <a:pt x="267" y="142"/>
                      <a:pt x="267" y="142"/>
                    </a:cubicBezTo>
                    <a:cubicBezTo>
                      <a:pt x="262" y="126"/>
                      <a:pt x="253" y="112"/>
                      <a:pt x="242" y="100"/>
                    </a:cubicBezTo>
                    <a:cubicBezTo>
                      <a:pt x="231" y="88"/>
                      <a:pt x="217" y="79"/>
                      <a:pt x="201" y="72"/>
                    </a:cubicBezTo>
                    <a:cubicBezTo>
                      <a:pt x="201" y="72"/>
                      <a:pt x="201" y="72"/>
                      <a:pt x="201" y="72"/>
                    </a:cubicBezTo>
                    <a:cubicBezTo>
                      <a:pt x="185" y="66"/>
                      <a:pt x="166" y="63"/>
                      <a:pt x="145" y="63"/>
                    </a:cubicBezTo>
                    <a:cubicBezTo>
                      <a:pt x="126" y="63"/>
                      <a:pt x="109" y="65"/>
                      <a:pt x="95" y="69"/>
                    </a:cubicBezTo>
                    <a:cubicBezTo>
                      <a:pt x="95" y="69"/>
                      <a:pt x="95" y="69"/>
                      <a:pt x="95" y="69"/>
                    </a:cubicBezTo>
                    <a:cubicBezTo>
                      <a:pt x="81" y="73"/>
                      <a:pt x="69" y="77"/>
                      <a:pt x="59" y="82"/>
                    </a:cubicBezTo>
                    <a:cubicBezTo>
                      <a:pt x="49" y="87"/>
                      <a:pt x="40" y="91"/>
                      <a:pt x="34" y="95"/>
                    </a:cubicBezTo>
                    <a:cubicBezTo>
                      <a:pt x="34" y="95"/>
                      <a:pt x="34" y="95"/>
                      <a:pt x="34" y="95"/>
                    </a:cubicBezTo>
                    <a:cubicBezTo>
                      <a:pt x="31" y="97"/>
                      <a:pt x="29" y="98"/>
                      <a:pt x="27" y="98"/>
                    </a:cubicBezTo>
                    <a:cubicBezTo>
                      <a:pt x="26" y="99"/>
                      <a:pt x="26" y="99"/>
                      <a:pt x="26" y="99"/>
                    </a:cubicBezTo>
                    <a:cubicBezTo>
                      <a:pt x="25" y="99"/>
                      <a:pt x="25" y="99"/>
                      <a:pt x="25" y="99"/>
                    </a:cubicBezTo>
                    <a:cubicBezTo>
                      <a:pt x="25" y="99"/>
                      <a:pt x="25" y="99"/>
                      <a:pt x="25" y="99"/>
                    </a:cubicBezTo>
                    <a:cubicBezTo>
                      <a:pt x="26" y="101"/>
                      <a:pt x="26" y="101"/>
                      <a:pt x="26" y="101"/>
                    </a:cubicBezTo>
                    <a:cubicBezTo>
                      <a:pt x="26" y="99"/>
                      <a:pt x="26" y="99"/>
                      <a:pt x="26" y="99"/>
                    </a:cubicBezTo>
                    <a:cubicBezTo>
                      <a:pt x="25" y="99"/>
                      <a:pt x="25" y="99"/>
                      <a:pt x="25" y="99"/>
                    </a:cubicBezTo>
                    <a:cubicBezTo>
                      <a:pt x="26" y="101"/>
                      <a:pt x="26" y="101"/>
                      <a:pt x="26" y="101"/>
                    </a:cubicBezTo>
                    <a:cubicBezTo>
                      <a:pt x="26" y="99"/>
                      <a:pt x="26" y="99"/>
                      <a:pt x="26" y="99"/>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4" y="102"/>
                      <a:pt x="24" y="102"/>
                      <a:pt x="24" y="102"/>
                    </a:cubicBezTo>
                    <a:cubicBezTo>
                      <a:pt x="27" y="100"/>
                      <a:pt x="27" y="100"/>
                      <a:pt x="27" y="100"/>
                    </a:cubicBezTo>
                    <a:cubicBezTo>
                      <a:pt x="27" y="100"/>
                      <a:pt x="27" y="99"/>
                      <a:pt x="26" y="99"/>
                    </a:cubicBezTo>
                    <a:cubicBezTo>
                      <a:pt x="24" y="102"/>
                      <a:pt x="24" y="102"/>
                      <a:pt x="24" y="102"/>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7" y="99"/>
                      <a:pt x="27" y="99"/>
                      <a:pt x="27" y="99"/>
                    </a:cubicBezTo>
                    <a:cubicBezTo>
                      <a:pt x="27" y="99"/>
                      <a:pt x="27" y="99"/>
                      <a:pt x="27" y="99"/>
                    </a:cubicBezTo>
                    <a:cubicBezTo>
                      <a:pt x="26" y="98"/>
                      <a:pt x="25" y="96"/>
                      <a:pt x="25" y="92"/>
                    </a:cubicBezTo>
                    <a:cubicBezTo>
                      <a:pt x="25" y="92"/>
                      <a:pt x="25" y="92"/>
                      <a:pt x="25" y="92"/>
                    </a:cubicBezTo>
                    <a:cubicBezTo>
                      <a:pt x="24" y="89"/>
                      <a:pt x="24" y="83"/>
                      <a:pt x="24" y="77"/>
                    </a:cubicBezTo>
                    <a:cubicBezTo>
                      <a:pt x="24" y="70"/>
                      <a:pt x="25" y="65"/>
                      <a:pt x="25" y="63"/>
                    </a:cubicBezTo>
                    <a:cubicBezTo>
                      <a:pt x="26" y="62"/>
                      <a:pt x="26" y="61"/>
                      <a:pt x="28" y="59"/>
                    </a:cubicBezTo>
                    <a:cubicBezTo>
                      <a:pt x="28" y="58"/>
                      <a:pt x="30" y="57"/>
                      <a:pt x="33" y="55"/>
                    </a:cubicBezTo>
                    <a:cubicBezTo>
                      <a:pt x="35" y="54"/>
                      <a:pt x="39" y="52"/>
                      <a:pt x="43" y="50"/>
                    </a:cubicBezTo>
                    <a:cubicBezTo>
                      <a:pt x="43" y="50"/>
                      <a:pt x="43" y="50"/>
                      <a:pt x="43" y="50"/>
                    </a:cubicBezTo>
                    <a:cubicBezTo>
                      <a:pt x="51" y="45"/>
                      <a:pt x="60" y="41"/>
                      <a:pt x="72" y="37"/>
                    </a:cubicBezTo>
                    <a:cubicBezTo>
                      <a:pt x="72" y="37"/>
                      <a:pt x="72" y="37"/>
                      <a:pt x="72" y="37"/>
                    </a:cubicBezTo>
                    <a:cubicBezTo>
                      <a:pt x="84" y="34"/>
                      <a:pt x="97" y="30"/>
                      <a:pt x="111" y="28"/>
                    </a:cubicBezTo>
                    <a:cubicBezTo>
                      <a:pt x="125" y="25"/>
                      <a:pt x="140" y="24"/>
                      <a:pt x="155" y="24"/>
                    </a:cubicBezTo>
                    <a:cubicBezTo>
                      <a:pt x="187" y="24"/>
                      <a:pt x="213" y="28"/>
                      <a:pt x="235" y="37"/>
                    </a:cubicBezTo>
                    <a:cubicBezTo>
                      <a:pt x="235" y="37"/>
                      <a:pt x="235" y="37"/>
                      <a:pt x="235" y="37"/>
                    </a:cubicBezTo>
                    <a:cubicBezTo>
                      <a:pt x="257" y="46"/>
                      <a:pt x="275" y="57"/>
                      <a:pt x="288" y="72"/>
                    </a:cubicBezTo>
                    <a:cubicBezTo>
                      <a:pt x="302" y="86"/>
                      <a:pt x="313" y="103"/>
                      <a:pt x="320" y="123"/>
                    </a:cubicBezTo>
                    <a:cubicBezTo>
                      <a:pt x="326" y="143"/>
                      <a:pt x="330" y="164"/>
                      <a:pt x="330" y="187"/>
                    </a:cubicBezTo>
                    <a:cubicBezTo>
                      <a:pt x="342" y="187"/>
                      <a:pt x="342" y="187"/>
                      <a:pt x="342" y="187"/>
                    </a:cubicBezTo>
                    <a:cubicBezTo>
                      <a:pt x="354" y="187"/>
                      <a:pt x="354" y="187"/>
                      <a:pt x="354" y="187"/>
                    </a:cubicBezTo>
                    <a:cubicBezTo>
                      <a:pt x="354" y="162"/>
                      <a:pt x="350" y="138"/>
                      <a:pt x="342" y="115"/>
                    </a:cubicBezTo>
                    <a:cubicBezTo>
                      <a:pt x="334" y="92"/>
                      <a:pt x="322" y="72"/>
                      <a:pt x="306" y="55"/>
                    </a:cubicBezTo>
                    <a:cubicBezTo>
                      <a:pt x="289" y="38"/>
                      <a:pt x="268" y="24"/>
                      <a:pt x="244" y="15"/>
                    </a:cubicBezTo>
                    <a:cubicBezTo>
                      <a:pt x="244" y="15"/>
                      <a:pt x="244" y="15"/>
                      <a:pt x="244" y="15"/>
                    </a:cubicBezTo>
                    <a:cubicBezTo>
                      <a:pt x="218" y="5"/>
                      <a:pt x="189" y="0"/>
                      <a:pt x="155" y="0"/>
                    </a:cubicBezTo>
                    <a:cubicBezTo>
                      <a:pt x="139" y="0"/>
                      <a:pt x="122" y="1"/>
                      <a:pt x="107" y="4"/>
                    </a:cubicBezTo>
                    <a:cubicBezTo>
                      <a:pt x="92" y="7"/>
                      <a:pt x="78" y="10"/>
                      <a:pt x="65" y="15"/>
                    </a:cubicBezTo>
                    <a:cubicBezTo>
                      <a:pt x="65" y="15"/>
                      <a:pt x="65" y="15"/>
                      <a:pt x="65" y="15"/>
                    </a:cubicBezTo>
                    <a:cubicBezTo>
                      <a:pt x="52" y="19"/>
                      <a:pt x="41" y="23"/>
                      <a:pt x="31" y="28"/>
                    </a:cubicBezTo>
                    <a:cubicBezTo>
                      <a:pt x="31" y="28"/>
                      <a:pt x="31" y="28"/>
                      <a:pt x="31" y="28"/>
                    </a:cubicBezTo>
                    <a:cubicBezTo>
                      <a:pt x="27" y="31"/>
                      <a:pt x="23" y="33"/>
                      <a:pt x="20" y="35"/>
                    </a:cubicBezTo>
                    <a:cubicBezTo>
                      <a:pt x="16" y="37"/>
                      <a:pt x="14" y="39"/>
                      <a:pt x="11" y="42"/>
                    </a:cubicBezTo>
                    <a:cubicBezTo>
                      <a:pt x="7" y="46"/>
                      <a:pt x="3" y="52"/>
                      <a:pt x="2" y="58"/>
                    </a:cubicBezTo>
                    <a:cubicBezTo>
                      <a:pt x="1" y="63"/>
                      <a:pt x="0" y="69"/>
                      <a:pt x="0" y="77"/>
                    </a:cubicBezTo>
                    <a:cubicBezTo>
                      <a:pt x="0" y="84"/>
                      <a:pt x="0" y="90"/>
                      <a:pt x="1" y="95"/>
                    </a:cubicBezTo>
                    <a:cubicBezTo>
                      <a:pt x="1" y="95"/>
                      <a:pt x="1" y="95"/>
                      <a:pt x="1" y="95"/>
                    </a:cubicBezTo>
                    <a:cubicBezTo>
                      <a:pt x="2" y="101"/>
                      <a:pt x="3" y="105"/>
                      <a:pt x="5" y="109"/>
                    </a:cubicBezTo>
                    <a:cubicBezTo>
                      <a:pt x="5" y="109"/>
                      <a:pt x="5" y="109"/>
                      <a:pt x="5" y="109"/>
                    </a:cubicBezTo>
                    <a:cubicBezTo>
                      <a:pt x="6" y="111"/>
                      <a:pt x="7" y="113"/>
                      <a:pt x="8" y="115"/>
                    </a:cubicBezTo>
                    <a:cubicBezTo>
                      <a:pt x="10" y="117"/>
                      <a:pt x="12" y="119"/>
                      <a:pt x="14" y="120"/>
                    </a:cubicBezTo>
                    <a:cubicBezTo>
                      <a:pt x="14" y="120"/>
                      <a:pt x="14" y="120"/>
                      <a:pt x="14" y="120"/>
                    </a:cubicBezTo>
                    <a:cubicBezTo>
                      <a:pt x="18" y="122"/>
                      <a:pt x="22" y="123"/>
                      <a:pt x="26" y="123"/>
                    </a:cubicBezTo>
                    <a:cubicBezTo>
                      <a:pt x="30" y="123"/>
                      <a:pt x="33" y="122"/>
                      <a:pt x="36" y="121"/>
                    </a:cubicBezTo>
                    <a:cubicBezTo>
                      <a:pt x="39" y="119"/>
                      <a:pt x="42" y="118"/>
                      <a:pt x="46" y="116"/>
                    </a:cubicBezTo>
                    <a:cubicBezTo>
                      <a:pt x="46" y="116"/>
                      <a:pt x="46" y="116"/>
                      <a:pt x="46" y="116"/>
                    </a:cubicBezTo>
                    <a:cubicBezTo>
                      <a:pt x="52" y="112"/>
                      <a:pt x="59" y="108"/>
                      <a:pt x="69" y="104"/>
                    </a:cubicBezTo>
                    <a:cubicBezTo>
                      <a:pt x="78" y="100"/>
                      <a:pt x="89" y="96"/>
                      <a:pt x="102" y="92"/>
                    </a:cubicBezTo>
                    <a:cubicBezTo>
                      <a:pt x="102" y="92"/>
                      <a:pt x="102" y="92"/>
                      <a:pt x="102" y="92"/>
                    </a:cubicBezTo>
                    <a:cubicBezTo>
                      <a:pt x="113" y="89"/>
                      <a:pt x="128" y="87"/>
                      <a:pt x="145" y="87"/>
                    </a:cubicBezTo>
                    <a:cubicBezTo>
                      <a:pt x="164" y="87"/>
                      <a:pt x="179" y="90"/>
                      <a:pt x="192" y="95"/>
                    </a:cubicBezTo>
                    <a:cubicBezTo>
                      <a:pt x="192" y="95"/>
                      <a:pt x="192" y="95"/>
                      <a:pt x="192" y="95"/>
                    </a:cubicBezTo>
                    <a:cubicBezTo>
                      <a:pt x="206" y="100"/>
                      <a:pt x="216" y="107"/>
                      <a:pt x="225" y="116"/>
                    </a:cubicBezTo>
                    <a:cubicBezTo>
                      <a:pt x="233" y="125"/>
                      <a:pt x="240" y="136"/>
                      <a:pt x="244" y="149"/>
                    </a:cubicBezTo>
                    <a:cubicBezTo>
                      <a:pt x="244" y="149"/>
                      <a:pt x="244" y="149"/>
                      <a:pt x="244" y="149"/>
                    </a:cubicBezTo>
                    <a:cubicBezTo>
                      <a:pt x="249" y="162"/>
                      <a:pt x="251" y="177"/>
                      <a:pt x="251" y="193"/>
                    </a:cubicBezTo>
                    <a:cubicBezTo>
                      <a:pt x="251" y="207"/>
                      <a:pt x="249" y="221"/>
                      <a:pt x="245" y="234"/>
                    </a:cubicBezTo>
                    <a:cubicBezTo>
                      <a:pt x="242" y="246"/>
                      <a:pt x="236" y="257"/>
                      <a:pt x="229" y="266"/>
                    </a:cubicBezTo>
                    <a:cubicBezTo>
                      <a:pt x="221" y="275"/>
                      <a:pt x="212" y="282"/>
                      <a:pt x="199" y="287"/>
                    </a:cubicBezTo>
                    <a:cubicBezTo>
                      <a:pt x="187" y="293"/>
                      <a:pt x="172" y="296"/>
                      <a:pt x="153" y="296"/>
                    </a:cubicBezTo>
                    <a:cubicBezTo>
                      <a:pt x="143" y="296"/>
                      <a:pt x="143" y="296"/>
                      <a:pt x="143" y="296"/>
                    </a:cubicBezTo>
                    <a:cubicBezTo>
                      <a:pt x="137" y="296"/>
                      <a:pt x="131" y="296"/>
                      <a:pt x="126" y="298"/>
                    </a:cubicBezTo>
                    <a:cubicBezTo>
                      <a:pt x="126" y="298"/>
                      <a:pt x="126" y="298"/>
                      <a:pt x="126" y="298"/>
                    </a:cubicBezTo>
                    <a:cubicBezTo>
                      <a:pt x="120" y="299"/>
                      <a:pt x="114" y="302"/>
                      <a:pt x="109" y="307"/>
                    </a:cubicBezTo>
                    <a:cubicBezTo>
                      <a:pt x="109" y="307"/>
                      <a:pt x="109" y="307"/>
                      <a:pt x="109" y="307"/>
                    </a:cubicBezTo>
                    <a:cubicBezTo>
                      <a:pt x="105" y="311"/>
                      <a:pt x="102" y="317"/>
                      <a:pt x="100" y="323"/>
                    </a:cubicBezTo>
                    <a:cubicBezTo>
                      <a:pt x="100" y="323"/>
                      <a:pt x="100" y="323"/>
                      <a:pt x="100" y="323"/>
                    </a:cubicBezTo>
                    <a:cubicBezTo>
                      <a:pt x="99" y="328"/>
                      <a:pt x="98" y="334"/>
                      <a:pt x="98" y="340"/>
                    </a:cubicBezTo>
                    <a:cubicBezTo>
                      <a:pt x="98" y="341"/>
                      <a:pt x="98" y="342"/>
                      <a:pt x="98" y="344"/>
                    </a:cubicBezTo>
                    <a:cubicBezTo>
                      <a:pt x="110" y="343"/>
                      <a:pt x="110" y="343"/>
                      <a:pt x="110" y="343"/>
                    </a:cubicBezTo>
                    <a:cubicBezTo>
                      <a:pt x="98" y="344"/>
                      <a:pt x="98" y="344"/>
                      <a:pt x="98" y="344"/>
                    </a:cubicBezTo>
                    <a:cubicBezTo>
                      <a:pt x="101" y="470"/>
                      <a:pt x="101" y="470"/>
                      <a:pt x="101" y="470"/>
                    </a:cubicBezTo>
                    <a:cubicBezTo>
                      <a:pt x="113" y="470"/>
                      <a:pt x="113" y="470"/>
                      <a:pt x="113" y="470"/>
                    </a:cubicBezTo>
                    <a:cubicBezTo>
                      <a:pt x="101" y="470"/>
                      <a:pt x="101" y="470"/>
                      <a:pt x="101" y="470"/>
                    </a:cubicBezTo>
                    <a:cubicBezTo>
                      <a:pt x="101" y="474"/>
                      <a:pt x="102" y="479"/>
                      <a:pt x="105" y="483"/>
                    </a:cubicBezTo>
                    <a:cubicBezTo>
                      <a:pt x="105" y="483"/>
                      <a:pt x="105" y="483"/>
                      <a:pt x="105" y="483"/>
                    </a:cubicBezTo>
                    <a:cubicBezTo>
                      <a:pt x="106" y="485"/>
                      <a:pt x="108" y="487"/>
                      <a:pt x="110" y="488"/>
                    </a:cubicBezTo>
                    <a:cubicBezTo>
                      <a:pt x="112" y="490"/>
                      <a:pt x="114" y="491"/>
                      <a:pt x="116" y="492"/>
                    </a:cubicBezTo>
                    <a:cubicBezTo>
                      <a:pt x="116" y="492"/>
                      <a:pt x="116" y="492"/>
                      <a:pt x="116" y="492"/>
                    </a:cubicBezTo>
                    <a:cubicBezTo>
                      <a:pt x="121" y="493"/>
                      <a:pt x="125" y="494"/>
                      <a:pt x="131" y="495"/>
                    </a:cubicBezTo>
                    <a:cubicBezTo>
                      <a:pt x="131" y="495"/>
                      <a:pt x="131" y="495"/>
                      <a:pt x="131" y="495"/>
                    </a:cubicBezTo>
                    <a:cubicBezTo>
                      <a:pt x="136" y="495"/>
                      <a:pt x="142" y="496"/>
                      <a:pt x="148" y="496"/>
                    </a:cubicBezTo>
                    <a:cubicBezTo>
                      <a:pt x="155" y="496"/>
                      <a:pt x="160" y="495"/>
                      <a:pt x="165" y="495"/>
                    </a:cubicBezTo>
                    <a:cubicBezTo>
                      <a:pt x="170" y="494"/>
                      <a:pt x="175" y="493"/>
                      <a:pt x="179" y="491"/>
                    </a:cubicBezTo>
                    <a:cubicBezTo>
                      <a:pt x="183" y="490"/>
                      <a:pt x="187" y="487"/>
                      <a:pt x="189" y="483"/>
                    </a:cubicBezTo>
                    <a:cubicBezTo>
                      <a:pt x="191" y="481"/>
                      <a:pt x="192" y="479"/>
                      <a:pt x="193" y="477"/>
                    </a:cubicBezTo>
                    <a:cubicBezTo>
                      <a:pt x="194" y="475"/>
                      <a:pt x="194" y="472"/>
                      <a:pt x="194" y="470"/>
                    </a:cubicBezTo>
                    <a:cubicBezTo>
                      <a:pt x="182" y="470"/>
                      <a:pt x="182" y="470"/>
                      <a:pt x="182" y="470"/>
                    </a:cubicBezTo>
                    <a:cubicBezTo>
                      <a:pt x="194" y="470"/>
                      <a:pt x="194" y="470"/>
                      <a:pt x="194" y="470"/>
                    </a:cubicBezTo>
                    <a:cubicBezTo>
                      <a:pt x="197" y="360"/>
                      <a:pt x="197" y="360"/>
                      <a:pt x="197" y="360"/>
                    </a:cubicBezTo>
                    <a:cubicBezTo>
                      <a:pt x="185" y="360"/>
                      <a:pt x="185" y="360"/>
                      <a:pt x="185" y="360"/>
                    </a:cubicBezTo>
                    <a:cubicBezTo>
                      <a:pt x="186" y="372"/>
                      <a:pt x="186" y="372"/>
                      <a:pt x="186" y="372"/>
                    </a:cubicBezTo>
                    <a:cubicBezTo>
                      <a:pt x="211" y="370"/>
                      <a:pt x="233" y="365"/>
                      <a:pt x="254" y="356"/>
                    </a:cubicBezTo>
                    <a:cubicBezTo>
                      <a:pt x="274" y="347"/>
                      <a:pt x="292" y="335"/>
                      <a:pt x="307" y="319"/>
                    </a:cubicBezTo>
                    <a:cubicBezTo>
                      <a:pt x="322" y="303"/>
                      <a:pt x="334" y="284"/>
                      <a:pt x="342" y="262"/>
                    </a:cubicBezTo>
                    <a:cubicBezTo>
                      <a:pt x="350" y="240"/>
                      <a:pt x="354" y="215"/>
                      <a:pt x="354" y="187"/>
                    </a:cubicBezTo>
                    <a:cubicBezTo>
                      <a:pt x="342" y="187"/>
                      <a:pt x="342" y="187"/>
                      <a:pt x="342" y="187"/>
                    </a:cubicBezTo>
                    <a:moveTo>
                      <a:pt x="198" y="592"/>
                    </a:moveTo>
                    <a:cubicBezTo>
                      <a:pt x="186" y="592"/>
                      <a:pt x="186" y="592"/>
                      <a:pt x="186" y="592"/>
                    </a:cubicBezTo>
                    <a:cubicBezTo>
                      <a:pt x="186" y="601"/>
                      <a:pt x="185" y="609"/>
                      <a:pt x="184" y="614"/>
                    </a:cubicBezTo>
                    <a:cubicBezTo>
                      <a:pt x="183" y="619"/>
                      <a:pt x="181" y="622"/>
                      <a:pt x="179" y="625"/>
                    </a:cubicBezTo>
                    <a:cubicBezTo>
                      <a:pt x="177" y="627"/>
                      <a:pt x="174" y="629"/>
                      <a:pt x="170" y="630"/>
                    </a:cubicBezTo>
                    <a:cubicBezTo>
                      <a:pt x="170" y="630"/>
                      <a:pt x="170" y="630"/>
                      <a:pt x="170" y="630"/>
                    </a:cubicBezTo>
                    <a:cubicBezTo>
                      <a:pt x="165" y="631"/>
                      <a:pt x="158" y="632"/>
                      <a:pt x="150" y="632"/>
                    </a:cubicBezTo>
                    <a:cubicBezTo>
                      <a:pt x="141" y="632"/>
                      <a:pt x="134" y="631"/>
                      <a:pt x="129" y="630"/>
                    </a:cubicBezTo>
                    <a:cubicBezTo>
                      <a:pt x="129" y="630"/>
                      <a:pt x="129" y="630"/>
                      <a:pt x="129" y="630"/>
                    </a:cubicBezTo>
                    <a:cubicBezTo>
                      <a:pt x="125" y="629"/>
                      <a:pt x="122" y="627"/>
                      <a:pt x="120" y="625"/>
                    </a:cubicBezTo>
                    <a:cubicBezTo>
                      <a:pt x="120" y="625"/>
                      <a:pt x="120" y="625"/>
                      <a:pt x="120" y="625"/>
                    </a:cubicBezTo>
                    <a:cubicBezTo>
                      <a:pt x="118" y="622"/>
                      <a:pt x="116" y="619"/>
                      <a:pt x="115" y="614"/>
                    </a:cubicBezTo>
                    <a:cubicBezTo>
                      <a:pt x="114" y="609"/>
                      <a:pt x="114" y="601"/>
                      <a:pt x="114" y="592"/>
                    </a:cubicBezTo>
                    <a:cubicBezTo>
                      <a:pt x="114" y="582"/>
                      <a:pt x="114" y="575"/>
                      <a:pt x="115" y="569"/>
                    </a:cubicBezTo>
                    <a:cubicBezTo>
                      <a:pt x="116" y="566"/>
                      <a:pt x="117" y="564"/>
                      <a:pt x="117" y="563"/>
                    </a:cubicBezTo>
                    <a:cubicBezTo>
                      <a:pt x="118" y="561"/>
                      <a:pt x="119" y="560"/>
                      <a:pt x="120" y="559"/>
                    </a:cubicBezTo>
                    <a:cubicBezTo>
                      <a:pt x="122" y="557"/>
                      <a:pt x="125" y="555"/>
                      <a:pt x="129" y="554"/>
                    </a:cubicBezTo>
                    <a:cubicBezTo>
                      <a:pt x="129" y="554"/>
                      <a:pt x="129" y="554"/>
                      <a:pt x="129" y="554"/>
                    </a:cubicBezTo>
                    <a:cubicBezTo>
                      <a:pt x="134" y="553"/>
                      <a:pt x="141" y="552"/>
                      <a:pt x="150" y="552"/>
                    </a:cubicBezTo>
                    <a:cubicBezTo>
                      <a:pt x="158" y="552"/>
                      <a:pt x="165" y="553"/>
                      <a:pt x="170" y="554"/>
                    </a:cubicBezTo>
                    <a:cubicBezTo>
                      <a:pt x="170" y="554"/>
                      <a:pt x="170" y="554"/>
                      <a:pt x="170" y="554"/>
                    </a:cubicBezTo>
                    <a:cubicBezTo>
                      <a:pt x="175" y="555"/>
                      <a:pt x="177" y="557"/>
                      <a:pt x="179" y="559"/>
                    </a:cubicBezTo>
                    <a:cubicBezTo>
                      <a:pt x="179" y="559"/>
                      <a:pt x="179" y="559"/>
                      <a:pt x="179" y="559"/>
                    </a:cubicBezTo>
                    <a:cubicBezTo>
                      <a:pt x="180" y="560"/>
                      <a:pt x="181" y="561"/>
                      <a:pt x="182" y="563"/>
                    </a:cubicBezTo>
                    <a:cubicBezTo>
                      <a:pt x="182" y="564"/>
                      <a:pt x="183" y="566"/>
                      <a:pt x="184" y="569"/>
                    </a:cubicBezTo>
                    <a:cubicBezTo>
                      <a:pt x="185" y="575"/>
                      <a:pt x="186" y="582"/>
                      <a:pt x="186" y="592"/>
                    </a:cubicBezTo>
                    <a:cubicBezTo>
                      <a:pt x="198" y="592"/>
                      <a:pt x="198" y="592"/>
                      <a:pt x="198" y="592"/>
                    </a:cubicBezTo>
                    <a:cubicBezTo>
                      <a:pt x="210" y="592"/>
                      <a:pt x="210" y="592"/>
                      <a:pt x="210" y="592"/>
                    </a:cubicBezTo>
                    <a:cubicBezTo>
                      <a:pt x="210" y="581"/>
                      <a:pt x="209" y="572"/>
                      <a:pt x="207" y="564"/>
                    </a:cubicBezTo>
                    <a:cubicBezTo>
                      <a:pt x="206" y="560"/>
                      <a:pt x="205" y="556"/>
                      <a:pt x="203" y="552"/>
                    </a:cubicBezTo>
                    <a:cubicBezTo>
                      <a:pt x="202" y="549"/>
                      <a:pt x="199" y="545"/>
                      <a:pt x="197" y="542"/>
                    </a:cubicBezTo>
                    <a:cubicBezTo>
                      <a:pt x="197" y="542"/>
                      <a:pt x="197" y="542"/>
                      <a:pt x="197" y="542"/>
                    </a:cubicBezTo>
                    <a:cubicBezTo>
                      <a:pt x="191" y="537"/>
                      <a:pt x="184" y="533"/>
                      <a:pt x="176" y="531"/>
                    </a:cubicBezTo>
                    <a:cubicBezTo>
                      <a:pt x="176" y="531"/>
                      <a:pt x="176" y="531"/>
                      <a:pt x="176" y="531"/>
                    </a:cubicBezTo>
                    <a:cubicBezTo>
                      <a:pt x="169" y="529"/>
                      <a:pt x="160" y="528"/>
                      <a:pt x="150" y="528"/>
                    </a:cubicBezTo>
                    <a:cubicBezTo>
                      <a:pt x="140" y="528"/>
                      <a:pt x="131" y="529"/>
                      <a:pt x="123" y="531"/>
                    </a:cubicBezTo>
                    <a:cubicBezTo>
                      <a:pt x="123" y="531"/>
                      <a:pt x="123" y="531"/>
                      <a:pt x="123" y="531"/>
                    </a:cubicBezTo>
                    <a:cubicBezTo>
                      <a:pt x="115" y="533"/>
                      <a:pt x="108" y="537"/>
                      <a:pt x="103" y="542"/>
                    </a:cubicBezTo>
                    <a:cubicBezTo>
                      <a:pt x="100" y="545"/>
                      <a:pt x="98" y="548"/>
                      <a:pt x="96" y="552"/>
                    </a:cubicBezTo>
                    <a:cubicBezTo>
                      <a:pt x="94" y="556"/>
                      <a:pt x="93" y="560"/>
                      <a:pt x="92" y="564"/>
                    </a:cubicBezTo>
                    <a:cubicBezTo>
                      <a:pt x="90" y="572"/>
                      <a:pt x="90" y="581"/>
                      <a:pt x="90" y="592"/>
                    </a:cubicBezTo>
                    <a:cubicBezTo>
                      <a:pt x="90" y="602"/>
                      <a:pt x="90" y="611"/>
                      <a:pt x="92" y="619"/>
                    </a:cubicBezTo>
                    <a:cubicBezTo>
                      <a:pt x="94" y="627"/>
                      <a:pt x="97" y="635"/>
                      <a:pt x="103" y="641"/>
                    </a:cubicBezTo>
                    <a:cubicBezTo>
                      <a:pt x="103" y="641"/>
                      <a:pt x="103" y="641"/>
                      <a:pt x="103" y="641"/>
                    </a:cubicBezTo>
                    <a:cubicBezTo>
                      <a:pt x="108" y="647"/>
                      <a:pt x="115" y="651"/>
                      <a:pt x="123" y="653"/>
                    </a:cubicBezTo>
                    <a:cubicBezTo>
                      <a:pt x="123" y="653"/>
                      <a:pt x="123" y="653"/>
                      <a:pt x="123" y="653"/>
                    </a:cubicBezTo>
                    <a:cubicBezTo>
                      <a:pt x="131" y="655"/>
                      <a:pt x="140" y="656"/>
                      <a:pt x="150" y="656"/>
                    </a:cubicBezTo>
                    <a:cubicBezTo>
                      <a:pt x="160" y="656"/>
                      <a:pt x="169" y="655"/>
                      <a:pt x="176" y="653"/>
                    </a:cubicBezTo>
                    <a:cubicBezTo>
                      <a:pt x="176" y="653"/>
                      <a:pt x="176" y="653"/>
                      <a:pt x="176" y="653"/>
                    </a:cubicBezTo>
                    <a:cubicBezTo>
                      <a:pt x="184" y="651"/>
                      <a:pt x="192" y="647"/>
                      <a:pt x="197" y="641"/>
                    </a:cubicBezTo>
                    <a:cubicBezTo>
                      <a:pt x="202" y="635"/>
                      <a:pt x="206" y="627"/>
                      <a:pt x="207" y="619"/>
                    </a:cubicBezTo>
                    <a:cubicBezTo>
                      <a:pt x="209" y="611"/>
                      <a:pt x="210" y="602"/>
                      <a:pt x="210" y="592"/>
                    </a:cubicBezTo>
                    <a:cubicBezTo>
                      <a:pt x="198" y="592"/>
                      <a:pt x="198" y="592"/>
                      <a:pt x="198" y="592"/>
                    </a:cubicBezTo>
                  </a:path>
                </a:pathLst>
              </a:custGeom>
              <a:solidFill>
                <a:srgbClr val="F3F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5" name="Freeform 29"/>
              <p:cNvSpPr>
                <a:spLocks/>
              </p:cNvSpPr>
              <p:nvPr/>
            </p:nvSpPr>
            <p:spPr bwMode="auto">
              <a:xfrm>
                <a:off x="-1968500" y="-745878"/>
                <a:ext cx="547688" cy="280988"/>
              </a:xfrm>
              <a:custGeom>
                <a:avLst/>
                <a:gdLst>
                  <a:gd name="T0" fmla="*/ 131 w 146"/>
                  <a:gd name="T1" fmla="*/ 0 h 75"/>
                  <a:gd name="T2" fmla="*/ 131 w 146"/>
                  <a:gd name="T3" fmla="*/ 0 h 75"/>
                  <a:gd name="T4" fmla="*/ 87 w 146"/>
                  <a:gd name="T5" fmla="*/ 4 h 75"/>
                  <a:gd name="T6" fmla="*/ 48 w 146"/>
                  <a:gd name="T7" fmla="*/ 13 h 75"/>
                  <a:gd name="T8" fmla="*/ 48 w 146"/>
                  <a:gd name="T9" fmla="*/ 13 h 75"/>
                  <a:gd name="T10" fmla="*/ 19 w 146"/>
                  <a:gd name="T11" fmla="*/ 26 h 75"/>
                  <a:gd name="T12" fmla="*/ 19 w 146"/>
                  <a:gd name="T13" fmla="*/ 26 h 75"/>
                  <a:gd name="T14" fmla="*/ 9 w 146"/>
                  <a:gd name="T15" fmla="*/ 31 h 75"/>
                  <a:gd name="T16" fmla="*/ 4 w 146"/>
                  <a:gd name="T17" fmla="*/ 35 h 75"/>
                  <a:gd name="T18" fmla="*/ 1 w 146"/>
                  <a:gd name="T19" fmla="*/ 39 h 75"/>
                  <a:gd name="T20" fmla="*/ 0 w 146"/>
                  <a:gd name="T21" fmla="*/ 53 h 75"/>
                  <a:gd name="T22" fmla="*/ 1 w 146"/>
                  <a:gd name="T23" fmla="*/ 68 h 75"/>
                  <a:gd name="T24" fmla="*/ 1 w 146"/>
                  <a:gd name="T25" fmla="*/ 68 h 75"/>
                  <a:gd name="T26" fmla="*/ 2 w 146"/>
                  <a:gd name="T27" fmla="*/ 75 h 75"/>
                  <a:gd name="T28" fmla="*/ 3 w 146"/>
                  <a:gd name="T29" fmla="*/ 74 h 75"/>
                  <a:gd name="T30" fmla="*/ 10 w 146"/>
                  <a:gd name="T31" fmla="*/ 71 h 75"/>
                  <a:gd name="T32" fmla="*/ 10 w 146"/>
                  <a:gd name="T33" fmla="*/ 71 h 75"/>
                  <a:gd name="T34" fmla="*/ 35 w 146"/>
                  <a:gd name="T35" fmla="*/ 58 h 75"/>
                  <a:gd name="T36" fmla="*/ 71 w 146"/>
                  <a:gd name="T37" fmla="*/ 45 h 75"/>
                  <a:gd name="T38" fmla="*/ 71 w 146"/>
                  <a:gd name="T39" fmla="*/ 45 h 75"/>
                  <a:gd name="T40" fmla="*/ 121 w 146"/>
                  <a:gd name="T41" fmla="*/ 39 h 75"/>
                  <a:gd name="T42" fmla="*/ 146 w 146"/>
                  <a:gd name="T43" fmla="*/ 40 h 75"/>
                  <a:gd name="T44" fmla="*/ 139 w 146"/>
                  <a:gd name="T45" fmla="*/ 0 h 75"/>
                  <a:gd name="T46" fmla="*/ 131 w 146"/>
                  <a:gd name="T4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75">
                    <a:moveTo>
                      <a:pt x="131" y="0"/>
                    </a:moveTo>
                    <a:cubicBezTo>
                      <a:pt x="131" y="0"/>
                      <a:pt x="131" y="0"/>
                      <a:pt x="131" y="0"/>
                    </a:cubicBezTo>
                    <a:cubicBezTo>
                      <a:pt x="116" y="0"/>
                      <a:pt x="101" y="1"/>
                      <a:pt x="87" y="4"/>
                    </a:cubicBezTo>
                    <a:cubicBezTo>
                      <a:pt x="73" y="6"/>
                      <a:pt x="60" y="10"/>
                      <a:pt x="48" y="13"/>
                    </a:cubicBezTo>
                    <a:cubicBezTo>
                      <a:pt x="48" y="13"/>
                      <a:pt x="48" y="13"/>
                      <a:pt x="48" y="13"/>
                    </a:cubicBezTo>
                    <a:cubicBezTo>
                      <a:pt x="36" y="17"/>
                      <a:pt x="27" y="21"/>
                      <a:pt x="19" y="26"/>
                    </a:cubicBezTo>
                    <a:cubicBezTo>
                      <a:pt x="19" y="26"/>
                      <a:pt x="19" y="26"/>
                      <a:pt x="19" y="26"/>
                    </a:cubicBezTo>
                    <a:cubicBezTo>
                      <a:pt x="15" y="28"/>
                      <a:pt x="11" y="30"/>
                      <a:pt x="9" y="31"/>
                    </a:cubicBezTo>
                    <a:cubicBezTo>
                      <a:pt x="6" y="33"/>
                      <a:pt x="4" y="34"/>
                      <a:pt x="4" y="35"/>
                    </a:cubicBezTo>
                    <a:cubicBezTo>
                      <a:pt x="2" y="37"/>
                      <a:pt x="2" y="38"/>
                      <a:pt x="1" y="39"/>
                    </a:cubicBezTo>
                    <a:cubicBezTo>
                      <a:pt x="1" y="41"/>
                      <a:pt x="0" y="46"/>
                      <a:pt x="0" y="53"/>
                    </a:cubicBezTo>
                    <a:cubicBezTo>
                      <a:pt x="0" y="59"/>
                      <a:pt x="0" y="65"/>
                      <a:pt x="1" y="68"/>
                    </a:cubicBezTo>
                    <a:cubicBezTo>
                      <a:pt x="1" y="68"/>
                      <a:pt x="1" y="68"/>
                      <a:pt x="1" y="68"/>
                    </a:cubicBezTo>
                    <a:cubicBezTo>
                      <a:pt x="1" y="71"/>
                      <a:pt x="2" y="74"/>
                      <a:pt x="2" y="75"/>
                    </a:cubicBezTo>
                    <a:cubicBezTo>
                      <a:pt x="3" y="75"/>
                      <a:pt x="3" y="75"/>
                      <a:pt x="3" y="74"/>
                    </a:cubicBezTo>
                    <a:cubicBezTo>
                      <a:pt x="5" y="74"/>
                      <a:pt x="7" y="73"/>
                      <a:pt x="10" y="71"/>
                    </a:cubicBezTo>
                    <a:cubicBezTo>
                      <a:pt x="10" y="71"/>
                      <a:pt x="10" y="71"/>
                      <a:pt x="10" y="71"/>
                    </a:cubicBezTo>
                    <a:cubicBezTo>
                      <a:pt x="16" y="67"/>
                      <a:pt x="25" y="63"/>
                      <a:pt x="35" y="58"/>
                    </a:cubicBezTo>
                    <a:cubicBezTo>
                      <a:pt x="45" y="53"/>
                      <a:pt x="57" y="49"/>
                      <a:pt x="71" y="45"/>
                    </a:cubicBezTo>
                    <a:cubicBezTo>
                      <a:pt x="71" y="45"/>
                      <a:pt x="71" y="45"/>
                      <a:pt x="71" y="45"/>
                    </a:cubicBezTo>
                    <a:cubicBezTo>
                      <a:pt x="85" y="41"/>
                      <a:pt x="102" y="39"/>
                      <a:pt x="121" y="39"/>
                    </a:cubicBezTo>
                    <a:cubicBezTo>
                      <a:pt x="129" y="39"/>
                      <a:pt x="138" y="39"/>
                      <a:pt x="146" y="40"/>
                    </a:cubicBezTo>
                    <a:cubicBezTo>
                      <a:pt x="143" y="27"/>
                      <a:pt x="141" y="13"/>
                      <a:pt x="139" y="0"/>
                    </a:cubicBezTo>
                    <a:cubicBezTo>
                      <a:pt x="136" y="0"/>
                      <a:pt x="134" y="0"/>
                      <a:pt x="13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6" name="Freeform 30"/>
              <p:cNvSpPr>
                <a:spLocks/>
              </p:cNvSpPr>
              <p:nvPr/>
            </p:nvSpPr>
            <p:spPr bwMode="auto">
              <a:xfrm>
                <a:off x="-2009775" y="-795091"/>
                <a:ext cx="592138" cy="371475"/>
              </a:xfrm>
              <a:custGeom>
                <a:avLst/>
                <a:gdLst>
                  <a:gd name="T0" fmla="*/ 143 w 158"/>
                  <a:gd name="T1" fmla="*/ 0 h 99"/>
                  <a:gd name="T2" fmla="*/ 97 w 158"/>
                  <a:gd name="T3" fmla="*/ 4 h 99"/>
                  <a:gd name="T4" fmla="*/ 56 w 158"/>
                  <a:gd name="T5" fmla="*/ 14 h 99"/>
                  <a:gd name="T6" fmla="*/ 25 w 158"/>
                  <a:gd name="T7" fmla="*/ 27 h 99"/>
                  <a:gd name="T8" fmla="*/ 7 w 158"/>
                  <a:gd name="T9" fmla="*/ 38 h 99"/>
                  <a:gd name="T10" fmla="*/ 1 w 158"/>
                  <a:gd name="T11" fmla="*/ 48 h 99"/>
                  <a:gd name="T12" fmla="*/ 0 w 158"/>
                  <a:gd name="T13" fmla="*/ 65 h 99"/>
                  <a:gd name="T14" fmla="*/ 1 w 158"/>
                  <a:gd name="T15" fmla="*/ 82 h 99"/>
                  <a:gd name="T16" fmla="*/ 3 w 158"/>
                  <a:gd name="T17" fmla="*/ 92 h 99"/>
                  <a:gd name="T18" fmla="*/ 8 w 158"/>
                  <a:gd name="T19" fmla="*/ 97 h 99"/>
                  <a:gd name="T20" fmla="*/ 13 w 158"/>
                  <a:gd name="T21" fmla="*/ 99 h 99"/>
                  <a:gd name="T22" fmla="*/ 27 w 158"/>
                  <a:gd name="T23" fmla="*/ 93 h 99"/>
                  <a:gd name="T24" fmla="*/ 51 w 158"/>
                  <a:gd name="T25" fmla="*/ 81 h 99"/>
                  <a:gd name="T26" fmla="*/ 86 w 158"/>
                  <a:gd name="T27" fmla="*/ 68 h 99"/>
                  <a:gd name="T28" fmla="*/ 132 w 158"/>
                  <a:gd name="T29" fmla="*/ 63 h 99"/>
                  <a:gd name="T30" fmla="*/ 158 w 158"/>
                  <a:gd name="T31" fmla="*/ 65 h 99"/>
                  <a:gd name="T32" fmla="*/ 157 w 158"/>
                  <a:gd name="T33" fmla="*/ 53 h 99"/>
                  <a:gd name="T34" fmla="*/ 132 w 158"/>
                  <a:gd name="T35" fmla="*/ 52 h 99"/>
                  <a:gd name="T36" fmla="*/ 82 w 158"/>
                  <a:gd name="T37" fmla="*/ 58 h 99"/>
                  <a:gd name="T38" fmla="*/ 82 w 158"/>
                  <a:gd name="T39" fmla="*/ 58 h 99"/>
                  <a:gd name="T40" fmla="*/ 46 w 158"/>
                  <a:gd name="T41" fmla="*/ 71 h 99"/>
                  <a:gd name="T42" fmla="*/ 21 w 158"/>
                  <a:gd name="T43" fmla="*/ 84 h 99"/>
                  <a:gd name="T44" fmla="*/ 21 w 158"/>
                  <a:gd name="T45" fmla="*/ 84 h 99"/>
                  <a:gd name="T46" fmla="*/ 14 w 158"/>
                  <a:gd name="T47" fmla="*/ 87 h 99"/>
                  <a:gd name="T48" fmla="*/ 13 w 158"/>
                  <a:gd name="T49" fmla="*/ 88 h 99"/>
                  <a:gd name="T50" fmla="*/ 12 w 158"/>
                  <a:gd name="T51" fmla="*/ 81 h 99"/>
                  <a:gd name="T52" fmla="*/ 12 w 158"/>
                  <a:gd name="T53" fmla="*/ 81 h 99"/>
                  <a:gd name="T54" fmla="*/ 11 w 158"/>
                  <a:gd name="T55" fmla="*/ 66 h 99"/>
                  <a:gd name="T56" fmla="*/ 12 w 158"/>
                  <a:gd name="T57" fmla="*/ 52 h 99"/>
                  <a:gd name="T58" fmla="*/ 15 w 158"/>
                  <a:gd name="T59" fmla="*/ 48 h 99"/>
                  <a:gd name="T60" fmla="*/ 20 w 158"/>
                  <a:gd name="T61" fmla="*/ 44 h 99"/>
                  <a:gd name="T62" fmla="*/ 30 w 158"/>
                  <a:gd name="T63" fmla="*/ 39 h 99"/>
                  <a:gd name="T64" fmla="*/ 30 w 158"/>
                  <a:gd name="T65" fmla="*/ 39 h 99"/>
                  <a:gd name="T66" fmla="*/ 59 w 158"/>
                  <a:gd name="T67" fmla="*/ 26 h 99"/>
                  <a:gd name="T68" fmla="*/ 59 w 158"/>
                  <a:gd name="T69" fmla="*/ 26 h 99"/>
                  <a:gd name="T70" fmla="*/ 98 w 158"/>
                  <a:gd name="T71" fmla="*/ 17 h 99"/>
                  <a:gd name="T72" fmla="*/ 142 w 158"/>
                  <a:gd name="T73" fmla="*/ 13 h 99"/>
                  <a:gd name="T74" fmla="*/ 142 w 158"/>
                  <a:gd name="T75" fmla="*/ 13 h 99"/>
                  <a:gd name="T76" fmla="*/ 150 w 158"/>
                  <a:gd name="T77" fmla="*/ 13 h 99"/>
                  <a:gd name="T78" fmla="*/ 147 w 158"/>
                  <a:gd name="T79" fmla="*/ 0 h 99"/>
                  <a:gd name="T80" fmla="*/ 143 w 158"/>
                  <a:gd name="T8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8" h="99">
                    <a:moveTo>
                      <a:pt x="143" y="0"/>
                    </a:moveTo>
                    <a:cubicBezTo>
                      <a:pt x="127" y="0"/>
                      <a:pt x="111" y="1"/>
                      <a:pt x="97" y="4"/>
                    </a:cubicBezTo>
                    <a:cubicBezTo>
                      <a:pt x="82" y="7"/>
                      <a:pt x="68" y="10"/>
                      <a:pt x="56" y="14"/>
                    </a:cubicBezTo>
                    <a:cubicBezTo>
                      <a:pt x="44" y="18"/>
                      <a:pt x="33" y="22"/>
                      <a:pt x="25" y="27"/>
                    </a:cubicBezTo>
                    <a:cubicBezTo>
                      <a:pt x="16" y="32"/>
                      <a:pt x="10" y="35"/>
                      <a:pt x="7" y="38"/>
                    </a:cubicBezTo>
                    <a:cubicBezTo>
                      <a:pt x="4" y="41"/>
                      <a:pt x="2" y="44"/>
                      <a:pt x="1" y="48"/>
                    </a:cubicBezTo>
                    <a:cubicBezTo>
                      <a:pt x="0" y="52"/>
                      <a:pt x="0" y="58"/>
                      <a:pt x="0" y="65"/>
                    </a:cubicBezTo>
                    <a:cubicBezTo>
                      <a:pt x="0" y="72"/>
                      <a:pt x="0" y="77"/>
                      <a:pt x="1" y="82"/>
                    </a:cubicBezTo>
                    <a:cubicBezTo>
                      <a:pt x="1" y="86"/>
                      <a:pt x="2" y="90"/>
                      <a:pt x="3" y="92"/>
                    </a:cubicBezTo>
                    <a:cubicBezTo>
                      <a:pt x="5" y="95"/>
                      <a:pt x="6" y="96"/>
                      <a:pt x="8" y="97"/>
                    </a:cubicBezTo>
                    <a:cubicBezTo>
                      <a:pt x="9" y="98"/>
                      <a:pt x="11" y="99"/>
                      <a:pt x="13" y="99"/>
                    </a:cubicBezTo>
                    <a:cubicBezTo>
                      <a:pt x="16" y="99"/>
                      <a:pt x="21" y="97"/>
                      <a:pt x="27" y="93"/>
                    </a:cubicBezTo>
                    <a:cubicBezTo>
                      <a:pt x="34" y="90"/>
                      <a:pt x="41" y="86"/>
                      <a:pt x="51" y="81"/>
                    </a:cubicBezTo>
                    <a:cubicBezTo>
                      <a:pt x="61" y="76"/>
                      <a:pt x="72" y="72"/>
                      <a:pt x="86" y="68"/>
                    </a:cubicBezTo>
                    <a:cubicBezTo>
                      <a:pt x="99" y="65"/>
                      <a:pt x="114" y="63"/>
                      <a:pt x="132" y="63"/>
                    </a:cubicBezTo>
                    <a:cubicBezTo>
                      <a:pt x="141" y="63"/>
                      <a:pt x="150" y="63"/>
                      <a:pt x="158" y="65"/>
                    </a:cubicBezTo>
                    <a:cubicBezTo>
                      <a:pt x="158" y="61"/>
                      <a:pt x="157" y="57"/>
                      <a:pt x="157" y="53"/>
                    </a:cubicBezTo>
                    <a:cubicBezTo>
                      <a:pt x="149" y="52"/>
                      <a:pt x="140" y="52"/>
                      <a:pt x="132" y="52"/>
                    </a:cubicBezTo>
                    <a:cubicBezTo>
                      <a:pt x="113" y="52"/>
                      <a:pt x="96" y="54"/>
                      <a:pt x="82" y="58"/>
                    </a:cubicBezTo>
                    <a:cubicBezTo>
                      <a:pt x="82" y="58"/>
                      <a:pt x="82" y="58"/>
                      <a:pt x="82" y="58"/>
                    </a:cubicBezTo>
                    <a:cubicBezTo>
                      <a:pt x="68" y="62"/>
                      <a:pt x="56" y="66"/>
                      <a:pt x="46" y="71"/>
                    </a:cubicBezTo>
                    <a:cubicBezTo>
                      <a:pt x="36" y="76"/>
                      <a:pt x="27" y="80"/>
                      <a:pt x="21" y="84"/>
                    </a:cubicBezTo>
                    <a:cubicBezTo>
                      <a:pt x="21" y="84"/>
                      <a:pt x="21" y="84"/>
                      <a:pt x="21" y="84"/>
                    </a:cubicBezTo>
                    <a:cubicBezTo>
                      <a:pt x="18" y="86"/>
                      <a:pt x="16" y="87"/>
                      <a:pt x="14" y="87"/>
                    </a:cubicBezTo>
                    <a:cubicBezTo>
                      <a:pt x="14" y="88"/>
                      <a:pt x="14" y="88"/>
                      <a:pt x="13" y="88"/>
                    </a:cubicBezTo>
                    <a:cubicBezTo>
                      <a:pt x="13" y="87"/>
                      <a:pt x="12" y="84"/>
                      <a:pt x="12" y="81"/>
                    </a:cubicBezTo>
                    <a:cubicBezTo>
                      <a:pt x="12" y="81"/>
                      <a:pt x="12" y="81"/>
                      <a:pt x="12" y="81"/>
                    </a:cubicBezTo>
                    <a:cubicBezTo>
                      <a:pt x="11" y="78"/>
                      <a:pt x="11" y="72"/>
                      <a:pt x="11" y="66"/>
                    </a:cubicBezTo>
                    <a:cubicBezTo>
                      <a:pt x="11" y="59"/>
                      <a:pt x="12" y="54"/>
                      <a:pt x="12" y="52"/>
                    </a:cubicBezTo>
                    <a:cubicBezTo>
                      <a:pt x="13" y="51"/>
                      <a:pt x="13" y="50"/>
                      <a:pt x="15" y="48"/>
                    </a:cubicBezTo>
                    <a:cubicBezTo>
                      <a:pt x="15" y="47"/>
                      <a:pt x="17" y="46"/>
                      <a:pt x="20" y="44"/>
                    </a:cubicBezTo>
                    <a:cubicBezTo>
                      <a:pt x="22" y="43"/>
                      <a:pt x="26" y="41"/>
                      <a:pt x="30" y="39"/>
                    </a:cubicBezTo>
                    <a:cubicBezTo>
                      <a:pt x="30" y="39"/>
                      <a:pt x="30" y="39"/>
                      <a:pt x="30" y="39"/>
                    </a:cubicBezTo>
                    <a:cubicBezTo>
                      <a:pt x="38" y="34"/>
                      <a:pt x="47" y="30"/>
                      <a:pt x="59" y="26"/>
                    </a:cubicBezTo>
                    <a:cubicBezTo>
                      <a:pt x="59" y="26"/>
                      <a:pt x="59" y="26"/>
                      <a:pt x="59" y="26"/>
                    </a:cubicBezTo>
                    <a:cubicBezTo>
                      <a:pt x="71" y="23"/>
                      <a:pt x="84" y="19"/>
                      <a:pt x="98" y="17"/>
                    </a:cubicBezTo>
                    <a:cubicBezTo>
                      <a:pt x="112" y="14"/>
                      <a:pt x="127" y="13"/>
                      <a:pt x="142" y="13"/>
                    </a:cubicBezTo>
                    <a:cubicBezTo>
                      <a:pt x="142" y="13"/>
                      <a:pt x="142" y="13"/>
                      <a:pt x="142" y="13"/>
                    </a:cubicBezTo>
                    <a:cubicBezTo>
                      <a:pt x="145" y="13"/>
                      <a:pt x="147" y="13"/>
                      <a:pt x="150" y="13"/>
                    </a:cubicBezTo>
                    <a:cubicBezTo>
                      <a:pt x="149" y="8"/>
                      <a:pt x="148" y="4"/>
                      <a:pt x="147" y="0"/>
                    </a:cubicBezTo>
                    <a:cubicBezTo>
                      <a:pt x="146" y="0"/>
                      <a:pt x="144" y="0"/>
                      <a:pt x="143"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7" name="Freeform 31"/>
              <p:cNvSpPr>
                <a:spLocks/>
              </p:cNvSpPr>
              <p:nvPr/>
            </p:nvSpPr>
            <p:spPr bwMode="auto">
              <a:xfrm>
                <a:off x="-1630363" y="1233734"/>
                <a:ext cx="153988" cy="296863"/>
              </a:xfrm>
              <a:custGeom>
                <a:avLst/>
                <a:gdLst>
                  <a:gd name="T0" fmla="*/ 36 w 41"/>
                  <a:gd name="T1" fmla="*/ 0 h 79"/>
                  <a:gd name="T2" fmla="*/ 15 w 41"/>
                  <a:gd name="T3" fmla="*/ 2 h 79"/>
                  <a:gd name="T4" fmla="*/ 15 w 41"/>
                  <a:gd name="T5" fmla="*/ 2 h 79"/>
                  <a:gd name="T6" fmla="*/ 6 w 41"/>
                  <a:gd name="T7" fmla="*/ 7 h 79"/>
                  <a:gd name="T8" fmla="*/ 3 w 41"/>
                  <a:gd name="T9" fmla="*/ 11 h 79"/>
                  <a:gd name="T10" fmla="*/ 1 w 41"/>
                  <a:gd name="T11" fmla="*/ 17 h 79"/>
                  <a:gd name="T12" fmla="*/ 0 w 41"/>
                  <a:gd name="T13" fmla="*/ 40 h 79"/>
                  <a:gd name="T14" fmla="*/ 1 w 41"/>
                  <a:gd name="T15" fmla="*/ 62 h 79"/>
                  <a:gd name="T16" fmla="*/ 6 w 41"/>
                  <a:gd name="T17" fmla="*/ 73 h 79"/>
                  <a:gd name="T18" fmla="*/ 6 w 41"/>
                  <a:gd name="T19" fmla="*/ 73 h 79"/>
                  <a:gd name="T20" fmla="*/ 15 w 41"/>
                  <a:gd name="T21" fmla="*/ 78 h 79"/>
                  <a:gd name="T22" fmla="*/ 15 w 41"/>
                  <a:gd name="T23" fmla="*/ 78 h 79"/>
                  <a:gd name="T24" fmla="*/ 21 w 41"/>
                  <a:gd name="T25" fmla="*/ 79 h 79"/>
                  <a:gd name="T26" fmla="*/ 41 w 41"/>
                  <a:gd name="T27" fmla="*/ 0 h 79"/>
                  <a:gd name="T28" fmla="*/ 36 w 41"/>
                  <a:gd name="T29" fmla="*/ 0 h 79"/>
                  <a:gd name="T30" fmla="*/ 36 w 41"/>
                  <a:gd name="T31" fmla="*/ 0 h 79"/>
                  <a:gd name="T32" fmla="*/ 36 w 41"/>
                  <a:gd name="T3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79">
                    <a:moveTo>
                      <a:pt x="36" y="0"/>
                    </a:moveTo>
                    <a:cubicBezTo>
                      <a:pt x="27" y="0"/>
                      <a:pt x="20" y="1"/>
                      <a:pt x="15" y="2"/>
                    </a:cubicBezTo>
                    <a:cubicBezTo>
                      <a:pt x="15" y="2"/>
                      <a:pt x="15" y="2"/>
                      <a:pt x="15" y="2"/>
                    </a:cubicBezTo>
                    <a:cubicBezTo>
                      <a:pt x="11" y="3"/>
                      <a:pt x="8" y="5"/>
                      <a:pt x="6" y="7"/>
                    </a:cubicBezTo>
                    <a:cubicBezTo>
                      <a:pt x="5" y="8"/>
                      <a:pt x="4" y="9"/>
                      <a:pt x="3" y="11"/>
                    </a:cubicBezTo>
                    <a:cubicBezTo>
                      <a:pt x="3" y="12"/>
                      <a:pt x="2" y="14"/>
                      <a:pt x="1" y="17"/>
                    </a:cubicBezTo>
                    <a:cubicBezTo>
                      <a:pt x="0" y="23"/>
                      <a:pt x="0" y="30"/>
                      <a:pt x="0" y="40"/>
                    </a:cubicBezTo>
                    <a:cubicBezTo>
                      <a:pt x="0" y="49"/>
                      <a:pt x="0" y="57"/>
                      <a:pt x="1" y="62"/>
                    </a:cubicBezTo>
                    <a:cubicBezTo>
                      <a:pt x="2" y="67"/>
                      <a:pt x="4" y="70"/>
                      <a:pt x="6" y="73"/>
                    </a:cubicBezTo>
                    <a:cubicBezTo>
                      <a:pt x="6" y="73"/>
                      <a:pt x="6" y="73"/>
                      <a:pt x="6" y="73"/>
                    </a:cubicBezTo>
                    <a:cubicBezTo>
                      <a:pt x="8" y="75"/>
                      <a:pt x="11" y="77"/>
                      <a:pt x="15" y="78"/>
                    </a:cubicBezTo>
                    <a:cubicBezTo>
                      <a:pt x="15" y="78"/>
                      <a:pt x="15" y="78"/>
                      <a:pt x="15" y="78"/>
                    </a:cubicBezTo>
                    <a:cubicBezTo>
                      <a:pt x="17" y="78"/>
                      <a:pt x="19" y="79"/>
                      <a:pt x="21" y="79"/>
                    </a:cubicBezTo>
                    <a:cubicBezTo>
                      <a:pt x="29" y="53"/>
                      <a:pt x="36" y="27"/>
                      <a:pt x="41" y="0"/>
                    </a:cubicBezTo>
                    <a:cubicBezTo>
                      <a:pt x="40" y="0"/>
                      <a:pt x="38" y="0"/>
                      <a:pt x="36" y="0"/>
                    </a:cubicBezTo>
                    <a:cubicBezTo>
                      <a:pt x="36" y="0"/>
                      <a:pt x="36" y="0"/>
                      <a:pt x="36" y="0"/>
                    </a:cubicBezTo>
                    <a:cubicBezTo>
                      <a:pt x="36" y="0"/>
                      <a:pt x="36" y="0"/>
                      <a:pt x="3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8" name="Freeform 32"/>
              <p:cNvSpPr>
                <a:spLocks/>
              </p:cNvSpPr>
              <p:nvPr/>
            </p:nvSpPr>
            <p:spPr bwMode="auto">
              <a:xfrm>
                <a:off x="-1676400" y="1186109"/>
                <a:ext cx="211138" cy="382588"/>
              </a:xfrm>
              <a:custGeom>
                <a:avLst/>
                <a:gdLst>
                  <a:gd name="T0" fmla="*/ 49 w 56"/>
                  <a:gd name="T1" fmla="*/ 0 h 102"/>
                  <a:gd name="T2" fmla="*/ 25 w 56"/>
                  <a:gd name="T3" fmla="*/ 2 h 102"/>
                  <a:gd name="T4" fmla="*/ 10 w 56"/>
                  <a:gd name="T5" fmla="*/ 10 h 102"/>
                  <a:gd name="T6" fmla="*/ 2 w 56"/>
                  <a:gd name="T7" fmla="*/ 26 h 102"/>
                  <a:gd name="T8" fmla="*/ 0 w 56"/>
                  <a:gd name="T9" fmla="*/ 52 h 102"/>
                  <a:gd name="T10" fmla="*/ 2 w 56"/>
                  <a:gd name="T11" fmla="*/ 77 h 102"/>
                  <a:gd name="T12" fmla="*/ 10 w 56"/>
                  <a:gd name="T13" fmla="*/ 93 h 102"/>
                  <a:gd name="T14" fmla="*/ 25 w 56"/>
                  <a:gd name="T15" fmla="*/ 101 h 102"/>
                  <a:gd name="T16" fmla="*/ 30 w 56"/>
                  <a:gd name="T17" fmla="*/ 102 h 102"/>
                  <a:gd name="T18" fmla="*/ 33 w 56"/>
                  <a:gd name="T19" fmla="*/ 92 h 102"/>
                  <a:gd name="T20" fmla="*/ 27 w 56"/>
                  <a:gd name="T21" fmla="*/ 91 h 102"/>
                  <a:gd name="T22" fmla="*/ 27 w 56"/>
                  <a:gd name="T23" fmla="*/ 91 h 102"/>
                  <a:gd name="T24" fmla="*/ 18 w 56"/>
                  <a:gd name="T25" fmla="*/ 86 h 102"/>
                  <a:gd name="T26" fmla="*/ 18 w 56"/>
                  <a:gd name="T27" fmla="*/ 86 h 102"/>
                  <a:gd name="T28" fmla="*/ 13 w 56"/>
                  <a:gd name="T29" fmla="*/ 75 h 102"/>
                  <a:gd name="T30" fmla="*/ 12 w 56"/>
                  <a:gd name="T31" fmla="*/ 53 h 102"/>
                  <a:gd name="T32" fmla="*/ 13 w 56"/>
                  <a:gd name="T33" fmla="*/ 30 h 102"/>
                  <a:gd name="T34" fmla="*/ 15 w 56"/>
                  <a:gd name="T35" fmla="*/ 24 h 102"/>
                  <a:gd name="T36" fmla="*/ 18 w 56"/>
                  <a:gd name="T37" fmla="*/ 20 h 102"/>
                  <a:gd name="T38" fmla="*/ 27 w 56"/>
                  <a:gd name="T39" fmla="*/ 15 h 102"/>
                  <a:gd name="T40" fmla="*/ 27 w 56"/>
                  <a:gd name="T41" fmla="*/ 15 h 102"/>
                  <a:gd name="T42" fmla="*/ 48 w 56"/>
                  <a:gd name="T43" fmla="*/ 13 h 102"/>
                  <a:gd name="T44" fmla="*/ 48 w 56"/>
                  <a:gd name="T45" fmla="*/ 13 h 102"/>
                  <a:gd name="T46" fmla="*/ 48 w 56"/>
                  <a:gd name="T47" fmla="*/ 13 h 102"/>
                  <a:gd name="T48" fmla="*/ 53 w 56"/>
                  <a:gd name="T49" fmla="*/ 13 h 102"/>
                  <a:gd name="T50" fmla="*/ 56 w 56"/>
                  <a:gd name="T51" fmla="*/ 0 h 102"/>
                  <a:gd name="T52" fmla="*/ 49 w 56"/>
                  <a:gd name="T5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102">
                    <a:moveTo>
                      <a:pt x="49" y="0"/>
                    </a:moveTo>
                    <a:cubicBezTo>
                      <a:pt x="39" y="0"/>
                      <a:pt x="31" y="0"/>
                      <a:pt x="25" y="2"/>
                    </a:cubicBezTo>
                    <a:cubicBezTo>
                      <a:pt x="19" y="4"/>
                      <a:pt x="14" y="7"/>
                      <a:pt x="10" y="10"/>
                    </a:cubicBezTo>
                    <a:cubicBezTo>
                      <a:pt x="6" y="14"/>
                      <a:pt x="4" y="20"/>
                      <a:pt x="2" y="26"/>
                    </a:cubicBezTo>
                    <a:cubicBezTo>
                      <a:pt x="1" y="33"/>
                      <a:pt x="0" y="42"/>
                      <a:pt x="0" y="52"/>
                    </a:cubicBezTo>
                    <a:cubicBezTo>
                      <a:pt x="0" y="62"/>
                      <a:pt x="1" y="70"/>
                      <a:pt x="2" y="77"/>
                    </a:cubicBezTo>
                    <a:cubicBezTo>
                      <a:pt x="4" y="83"/>
                      <a:pt x="6" y="88"/>
                      <a:pt x="10" y="93"/>
                    </a:cubicBezTo>
                    <a:cubicBezTo>
                      <a:pt x="14" y="97"/>
                      <a:pt x="19" y="100"/>
                      <a:pt x="25" y="101"/>
                    </a:cubicBezTo>
                    <a:cubicBezTo>
                      <a:pt x="26" y="102"/>
                      <a:pt x="28" y="102"/>
                      <a:pt x="30" y="102"/>
                    </a:cubicBezTo>
                    <a:cubicBezTo>
                      <a:pt x="31" y="99"/>
                      <a:pt x="32" y="95"/>
                      <a:pt x="33" y="92"/>
                    </a:cubicBezTo>
                    <a:cubicBezTo>
                      <a:pt x="31" y="92"/>
                      <a:pt x="29" y="91"/>
                      <a:pt x="27" y="91"/>
                    </a:cubicBezTo>
                    <a:cubicBezTo>
                      <a:pt x="27" y="91"/>
                      <a:pt x="27" y="91"/>
                      <a:pt x="27" y="91"/>
                    </a:cubicBezTo>
                    <a:cubicBezTo>
                      <a:pt x="23" y="90"/>
                      <a:pt x="20" y="88"/>
                      <a:pt x="18" y="86"/>
                    </a:cubicBezTo>
                    <a:cubicBezTo>
                      <a:pt x="18" y="86"/>
                      <a:pt x="18" y="86"/>
                      <a:pt x="18" y="86"/>
                    </a:cubicBezTo>
                    <a:cubicBezTo>
                      <a:pt x="16" y="83"/>
                      <a:pt x="14" y="80"/>
                      <a:pt x="13" y="75"/>
                    </a:cubicBezTo>
                    <a:cubicBezTo>
                      <a:pt x="12" y="70"/>
                      <a:pt x="12" y="62"/>
                      <a:pt x="12" y="53"/>
                    </a:cubicBezTo>
                    <a:cubicBezTo>
                      <a:pt x="12" y="43"/>
                      <a:pt x="12" y="36"/>
                      <a:pt x="13" y="30"/>
                    </a:cubicBezTo>
                    <a:cubicBezTo>
                      <a:pt x="14" y="27"/>
                      <a:pt x="15" y="25"/>
                      <a:pt x="15" y="24"/>
                    </a:cubicBezTo>
                    <a:cubicBezTo>
                      <a:pt x="16" y="22"/>
                      <a:pt x="17" y="21"/>
                      <a:pt x="18" y="20"/>
                    </a:cubicBezTo>
                    <a:cubicBezTo>
                      <a:pt x="20" y="18"/>
                      <a:pt x="23" y="16"/>
                      <a:pt x="27" y="15"/>
                    </a:cubicBezTo>
                    <a:cubicBezTo>
                      <a:pt x="27" y="15"/>
                      <a:pt x="27" y="15"/>
                      <a:pt x="27" y="15"/>
                    </a:cubicBezTo>
                    <a:cubicBezTo>
                      <a:pt x="32" y="14"/>
                      <a:pt x="39" y="13"/>
                      <a:pt x="48" y="13"/>
                    </a:cubicBezTo>
                    <a:cubicBezTo>
                      <a:pt x="48" y="13"/>
                      <a:pt x="48" y="13"/>
                      <a:pt x="48" y="13"/>
                    </a:cubicBezTo>
                    <a:cubicBezTo>
                      <a:pt x="48" y="13"/>
                      <a:pt x="48" y="13"/>
                      <a:pt x="48" y="13"/>
                    </a:cubicBezTo>
                    <a:cubicBezTo>
                      <a:pt x="50" y="13"/>
                      <a:pt x="52" y="13"/>
                      <a:pt x="53" y="13"/>
                    </a:cubicBezTo>
                    <a:cubicBezTo>
                      <a:pt x="54" y="9"/>
                      <a:pt x="55" y="4"/>
                      <a:pt x="56" y="0"/>
                    </a:cubicBezTo>
                    <a:cubicBezTo>
                      <a:pt x="54" y="0"/>
                      <a:pt x="51" y="0"/>
                      <a:pt x="49"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39" name="Freeform 33"/>
              <p:cNvSpPr>
                <a:spLocks/>
              </p:cNvSpPr>
              <p:nvPr/>
            </p:nvSpPr>
            <p:spPr bwMode="auto">
              <a:xfrm>
                <a:off x="-1600200" y="352672"/>
                <a:ext cx="231775" cy="581025"/>
              </a:xfrm>
              <a:custGeom>
                <a:avLst/>
                <a:gdLst>
                  <a:gd name="T0" fmla="*/ 62 w 62"/>
                  <a:gd name="T1" fmla="*/ 0 h 155"/>
                  <a:gd name="T2" fmla="*/ 31 w 62"/>
                  <a:gd name="T3" fmla="*/ 3 h 155"/>
                  <a:gd name="T4" fmla="*/ 21 w 62"/>
                  <a:gd name="T5" fmla="*/ 3 h 155"/>
                  <a:gd name="T6" fmla="*/ 21 w 62"/>
                  <a:gd name="T7" fmla="*/ 3 h 155"/>
                  <a:gd name="T8" fmla="*/ 9 w 62"/>
                  <a:gd name="T9" fmla="*/ 4 h 155"/>
                  <a:gd name="T10" fmla="*/ 9 w 62"/>
                  <a:gd name="T11" fmla="*/ 4 h 155"/>
                  <a:gd name="T12" fmla="*/ 5 w 62"/>
                  <a:gd name="T13" fmla="*/ 7 h 155"/>
                  <a:gd name="T14" fmla="*/ 5 w 62"/>
                  <a:gd name="T15" fmla="*/ 7 h 155"/>
                  <a:gd name="T16" fmla="*/ 1 w 62"/>
                  <a:gd name="T17" fmla="*/ 13 h 155"/>
                  <a:gd name="T18" fmla="*/ 1 w 62"/>
                  <a:gd name="T19" fmla="*/ 13 h 155"/>
                  <a:gd name="T20" fmla="*/ 0 w 62"/>
                  <a:gd name="T21" fmla="*/ 23 h 155"/>
                  <a:gd name="T22" fmla="*/ 0 w 62"/>
                  <a:gd name="T23" fmla="*/ 26 h 155"/>
                  <a:gd name="T24" fmla="*/ 0 w 62"/>
                  <a:gd name="T25" fmla="*/ 26 h 155"/>
                  <a:gd name="T26" fmla="*/ 3 w 62"/>
                  <a:gd name="T27" fmla="*/ 152 h 155"/>
                  <a:gd name="T28" fmla="*/ 3 w 62"/>
                  <a:gd name="T29" fmla="*/ 152 h 155"/>
                  <a:gd name="T30" fmla="*/ 3 w 62"/>
                  <a:gd name="T31" fmla="*/ 152 h 155"/>
                  <a:gd name="T32" fmla="*/ 11 w 62"/>
                  <a:gd name="T33" fmla="*/ 154 h 155"/>
                  <a:gd name="T34" fmla="*/ 11 w 62"/>
                  <a:gd name="T35" fmla="*/ 154 h 155"/>
                  <a:gd name="T36" fmla="*/ 26 w 62"/>
                  <a:gd name="T37" fmla="*/ 155 h 155"/>
                  <a:gd name="T38" fmla="*/ 26 w 62"/>
                  <a:gd name="T39" fmla="*/ 155 h 155"/>
                  <a:gd name="T40" fmla="*/ 26 w 62"/>
                  <a:gd name="T41" fmla="*/ 155 h 155"/>
                  <a:gd name="T42" fmla="*/ 40 w 62"/>
                  <a:gd name="T43" fmla="*/ 154 h 155"/>
                  <a:gd name="T44" fmla="*/ 47 w 62"/>
                  <a:gd name="T45" fmla="*/ 152 h 155"/>
                  <a:gd name="T46" fmla="*/ 48 w 62"/>
                  <a:gd name="T47" fmla="*/ 152 h 155"/>
                  <a:gd name="T48" fmla="*/ 51 w 62"/>
                  <a:gd name="T49" fmla="*/ 42 h 155"/>
                  <a:gd name="T50" fmla="*/ 61 w 62"/>
                  <a:gd name="T51" fmla="*/ 31 h 155"/>
                  <a:gd name="T52" fmla="*/ 62 w 62"/>
                  <a:gd name="T5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 h="155">
                    <a:moveTo>
                      <a:pt x="62" y="0"/>
                    </a:moveTo>
                    <a:cubicBezTo>
                      <a:pt x="53" y="2"/>
                      <a:pt x="42" y="3"/>
                      <a:pt x="31" y="3"/>
                    </a:cubicBezTo>
                    <a:cubicBezTo>
                      <a:pt x="21" y="3"/>
                      <a:pt x="21" y="3"/>
                      <a:pt x="21" y="3"/>
                    </a:cubicBezTo>
                    <a:cubicBezTo>
                      <a:pt x="21" y="3"/>
                      <a:pt x="21" y="3"/>
                      <a:pt x="21" y="3"/>
                    </a:cubicBezTo>
                    <a:cubicBezTo>
                      <a:pt x="16" y="3"/>
                      <a:pt x="13" y="3"/>
                      <a:pt x="9" y="4"/>
                    </a:cubicBezTo>
                    <a:cubicBezTo>
                      <a:pt x="9" y="4"/>
                      <a:pt x="9" y="4"/>
                      <a:pt x="9" y="4"/>
                    </a:cubicBezTo>
                    <a:cubicBezTo>
                      <a:pt x="7" y="5"/>
                      <a:pt x="6" y="5"/>
                      <a:pt x="5" y="7"/>
                    </a:cubicBezTo>
                    <a:cubicBezTo>
                      <a:pt x="5" y="7"/>
                      <a:pt x="5" y="7"/>
                      <a:pt x="5" y="7"/>
                    </a:cubicBezTo>
                    <a:cubicBezTo>
                      <a:pt x="3" y="8"/>
                      <a:pt x="2" y="10"/>
                      <a:pt x="1" y="13"/>
                    </a:cubicBezTo>
                    <a:cubicBezTo>
                      <a:pt x="1" y="13"/>
                      <a:pt x="1" y="13"/>
                      <a:pt x="1" y="13"/>
                    </a:cubicBezTo>
                    <a:cubicBezTo>
                      <a:pt x="1" y="15"/>
                      <a:pt x="0" y="18"/>
                      <a:pt x="0" y="23"/>
                    </a:cubicBezTo>
                    <a:cubicBezTo>
                      <a:pt x="0" y="24"/>
                      <a:pt x="0" y="25"/>
                      <a:pt x="0" y="26"/>
                    </a:cubicBezTo>
                    <a:cubicBezTo>
                      <a:pt x="0" y="26"/>
                      <a:pt x="0" y="26"/>
                      <a:pt x="0" y="26"/>
                    </a:cubicBezTo>
                    <a:cubicBezTo>
                      <a:pt x="3" y="152"/>
                      <a:pt x="3" y="152"/>
                      <a:pt x="3" y="152"/>
                    </a:cubicBezTo>
                    <a:cubicBezTo>
                      <a:pt x="3" y="152"/>
                      <a:pt x="3" y="152"/>
                      <a:pt x="3" y="152"/>
                    </a:cubicBezTo>
                    <a:cubicBezTo>
                      <a:pt x="3" y="152"/>
                      <a:pt x="3" y="152"/>
                      <a:pt x="3" y="152"/>
                    </a:cubicBezTo>
                    <a:cubicBezTo>
                      <a:pt x="4" y="153"/>
                      <a:pt x="7" y="154"/>
                      <a:pt x="11" y="154"/>
                    </a:cubicBezTo>
                    <a:cubicBezTo>
                      <a:pt x="11" y="154"/>
                      <a:pt x="11" y="154"/>
                      <a:pt x="11" y="154"/>
                    </a:cubicBezTo>
                    <a:cubicBezTo>
                      <a:pt x="15" y="154"/>
                      <a:pt x="20" y="155"/>
                      <a:pt x="26" y="155"/>
                    </a:cubicBezTo>
                    <a:cubicBezTo>
                      <a:pt x="26" y="155"/>
                      <a:pt x="26" y="155"/>
                      <a:pt x="26" y="155"/>
                    </a:cubicBezTo>
                    <a:cubicBezTo>
                      <a:pt x="26" y="155"/>
                      <a:pt x="26" y="155"/>
                      <a:pt x="26" y="155"/>
                    </a:cubicBezTo>
                    <a:cubicBezTo>
                      <a:pt x="32" y="155"/>
                      <a:pt x="36" y="154"/>
                      <a:pt x="40" y="154"/>
                    </a:cubicBezTo>
                    <a:cubicBezTo>
                      <a:pt x="44" y="153"/>
                      <a:pt x="46" y="153"/>
                      <a:pt x="47" y="152"/>
                    </a:cubicBezTo>
                    <a:cubicBezTo>
                      <a:pt x="48" y="152"/>
                      <a:pt x="48" y="152"/>
                      <a:pt x="48" y="152"/>
                    </a:cubicBezTo>
                    <a:cubicBezTo>
                      <a:pt x="51" y="42"/>
                      <a:pt x="51" y="42"/>
                      <a:pt x="51" y="42"/>
                    </a:cubicBezTo>
                    <a:cubicBezTo>
                      <a:pt x="51" y="37"/>
                      <a:pt x="56" y="32"/>
                      <a:pt x="61" y="31"/>
                    </a:cubicBezTo>
                    <a:cubicBezTo>
                      <a:pt x="62" y="21"/>
                      <a:pt x="62" y="10"/>
                      <a:pt x="6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040" name="Freeform 34"/>
              <p:cNvSpPr>
                <a:spLocks noEditPoints="1"/>
              </p:cNvSpPr>
              <p:nvPr/>
            </p:nvSpPr>
            <p:spPr bwMode="auto">
              <a:xfrm>
                <a:off x="-1641475" y="303459"/>
                <a:ext cx="277813" cy="668338"/>
              </a:xfrm>
              <a:custGeom>
                <a:avLst/>
                <a:gdLst>
                  <a:gd name="T0" fmla="*/ 59 w 74"/>
                  <a:gd name="T1" fmla="*/ 166 h 178"/>
                  <a:gd name="T2" fmla="*/ 59 w 74"/>
                  <a:gd name="T3" fmla="*/ 166 h 178"/>
                  <a:gd name="T4" fmla="*/ 74 w 74"/>
                  <a:gd name="T5" fmla="*/ 0 h 178"/>
                  <a:gd name="T6" fmla="*/ 43 w 74"/>
                  <a:gd name="T7" fmla="*/ 3 h 178"/>
                  <a:gd name="T8" fmla="*/ 33 w 74"/>
                  <a:gd name="T9" fmla="*/ 3 h 178"/>
                  <a:gd name="T10" fmla="*/ 18 w 74"/>
                  <a:gd name="T11" fmla="*/ 4 h 178"/>
                  <a:gd name="T12" fmla="*/ 8 w 74"/>
                  <a:gd name="T13" fmla="*/ 10 h 178"/>
                  <a:gd name="T14" fmla="*/ 1 w 74"/>
                  <a:gd name="T15" fmla="*/ 21 h 178"/>
                  <a:gd name="T16" fmla="*/ 0 w 74"/>
                  <a:gd name="T17" fmla="*/ 38 h 178"/>
                  <a:gd name="T18" fmla="*/ 3 w 74"/>
                  <a:gd name="T19" fmla="*/ 165 h 178"/>
                  <a:gd name="T20" fmla="*/ 4 w 74"/>
                  <a:gd name="T21" fmla="*/ 171 h 178"/>
                  <a:gd name="T22" fmla="*/ 10 w 74"/>
                  <a:gd name="T23" fmla="*/ 176 h 178"/>
                  <a:gd name="T24" fmla="*/ 21 w 74"/>
                  <a:gd name="T25" fmla="*/ 178 h 178"/>
                  <a:gd name="T26" fmla="*/ 38 w 74"/>
                  <a:gd name="T27" fmla="*/ 178 h 178"/>
                  <a:gd name="T28" fmla="*/ 58 w 74"/>
                  <a:gd name="T29" fmla="*/ 177 h 178"/>
                  <a:gd name="T30" fmla="*/ 72 w 74"/>
                  <a:gd name="T31" fmla="*/ 44 h 178"/>
                  <a:gd name="T32" fmla="*/ 62 w 74"/>
                  <a:gd name="T33" fmla="*/ 55 h 178"/>
                  <a:gd name="T34" fmla="*/ 59 w 74"/>
                  <a:gd name="T35" fmla="*/ 165 h 178"/>
                  <a:gd name="T36" fmla="*/ 58 w 74"/>
                  <a:gd name="T37" fmla="*/ 165 h 178"/>
                  <a:gd name="T38" fmla="*/ 51 w 74"/>
                  <a:gd name="T39" fmla="*/ 167 h 178"/>
                  <a:gd name="T40" fmla="*/ 37 w 74"/>
                  <a:gd name="T41" fmla="*/ 168 h 178"/>
                  <a:gd name="T42" fmla="*/ 37 w 74"/>
                  <a:gd name="T43" fmla="*/ 168 h 178"/>
                  <a:gd name="T44" fmla="*/ 37 w 74"/>
                  <a:gd name="T45" fmla="*/ 168 h 178"/>
                  <a:gd name="T46" fmla="*/ 22 w 74"/>
                  <a:gd name="T47" fmla="*/ 167 h 178"/>
                  <a:gd name="T48" fmla="*/ 22 w 74"/>
                  <a:gd name="T49" fmla="*/ 167 h 178"/>
                  <a:gd name="T50" fmla="*/ 14 w 74"/>
                  <a:gd name="T51" fmla="*/ 165 h 178"/>
                  <a:gd name="T52" fmla="*/ 14 w 74"/>
                  <a:gd name="T53" fmla="*/ 165 h 178"/>
                  <a:gd name="T54" fmla="*/ 14 w 74"/>
                  <a:gd name="T55" fmla="*/ 165 h 178"/>
                  <a:gd name="T56" fmla="*/ 11 w 74"/>
                  <a:gd name="T57" fmla="*/ 39 h 178"/>
                  <a:gd name="T58" fmla="*/ 11 w 74"/>
                  <a:gd name="T59" fmla="*/ 39 h 178"/>
                  <a:gd name="T60" fmla="*/ 11 w 74"/>
                  <a:gd name="T61" fmla="*/ 36 h 178"/>
                  <a:gd name="T62" fmla="*/ 12 w 74"/>
                  <a:gd name="T63" fmla="*/ 26 h 178"/>
                  <a:gd name="T64" fmla="*/ 12 w 74"/>
                  <a:gd name="T65" fmla="*/ 26 h 178"/>
                  <a:gd name="T66" fmla="*/ 16 w 74"/>
                  <a:gd name="T67" fmla="*/ 20 h 178"/>
                  <a:gd name="T68" fmla="*/ 16 w 74"/>
                  <a:gd name="T69" fmla="*/ 20 h 178"/>
                  <a:gd name="T70" fmla="*/ 20 w 74"/>
                  <a:gd name="T71" fmla="*/ 17 h 178"/>
                  <a:gd name="T72" fmla="*/ 20 w 74"/>
                  <a:gd name="T73" fmla="*/ 17 h 178"/>
                  <a:gd name="T74" fmla="*/ 32 w 74"/>
                  <a:gd name="T75" fmla="*/ 16 h 178"/>
                  <a:gd name="T76" fmla="*/ 32 w 74"/>
                  <a:gd name="T77" fmla="*/ 16 h 178"/>
                  <a:gd name="T78" fmla="*/ 42 w 74"/>
                  <a:gd name="T79" fmla="*/ 16 h 178"/>
                  <a:gd name="T80" fmla="*/ 73 w 74"/>
                  <a:gd name="T81" fmla="*/ 13 h 178"/>
                  <a:gd name="T82" fmla="*/ 74 w 74"/>
                  <a:gd name="T8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 h="178">
                    <a:moveTo>
                      <a:pt x="59" y="166"/>
                    </a:moveTo>
                    <a:cubicBezTo>
                      <a:pt x="59" y="166"/>
                      <a:pt x="59" y="166"/>
                      <a:pt x="59" y="166"/>
                    </a:cubicBezTo>
                    <a:moveTo>
                      <a:pt x="74" y="0"/>
                    </a:moveTo>
                    <a:cubicBezTo>
                      <a:pt x="64" y="2"/>
                      <a:pt x="54" y="3"/>
                      <a:pt x="43" y="3"/>
                    </a:cubicBezTo>
                    <a:cubicBezTo>
                      <a:pt x="33" y="3"/>
                      <a:pt x="33" y="3"/>
                      <a:pt x="33" y="3"/>
                    </a:cubicBezTo>
                    <a:cubicBezTo>
                      <a:pt x="27" y="3"/>
                      <a:pt x="22" y="3"/>
                      <a:pt x="18" y="4"/>
                    </a:cubicBezTo>
                    <a:cubicBezTo>
                      <a:pt x="14" y="5"/>
                      <a:pt x="10" y="7"/>
                      <a:pt x="8" y="10"/>
                    </a:cubicBezTo>
                    <a:cubicBezTo>
                      <a:pt x="5" y="13"/>
                      <a:pt x="3" y="17"/>
                      <a:pt x="1" y="21"/>
                    </a:cubicBezTo>
                    <a:cubicBezTo>
                      <a:pt x="0" y="26"/>
                      <a:pt x="0" y="31"/>
                      <a:pt x="0" y="38"/>
                    </a:cubicBezTo>
                    <a:cubicBezTo>
                      <a:pt x="3" y="165"/>
                      <a:pt x="3" y="165"/>
                      <a:pt x="3" y="165"/>
                    </a:cubicBezTo>
                    <a:cubicBezTo>
                      <a:pt x="3" y="167"/>
                      <a:pt x="3" y="169"/>
                      <a:pt x="4" y="171"/>
                    </a:cubicBezTo>
                    <a:cubicBezTo>
                      <a:pt x="6" y="173"/>
                      <a:pt x="8" y="174"/>
                      <a:pt x="10" y="176"/>
                    </a:cubicBezTo>
                    <a:cubicBezTo>
                      <a:pt x="13" y="177"/>
                      <a:pt x="17" y="177"/>
                      <a:pt x="21" y="178"/>
                    </a:cubicBezTo>
                    <a:cubicBezTo>
                      <a:pt x="26" y="178"/>
                      <a:pt x="31" y="178"/>
                      <a:pt x="38" y="178"/>
                    </a:cubicBezTo>
                    <a:cubicBezTo>
                      <a:pt x="46" y="178"/>
                      <a:pt x="53" y="178"/>
                      <a:pt x="58" y="177"/>
                    </a:cubicBezTo>
                    <a:cubicBezTo>
                      <a:pt x="65" y="134"/>
                      <a:pt x="69" y="89"/>
                      <a:pt x="72" y="44"/>
                    </a:cubicBezTo>
                    <a:cubicBezTo>
                      <a:pt x="67" y="45"/>
                      <a:pt x="62" y="50"/>
                      <a:pt x="62" y="55"/>
                    </a:cubicBezTo>
                    <a:cubicBezTo>
                      <a:pt x="59" y="165"/>
                      <a:pt x="59" y="165"/>
                      <a:pt x="59" y="165"/>
                    </a:cubicBezTo>
                    <a:cubicBezTo>
                      <a:pt x="59" y="165"/>
                      <a:pt x="59" y="165"/>
                      <a:pt x="58" y="165"/>
                    </a:cubicBezTo>
                    <a:cubicBezTo>
                      <a:pt x="57" y="166"/>
                      <a:pt x="55" y="166"/>
                      <a:pt x="51" y="167"/>
                    </a:cubicBezTo>
                    <a:cubicBezTo>
                      <a:pt x="47" y="167"/>
                      <a:pt x="43" y="168"/>
                      <a:pt x="37" y="168"/>
                    </a:cubicBezTo>
                    <a:cubicBezTo>
                      <a:pt x="37" y="168"/>
                      <a:pt x="37" y="168"/>
                      <a:pt x="37" y="168"/>
                    </a:cubicBezTo>
                    <a:cubicBezTo>
                      <a:pt x="37" y="168"/>
                      <a:pt x="37" y="168"/>
                      <a:pt x="37" y="168"/>
                    </a:cubicBezTo>
                    <a:cubicBezTo>
                      <a:pt x="31" y="168"/>
                      <a:pt x="26" y="167"/>
                      <a:pt x="22" y="167"/>
                    </a:cubicBezTo>
                    <a:cubicBezTo>
                      <a:pt x="22" y="167"/>
                      <a:pt x="22" y="167"/>
                      <a:pt x="22" y="167"/>
                    </a:cubicBezTo>
                    <a:cubicBezTo>
                      <a:pt x="18" y="167"/>
                      <a:pt x="15" y="166"/>
                      <a:pt x="14" y="165"/>
                    </a:cubicBezTo>
                    <a:cubicBezTo>
                      <a:pt x="14" y="165"/>
                      <a:pt x="14" y="165"/>
                      <a:pt x="14" y="165"/>
                    </a:cubicBezTo>
                    <a:cubicBezTo>
                      <a:pt x="14" y="165"/>
                      <a:pt x="14" y="165"/>
                      <a:pt x="14" y="165"/>
                    </a:cubicBezTo>
                    <a:cubicBezTo>
                      <a:pt x="11" y="39"/>
                      <a:pt x="11" y="39"/>
                      <a:pt x="11" y="39"/>
                    </a:cubicBezTo>
                    <a:cubicBezTo>
                      <a:pt x="11" y="39"/>
                      <a:pt x="11" y="39"/>
                      <a:pt x="11" y="39"/>
                    </a:cubicBezTo>
                    <a:cubicBezTo>
                      <a:pt x="11" y="38"/>
                      <a:pt x="11" y="37"/>
                      <a:pt x="11" y="36"/>
                    </a:cubicBezTo>
                    <a:cubicBezTo>
                      <a:pt x="11" y="31"/>
                      <a:pt x="12" y="28"/>
                      <a:pt x="12" y="26"/>
                    </a:cubicBezTo>
                    <a:cubicBezTo>
                      <a:pt x="12" y="26"/>
                      <a:pt x="12" y="26"/>
                      <a:pt x="12" y="26"/>
                    </a:cubicBezTo>
                    <a:cubicBezTo>
                      <a:pt x="13" y="23"/>
                      <a:pt x="14" y="21"/>
                      <a:pt x="16" y="20"/>
                    </a:cubicBezTo>
                    <a:cubicBezTo>
                      <a:pt x="16" y="20"/>
                      <a:pt x="16" y="20"/>
                      <a:pt x="16" y="20"/>
                    </a:cubicBezTo>
                    <a:cubicBezTo>
                      <a:pt x="17" y="18"/>
                      <a:pt x="18" y="18"/>
                      <a:pt x="20" y="17"/>
                    </a:cubicBezTo>
                    <a:cubicBezTo>
                      <a:pt x="20" y="17"/>
                      <a:pt x="20" y="17"/>
                      <a:pt x="20" y="17"/>
                    </a:cubicBezTo>
                    <a:cubicBezTo>
                      <a:pt x="24" y="16"/>
                      <a:pt x="27" y="16"/>
                      <a:pt x="32" y="16"/>
                    </a:cubicBezTo>
                    <a:cubicBezTo>
                      <a:pt x="32" y="16"/>
                      <a:pt x="32" y="16"/>
                      <a:pt x="32" y="16"/>
                    </a:cubicBezTo>
                    <a:cubicBezTo>
                      <a:pt x="42" y="16"/>
                      <a:pt x="42" y="16"/>
                      <a:pt x="42" y="16"/>
                    </a:cubicBezTo>
                    <a:cubicBezTo>
                      <a:pt x="53" y="16"/>
                      <a:pt x="64" y="15"/>
                      <a:pt x="73" y="13"/>
                    </a:cubicBezTo>
                    <a:cubicBezTo>
                      <a:pt x="74" y="9"/>
                      <a:pt x="74" y="4"/>
                      <a:pt x="74"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grpSp>
      </p:grpSp>
      <p:grpSp>
        <p:nvGrpSpPr>
          <p:cNvPr id="25" name="Group 24"/>
          <p:cNvGrpSpPr/>
          <p:nvPr/>
        </p:nvGrpSpPr>
        <p:grpSpPr>
          <a:xfrm>
            <a:off x="10280792" y="3292440"/>
            <a:ext cx="356028" cy="356028"/>
            <a:chOff x="10280792" y="3511515"/>
            <a:chExt cx="356028" cy="356028"/>
          </a:xfrm>
        </p:grpSpPr>
        <p:pic>
          <p:nvPicPr>
            <p:cNvPr id="110" name="Picture 10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10280792" y="3511515"/>
              <a:ext cx="356028" cy="356028"/>
            </a:xfrm>
            <a:prstGeom prst="rect">
              <a:avLst/>
            </a:prstGeom>
            <a:effectLst>
              <a:outerShdw blurRad="368300" algn="tl" rotWithShape="0">
                <a:prstClr val="black">
                  <a:alpha val="40000"/>
                </a:prstClr>
              </a:outerShdw>
            </a:effectLst>
          </p:spPr>
        </p:pic>
        <p:pic>
          <p:nvPicPr>
            <p:cNvPr id="176" name="Picture 175"/>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10367078" y="3590627"/>
              <a:ext cx="193203" cy="193203"/>
            </a:xfrm>
            <a:prstGeom prst="rect">
              <a:avLst/>
            </a:prstGeom>
          </p:spPr>
        </p:pic>
      </p:grpSp>
      <p:grpSp>
        <p:nvGrpSpPr>
          <p:cNvPr id="23" name="Group 22"/>
          <p:cNvGrpSpPr/>
          <p:nvPr/>
        </p:nvGrpSpPr>
        <p:grpSpPr>
          <a:xfrm>
            <a:off x="10277617" y="2664293"/>
            <a:ext cx="356028" cy="356028"/>
            <a:chOff x="10277617" y="2883368"/>
            <a:chExt cx="356028" cy="356028"/>
          </a:xfrm>
        </p:grpSpPr>
        <p:pic>
          <p:nvPicPr>
            <p:cNvPr id="114" name="Picture 1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10277617" y="2883368"/>
              <a:ext cx="356028" cy="356028"/>
            </a:xfrm>
            <a:prstGeom prst="rect">
              <a:avLst/>
            </a:prstGeom>
            <a:effectLst>
              <a:outerShdw blurRad="368300" algn="tl" rotWithShape="0">
                <a:prstClr val="black">
                  <a:alpha val="40000"/>
                </a:prstClr>
              </a:outerShdw>
            </a:effectLst>
          </p:spPr>
        </p:pic>
        <p:grpSp>
          <p:nvGrpSpPr>
            <p:cNvPr id="178" name="Group 177"/>
            <p:cNvGrpSpPr/>
            <p:nvPr/>
          </p:nvGrpSpPr>
          <p:grpSpPr>
            <a:xfrm>
              <a:off x="10421618" y="2956699"/>
              <a:ext cx="103460" cy="191822"/>
              <a:chOff x="-2057400" y="-836366"/>
              <a:chExt cx="1327150" cy="2460625"/>
            </a:xfrm>
          </p:grpSpPr>
          <p:sp>
            <p:nvSpPr>
              <p:cNvPr id="179" name="Freeform 27"/>
              <p:cNvSpPr>
                <a:spLocks noEditPoints="1"/>
              </p:cNvSpPr>
              <p:nvPr/>
            </p:nvSpPr>
            <p:spPr bwMode="auto">
              <a:xfrm>
                <a:off x="-2012950" y="-790328"/>
                <a:ext cx="1236663" cy="2370138"/>
              </a:xfrm>
              <a:custGeom>
                <a:avLst/>
                <a:gdLst>
                  <a:gd name="T0" fmla="*/ 330 w 330"/>
                  <a:gd name="T1" fmla="*/ 175 h 632"/>
                  <a:gd name="T2" fmla="*/ 318 w 330"/>
                  <a:gd name="T3" fmla="*/ 246 h 632"/>
                  <a:gd name="T4" fmla="*/ 286 w 330"/>
                  <a:gd name="T5" fmla="*/ 299 h 632"/>
                  <a:gd name="T6" fmla="*/ 237 w 330"/>
                  <a:gd name="T7" fmla="*/ 333 h 632"/>
                  <a:gd name="T8" fmla="*/ 173 w 330"/>
                  <a:gd name="T9" fmla="*/ 348 h 632"/>
                  <a:gd name="T10" fmla="*/ 170 w 330"/>
                  <a:gd name="T11" fmla="*/ 458 h 632"/>
                  <a:gd name="T12" fmla="*/ 162 w 330"/>
                  <a:gd name="T13" fmla="*/ 468 h 632"/>
                  <a:gd name="T14" fmla="*/ 136 w 330"/>
                  <a:gd name="T15" fmla="*/ 472 h 632"/>
                  <a:gd name="T16" fmla="*/ 120 w 330"/>
                  <a:gd name="T17" fmla="*/ 471 h 632"/>
                  <a:gd name="T18" fmla="*/ 109 w 330"/>
                  <a:gd name="T19" fmla="*/ 469 h 632"/>
                  <a:gd name="T20" fmla="*/ 103 w 330"/>
                  <a:gd name="T21" fmla="*/ 464 h 632"/>
                  <a:gd name="T22" fmla="*/ 101 w 330"/>
                  <a:gd name="T23" fmla="*/ 458 h 632"/>
                  <a:gd name="T24" fmla="*/ 98 w 330"/>
                  <a:gd name="T25" fmla="*/ 331 h 632"/>
                  <a:gd name="T26" fmla="*/ 100 w 330"/>
                  <a:gd name="T27" fmla="*/ 314 h 632"/>
                  <a:gd name="T28" fmla="*/ 106 w 330"/>
                  <a:gd name="T29" fmla="*/ 303 h 632"/>
                  <a:gd name="T30" fmla="*/ 117 w 330"/>
                  <a:gd name="T31" fmla="*/ 297 h 632"/>
                  <a:gd name="T32" fmla="*/ 131 w 330"/>
                  <a:gd name="T33" fmla="*/ 296 h 632"/>
                  <a:gd name="T34" fmla="*/ 141 w 330"/>
                  <a:gd name="T35" fmla="*/ 296 h 632"/>
                  <a:gd name="T36" fmla="*/ 192 w 330"/>
                  <a:gd name="T37" fmla="*/ 286 h 632"/>
                  <a:gd name="T38" fmla="*/ 226 w 330"/>
                  <a:gd name="T39" fmla="*/ 262 h 632"/>
                  <a:gd name="T40" fmla="*/ 245 w 330"/>
                  <a:gd name="T41" fmla="*/ 225 h 632"/>
                  <a:gd name="T42" fmla="*/ 251 w 330"/>
                  <a:gd name="T43" fmla="*/ 181 h 632"/>
                  <a:gd name="T44" fmla="*/ 244 w 330"/>
                  <a:gd name="T45" fmla="*/ 133 h 632"/>
                  <a:gd name="T46" fmla="*/ 222 w 330"/>
                  <a:gd name="T47" fmla="*/ 96 h 632"/>
                  <a:gd name="T48" fmla="*/ 185 w 330"/>
                  <a:gd name="T49" fmla="*/ 72 h 632"/>
                  <a:gd name="T50" fmla="*/ 133 w 330"/>
                  <a:gd name="T51" fmla="*/ 63 h 632"/>
                  <a:gd name="T52" fmla="*/ 86 w 330"/>
                  <a:gd name="T53" fmla="*/ 69 h 632"/>
                  <a:gd name="T54" fmla="*/ 52 w 330"/>
                  <a:gd name="T55" fmla="*/ 81 h 632"/>
                  <a:gd name="T56" fmla="*/ 28 w 330"/>
                  <a:gd name="T57" fmla="*/ 93 h 632"/>
                  <a:gd name="T58" fmla="*/ 14 w 330"/>
                  <a:gd name="T59" fmla="*/ 99 h 632"/>
                  <a:gd name="T60" fmla="*/ 8 w 330"/>
                  <a:gd name="T61" fmla="*/ 98 h 632"/>
                  <a:gd name="T62" fmla="*/ 4 w 330"/>
                  <a:gd name="T63" fmla="*/ 92 h 632"/>
                  <a:gd name="T64" fmla="*/ 1 w 330"/>
                  <a:gd name="T65" fmla="*/ 82 h 632"/>
                  <a:gd name="T66" fmla="*/ 0 w 330"/>
                  <a:gd name="T67" fmla="*/ 65 h 632"/>
                  <a:gd name="T68" fmla="*/ 1 w 330"/>
                  <a:gd name="T69" fmla="*/ 48 h 632"/>
                  <a:gd name="T70" fmla="*/ 7 w 330"/>
                  <a:gd name="T71" fmla="*/ 38 h 632"/>
                  <a:gd name="T72" fmla="*/ 25 w 330"/>
                  <a:gd name="T73" fmla="*/ 27 h 632"/>
                  <a:gd name="T74" fmla="*/ 56 w 330"/>
                  <a:gd name="T75" fmla="*/ 14 h 632"/>
                  <a:gd name="T76" fmla="*/ 97 w 330"/>
                  <a:gd name="T77" fmla="*/ 4 h 632"/>
                  <a:gd name="T78" fmla="*/ 143 w 330"/>
                  <a:gd name="T79" fmla="*/ 0 h 632"/>
                  <a:gd name="T80" fmla="*/ 227 w 330"/>
                  <a:gd name="T81" fmla="*/ 14 h 632"/>
                  <a:gd name="T82" fmla="*/ 285 w 330"/>
                  <a:gd name="T83" fmla="*/ 51 h 632"/>
                  <a:gd name="T84" fmla="*/ 319 w 330"/>
                  <a:gd name="T85" fmla="*/ 107 h 632"/>
                  <a:gd name="T86" fmla="*/ 330 w 330"/>
                  <a:gd name="T87" fmla="*/ 175 h 632"/>
                  <a:gd name="T88" fmla="*/ 186 w 330"/>
                  <a:gd name="T89" fmla="*/ 580 h 632"/>
                  <a:gd name="T90" fmla="*/ 183 w 330"/>
                  <a:gd name="T91" fmla="*/ 605 h 632"/>
                  <a:gd name="T92" fmla="*/ 176 w 330"/>
                  <a:gd name="T93" fmla="*/ 621 h 632"/>
                  <a:gd name="T94" fmla="*/ 161 w 330"/>
                  <a:gd name="T95" fmla="*/ 629 h 632"/>
                  <a:gd name="T96" fmla="*/ 138 w 330"/>
                  <a:gd name="T97" fmla="*/ 632 h 632"/>
                  <a:gd name="T98" fmla="*/ 114 w 330"/>
                  <a:gd name="T99" fmla="*/ 629 h 632"/>
                  <a:gd name="T100" fmla="*/ 99 w 330"/>
                  <a:gd name="T101" fmla="*/ 621 h 632"/>
                  <a:gd name="T102" fmla="*/ 92 w 330"/>
                  <a:gd name="T103" fmla="*/ 605 h 632"/>
                  <a:gd name="T104" fmla="*/ 90 w 330"/>
                  <a:gd name="T105" fmla="*/ 580 h 632"/>
                  <a:gd name="T106" fmla="*/ 92 w 330"/>
                  <a:gd name="T107" fmla="*/ 555 h 632"/>
                  <a:gd name="T108" fmla="*/ 99 w 330"/>
                  <a:gd name="T109" fmla="*/ 539 h 632"/>
                  <a:gd name="T110" fmla="*/ 114 w 330"/>
                  <a:gd name="T111" fmla="*/ 530 h 632"/>
                  <a:gd name="T112" fmla="*/ 138 w 330"/>
                  <a:gd name="T113" fmla="*/ 528 h 632"/>
                  <a:gd name="T114" fmla="*/ 161 w 330"/>
                  <a:gd name="T115" fmla="*/ 530 h 632"/>
                  <a:gd name="T116" fmla="*/ 176 w 330"/>
                  <a:gd name="T117" fmla="*/ 539 h 632"/>
                  <a:gd name="T118" fmla="*/ 183 w 330"/>
                  <a:gd name="T119" fmla="*/ 555 h 632"/>
                  <a:gd name="T120" fmla="*/ 186 w 330"/>
                  <a:gd name="T121" fmla="*/ 58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0" h="632">
                    <a:moveTo>
                      <a:pt x="330" y="175"/>
                    </a:moveTo>
                    <a:cubicBezTo>
                      <a:pt x="330" y="202"/>
                      <a:pt x="326" y="225"/>
                      <a:pt x="318" y="246"/>
                    </a:cubicBezTo>
                    <a:cubicBezTo>
                      <a:pt x="311" y="267"/>
                      <a:pt x="300" y="284"/>
                      <a:pt x="286" y="299"/>
                    </a:cubicBezTo>
                    <a:cubicBezTo>
                      <a:pt x="273" y="314"/>
                      <a:pt x="256" y="325"/>
                      <a:pt x="237" y="333"/>
                    </a:cubicBezTo>
                    <a:cubicBezTo>
                      <a:pt x="218" y="341"/>
                      <a:pt x="197" y="346"/>
                      <a:pt x="173" y="348"/>
                    </a:cubicBezTo>
                    <a:cubicBezTo>
                      <a:pt x="170" y="458"/>
                      <a:pt x="170" y="458"/>
                      <a:pt x="170" y="458"/>
                    </a:cubicBezTo>
                    <a:cubicBezTo>
                      <a:pt x="170" y="462"/>
                      <a:pt x="167" y="466"/>
                      <a:pt x="162" y="468"/>
                    </a:cubicBezTo>
                    <a:cubicBezTo>
                      <a:pt x="157" y="470"/>
                      <a:pt x="148" y="472"/>
                      <a:pt x="136" y="472"/>
                    </a:cubicBezTo>
                    <a:cubicBezTo>
                      <a:pt x="130" y="472"/>
                      <a:pt x="124" y="471"/>
                      <a:pt x="120" y="471"/>
                    </a:cubicBezTo>
                    <a:cubicBezTo>
                      <a:pt x="115" y="470"/>
                      <a:pt x="112" y="470"/>
                      <a:pt x="109" y="469"/>
                    </a:cubicBezTo>
                    <a:cubicBezTo>
                      <a:pt x="106" y="468"/>
                      <a:pt x="104" y="466"/>
                      <a:pt x="103" y="464"/>
                    </a:cubicBezTo>
                    <a:cubicBezTo>
                      <a:pt x="102" y="462"/>
                      <a:pt x="101" y="460"/>
                      <a:pt x="101" y="458"/>
                    </a:cubicBezTo>
                    <a:cubicBezTo>
                      <a:pt x="98" y="331"/>
                      <a:pt x="98" y="331"/>
                      <a:pt x="98" y="331"/>
                    </a:cubicBezTo>
                    <a:cubicBezTo>
                      <a:pt x="98" y="324"/>
                      <a:pt x="99" y="319"/>
                      <a:pt x="100" y="314"/>
                    </a:cubicBezTo>
                    <a:cubicBezTo>
                      <a:pt x="101" y="310"/>
                      <a:pt x="103" y="306"/>
                      <a:pt x="106" y="303"/>
                    </a:cubicBezTo>
                    <a:cubicBezTo>
                      <a:pt x="109" y="300"/>
                      <a:pt x="112" y="298"/>
                      <a:pt x="117" y="297"/>
                    </a:cubicBezTo>
                    <a:cubicBezTo>
                      <a:pt x="121" y="296"/>
                      <a:pt x="126" y="296"/>
                      <a:pt x="131" y="296"/>
                    </a:cubicBezTo>
                    <a:cubicBezTo>
                      <a:pt x="141" y="296"/>
                      <a:pt x="141" y="296"/>
                      <a:pt x="141" y="296"/>
                    </a:cubicBezTo>
                    <a:cubicBezTo>
                      <a:pt x="161" y="296"/>
                      <a:pt x="178" y="293"/>
                      <a:pt x="192" y="286"/>
                    </a:cubicBezTo>
                    <a:cubicBezTo>
                      <a:pt x="206" y="280"/>
                      <a:pt x="217" y="272"/>
                      <a:pt x="226" y="262"/>
                    </a:cubicBezTo>
                    <a:cubicBezTo>
                      <a:pt x="235" y="251"/>
                      <a:pt x="241" y="239"/>
                      <a:pt x="245" y="225"/>
                    </a:cubicBezTo>
                    <a:cubicBezTo>
                      <a:pt x="249" y="211"/>
                      <a:pt x="251" y="196"/>
                      <a:pt x="251" y="181"/>
                    </a:cubicBezTo>
                    <a:cubicBezTo>
                      <a:pt x="251" y="164"/>
                      <a:pt x="248" y="148"/>
                      <a:pt x="244" y="133"/>
                    </a:cubicBezTo>
                    <a:cubicBezTo>
                      <a:pt x="239" y="119"/>
                      <a:pt x="231" y="106"/>
                      <a:pt x="222" y="96"/>
                    </a:cubicBezTo>
                    <a:cubicBezTo>
                      <a:pt x="212" y="85"/>
                      <a:pt x="200" y="77"/>
                      <a:pt x="185" y="72"/>
                    </a:cubicBezTo>
                    <a:cubicBezTo>
                      <a:pt x="170" y="66"/>
                      <a:pt x="153" y="63"/>
                      <a:pt x="133" y="63"/>
                    </a:cubicBezTo>
                    <a:cubicBezTo>
                      <a:pt x="115" y="63"/>
                      <a:pt x="99" y="65"/>
                      <a:pt x="86" y="69"/>
                    </a:cubicBezTo>
                    <a:cubicBezTo>
                      <a:pt x="73" y="72"/>
                      <a:pt x="61" y="77"/>
                      <a:pt x="52" y="81"/>
                    </a:cubicBezTo>
                    <a:cubicBezTo>
                      <a:pt x="42" y="86"/>
                      <a:pt x="34" y="90"/>
                      <a:pt x="28" y="93"/>
                    </a:cubicBezTo>
                    <a:cubicBezTo>
                      <a:pt x="21" y="97"/>
                      <a:pt x="17" y="99"/>
                      <a:pt x="14" y="99"/>
                    </a:cubicBezTo>
                    <a:cubicBezTo>
                      <a:pt x="12" y="99"/>
                      <a:pt x="10" y="98"/>
                      <a:pt x="8" y="98"/>
                    </a:cubicBezTo>
                    <a:cubicBezTo>
                      <a:pt x="6" y="97"/>
                      <a:pt x="5" y="95"/>
                      <a:pt x="4" y="92"/>
                    </a:cubicBezTo>
                    <a:cubicBezTo>
                      <a:pt x="3" y="90"/>
                      <a:pt x="2" y="86"/>
                      <a:pt x="1" y="82"/>
                    </a:cubicBezTo>
                    <a:cubicBezTo>
                      <a:pt x="0" y="77"/>
                      <a:pt x="0" y="72"/>
                      <a:pt x="0" y="65"/>
                    </a:cubicBezTo>
                    <a:cubicBezTo>
                      <a:pt x="0" y="58"/>
                      <a:pt x="1" y="52"/>
                      <a:pt x="1" y="48"/>
                    </a:cubicBezTo>
                    <a:cubicBezTo>
                      <a:pt x="2" y="45"/>
                      <a:pt x="4" y="41"/>
                      <a:pt x="7" y="38"/>
                    </a:cubicBezTo>
                    <a:cubicBezTo>
                      <a:pt x="10" y="36"/>
                      <a:pt x="16" y="32"/>
                      <a:pt x="25" y="27"/>
                    </a:cubicBezTo>
                    <a:cubicBezTo>
                      <a:pt x="34" y="22"/>
                      <a:pt x="44" y="18"/>
                      <a:pt x="56" y="14"/>
                    </a:cubicBezTo>
                    <a:cubicBezTo>
                      <a:pt x="69" y="10"/>
                      <a:pt x="82" y="7"/>
                      <a:pt x="97" y="4"/>
                    </a:cubicBezTo>
                    <a:cubicBezTo>
                      <a:pt x="112" y="1"/>
                      <a:pt x="127" y="0"/>
                      <a:pt x="143" y="0"/>
                    </a:cubicBezTo>
                    <a:cubicBezTo>
                      <a:pt x="176" y="0"/>
                      <a:pt x="204" y="4"/>
                      <a:pt x="227" y="14"/>
                    </a:cubicBezTo>
                    <a:cubicBezTo>
                      <a:pt x="251" y="23"/>
                      <a:pt x="270" y="36"/>
                      <a:pt x="285" y="51"/>
                    </a:cubicBezTo>
                    <a:cubicBezTo>
                      <a:pt x="300" y="67"/>
                      <a:pt x="312" y="86"/>
                      <a:pt x="319" y="107"/>
                    </a:cubicBezTo>
                    <a:cubicBezTo>
                      <a:pt x="326" y="128"/>
                      <a:pt x="330" y="151"/>
                      <a:pt x="330" y="175"/>
                    </a:cubicBezTo>
                    <a:moveTo>
                      <a:pt x="186" y="580"/>
                    </a:moveTo>
                    <a:cubicBezTo>
                      <a:pt x="186" y="590"/>
                      <a:pt x="185" y="598"/>
                      <a:pt x="183" y="605"/>
                    </a:cubicBezTo>
                    <a:cubicBezTo>
                      <a:pt x="182" y="611"/>
                      <a:pt x="180" y="617"/>
                      <a:pt x="176" y="621"/>
                    </a:cubicBezTo>
                    <a:cubicBezTo>
                      <a:pt x="172" y="625"/>
                      <a:pt x="167" y="628"/>
                      <a:pt x="161" y="629"/>
                    </a:cubicBezTo>
                    <a:cubicBezTo>
                      <a:pt x="155" y="631"/>
                      <a:pt x="147" y="632"/>
                      <a:pt x="138" y="632"/>
                    </a:cubicBezTo>
                    <a:cubicBezTo>
                      <a:pt x="128" y="632"/>
                      <a:pt x="120" y="631"/>
                      <a:pt x="114" y="629"/>
                    </a:cubicBezTo>
                    <a:cubicBezTo>
                      <a:pt x="108" y="628"/>
                      <a:pt x="103" y="625"/>
                      <a:pt x="99" y="621"/>
                    </a:cubicBezTo>
                    <a:cubicBezTo>
                      <a:pt x="96" y="617"/>
                      <a:pt x="93" y="611"/>
                      <a:pt x="92" y="605"/>
                    </a:cubicBezTo>
                    <a:cubicBezTo>
                      <a:pt x="90" y="598"/>
                      <a:pt x="90" y="590"/>
                      <a:pt x="90" y="580"/>
                    </a:cubicBezTo>
                    <a:cubicBezTo>
                      <a:pt x="90" y="570"/>
                      <a:pt x="90" y="561"/>
                      <a:pt x="92" y="555"/>
                    </a:cubicBezTo>
                    <a:cubicBezTo>
                      <a:pt x="93" y="548"/>
                      <a:pt x="96" y="542"/>
                      <a:pt x="99" y="539"/>
                    </a:cubicBezTo>
                    <a:cubicBezTo>
                      <a:pt x="103" y="535"/>
                      <a:pt x="108" y="532"/>
                      <a:pt x="114" y="530"/>
                    </a:cubicBezTo>
                    <a:cubicBezTo>
                      <a:pt x="120" y="529"/>
                      <a:pt x="128" y="528"/>
                      <a:pt x="138" y="528"/>
                    </a:cubicBezTo>
                    <a:cubicBezTo>
                      <a:pt x="147" y="528"/>
                      <a:pt x="155" y="529"/>
                      <a:pt x="161" y="530"/>
                    </a:cubicBezTo>
                    <a:cubicBezTo>
                      <a:pt x="167" y="532"/>
                      <a:pt x="172" y="535"/>
                      <a:pt x="176" y="539"/>
                    </a:cubicBezTo>
                    <a:cubicBezTo>
                      <a:pt x="180" y="542"/>
                      <a:pt x="182" y="548"/>
                      <a:pt x="183" y="555"/>
                    </a:cubicBezTo>
                    <a:cubicBezTo>
                      <a:pt x="185" y="561"/>
                      <a:pt x="186" y="570"/>
                      <a:pt x="186" y="5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0" name="Freeform 28"/>
              <p:cNvSpPr>
                <a:spLocks noEditPoints="1"/>
              </p:cNvSpPr>
              <p:nvPr/>
            </p:nvSpPr>
            <p:spPr bwMode="auto">
              <a:xfrm>
                <a:off x="-2057400" y="-836366"/>
                <a:ext cx="1327150" cy="2460625"/>
              </a:xfrm>
              <a:custGeom>
                <a:avLst/>
                <a:gdLst>
                  <a:gd name="T0" fmla="*/ 290 w 354"/>
                  <a:gd name="T1" fmla="*/ 303 h 656"/>
                  <a:gd name="T2" fmla="*/ 170 w 354"/>
                  <a:gd name="T3" fmla="*/ 470 h 656"/>
                  <a:gd name="T4" fmla="*/ 170 w 354"/>
                  <a:gd name="T5" fmla="*/ 470 h 656"/>
                  <a:gd name="T6" fmla="*/ 171 w 354"/>
                  <a:gd name="T7" fmla="*/ 468 h 656"/>
                  <a:gd name="T8" fmla="*/ 170 w 354"/>
                  <a:gd name="T9" fmla="*/ 469 h 656"/>
                  <a:gd name="T10" fmla="*/ 133 w 354"/>
                  <a:gd name="T11" fmla="*/ 471 h 656"/>
                  <a:gd name="T12" fmla="*/ 124 w 354"/>
                  <a:gd name="T13" fmla="*/ 469 h 656"/>
                  <a:gd name="T14" fmla="*/ 123 w 354"/>
                  <a:gd name="T15" fmla="*/ 471 h 656"/>
                  <a:gd name="T16" fmla="*/ 125 w 354"/>
                  <a:gd name="T17" fmla="*/ 470 h 656"/>
                  <a:gd name="T18" fmla="*/ 125 w 354"/>
                  <a:gd name="T19" fmla="*/ 470 h 656"/>
                  <a:gd name="T20" fmla="*/ 125 w 354"/>
                  <a:gd name="T21" fmla="*/ 470 h 656"/>
                  <a:gd name="T22" fmla="*/ 122 w 354"/>
                  <a:gd name="T23" fmla="*/ 343 h 656"/>
                  <a:gd name="T24" fmla="*/ 127 w 354"/>
                  <a:gd name="T25" fmla="*/ 324 h 656"/>
                  <a:gd name="T26" fmla="*/ 143 w 354"/>
                  <a:gd name="T27" fmla="*/ 320 h 656"/>
                  <a:gd name="T28" fmla="*/ 268 w 354"/>
                  <a:gd name="T29" fmla="*/ 240 h 656"/>
                  <a:gd name="T30" fmla="*/ 242 w 354"/>
                  <a:gd name="T31" fmla="*/ 100 h 656"/>
                  <a:gd name="T32" fmla="*/ 95 w 354"/>
                  <a:gd name="T33" fmla="*/ 69 h 656"/>
                  <a:gd name="T34" fmla="*/ 34 w 354"/>
                  <a:gd name="T35" fmla="*/ 95 h 656"/>
                  <a:gd name="T36" fmla="*/ 25 w 354"/>
                  <a:gd name="T37" fmla="*/ 99 h 656"/>
                  <a:gd name="T38" fmla="*/ 26 w 354"/>
                  <a:gd name="T39" fmla="*/ 101 h 656"/>
                  <a:gd name="T40" fmla="*/ 25 w 354"/>
                  <a:gd name="T41" fmla="*/ 100 h 656"/>
                  <a:gd name="T42" fmla="*/ 26 w 354"/>
                  <a:gd name="T43" fmla="*/ 99 h 656"/>
                  <a:gd name="T44" fmla="*/ 26 w 354"/>
                  <a:gd name="T45" fmla="*/ 99 h 656"/>
                  <a:gd name="T46" fmla="*/ 27 w 354"/>
                  <a:gd name="T47" fmla="*/ 100 h 656"/>
                  <a:gd name="T48" fmla="*/ 27 w 354"/>
                  <a:gd name="T49" fmla="*/ 100 h 656"/>
                  <a:gd name="T50" fmla="*/ 25 w 354"/>
                  <a:gd name="T51" fmla="*/ 92 h 656"/>
                  <a:gd name="T52" fmla="*/ 33 w 354"/>
                  <a:gd name="T53" fmla="*/ 55 h 656"/>
                  <a:gd name="T54" fmla="*/ 72 w 354"/>
                  <a:gd name="T55" fmla="*/ 37 h 656"/>
                  <a:gd name="T56" fmla="*/ 235 w 354"/>
                  <a:gd name="T57" fmla="*/ 37 h 656"/>
                  <a:gd name="T58" fmla="*/ 342 w 354"/>
                  <a:gd name="T59" fmla="*/ 187 h 656"/>
                  <a:gd name="T60" fmla="*/ 244 w 354"/>
                  <a:gd name="T61" fmla="*/ 15 h 656"/>
                  <a:gd name="T62" fmla="*/ 65 w 354"/>
                  <a:gd name="T63" fmla="*/ 15 h 656"/>
                  <a:gd name="T64" fmla="*/ 20 w 354"/>
                  <a:gd name="T65" fmla="*/ 35 h 656"/>
                  <a:gd name="T66" fmla="*/ 1 w 354"/>
                  <a:gd name="T67" fmla="*/ 95 h 656"/>
                  <a:gd name="T68" fmla="*/ 8 w 354"/>
                  <a:gd name="T69" fmla="*/ 115 h 656"/>
                  <a:gd name="T70" fmla="*/ 36 w 354"/>
                  <a:gd name="T71" fmla="*/ 121 h 656"/>
                  <a:gd name="T72" fmla="*/ 102 w 354"/>
                  <a:gd name="T73" fmla="*/ 92 h 656"/>
                  <a:gd name="T74" fmla="*/ 192 w 354"/>
                  <a:gd name="T75" fmla="*/ 95 h 656"/>
                  <a:gd name="T76" fmla="*/ 251 w 354"/>
                  <a:gd name="T77" fmla="*/ 193 h 656"/>
                  <a:gd name="T78" fmla="*/ 153 w 354"/>
                  <a:gd name="T79" fmla="*/ 296 h 656"/>
                  <a:gd name="T80" fmla="*/ 109 w 354"/>
                  <a:gd name="T81" fmla="*/ 307 h 656"/>
                  <a:gd name="T82" fmla="*/ 98 w 354"/>
                  <a:gd name="T83" fmla="*/ 340 h 656"/>
                  <a:gd name="T84" fmla="*/ 101 w 354"/>
                  <a:gd name="T85" fmla="*/ 470 h 656"/>
                  <a:gd name="T86" fmla="*/ 105 w 354"/>
                  <a:gd name="T87" fmla="*/ 483 h 656"/>
                  <a:gd name="T88" fmla="*/ 131 w 354"/>
                  <a:gd name="T89" fmla="*/ 495 h 656"/>
                  <a:gd name="T90" fmla="*/ 179 w 354"/>
                  <a:gd name="T91" fmla="*/ 491 h 656"/>
                  <a:gd name="T92" fmla="*/ 182 w 354"/>
                  <a:gd name="T93" fmla="*/ 470 h 656"/>
                  <a:gd name="T94" fmla="*/ 186 w 354"/>
                  <a:gd name="T95" fmla="*/ 372 h 656"/>
                  <a:gd name="T96" fmla="*/ 354 w 354"/>
                  <a:gd name="T97" fmla="*/ 187 h 656"/>
                  <a:gd name="T98" fmla="*/ 184 w 354"/>
                  <a:gd name="T99" fmla="*/ 614 h 656"/>
                  <a:gd name="T100" fmla="*/ 150 w 354"/>
                  <a:gd name="T101" fmla="*/ 632 h 656"/>
                  <a:gd name="T102" fmla="*/ 120 w 354"/>
                  <a:gd name="T103" fmla="*/ 625 h 656"/>
                  <a:gd name="T104" fmla="*/ 117 w 354"/>
                  <a:gd name="T105" fmla="*/ 563 h 656"/>
                  <a:gd name="T106" fmla="*/ 150 w 354"/>
                  <a:gd name="T107" fmla="*/ 552 h 656"/>
                  <a:gd name="T108" fmla="*/ 179 w 354"/>
                  <a:gd name="T109" fmla="*/ 559 h 656"/>
                  <a:gd name="T110" fmla="*/ 198 w 354"/>
                  <a:gd name="T111" fmla="*/ 592 h 656"/>
                  <a:gd name="T112" fmla="*/ 197 w 354"/>
                  <a:gd name="T113" fmla="*/ 542 h 656"/>
                  <a:gd name="T114" fmla="*/ 150 w 354"/>
                  <a:gd name="T115" fmla="*/ 528 h 656"/>
                  <a:gd name="T116" fmla="*/ 96 w 354"/>
                  <a:gd name="T117" fmla="*/ 552 h 656"/>
                  <a:gd name="T118" fmla="*/ 103 w 354"/>
                  <a:gd name="T119" fmla="*/ 641 h 656"/>
                  <a:gd name="T120" fmla="*/ 150 w 354"/>
                  <a:gd name="T121" fmla="*/ 656 h 656"/>
                  <a:gd name="T122" fmla="*/ 207 w 354"/>
                  <a:gd name="T123" fmla="*/ 61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4" h="656">
                    <a:moveTo>
                      <a:pt x="342" y="187"/>
                    </a:moveTo>
                    <a:cubicBezTo>
                      <a:pt x="330" y="187"/>
                      <a:pt x="330" y="187"/>
                      <a:pt x="330" y="187"/>
                    </a:cubicBezTo>
                    <a:cubicBezTo>
                      <a:pt x="330" y="212"/>
                      <a:pt x="326" y="235"/>
                      <a:pt x="319" y="254"/>
                    </a:cubicBezTo>
                    <a:cubicBezTo>
                      <a:pt x="312" y="273"/>
                      <a:pt x="302" y="289"/>
                      <a:pt x="290" y="303"/>
                    </a:cubicBezTo>
                    <a:cubicBezTo>
                      <a:pt x="277" y="316"/>
                      <a:pt x="262" y="327"/>
                      <a:pt x="244" y="334"/>
                    </a:cubicBezTo>
                    <a:cubicBezTo>
                      <a:pt x="227" y="342"/>
                      <a:pt x="207" y="346"/>
                      <a:pt x="184" y="348"/>
                    </a:cubicBezTo>
                    <a:cubicBezTo>
                      <a:pt x="178" y="348"/>
                      <a:pt x="173" y="353"/>
                      <a:pt x="173" y="359"/>
                    </a:cubicBezTo>
                    <a:cubicBezTo>
                      <a:pt x="170" y="470"/>
                      <a:pt x="170" y="470"/>
                      <a:pt x="170" y="470"/>
                    </a:cubicBezTo>
                    <a:cubicBezTo>
                      <a:pt x="170" y="470"/>
                      <a:pt x="170" y="470"/>
                      <a:pt x="170" y="470"/>
                    </a:cubicBezTo>
                    <a:cubicBezTo>
                      <a:pt x="172" y="470"/>
                      <a:pt x="172" y="470"/>
                      <a:pt x="172" y="470"/>
                    </a:cubicBezTo>
                    <a:cubicBezTo>
                      <a:pt x="170" y="469"/>
                      <a:pt x="170" y="469"/>
                      <a:pt x="170" y="469"/>
                    </a:cubicBezTo>
                    <a:cubicBezTo>
                      <a:pt x="170" y="470"/>
                      <a:pt x="170" y="470"/>
                      <a:pt x="170" y="470"/>
                    </a:cubicBezTo>
                    <a:cubicBezTo>
                      <a:pt x="172" y="470"/>
                      <a:pt x="172" y="470"/>
                      <a:pt x="172" y="470"/>
                    </a:cubicBezTo>
                    <a:cubicBezTo>
                      <a:pt x="170" y="469"/>
                      <a:pt x="170" y="469"/>
                      <a:pt x="170" y="469"/>
                    </a:cubicBezTo>
                    <a:cubicBezTo>
                      <a:pt x="172" y="470"/>
                      <a:pt x="172" y="470"/>
                      <a:pt x="172" y="470"/>
                    </a:cubicBezTo>
                    <a:cubicBezTo>
                      <a:pt x="171" y="468"/>
                      <a:pt x="171" y="468"/>
                      <a:pt x="171" y="468"/>
                    </a:cubicBezTo>
                    <a:cubicBezTo>
                      <a:pt x="171" y="468"/>
                      <a:pt x="170" y="469"/>
                      <a:pt x="170" y="469"/>
                    </a:cubicBezTo>
                    <a:cubicBezTo>
                      <a:pt x="172" y="470"/>
                      <a:pt x="172" y="470"/>
                      <a:pt x="172" y="470"/>
                    </a:cubicBezTo>
                    <a:cubicBezTo>
                      <a:pt x="171" y="468"/>
                      <a:pt x="171" y="468"/>
                      <a:pt x="171" y="468"/>
                    </a:cubicBezTo>
                    <a:cubicBezTo>
                      <a:pt x="170" y="469"/>
                      <a:pt x="170" y="469"/>
                      <a:pt x="170" y="469"/>
                    </a:cubicBezTo>
                    <a:cubicBezTo>
                      <a:pt x="170" y="469"/>
                      <a:pt x="170" y="469"/>
                      <a:pt x="169" y="469"/>
                    </a:cubicBezTo>
                    <a:cubicBezTo>
                      <a:pt x="168" y="470"/>
                      <a:pt x="166" y="470"/>
                      <a:pt x="162" y="471"/>
                    </a:cubicBezTo>
                    <a:cubicBezTo>
                      <a:pt x="158" y="471"/>
                      <a:pt x="154" y="472"/>
                      <a:pt x="148" y="472"/>
                    </a:cubicBezTo>
                    <a:cubicBezTo>
                      <a:pt x="142" y="472"/>
                      <a:pt x="137" y="471"/>
                      <a:pt x="133" y="471"/>
                    </a:cubicBezTo>
                    <a:cubicBezTo>
                      <a:pt x="133" y="471"/>
                      <a:pt x="133" y="471"/>
                      <a:pt x="133" y="471"/>
                    </a:cubicBezTo>
                    <a:cubicBezTo>
                      <a:pt x="129" y="471"/>
                      <a:pt x="126" y="470"/>
                      <a:pt x="125" y="469"/>
                    </a:cubicBezTo>
                    <a:cubicBezTo>
                      <a:pt x="125" y="469"/>
                      <a:pt x="125" y="469"/>
                      <a:pt x="125" y="469"/>
                    </a:cubicBezTo>
                    <a:cubicBezTo>
                      <a:pt x="125" y="469"/>
                      <a:pt x="124" y="469"/>
                      <a:pt x="124" y="469"/>
                    </a:cubicBezTo>
                    <a:cubicBezTo>
                      <a:pt x="123" y="471"/>
                      <a:pt x="123" y="471"/>
                      <a:pt x="123" y="471"/>
                    </a:cubicBezTo>
                    <a:cubicBezTo>
                      <a:pt x="125" y="470"/>
                      <a:pt x="125" y="470"/>
                      <a:pt x="125" y="470"/>
                    </a:cubicBezTo>
                    <a:cubicBezTo>
                      <a:pt x="125" y="469"/>
                      <a:pt x="124" y="469"/>
                      <a:pt x="124" y="469"/>
                    </a:cubicBezTo>
                    <a:cubicBezTo>
                      <a:pt x="123" y="471"/>
                      <a:pt x="123" y="471"/>
                      <a:pt x="123" y="471"/>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2" y="343"/>
                      <a:pt x="122" y="343"/>
                      <a:pt x="122" y="343"/>
                    </a:cubicBezTo>
                    <a:cubicBezTo>
                      <a:pt x="122" y="343"/>
                      <a:pt x="122" y="343"/>
                      <a:pt x="122" y="343"/>
                    </a:cubicBezTo>
                    <a:cubicBezTo>
                      <a:pt x="122" y="342"/>
                      <a:pt x="122" y="341"/>
                      <a:pt x="122" y="340"/>
                    </a:cubicBezTo>
                    <a:cubicBezTo>
                      <a:pt x="122" y="335"/>
                      <a:pt x="123" y="332"/>
                      <a:pt x="123" y="330"/>
                    </a:cubicBezTo>
                    <a:cubicBezTo>
                      <a:pt x="123" y="330"/>
                      <a:pt x="123" y="330"/>
                      <a:pt x="123" y="330"/>
                    </a:cubicBezTo>
                    <a:cubicBezTo>
                      <a:pt x="124" y="327"/>
                      <a:pt x="125" y="325"/>
                      <a:pt x="127" y="324"/>
                    </a:cubicBezTo>
                    <a:cubicBezTo>
                      <a:pt x="127" y="324"/>
                      <a:pt x="127" y="324"/>
                      <a:pt x="127" y="324"/>
                    </a:cubicBezTo>
                    <a:cubicBezTo>
                      <a:pt x="128" y="322"/>
                      <a:pt x="129" y="322"/>
                      <a:pt x="131" y="321"/>
                    </a:cubicBezTo>
                    <a:cubicBezTo>
                      <a:pt x="131" y="321"/>
                      <a:pt x="131" y="321"/>
                      <a:pt x="131" y="321"/>
                    </a:cubicBezTo>
                    <a:cubicBezTo>
                      <a:pt x="135" y="320"/>
                      <a:pt x="138" y="320"/>
                      <a:pt x="143" y="320"/>
                    </a:cubicBezTo>
                    <a:cubicBezTo>
                      <a:pt x="153" y="320"/>
                      <a:pt x="153" y="320"/>
                      <a:pt x="153" y="320"/>
                    </a:cubicBezTo>
                    <a:cubicBezTo>
                      <a:pt x="174" y="320"/>
                      <a:pt x="193" y="316"/>
                      <a:pt x="209" y="309"/>
                    </a:cubicBezTo>
                    <a:cubicBezTo>
                      <a:pt x="224" y="303"/>
                      <a:pt x="237" y="293"/>
                      <a:pt x="247" y="281"/>
                    </a:cubicBezTo>
                    <a:cubicBezTo>
                      <a:pt x="257" y="270"/>
                      <a:pt x="264" y="256"/>
                      <a:pt x="268" y="240"/>
                    </a:cubicBezTo>
                    <a:cubicBezTo>
                      <a:pt x="273" y="225"/>
                      <a:pt x="275" y="209"/>
                      <a:pt x="275" y="193"/>
                    </a:cubicBezTo>
                    <a:cubicBezTo>
                      <a:pt x="275" y="175"/>
                      <a:pt x="272" y="157"/>
                      <a:pt x="267" y="142"/>
                    </a:cubicBezTo>
                    <a:cubicBezTo>
                      <a:pt x="267" y="142"/>
                      <a:pt x="267" y="142"/>
                      <a:pt x="267" y="142"/>
                    </a:cubicBezTo>
                    <a:cubicBezTo>
                      <a:pt x="262" y="126"/>
                      <a:pt x="253" y="112"/>
                      <a:pt x="242" y="100"/>
                    </a:cubicBezTo>
                    <a:cubicBezTo>
                      <a:pt x="231" y="88"/>
                      <a:pt x="217" y="79"/>
                      <a:pt x="201" y="72"/>
                    </a:cubicBezTo>
                    <a:cubicBezTo>
                      <a:pt x="201" y="72"/>
                      <a:pt x="201" y="72"/>
                      <a:pt x="201" y="72"/>
                    </a:cubicBezTo>
                    <a:cubicBezTo>
                      <a:pt x="185" y="66"/>
                      <a:pt x="166" y="63"/>
                      <a:pt x="145" y="63"/>
                    </a:cubicBezTo>
                    <a:cubicBezTo>
                      <a:pt x="126" y="63"/>
                      <a:pt x="109" y="65"/>
                      <a:pt x="95" y="69"/>
                    </a:cubicBezTo>
                    <a:cubicBezTo>
                      <a:pt x="95" y="69"/>
                      <a:pt x="95" y="69"/>
                      <a:pt x="95" y="69"/>
                    </a:cubicBezTo>
                    <a:cubicBezTo>
                      <a:pt x="81" y="73"/>
                      <a:pt x="69" y="77"/>
                      <a:pt x="59" y="82"/>
                    </a:cubicBezTo>
                    <a:cubicBezTo>
                      <a:pt x="49" y="87"/>
                      <a:pt x="40" y="91"/>
                      <a:pt x="34" y="95"/>
                    </a:cubicBezTo>
                    <a:cubicBezTo>
                      <a:pt x="34" y="95"/>
                      <a:pt x="34" y="95"/>
                      <a:pt x="34" y="95"/>
                    </a:cubicBezTo>
                    <a:cubicBezTo>
                      <a:pt x="31" y="97"/>
                      <a:pt x="29" y="98"/>
                      <a:pt x="27" y="98"/>
                    </a:cubicBezTo>
                    <a:cubicBezTo>
                      <a:pt x="26" y="99"/>
                      <a:pt x="26" y="99"/>
                      <a:pt x="26" y="99"/>
                    </a:cubicBezTo>
                    <a:cubicBezTo>
                      <a:pt x="25" y="99"/>
                      <a:pt x="25" y="99"/>
                      <a:pt x="25" y="99"/>
                    </a:cubicBezTo>
                    <a:cubicBezTo>
                      <a:pt x="25" y="99"/>
                      <a:pt x="25" y="99"/>
                      <a:pt x="25" y="99"/>
                    </a:cubicBezTo>
                    <a:cubicBezTo>
                      <a:pt x="26" y="101"/>
                      <a:pt x="26" y="101"/>
                      <a:pt x="26" y="101"/>
                    </a:cubicBezTo>
                    <a:cubicBezTo>
                      <a:pt x="26" y="99"/>
                      <a:pt x="26" y="99"/>
                      <a:pt x="26" y="99"/>
                    </a:cubicBezTo>
                    <a:cubicBezTo>
                      <a:pt x="25" y="99"/>
                      <a:pt x="25" y="99"/>
                      <a:pt x="25" y="99"/>
                    </a:cubicBezTo>
                    <a:cubicBezTo>
                      <a:pt x="26" y="101"/>
                      <a:pt x="26" y="101"/>
                      <a:pt x="26" y="101"/>
                    </a:cubicBezTo>
                    <a:cubicBezTo>
                      <a:pt x="26" y="99"/>
                      <a:pt x="26" y="99"/>
                      <a:pt x="26" y="99"/>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4" y="102"/>
                      <a:pt x="24" y="102"/>
                      <a:pt x="24" y="102"/>
                    </a:cubicBezTo>
                    <a:cubicBezTo>
                      <a:pt x="27" y="100"/>
                      <a:pt x="27" y="100"/>
                      <a:pt x="27" y="100"/>
                    </a:cubicBezTo>
                    <a:cubicBezTo>
                      <a:pt x="27" y="100"/>
                      <a:pt x="27" y="99"/>
                      <a:pt x="26" y="99"/>
                    </a:cubicBezTo>
                    <a:cubicBezTo>
                      <a:pt x="24" y="102"/>
                      <a:pt x="24" y="102"/>
                      <a:pt x="24" y="102"/>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7" y="99"/>
                      <a:pt x="27" y="99"/>
                      <a:pt x="27" y="99"/>
                    </a:cubicBezTo>
                    <a:cubicBezTo>
                      <a:pt x="27" y="99"/>
                      <a:pt x="27" y="99"/>
                      <a:pt x="27" y="99"/>
                    </a:cubicBezTo>
                    <a:cubicBezTo>
                      <a:pt x="26" y="98"/>
                      <a:pt x="25" y="96"/>
                      <a:pt x="25" y="92"/>
                    </a:cubicBezTo>
                    <a:cubicBezTo>
                      <a:pt x="25" y="92"/>
                      <a:pt x="25" y="92"/>
                      <a:pt x="25" y="92"/>
                    </a:cubicBezTo>
                    <a:cubicBezTo>
                      <a:pt x="24" y="89"/>
                      <a:pt x="24" y="83"/>
                      <a:pt x="24" y="77"/>
                    </a:cubicBezTo>
                    <a:cubicBezTo>
                      <a:pt x="24" y="70"/>
                      <a:pt x="25" y="65"/>
                      <a:pt x="25" y="63"/>
                    </a:cubicBezTo>
                    <a:cubicBezTo>
                      <a:pt x="26" y="62"/>
                      <a:pt x="26" y="61"/>
                      <a:pt x="28" y="59"/>
                    </a:cubicBezTo>
                    <a:cubicBezTo>
                      <a:pt x="28" y="58"/>
                      <a:pt x="30" y="57"/>
                      <a:pt x="33" y="55"/>
                    </a:cubicBezTo>
                    <a:cubicBezTo>
                      <a:pt x="35" y="54"/>
                      <a:pt x="39" y="52"/>
                      <a:pt x="43" y="50"/>
                    </a:cubicBezTo>
                    <a:cubicBezTo>
                      <a:pt x="43" y="50"/>
                      <a:pt x="43" y="50"/>
                      <a:pt x="43" y="50"/>
                    </a:cubicBezTo>
                    <a:cubicBezTo>
                      <a:pt x="51" y="45"/>
                      <a:pt x="60" y="41"/>
                      <a:pt x="72" y="37"/>
                    </a:cubicBezTo>
                    <a:cubicBezTo>
                      <a:pt x="72" y="37"/>
                      <a:pt x="72" y="37"/>
                      <a:pt x="72" y="37"/>
                    </a:cubicBezTo>
                    <a:cubicBezTo>
                      <a:pt x="84" y="34"/>
                      <a:pt x="97" y="30"/>
                      <a:pt x="111" y="28"/>
                    </a:cubicBezTo>
                    <a:cubicBezTo>
                      <a:pt x="125" y="25"/>
                      <a:pt x="140" y="24"/>
                      <a:pt x="155" y="24"/>
                    </a:cubicBezTo>
                    <a:cubicBezTo>
                      <a:pt x="187" y="24"/>
                      <a:pt x="213" y="28"/>
                      <a:pt x="235" y="37"/>
                    </a:cubicBezTo>
                    <a:cubicBezTo>
                      <a:pt x="235" y="37"/>
                      <a:pt x="235" y="37"/>
                      <a:pt x="235" y="37"/>
                    </a:cubicBezTo>
                    <a:cubicBezTo>
                      <a:pt x="257" y="46"/>
                      <a:pt x="275" y="57"/>
                      <a:pt x="288" y="72"/>
                    </a:cubicBezTo>
                    <a:cubicBezTo>
                      <a:pt x="302" y="86"/>
                      <a:pt x="313" y="103"/>
                      <a:pt x="320" y="123"/>
                    </a:cubicBezTo>
                    <a:cubicBezTo>
                      <a:pt x="326" y="143"/>
                      <a:pt x="330" y="164"/>
                      <a:pt x="330" y="187"/>
                    </a:cubicBezTo>
                    <a:cubicBezTo>
                      <a:pt x="342" y="187"/>
                      <a:pt x="342" y="187"/>
                      <a:pt x="342" y="187"/>
                    </a:cubicBezTo>
                    <a:cubicBezTo>
                      <a:pt x="354" y="187"/>
                      <a:pt x="354" y="187"/>
                      <a:pt x="354" y="187"/>
                    </a:cubicBezTo>
                    <a:cubicBezTo>
                      <a:pt x="354" y="162"/>
                      <a:pt x="350" y="138"/>
                      <a:pt x="342" y="115"/>
                    </a:cubicBezTo>
                    <a:cubicBezTo>
                      <a:pt x="334" y="92"/>
                      <a:pt x="322" y="72"/>
                      <a:pt x="306" y="55"/>
                    </a:cubicBezTo>
                    <a:cubicBezTo>
                      <a:pt x="289" y="38"/>
                      <a:pt x="268" y="24"/>
                      <a:pt x="244" y="15"/>
                    </a:cubicBezTo>
                    <a:cubicBezTo>
                      <a:pt x="244" y="15"/>
                      <a:pt x="244" y="15"/>
                      <a:pt x="244" y="15"/>
                    </a:cubicBezTo>
                    <a:cubicBezTo>
                      <a:pt x="218" y="5"/>
                      <a:pt x="189" y="0"/>
                      <a:pt x="155" y="0"/>
                    </a:cubicBezTo>
                    <a:cubicBezTo>
                      <a:pt x="139" y="0"/>
                      <a:pt x="122" y="1"/>
                      <a:pt x="107" y="4"/>
                    </a:cubicBezTo>
                    <a:cubicBezTo>
                      <a:pt x="92" y="7"/>
                      <a:pt x="78" y="10"/>
                      <a:pt x="65" y="15"/>
                    </a:cubicBezTo>
                    <a:cubicBezTo>
                      <a:pt x="65" y="15"/>
                      <a:pt x="65" y="15"/>
                      <a:pt x="65" y="15"/>
                    </a:cubicBezTo>
                    <a:cubicBezTo>
                      <a:pt x="52" y="19"/>
                      <a:pt x="41" y="23"/>
                      <a:pt x="31" y="28"/>
                    </a:cubicBezTo>
                    <a:cubicBezTo>
                      <a:pt x="31" y="28"/>
                      <a:pt x="31" y="28"/>
                      <a:pt x="31" y="28"/>
                    </a:cubicBezTo>
                    <a:cubicBezTo>
                      <a:pt x="27" y="31"/>
                      <a:pt x="23" y="33"/>
                      <a:pt x="20" y="35"/>
                    </a:cubicBezTo>
                    <a:cubicBezTo>
                      <a:pt x="16" y="37"/>
                      <a:pt x="14" y="39"/>
                      <a:pt x="11" y="42"/>
                    </a:cubicBezTo>
                    <a:cubicBezTo>
                      <a:pt x="7" y="46"/>
                      <a:pt x="3" y="52"/>
                      <a:pt x="2" y="58"/>
                    </a:cubicBezTo>
                    <a:cubicBezTo>
                      <a:pt x="1" y="63"/>
                      <a:pt x="0" y="69"/>
                      <a:pt x="0" y="77"/>
                    </a:cubicBezTo>
                    <a:cubicBezTo>
                      <a:pt x="0" y="84"/>
                      <a:pt x="0" y="90"/>
                      <a:pt x="1" y="95"/>
                    </a:cubicBezTo>
                    <a:cubicBezTo>
                      <a:pt x="1" y="95"/>
                      <a:pt x="1" y="95"/>
                      <a:pt x="1" y="95"/>
                    </a:cubicBezTo>
                    <a:cubicBezTo>
                      <a:pt x="2" y="101"/>
                      <a:pt x="3" y="105"/>
                      <a:pt x="5" y="109"/>
                    </a:cubicBezTo>
                    <a:cubicBezTo>
                      <a:pt x="5" y="109"/>
                      <a:pt x="5" y="109"/>
                      <a:pt x="5" y="109"/>
                    </a:cubicBezTo>
                    <a:cubicBezTo>
                      <a:pt x="6" y="111"/>
                      <a:pt x="7" y="113"/>
                      <a:pt x="8" y="115"/>
                    </a:cubicBezTo>
                    <a:cubicBezTo>
                      <a:pt x="10" y="117"/>
                      <a:pt x="12" y="119"/>
                      <a:pt x="14" y="120"/>
                    </a:cubicBezTo>
                    <a:cubicBezTo>
                      <a:pt x="14" y="120"/>
                      <a:pt x="14" y="120"/>
                      <a:pt x="14" y="120"/>
                    </a:cubicBezTo>
                    <a:cubicBezTo>
                      <a:pt x="18" y="122"/>
                      <a:pt x="22" y="123"/>
                      <a:pt x="26" y="123"/>
                    </a:cubicBezTo>
                    <a:cubicBezTo>
                      <a:pt x="30" y="123"/>
                      <a:pt x="33" y="122"/>
                      <a:pt x="36" y="121"/>
                    </a:cubicBezTo>
                    <a:cubicBezTo>
                      <a:pt x="39" y="119"/>
                      <a:pt x="42" y="118"/>
                      <a:pt x="46" y="116"/>
                    </a:cubicBezTo>
                    <a:cubicBezTo>
                      <a:pt x="46" y="116"/>
                      <a:pt x="46" y="116"/>
                      <a:pt x="46" y="116"/>
                    </a:cubicBezTo>
                    <a:cubicBezTo>
                      <a:pt x="52" y="112"/>
                      <a:pt x="59" y="108"/>
                      <a:pt x="69" y="104"/>
                    </a:cubicBezTo>
                    <a:cubicBezTo>
                      <a:pt x="78" y="100"/>
                      <a:pt x="89" y="96"/>
                      <a:pt x="102" y="92"/>
                    </a:cubicBezTo>
                    <a:cubicBezTo>
                      <a:pt x="102" y="92"/>
                      <a:pt x="102" y="92"/>
                      <a:pt x="102" y="92"/>
                    </a:cubicBezTo>
                    <a:cubicBezTo>
                      <a:pt x="113" y="89"/>
                      <a:pt x="128" y="87"/>
                      <a:pt x="145" y="87"/>
                    </a:cubicBezTo>
                    <a:cubicBezTo>
                      <a:pt x="164" y="87"/>
                      <a:pt x="179" y="90"/>
                      <a:pt x="192" y="95"/>
                    </a:cubicBezTo>
                    <a:cubicBezTo>
                      <a:pt x="192" y="95"/>
                      <a:pt x="192" y="95"/>
                      <a:pt x="192" y="95"/>
                    </a:cubicBezTo>
                    <a:cubicBezTo>
                      <a:pt x="206" y="100"/>
                      <a:pt x="216" y="107"/>
                      <a:pt x="225" y="116"/>
                    </a:cubicBezTo>
                    <a:cubicBezTo>
                      <a:pt x="233" y="125"/>
                      <a:pt x="240" y="136"/>
                      <a:pt x="244" y="149"/>
                    </a:cubicBezTo>
                    <a:cubicBezTo>
                      <a:pt x="244" y="149"/>
                      <a:pt x="244" y="149"/>
                      <a:pt x="244" y="149"/>
                    </a:cubicBezTo>
                    <a:cubicBezTo>
                      <a:pt x="249" y="162"/>
                      <a:pt x="251" y="177"/>
                      <a:pt x="251" y="193"/>
                    </a:cubicBezTo>
                    <a:cubicBezTo>
                      <a:pt x="251" y="207"/>
                      <a:pt x="249" y="221"/>
                      <a:pt x="245" y="234"/>
                    </a:cubicBezTo>
                    <a:cubicBezTo>
                      <a:pt x="242" y="246"/>
                      <a:pt x="236" y="257"/>
                      <a:pt x="229" y="266"/>
                    </a:cubicBezTo>
                    <a:cubicBezTo>
                      <a:pt x="221" y="275"/>
                      <a:pt x="212" y="282"/>
                      <a:pt x="199" y="287"/>
                    </a:cubicBezTo>
                    <a:cubicBezTo>
                      <a:pt x="187" y="293"/>
                      <a:pt x="172" y="296"/>
                      <a:pt x="153" y="296"/>
                    </a:cubicBezTo>
                    <a:cubicBezTo>
                      <a:pt x="143" y="296"/>
                      <a:pt x="143" y="296"/>
                      <a:pt x="143" y="296"/>
                    </a:cubicBezTo>
                    <a:cubicBezTo>
                      <a:pt x="137" y="296"/>
                      <a:pt x="131" y="296"/>
                      <a:pt x="126" y="298"/>
                    </a:cubicBezTo>
                    <a:cubicBezTo>
                      <a:pt x="126" y="298"/>
                      <a:pt x="126" y="298"/>
                      <a:pt x="126" y="298"/>
                    </a:cubicBezTo>
                    <a:cubicBezTo>
                      <a:pt x="120" y="299"/>
                      <a:pt x="114" y="302"/>
                      <a:pt x="109" y="307"/>
                    </a:cubicBezTo>
                    <a:cubicBezTo>
                      <a:pt x="109" y="307"/>
                      <a:pt x="109" y="307"/>
                      <a:pt x="109" y="307"/>
                    </a:cubicBezTo>
                    <a:cubicBezTo>
                      <a:pt x="105" y="311"/>
                      <a:pt x="102" y="317"/>
                      <a:pt x="100" y="323"/>
                    </a:cubicBezTo>
                    <a:cubicBezTo>
                      <a:pt x="100" y="323"/>
                      <a:pt x="100" y="323"/>
                      <a:pt x="100" y="323"/>
                    </a:cubicBezTo>
                    <a:cubicBezTo>
                      <a:pt x="99" y="328"/>
                      <a:pt x="98" y="334"/>
                      <a:pt x="98" y="340"/>
                    </a:cubicBezTo>
                    <a:cubicBezTo>
                      <a:pt x="98" y="341"/>
                      <a:pt x="98" y="342"/>
                      <a:pt x="98" y="344"/>
                    </a:cubicBezTo>
                    <a:cubicBezTo>
                      <a:pt x="110" y="343"/>
                      <a:pt x="110" y="343"/>
                      <a:pt x="110" y="343"/>
                    </a:cubicBezTo>
                    <a:cubicBezTo>
                      <a:pt x="98" y="344"/>
                      <a:pt x="98" y="344"/>
                      <a:pt x="98" y="344"/>
                    </a:cubicBezTo>
                    <a:cubicBezTo>
                      <a:pt x="101" y="470"/>
                      <a:pt x="101" y="470"/>
                      <a:pt x="101" y="470"/>
                    </a:cubicBezTo>
                    <a:cubicBezTo>
                      <a:pt x="113" y="470"/>
                      <a:pt x="113" y="470"/>
                      <a:pt x="113" y="470"/>
                    </a:cubicBezTo>
                    <a:cubicBezTo>
                      <a:pt x="101" y="470"/>
                      <a:pt x="101" y="470"/>
                      <a:pt x="101" y="470"/>
                    </a:cubicBezTo>
                    <a:cubicBezTo>
                      <a:pt x="101" y="474"/>
                      <a:pt x="102" y="479"/>
                      <a:pt x="105" y="483"/>
                    </a:cubicBezTo>
                    <a:cubicBezTo>
                      <a:pt x="105" y="483"/>
                      <a:pt x="105" y="483"/>
                      <a:pt x="105" y="483"/>
                    </a:cubicBezTo>
                    <a:cubicBezTo>
                      <a:pt x="106" y="485"/>
                      <a:pt x="108" y="487"/>
                      <a:pt x="110" y="488"/>
                    </a:cubicBezTo>
                    <a:cubicBezTo>
                      <a:pt x="112" y="490"/>
                      <a:pt x="114" y="491"/>
                      <a:pt x="116" y="492"/>
                    </a:cubicBezTo>
                    <a:cubicBezTo>
                      <a:pt x="116" y="492"/>
                      <a:pt x="116" y="492"/>
                      <a:pt x="116" y="492"/>
                    </a:cubicBezTo>
                    <a:cubicBezTo>
                      <a:pt x="121" y="493"/>
                      <a:pt x="125" y="494"/>
                      <a:pt x="131" y="495"/>
                    </a:cubicBezTo>
                    <a:cubicBezTo>
                      <a:pt x="131" y="495"/>
                      <a:pt x="131" y="495"/>
                      <a:pt x="131" y="495"/>
                    </a:cubicBezTo>
                    <a:cubicBezTo>
                      <a:pt x="136" y="495"/>
                      <a:pt x="142" y="496"/>
                      <a:pt x="148" y="496"/>
                    </a:cubicBezTo>
                    <a:cubicBezTo>
                      <a:pt x="155" y="496"/>
                      <a:pt x="160" y="495"/>
                      <a:pt x="165" y="495"/>
                    </a:cubicBezTo>
                    <a:cubicBezTo>
                      <a:pt x="170" y="494"/>
                      <a:pt x="175" y="493"/>
                      <a:pt x="179" y="491"/>
                    </a:cubicBezTo>
                    <a:cubicBezTo>
                      <a:pt x="183" y="490"/>
                      <a:pt x="187" y="487"/>
                      <a:pt x="189" y="483"/>
                    </a:cubicBezTo>
                    <a:cubicBezTo>
                      <a:pt x="191" y="481"/>
                      <a:pt x="192" y="479"/>
                      <a:pt x="193" y="477"/>
                    </a:cubicBezTo>
                    <a:cubicBezTo>
                      <a:pt x="194" y="475"/>
                      <a:pt x="194" y="472"/>
                      <a:pt x="194" y="470"/>
                    </a:cubicBezTo>
                    <a:cubicBezTo>
                      <a:pt x="182" y="470"/>
                      <a:pt x="182" y="470"/>
                      <a:pt x="182" y="470"/>
                    </a:cubicBezTo>
                    <a:cubicBezTo>
                      <a:pt x="194" y="470"/>
                      <a:pt x="194" y="470"/>
                      <a:pt x="194" y="470"/>
                    </a:cubicBezTo>
                    <a:cubicBezTo>
                      <a:pt x="197" y="360"/>
                      <a:pt x="197" y="360"/>
                      <a:pt x="197" y="360"/>
                    </a:cubicBezTo>
                    <a:cubicBezTo>
                      <a:pt x="185" y="360"/>
                      <a:pt x="185" y="360"/>
                      <a:pt x="185" y="360"/>
                    </a:cubicBezTo>
                    <a:cubicBezTo>
                      <a:pt x="186" y="372"/>
                      <a:pt x="186" y="372"/>
                      <a:pt x="186" y="372"/>
                    </a:cubicBezTo>
                    <a:cubicBezTo>
                      <a:pt x="211" y="370"/>
                      <a:pt x="233" y="365"/>
                      <a:pt x="254" y="356"/>
                    </a:cubicBezTo>
                    <a:cubicBezTo>
                      <a:pt x="274" y="347"/>
                      <a:pt x="292" y="335"/>
                      <a:pt x="307" y="319"/>
                    </a:cubicBezTo>
                    <a:cubicBezTo>
                      <a:pt x="322" y="303"/>
                      <a:pt x="334" y="284"/>
                      <a:pt x="342" y="262"/>
                    </a:cubicBezTo>
                    <a:cubicBezTo>
                      <a:pt x="350" y="240"/>
                      <a:pt x="354" y="215"/>
                      <a:pt x="354" y="187"/>
                    </a:cubicBezTo>
                    <a:cubicBezTo>
                      <a:pt x="342" y="187"/>
                      <a:pt x="342" y="187"/>
                      <a:pt x="342" y="187"/>
                    </a:cubicBezTo>
                    <a:moveTo>
                      <a:pt x="198" y="592"/>
                    </a:moveTo>
                    <a:cubicBezTo>
                      <a:pt x="186" y="592"/>
                      <a:pt x="186" y="592"/>
                      <a:pt x="186" y="592"/>
                    </a:cubicBezTo>
                    <a:cubicBezTo>
                      <a:pt x="186" y="601"/>
                      <a:pt x="185" y="609"/>
                      <a:pt x="184" y="614"/>
                    </a:cubicBezTo>
                    <a:cubicBezTo>
                      <a:pt x="183" y="619"/>
                      <a:pt x="181" y="622"/>
                      <a:pt x="179" y="625"/>
                    </a:cubicBezTo>
                    <a:cubicBezTo>
                      <a:pt x="177" y="627"/>
                      <a:pt x="174" y="629"/>
                      <a:pt x="170" y="630"/>
                    </a:cubicBezTo>
                    <a:cubicBezTo>
                      <a:pt x="170" y="630"/>
                      <a:pt x="170" y="630"/>
                      <a:pt x="170" y="630"/>
                    </a:cubicBezTo>
                    <a:cubicBezTo>
                      <a:pt x="165" y="631"/>
                      <a:pt x="158" y="632"/>
                      <a:pt x="150" y="632"/>
                    </a:cubicBezTo>
                    <a:cubicBezTo>
                      <a:pt x="141" y="632"/>
                      <a:pt x="134" y="631"/>
                      <a:pt x="129" y="630"/>
                    </a:cubicBezTo>
                    <a:cubicBezTo>
                      <a:pt x="129" y="630"/>
                      <a:pt x="129" y="630"/>
                      <a:pt x="129" y="630"/>
                    </a:cubicBezTo>
                    <a:cubicBezTo>
                      <a:pt x="125" y="629"/>
                      <a:pt x="122" y="627"/>
                      <a:pt x="120" y="625"/>
                    </a:cubicBezTo>
                    <a:cubicBezTo>
                      <a:pt x="120" y="625"/>
                      <a:pt x="120" y="625"/>
                      <a:pt x="120" y="625"/>
                    </a:cubicBezTo>
                    <a:cubicBezTo>
                      <a:pt x="118" y="622"/>
                      <a:pt x="116" y="619"/>
                      <a:pt x="115" y="614"/>
                    </a:cubicBezTo>
                    <a:cubicBezTo>
                      <a:pt x="114" y="609"/>
                      <a:pt x="114" y="601"/>
                      <a:pt x="114" y="592"/>
                    </a:cubicBezTo>
                    <a:cubicBezTo>
                      <a:pt x="114" y="582"/>
                      <a:pt x="114" y="575"/>
                      <a:pt x="115" y="569"/>
                    </a:cubicBezTo>
                    <a:cubicBezTo>
                      <a:pt x="116" y="566"/>
                      <a:pt x="117" y="564"/>
                      <a:pt x="117" y="563"/>
                    </a:cubicBezTo>
                    <a:cubicBezTo>
                      <a:pt x="118" y="561"/>
                      <a:pt x="119" y="560"/>
                      <a:pt x="120" y="559"/>
                    </a:cubicBezTo>
                    <a:cubicBezTo>
                      <a:pt x="122" y="557"/>
                      <a:pt x="125" y="555"/>
                      <a:pt x="129" y="554"/>
                    </a:cubicBezTo>
                    <a:cubicBezTo>
                      <a:pt x="129" y="554"/>
                      <a:pt x="129" y="554"/>
                      <a:pt x="129" y="554"/>
                    </a:cubicBezTo>
                    <a:cubicBezTo>
                      <a:pt x="134" y="553"/>
                      <a:pt x="141" y="552"/>
                      <a:pt x="150" y="552"/>
                    </a:cubicBezTo>
                    <a:cubicBezTo>
                      <a:pt x="158" y="552"/>
                      <a:pt x="165" y="553"/>
                      <a:pt x="170" y="554"/>
                    </a:cubicBezTo>
                    <a:cubicBezTo>
                      <a:pt x="170" y="554"/>
                      <a:pt x="170" y="554"/>
                      <a:pt x="170" y="554"/>
                    </a:cubicBezTo>
                    <a:cubicBezTo>
                      <a:pt x="175" y="555"/>
                      <a:pt x="177" y="557"/>
                      <a:pt x="179" y="559"/>
                    </a:cubicBezTo>
                    <a:cubicBezTo>
                      <a:pt x="179" y="559"/>
                      <a:pt x="179" y="559"/>
                      <a:pt x="179" y="559"/>
                    </a:cubicBezTo>
                    <a:cubicBezTo>
                      <a:pt x="180" y="560"/>
                      <a:pt x="181" y="561"/>
                      <a:pt x="182" y="563"/>
                    </a:cubicBezTo>
                    <a:cubicBezTo>
                      <a:pt x="182" y="564"/>
                      <a:pt x="183" y="566"/>
                      <a:pt x="184" y="569"/>
                    </a:cubicBezTo>
                    <a:cubicBezTo>
                      <a:pt x="185" y="575"/>
                      <a:pt x="186" y="582"/>
                      <a:pt x="186" y="592"/>
                    </a:cubicBezTo>
                    <a:cubicBezTo>
                      <a:pt x="198" y="592"/>
                      <a:pt x="198" y="592"/>
                      <a:pt x="198" y="592"/>
                    </a:cubicBezTo>
                    <a:cubicBezTo>
                      <a:pt x="210" y="592"/>
                      <a:pt x="210" y="592"/>
                      <a:pt x="210" y="592"/>
                    </a:cubicBezTo>
                    <a:cubicBezTo>
                      <a:pt x="210" y="581"/>
                      <a:pt x="209" y="572"/>
                      <a:pt x="207" y="564"/>
                    </a:cubicBezTo>
                    <a:cubicBezTo>
                      <a:pt x="206" y="560"/>
                      <a:pt x="205" y="556"/>
                      <a:pt x="203" y="552"/>
                    </a:cubicBezTo>
                    <a:cubicBezTo>
                      <a:pt x="202" y="549"/>
                      <a:pt x="199" y="545"/>
                      <a:pt x="197" y="542"/>
                    </a:cubicBezTo>
                    <a:cubicBezTo>
                      <a:pt x="197" y="542"/>
                      <a:pt x="197" y="542"/>
                      <a:pt x="197" y="542"/>
                    </a:cubicBezTo>
                    <a:cubicBezTo>
                      <a:pt x="191" y="537"/>
                      <a:pt x="184" y="533"/>
                      <a:pt x="176" y="531"/>
                    </a:cubicBezTo>
                    <a:cubicBezTo>
                      <a:pt x="176" y="531"/>
                      <a:pt x="176" y="531"/>
                      <a:pt x="176" y="531"/>
                    </a:cubicBezTo>
                    <a:cubicBezTo>
                      <a:pt x="169" y="529"/>
                      <a:pt x="160" y="528"/>
                      <a:pt x="150" y="528"/>
                    </a:cubicBezTo>
                    <a:cubicBezTo>
                      <a:pt x="140" y="528"/>
                      <a:pt x="131" y="529"/>
                      <a:pt x="123" y="531"/>
                    </a:cubicBezTo>
                    <a:cubicBezTo>
                      <a:pt x="123" y="531"/>
                      <a:pt x="123" y="531"/>
                      <a:pt x="123" y="531"/>
                    </a:cubicBezTo>
                    <a:cubicBezTo>
                      <a:pt x="115" y="533"/>
                      <a:pt x="108" y="537"/>
                      <a:pt x="103" y="542"/>
                    </a:cubicBezTo>
                    <a:cubicBezTo>
                      <a:pt x="100" y="545"/>
                      <a:pt x="98" y="548"/>
                      <a:pt x="96" y="552"/>
                    </a:cubicBezTo>
                    <a:cubicBezTo>
                      <a:pt x="94" y="556"/>
                      <a:pt x="93" y="560"/>
                      <a:pt x="92" y="564"/>
                    </a:cubicBezTo>
                    <a:cubicBezTo>
                      <a:pt x="90" y="572"/>
                      <a:pt x="90" y="581"/>
                      <a:pt x="90" y="592"/>
                    </a:cubicBezTo>
                    <a:cubicBezTo>
                      <a:pt x="90" y="602"/>
                      <a:pt x="90" y="611"/>
                      <a:pt x="92" y="619"/>
                    </a:cubicBezTo>
                    <a:cubicBezTo>
                      <a:pt x="94" y="627"/>
                      <a:pt x="97" y="635"/>
                      <a:pt x="103" y="641"/>
                    </a:cubicBezTo>
                    <a:cubicBezTo>
                      <a:pt x="103" y="641"/>
                      <a:pt x="103" y="641"/>
                      <a:pt x="103" y="641"/>
                    </a:cubicBezTo>
                    <a:cubicBezTo>
                      <a:pt x="108" y="647"/>
                      <a:pt x="115" y="651"/>
                      <a:pt x="123" y="653"/>
                    </a:cubicBezTo>
                    <a:cubicBezTo>
                      <a:pt x="123" y="653"/>
                      <a:pt x="123" y="653"/>
                      <a:pt x="123" y="653"/>
                    </a:cubicBezTo>
                    <a:cubicBezTo>
                      <a:pt x="131" y="655"/>
                      <a:pt x="140" y="656"/>
                      <a:pt x="150" y="656"/>
                    </a:cubicBezTo>
                    <a:cubicBezTo>
                      <a:pt x="160" y="656"/>
                      <a:pt x="169" y="655"/>
                      <a:pt x="176" y="653"/>
                    </a:cubicBezTo>
                    <a:cubicBezTo>
                      <a:pt x="176" y="653"/>
                      <a:pt x="176" y="653"/>
                      <a:pt x="176" y="653"/>
                    </a:cubicBezTo>
                    <a:cubicBezTo>
                      <a:pt x="184" y="651"/>
                      <a:pt x="192" y="647"/>
                      <a:pt x="197" y="641"/>
                    </a:cubicBezTo>
                    <a:cubicBezTo>
                      <a:pt x="202" y="635"/>
                      <a:pt x="206" y="627"/>
                      <a:pt x="207" y="619"/>
                    </a:cubicBezTo>
                    <a:cubicBezTo>
                      <a:pt x="209" y="611"/>
                      <a:pt x="210" y="602"/>
                      <a:pt x="210" y="592"/>
                    </a:cubicBezTo>
                    <a:cubicBezTo>
                      <a:pt x="198" y="592"/>
                      <a:pt x="198" y="592"/>
                      <a:pt x="198" y="592"/>
                    </a:cubicBezTo>
                  </a:path>
                </a:pathLst>
              </a:custGeom>
              <a:solidFill>
                <a:srgbClr val="F3F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1" name="Freeform 29"/>
              <p:cNvSpPr>
                <a:spLocks/>
              </p:cNvSpPr>
              <p:nvPr/>
            </p:nvSpPr>
            <p:spPr bwMode="auto">
              <a:xfrm>
                <a:off x="-1968500" y="-745878"/>
                <a:ext cx="547688" cy="280988"/>
              </a:xfrm>
              <a:custGeom>
                <a:avLst/>
                <a:gdLst>
                  <a:gd name="T0" fmla="*/ 131 w 146"/>
                  <a:gd name="T1" fmla="*/ 0 h 75"/>
                  <a:gd name="T2" fmla="*/ 131 w 146"/>
                  <a:gd name="T3" fmla="*/ 0 h 75"/>
                  <a:gd name="T4" fmla="*/ 87 w 146"/>
                  <a:gd name="T5" fmla="*/ 4 h 75"/>
                  <a:gd name="T6" fmla="*/ 48 w 146"/>
                  <a:gd name="T7" fmla="*/ 13 h 75"/>
                  <a:gd name="T8" fmla="*/ 48 w 146"/>
                  <a:gd name="T9" fmla="*/ 13 h 75"/>
                  <a:gd name="T10" fmla="*/ 19 w 146"/>
                  <a:gd name="T11" fmla="*/ 26 h 75"/>
                  <a:gd name="T12" fmla="*/ 19 w 146"/>
                  <a:gd name="T13" fmla="*/ 26 h 75"/>
                  <a:gd name="T14" fmla="*/ 9 w 146"/>
                  <a:gd name="T15" fmla="*/ 31 h 75"/>
                  <a:gd name="T16" fmla="*/ 4 w 146"/>
                  <a:gd name="T17" fmla="*/ 35 h 75"/>
                  <a:gd name="T18" fmla="*/ 1 w 146"/>
                  <a:gd name="T19" fmla="*/ 39 h 75"/>
                  <a:gd name="T20" fmla="*/ 0 w 146"/>
                  <a:gd name="T21" fmla="*/ 53 h 75"/>
                  <a:gd name="T22" fmla="*/ 1 w 146"/>
                  <a:gd name="T23" fmla="*/ 68 h 75"/>
                  <a:gd name="T24" fmla="*/ 1 w 146"/>
                  <a:gd name="T25" fmla="*/ 68 h 75"/>
                  <a:gd name="T26" fmla="*/ 2 w 146"/>
                  <a:gd name="T27" fmla="*/ 75 h 75"/>
                  <a:gd name="T28" fmla="*/ 3 w 146"/>
                  <a:gd name="T29" fmla="*/ 74 h 75"/>
                  <a:gd name="T30" fmla="*/ 10 w 146"/>
                  <a:gd name="T31" fmla="*/ 71 h 75"/>
                  <a:gd name="T32" fmla="*/ 10 w 146"/>
                  <a:gd name="T33" fmla="*/ 71 h 75"/>
                  <a:gd name="T34" fmla="*/ 35 w 146"/>
                  <a:gd name="T35" fmla="*/ 58 h 75"/>
                  <a:gd name="T36" fmla="*/ 71 w 146"/>
                  <a:gd name="T37" fmla="*/ 45 h 75"/>
                  <a:gd name="T38" fmla="*/ 71 w 146"/>
                  <a:gd name="T39" fmla="*/ 45 h 75"/>
                  <a:gd name="T40" fmla="*/ 121 w 146"/>
                  <a:gd name="T41" fmla="*/ 39 h 75"/>
                  <a:gd name="T42" fmla="*/ 146 w 146"/>
                  <a:gd name="T43" fmla="*/ 40 h 75"/>
                  <a:gd name="T44" fmla="*/ 139 w 146"/>
                  <a:gd name="T45" fmla="*/ 0 h 75"/>
                  <a:gd name="T46" fmla="*/ 131 w 146"/>
                  <a:gd name="T4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75">
                    <a:moveTo>
                      <a:pt x="131" y="0"/>
                    </a:moveTo>
                    <a:cubicBezTo>
                      <a:pt x="131" y="0"/>
                      <a:pt x="131" y="0"/>
                      <a:pt x="131" y="0"/>
                    </a:cubicBezTo>
                    <a:cubicBezTo>
                      <a:pt x="116" y="0"/>
                      <a:pt x="101" y="1"/>
                      <a:pt x="87" y="4"/>
                    </a:cubicBezTo>
                    <a:cubicBezTo>
                      <a:pt x="73" y="6"/>
                      <a:pt x="60" y="10"/>
                      <a:pt x="48" y="13"/>
                    </a:cubicBezTo>
                    <a:cubicBezTo>
                      <a:pt x="48" y="13"/>
                      <a:pt x="48" y="13"/>
                      <a:pt x="48" y="13"/>
                    </a:cubicBezTo>
                    <a:cubicBezTo>
                      <a:pt x="36" y="17"/>
                      <a:pt x="27" y="21"/>
                      <a:pt x="19" y="26"/>
                    </a:cubicBezTo>
                    <a:cubicBezTo>
                      <a:pt x="19" y="26"/>
                      <a:pt x="19" y="26"/>
                      <a:pt x="19" y="26"/>
                    </a:cubicBezTo>
                    <a:cubicBezTo>
                      <a:pt x="15" y="28"/>
                      <a:pt x="11" y="30"/>
                      <a:pt x="9" y="31"/>
                    </a:cubicBezTo>
                    <a:cubicBezTo>
                      <a:pt x="6" y="33"/>
                      <a:pt x="4" y="34"/>
                      <a:pt x="4" y="35"/>
                    </a:cubicBezTo>
                    <a:cubicBezTo>
                      <a:pt x="2" y="37"/>
                      <a:pt x="2" y="38"/>
                      <a:pt x="1" y="39"/>
                    </a:cubicBezTo>
                    <a:cubicBezTo>
                      <a:pt x="1" y="41"/>
                      <a:pt x="0" y="46"/>
                      <a:pt x="0" y="53"/>
                    </a:cubicBezTo>
                    <a:cubicBezTo>
                      <a:pt x="0" y="59"/>
                      <a:pt x="0" y="65"/>
                      <a:pt x="1" y="68"/>
                    </a:cubicBezTo>
                    <a:cubicBezTo>
                      <a:pt x="1" y="68"/>
                      <a:pt x="1" y="68"/>
                      <a:pt x="1" y="68"/>
                    </a:cubicBezTo>
                    <a:cubicBezTo>
                      <a:pt x="1" y="71"/>
                      <a:pt x="2" y="74"/>
                      <a:pt x="2" y="75"/>
                    </a:cubicBezTo>
                    <a:cubicBezTo>
                      <a:pt x="3" y="75"/>
                      <a:pt x="3" y="75"/>
                      <a:pt x="3" y="74"/>
                    </a:cubicBezTo>
                    <a:cubicBezTo>
                      <a:pt x="5" y="74"/>
                      <a:pt x="7" y="73"/>
                      <a:pt x="10" y="71"/>
                    </a:cubicBezTo>
                    <a:cubicBezTo>
                      <a:pt x="10" y="71"/>
                      <a:pt x="10" y="71"/>
                      <a:pt x="10" y="71"/>
                    </a:cubicBezTo>
                    <a:cubicBezTo>
                      <a:pt x="16" y="67"/>
                      <a:pt x="25" y="63"/>
                      <a:pt x="35" y="58"/>
                    </a:cubicBezTo>
                    <a:cubicBezTo>
                      <a:pt x="45" y="53"/>
                      <a:pt x="57" y="49"/>
                      <a:pt x="71" y="45"/>
                    </a:cubicBezTo>
                    <a:cubicBezTo>
                      <a:pt x="71" y="45"/>
                      <a:pt x="71" y="45"/>
                      <a:pt x="71" y="45"/>
                    </a:cubicBezTo>
                    <a:cubicBezTo>
                      <a:pt x="85" y="41"/>
                      <a:pt x="102" y="39"/>
                      <a:pt x="121" y="39"/>
                    </a:cubicBezTo>
                    <a:cubicBezTo>
                      <a:pt x="129" y="39"/>
                      <a:pt x="138" y="39"/>
                      <a:pt x="146" y="40"/>
                    </a:cubicBezTo>
                    <a:cubicBezTo>
                      <a:pt x="143" y="27"/>
                      <a:pt x="141" y="13"/>
                      <a:pt x="139" y="0"/>
                    </a:cubicBezTo>
                    <a:cubicBezTo>
                      <a:pt x="136" y="0"/>
                      <a:pt x="134" y="0"/>
                      <a:pt x="13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2" name="Freeform 30"/>
              <p:cNvSpPr>
                <a:spLocks/>
              </p:cNvSpPr>
              <p:nvPr/>
            </p:nvSpPr>
            <p:spPr bwMode="auto">
              <a:xfrm>
                <a:off x="-2009775" y="-795091"/>
                <a:ext cx="592138" cy="371475"/>
              </a:xfrm>
              <a:custGeom>
                <a:avLst/>
                <a:gdLst>
                  <a:gd name="T0" fmla="*/ 143 w 158"/>
                  <a:gd name="T1" fmla="*/ 0 h 99"/>
                  <a:gd name="T2" fmla="*/ 97 w 158"/>
                  <a:gd name="T3" fmla="*/ 4 h 99"/>
                  <a:gd name="T4" fmla="*/ 56 w 158"/>
                  <a:gd name="T5" fmla="*/ 14 h 99"/>
                  <a:gd name="T6" fmla="*/ 25 w 158"/>
                  <a:gd name="T7" fmla="*/ 27 h 99"/>
                  <a:gd name="T8" fmla="*/ 7 w 158"/>
                  <a:gd name="T9" fmla="*/ 38 h 99"/>
                  <a:gd name="T10" fmla="*/ 1 w 158"/>
                  <a:gd name="T11" fmla="*/ 48 h 99"/>
                  <a:gd name="T12" fmla="*/ 0 w 158"/>
                  <a:gd name="T13" fmla="*/ 65 h 99"/>
                  <a:gd name="T14" fmla="*/ 1 w 158"/>
                  <a:gd name="T15" fmla="*/ 82 h 99"/>
                  <a:gd name="T16" fmla="*/ 3 w 158"/>
                  <a:gd name="T17" fmla="*/ 92 h 99"/>
                  <a:gd name="T18" fmla="*/ 8 w 158"/>
                  <a:gd name="T19" fmla="*/ 97 h 99"/>
                  <a:gd name="T20" fmla="*/ 13 w 158"/>
                  <a:gd name="T21" fmla="*/ 99 h 99"/>
                  <a:gd name="T22" fmla="*/ 27 w 158"/>
                  <a:gd name="T23" fmla="*/ 93 h 99"/>
                  <a:gd name="T24" fmla="*/ 51 w 158"/>
                  <a:gd name="T25" fmla="*/ 81 h 99"/>
                  <a:gd name="T26" fmla="*/ 86 w 158"/>
                  <a:gd name="T27" fmla="*/ 68 h 99"/>
                  <a:gd name="T28" fmla="*/ 132 w 158"/>
                  <a:gd name="T29" fmla="*/ 63 h 99"/>
                  <a:gd name="T30" fmla="*/ 158 w 158"/>
                  <a:gd name="T31" fmla="*/ 65 h 99"/>
                  <a:gd name="T32" fmla="*/ 157 w 158"/>
                  <a:gd name="T33" fmla="*/ 53 h 99"/>
                  <a:gd name="T34" fmla="*/ 132 w 158"/>
                  <a:gd name="T35" fmla="*/ 52 h 99"/>
                  <a:gd name="T36" fmla="*/ 82 w 158"/>
                  <a:gd name="T37" fmla="*/ 58 h 99"/>
                  <a:gd name="T38" fmla="*/ 82 w 158"/>
                  <a:gd name="T39" fmla="*/ 58 h 99"/>
                  <a:gd name="T40" fmla="*/ 46 w 158"/>
                  <a:gd name="T41" fmla="*/ 71 h 99"/>
                  <a:gd name="T42" fmla="*/ 21 w 158"/>
                  <a:gd name="T43" fmla="*/ 84 h 99"/>
                  <a:gd name="T44" fmla="*/ 21 w 158"/>
                  <a:gd name="T45" fmla="*/ 84 h 99"/>
                  <a:gd name="T46" fmla="*/ 14 w 158"/>
                  <a:gd name="T47" fmla="*/ 87 h 99"/>
                  <a:gd name="T48" fmla="*/ 13 w 158"/>
                  <a:gd name="T49" fmla="*/ 88 h 99"/>
                  <a:gd name="T50" fmla="*/ 12 w 158"/>
                  <a:gd name="T51" fmla="*/ 81 h 99"/>
                  <a:gd name="T52" fmla="*/ 12 w 158"/>
                  <a:gd name="T53" fmla="*/ 81 h 99"/>
                  <a:gd name="T54" fmla="*/ 11 w 158"/>
                  <a:gd name="T55" fmla="*/ 66 h 99"/>
                  <a:gd name="T56" fmla="*/ 12 w 158"/>
                  <a:gd name="T57" fmla="*/ 52 h 99"/>
                  <a:gd name="T58" fmla="*/ 15 w 158"/>
                  <a:gd name="T59" fmla="*/ 48 h 99"/>
                  <a:gd name="T60" fmla="*/ 20 w 158"/>
                  <a:gd name="T61" fmla="*/ 44 h 99"/>
                  <a:gd name="T62" fmla="*/ 30 w 158"/>
                  <a:gd name="T63" fmla="*/ 39 h 99"/>
                  <a:gd name="T64" fmla="*/ 30 w 158"/>
                  <a:gd name="T65" fmla="*/ 39 h 99"/>
                  <a:gd name="T66" fmla="*/ 59 w 158"/>
                  <a:gd name="T67" fmla="*/ 26 h 99"/>
                  <a:gd name="T68" fmla="*/ 59 w 158"/>
                  <a:gd name="T69" fmla="*/ 26 h 99"/>
                  <a:gd name="T70" fmla="*/ 98 w 158"/>
                  <a:gd name="T71" fmla="*/ 17 h 99"/>
                  <a:gd name="T72" fmla="*/ 142 w 158"/>
                  <a:gd name="T73" fmla="*/ 13 h 99"/>
                  <a:gd name="T74" fmla="*/ 142 w 158"/>
                  <a:gd name="T75" fmla="*/ 13 h 99"/>
                  <a:gd name="T76" fmla="*/ 150 w 158"/>
                  <a:gd name="T77" fmla="*/ 13 h 99"/>
                  <a:gd name="T78" fmla="*/ 147 w 158"/>
                  <a:gd name="T79" fmla="*/ 0 h 99"/>
                  <a:gd name="T80" fmla="*/ 143 w 158"/>
                  <a:gd name="T8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8" h="99">
                    <a:moveTo>
                      <a:pt x="143" y="0"/>
                    </a:moveTo>
                    <a:cubicBezTo>
                      <a:pt x="127" y="0"/>
                      <a:pt x="111" y="1"/>
                      <a:pt x="97" y="4"/>
                    </a:cubicBezTo>
                    <a:cubicBezTo>
                      <a:pt x="82" y="7"/>
                      <a:pt x="68" y="10"/>
                      <a:pt x="56" y="14"/>
                    </a:cubicBezTo>
                    <a:cubicBezTo>
                      <a:pt x="44" y="18"/>
                      <a:pt x="33" y="22"/>
                      <a:pt x="25" y="27"/>
                    </a:cubicBezTo>
                    <a:cubicBezTo>
                      <a:pt x="16" y="32"/>
                      <a:pt x="10" y="35"/>
                      <a:pt x="7" y="38"/>
                    </a:cubicBezTo>
                    <a:cubicBezTo>
                      <a:pt x="4" y="41"/>
                      <a:pt x="2" y="44"/>
                      <a:pt x="1" y="48"/>
                    </a:cubicBezTo>
                    <a:cubicBezTo>
                      <a:pt x="0" y="52"/>
                      <a:pt x="0" y="58"/>
                      <a:pt x="0" y="65"/>
                    </a:cubicBezTo>
                    <a:cubicBezTo>
                      <a:pt x="0" y="72"/>
                      <a:pt x="0" y="77"/>
                      <a:pt x="1" y="82"/>
                    </a:cubicBezTo>
                    <a:cubicBezTo>
                      <a:pt x="1" y="86"/>
                      <a:pt x="2" y="90"/>
                      <a:pt x="3" y="92"/>
                    </a:cubicBezTo>
                    <a:cubicBezTo>
                      <a:pt x="5" y="95"/>
                      <a:pt x="6" y="96"/>
                      <a:pt x="8" y="97"/>
                    </a:cubicBezTo>
                    <a:cubicBezTo>
                      <a:pt x="9" y="98"/>
                      <a:pt x="11" y="99"/>
                      <a:pt x="13" y="99"/>
                    </a:cubicBezTo>
                    <a:cubicBezTo>
                      <a:pt x="16" y="99"/>
                      <a:pt x="21" y="97"/>
                      <a:pt x="27" y="93"/>
                    </a:cubicBezTo>
                    <a:cubicBezTo>
                      <a:pt x="34" y="90"/>
                      <a:pt x="41" y="86"/>
                      <a:pt x="51" y="81"/>
                    </a:cubicBezTo>
                    <a:cubicBezTo>
                      <a:pt x="61" y="76"/>
                      <a:pt x="72" y="72"/>
                      <a:pt x="86" y="68"/>
                    </a:cubicBezTo>
                    <a:cubicBezTo>
                      <a:pt x="99" y="65"/>
                      <a:pt x="114" y="63"/>
                      <a:pt x="132" y="63"/>
                    </a:cubicBezTo>
                    <a:cubicBezTo>
                      <a:pt x="141" y="63"/>
                      <a:pt x="150" y="63"/>
                      <a:pt x="158" y="65"/>
                    </a:cubicBezTo>
                    <a:cubicBezTo>
                      <a:pt x="158" y="61"/>
                      <a:pt x="157" y="57"/>
                      <a:pt x="157" y="53"/>
                    </a:cubicBezTo>
                    <a:cubicBezTo>
                      <a:pt x="149" y="52"/>
                      <a:pt x="140" y="52"/>
                      <a:pt x="132" y="52"/>
                    </a:cubicBezTo>
                    <a:cubicBezTo>
                      <a:pt x="113" y="52"/>
                      <a:pt x="96" y="54"/>
                      <a:pt x="82" y="58"/>
                    </a:cubicBezTo>
                    <a:cubicBezTo>
                      <a:pt x="82" y="58"/>
                      <a:pt x="82" y="58"/>
                      <a:pt x="82" y="58"/>
                    </a:cubicBezTo>
                    <a:cubicBezTo>
                      <a:pt x="68" y="62"/>
                      <a:pt x="56" y="66"/>
                      <a:pt x="46" y="71"/>
                    </a:cubicBezTo>
                    <a:cubicBezTo>
                      <a:pt x="36" y="76"/>
                      <a:pt x="27" y="80"/>
                      <a:pt x="21" y="84"/>
                    </a:cubicBezTo>
                    <a:cubicBezTo>
                      <a:pt x="21" y="84"/>
                      <a:pt x="21" y="84"/>
                      <a:pt x="21" y="84"/>
                    </a:cubicBezTo>
                    <a:cubicBezTo>
                      <a:pt x="18" y="86"/>
                      <a:pt x="16" y="87"/>
                      <a:pt x="14" y="87"/>
                    </a:cubicBezTo>
                    <a:cubicBezTo>
                      <a:pt x="14" y="88"/>
                      <a:pt x="14" y="88"/>
                      <a:pt x="13" y="88"/>
                    </a:cubicBezTo>
                    <a:cubicBezTo>
                      <a:pt x="13" y="87"/>
                      <a:pt x="12" y="84"/>
                      <a:pt x="12" y="81"/>
                    </a:cubicBezTo>
                    <a:cubicBezTo>
                      <a:pt x="12" y="81"/>
                      <a:pt x="12" y="81"/>
                      <a:pt x="12" y="81"/>
                    </a:cubicBezTo>
                    <a:cubicBezTo>
                      <a:pt x="11" y="78"/>
                      <a:pt x="11" y="72"/>
                      <a:pt x="11" y="66"/>
                    </a:cubicBezTo>
                    <a:cubicBezTo>
                      <a:pt x="11" y="59"/>
                      <a:pt x="12" y="54"/>
                      <a:pt x="12" y="52"/>
                    </a:cubicBezTo>
                    <a:cubicBezTo>
                      <a:pt x="13" y="51"/>
                      <a:pt x="13" y="50"/>
                      <a:pt x="15" y="48"/>
                    </a:cubicBezTo>
                    <a:cubicBezTo>
                      <a:pt x="15" y="47"/>
                      <a:pt x="17" y="46"/>
                      <a:pt x="20" y="44"/>
                    </a:cubicBezTo>
                    <a:cubicBezTo>
                      <a:pt x="22" y="43"/>
                      <a:pt x="26" y="41"/>
                      <a:pt x="30" y="39"/>
                    </a:cubicBezTo>
                    <a:cubicBezTo>
                      <a:pt x="30" y="39"/>
                      <a:pt x="30" y="39"/>
                      <a:pt x="30" y="39"/>
                    </a:cubicBezTo>
                    <a:cubicBezTo>
                      <a:pt x="38" y="34"/>
                      <a:pt x="47" y="30"/>
                      <a:pt x="59" y="26"/>
                    </a:cubicBezTo>
                    <a:cubicBezTo>
                      <a:pt x="59" y="26"/>
                      <a:pt x="59" y="26"/>
                      <a:pt x="59" y="26"/>
                    </a:cubicBezTo>
                    <a:cubicBezTo>
                      <a:pt x="71" y="23"/>
                      <a:pt x="84" y="19"/>
                      <a:pt x="98" y="17"/>
                    </a:cubicBezTo>
                    <a:cubicBezTo>
                      <a:pt x="112" y="14"/>
                      <a:pt x="127" y="13"/>
                      <a:pt x="142" y="13"/>
                    </a:cubicBezTo>
                    <a:cubicBezTo>
                      <a:pt x="142" y="13"/>
                      <a:pt x="142" y="13"/>
                      <a:pt x="142" y="13"/>
                    </a:cubicBezTo>
                    <a:cubicBezTo>
                      <a:pt x="145" y="13"/>
                      <a:pt x="147" y="13"/>
                      <a:pt x="150" y="13"/>
                    </a:cubicBezTo>
                    <a:cubicBezTo>
                      <a:pt x="149" y="8"/>
                      <a:pt x="148" y="4"/>
                      <a:pt x="147" y="0"/>
                    </a:cubicBezTo>
                    <a:cubicBezTo>
                      <a:pt x="146" y="0"/>
                      <a:pt x="144" y="0"/>
                      <a:pt x="143"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3" name="Freeform 31"/>
              <p:cNvSpPr>
                <a:spLocks/>
              </p:cNvSpPr>
              <p:nvPr/>
            </p:nvSpPr>
            <p:spPr bwMode="auto">
              <a:xfrm>
                <a:off x="-1630363" y="1233734"/>
                <a:ext cx="153988" cy="296863"/>
              </a:xfrm>
              <a:custGeom>
                <a:avLst/>
                <a:gdLst>
                  <a:gd name="T0" fmla="*/ 36 w 41"/>
                  <a:gd name="T1" fmla="*/ 0 h 79"/>
                  <a:gd name="T2" fmla="*/ 15 w 41"/>
                  <a:gd name="T3" fmla="*/ 2 h 79"/>
                  <a:gd name="T4" fmla="*/ 15 w 41"/>
                  <a:gd name="T5" fmla="*/ 2 h 79"/>
                  <a:gd name="T6" fmla="*/ 6 w 41"/>
                  <a:gd name="T7" fmla="*/ 7 h 79"/>
                  <a:gd name="T8" fmla="*/ 3 w 41"/>
                  <a:gd name="T9" fmla="*/ 11 h 79"/>
                  <a:gd name="T10" fmla="*/ 1 w 41"/>
                  <a:gd name="T11" fmla="*/ 17 h 79"/>
                  <a:gd name="T12" fmla="*/ 0 w 41"/>
                  <a:gd name="T13" fmla="*/ 40 h 79"/>
                  <a:gd name="T14" fmla="*/ 1 w 41"/>
                  <a:gd name="T15" fmla="*/ 62 h 79"/>
                  <a:gd name="T16" fmla="*/ 6 w 41"/>
                  <a:gd name="T17" fmla="*/ 73 h 79"/>
                  <a:gd name="T18" fmla="*/ 6 w 41"/>
                  <a:gd name="T19" fmla="*/ 73 h 79"/>
                  <a:gd name="T20" fmla="*/ 15 w 41"/>
                  <a:gd name="T21" fmla="*/ 78 h 79"/>
                  <a:gd name="T22" fmla="*/ 15 w 41"/>
                  <a:gd name="T23" fmla="*/ 78 h 79"/>
                  <a:gd name="T24" fmla="*/ 21 w 41"/>
                  <a:gd name="T25" fmla="*/ 79 h 79"/>
                  <a:gd name="T26" fmla="*/ 41 w 41"/>
                  <a:gd name="T27" fmla="*/ 0 h 79"/>
                  <a:gd name="T28" fmla="*/ 36 w 41"/>
                  <a:gd name="T29" fmla="*/ 0 h 79"/>
                  <a:gd name="T30" fmla="*/ 36 w 41"/>
                  <a:gd name="T31" fmla="*/ 0 h 79"/>
                  <a:gd name="T32" fmla="*/ 36 w 41"/>
                  <a:gd name="T3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79">
                    <a:moveTo>
                      <a:pt x="36" y="0"/>
                    </a:moveTo>
                    <a:cubicBezTo>
                      <a:pt x="27" y="0"/>
                      <a:pt x="20" y="1"/>
                      <a:pt x="15" y="2"/>
                    </a:cubicBezTo>
                    <a:cubicBezTo>
                      <a:pt x="15" y="2"/>
                      <a:pt x="15" y="2"/>
                      <a:pt x="15" y="2"/>
                    </a:cubicBezTo>
                    <a:cubicBezTo>
                      <a:pt x="11" y="3"/>
                      <a:pt x="8" y="5"/>
                      <a:pt x="6" y="7"/>
                    </a:cubicBezTo>
                    <a:cubicBezTo>
                      <a:pt x="5" y="8"/>
                      <a:pt x="4" y="9"/>
                      <a:pt x="3" y="11"/>
                    </a:cubicBezTo>
                    <a:cubicBezTo>
                      <a:pt x="3" y="12"/>
                      <a:pt x="2" y="14"/>
                      <a:pt x="1" y="17"/>
                    </a:cubicBezTo>
                    <a:cubicBezTo>
                      <a:pt x="0" y="23"/>
                      <a:pt x="0" y="30"/>
                      <a:pt x="0" y="40"/>
                    </a:cubicBezTo>
                    <a:cubicBezTo>
                      <a:pt x="0" y="49"/>
                      <a:pt x="0" y="57"/>
                      <a:pt x="1" y="62"/>
                    </a:cubicBezTo>
                    <a:cubicBezTo>
                      <a:pt x="2" y="67"/>
                      <a:pt x="4" y="70"/>
                      <a:pt x="6" y="73"/>
                    </a:cubicBezTo>
                    <a:cubicBezTo>
                      <a:pt x="6" y="73"/>
                      <a:pt x="6" y="73"/>
                      <a:pt x="6" y="73"/>
                    </a:cubicBezTo>
                    <a:cubicBezTo>
                      <a:pt x="8" y="75"/>
                      <a:pt x="11" y="77"/>
                      <a:pt x="15" y="78"/>
                    </a:cubicBezTo>
                    <a:cubicBezTo>
                      <a:pt x="15" y="78"/>
                      <a:pt x="15" y="78"/>
                      <a:pt x="15" y="78"/>
                    </a:cubicBezTo>
                    <a:cubicBezTo>
                      <a:pt x="17" y="78"/>
                      <a:pt x="19" y="79"/>
                      <a:pt x="21" y="79"/>
                    </a:cubicBezTo>
                    <a:cubicBezTo>
                      <a:pt x="29" y="53"/>
                      <a:pt x="36" y="27"/>
                      <a:pt x="41" y="0"/>
                    </a:cubicBezTo>
                    <a:cubicBezTo>
                      <a:pt x="40" y="0"/>
                      <a:pt x="38" y="0"/>
                      <a:pt x="36" y="0"/>
                    </a:cubicBezTo>
                    <a:cubicBezTo>
                      <a:pt x="36" y="0"/>
                      <a:pt x="36" y="0"/>
                      <a:pt x="36" y="0"/>
                    </a:cubicBezTo>
                    <a:cubicBezTo>
                      <a:pt x="36" y="0"/>
                      <a:pt x="36" y="0"/>
                      <a:pt x="3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4" name="Freeform 32"/>
              <p:cNvSpPr>
                <a:spLocks/>
              </p:cNvSpPr>
              <p:nvPr/>
            </p:nvSpPr>
            <p:spPr bwMode="auto">
              <a:xfrm>
                <a:off x="-1676400" y="1186109"/>
                <a:ext cx="211138" cy="382588"/>
              </a:xfrm>
              <a:custGeom>
                <a:avLst/>
                <a:gdLst>
                  <a:gd name="T0" fmla="*/ 49 w 56"/>
                  <a:gd name="T1" fmla="*/ 0 h 102"/>
                  <a:gd name="T2" fmla="*/ 25 w 56"/>
                  <a:gd name="T3" fmla="*/ 2 h 102"/>
                  <a:gd name="T4" fmla="*/ 10 w 56"/>
                  <a:gd name="T5" fmla="*/ 10 h 102"/>
                  <a:gd name="T6" fmla="*/ 2 w 56"/>
                  <a:gd name="T7" fmla="*/ 26 h 102"/>
                  <a:gd name="T8" fmla="*/ 0 w 56"/>
                  <a:gd name="T9" fmla="*/ 52 h 102"/>
                  <a:gd name="T10" fmla="*/ 2 w 56"/>
                  <a:gd name="T11" fmla="*/ 77 h 102"/>
                  <a:gd name="T12" fmla="*/ 10 w 56"/>
                  <a:gd name="T13" fmla="*/ 93 h 102"/>
                  <a:gd name="T14" fmla="*/ 25 w 56"/>
                  <a:gd name="T15" fmla="*/ 101 h 102"/>
                  <a:gd name="T16" fmla="*/ 30 w 56"/>
                  <a:gd name="T17" fmla="*/ 102 h 102"/>
                  <a:gd name="T18" fmla="*/ 33 w 56"/>
                  <a:gd name="T19" fmla="*/ 92 h 102"/>
                  <a:gd name="T20" fmla="*/ 27 w 56"/>
                  <a:gd name="T21" fmla="*/ 91 h 102"/>
                  <a:gd name="T22" fmla="*/ 27 w 56"/>
                  <a:gd name="T23" fmla="*/ 91 h 102"/>
                  <a:gd name="T24" fmla="*/ 18 w 56"/>
                  <a:gd name="T25" fmla="*/ 86 h 102"/>
                  <a:gd name="T26" fmla="*/ 18 w 56"/>
                  <a:gd name="T27" fmla="*/ 86 h 102"/>
                  <a:gd name="T28" fmla="*/ 13 w 56"/>
                  <a:gd name="T29" fmla="*/ 75 h 102"/>
                  <a:gd name="T30" fmla="*/ 12 w 56"/>
                  <a:gd name="T31" fmla="*/ 53 h 102"/>
                  <a:gd name="T32" fmla="*/ 13 w 56"/>
                  <a:gd name="T33" fmla="*/ 30 h 102"/>
                  <a:gd name="T34" fmla="*/ 15 w 56"/>
                  <a:gd name="T35" fmla="*/ 24 h 102"/>
                  <a:gd name="T36" fmla="*/ 18 w 56"/>
                  <a:gd name="T37" fmla="*/ 20 h 102"/>
                  <a:gd name="T38" fmla="*/ 27 w 56"/>
                  <a:gd name="T39" fmla="*/ 15 h 102"/>
                  <a:gd name="T40" fmla="*/ 27 w 56"/>
                  <a:gd name="T41" fmla="*/ 15 h 102"/>
                  <a:gd name="T42" fmla="*/ 48 w 56"/>
                  <a:gd name="T43" fmla="*/ 13 h 102"/>
                  <a:gd name="T44" fmla="*/ 48 w 56"/>
                  <a:gd name="T45" fmla="*/ 13 h 102"/>
                  <a:gd name="T46" fmla="*/ 48 w 56"/>
                  <a:gd name="T47" fmla="*/ 13 h 102"/>
                  <a:gd name="T48" fmla="*/ 53 w 56"/>
                  <a:gd name="T49" fmla="*/ 13 h 102"/>
                  <a:gd name="T50" fmla="*/ 56 w 56"/>
                  <a:gd name="T51" fmla="*/ 0 h 102"/>
                  <a:gd name="T52" fmla="*/ 49 w 56"/>
                  <a:gd name="T5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102">
                    <a:moveTo>
                      <a:pt x="49" y="0"/>
                    </a:moveTo>
                    <a:cubicBezTo>
                      <a:pt x="39" y="0"/>
                      <a:pt x="31" y="0"/>
                      <a:pt x="25" y="2"/>
                    </a:cubicBezTo>
                    <a:cubicBezTo>
                      <a:pt x="19" y="4"/>
                      <a:pt x="14" y="7"/>
                      <a:pt x="10" y="10"/>
                    </a:cubicBezTo>
                    <a:cubicBezTo>
                      <a:pt x="6" y="14"/>
                      <a:pt x="4" y="20"/>
                      <a:pt x="2" y="26"/>
                    </a:cubicBezTo>
                    <a:cubicBezTo>
                      <a:pt x="1" y="33"/>
                      <a:pt x="0" y="42"/>
                      <a:pt x="0" y="52"/>
                    </a:cubicBezTo>
                    <a:cubicBezTo>
                      <a:pt x="0" y="62"/>
                      <a:pt x="1" y="70"/>
                      <a:pt x="2" y="77"/>
                    </a:cubicBezTo>
                    <a:cubicBezTo>
                      <a:pt x="4" y="83"/>
                      <a:pt x="6" y="88"/>
                      <a:pt x="10" y="93"/>
                    </a:cubicBezTo>
                    <a:cubicBezTo>
                      <a:pt x="14" y="97"/>
                      <a:pt x="19" y="100"/>
                      <a:pt x="25" y="101"/>
                    </a:cubicBezTo>
                    <a:cubicBezTo>
                      <a:pt x="26" y="102"/>
                      <a:pt x="28" y="102"/>
                      <a:pt x="30" y="102"/>
                    </a:cubicBezTo>
                    <a:cubicBezTo>
                      <a:pt x="31" y="99"/>
                      <a:pt x="32" y="95"/>
                      <a:pt x="33" y="92"/>
                    </a:cubicBezTo>
                    <a:cubicBezTo>
                      <a:pt x="31" y="92"/>
                      <a:pt x="29" y="91"/>
                      <a:pt x="27" y="91"/>
                    </a:cubicBezTo>
                    <a:cubicBezTo>
                      <a:pt x="27" y="91"/>
                      <a:pt x="27" y="91"/>
                      <a:pt x="27" y="91"/>
                    </a:cubicBezTo>
                    <a:cubicBezTo>
                      <a:pt x="23" y="90"/>
                      <a:pt x="20" y="88"/>
                      <a:pt x="18" y="86"/>
                    </a:cubicBezTo>
                    <a:cubicBezTo>
                      <a:pt x="18" y="86"/>
                      <a:pt x="18" y="86"/>
                      <a:pt x="18" y="86"/>
                    </a:cubicBezTo>
                    <a:cubicBezTo>
                      <a:pt x="16" y="83"/>
                      <a:pt x="14" y="80"/>
                      <a:pt x="13" y="75"/>
                    </a:cubicBezTo>
                    <a:cubicBezTo>
                      <a:pt x="12" y="70"/>
                      <a:pt x="12" y="62"/>
                      <a:pt x="12" y="53"/>
                    </a:cubicBezTo>
                    <a:cubicBezTo>
                      <a:pt x="12" y="43"/>
                      <a:pt x="12" y="36"/>
                      <a:pt x="13" y="30"/>
                    </a:cubicBezTo>
                    <a:cubicBezTo>
                      <a:pt x="14" y="27"/>
                      <a:pt x="15" y="25"/>
                      <a:pt x="15" y="24"/>
                    </a:cubicBezTo>
                    <a:cubicBezTo>
                      <a:pt x="16" y="22"/>
                      <a:pt x="17" y="21"/>
                      <a:pt x="18" y="20"/>
                    </a:cubicBezTo>
                    <a:cubicBezTo>
                      <a:pt x="20" y="18"/>
                      <a:pt x="23" y="16"/>
                      <a:pt x="27" y="15"/>
                    </a:cubicBezTo>
                    <a:cubicBezTo>
                      <a:pt x="27" y="15"/>
                      <a:pt x="27" y="15"/>
                      <a:pt x="27" y="15"/>
                    </a:cubicBezTo>
                    <a:cubicBezTo>
                      <a:pt x="32" y="14"/>
                      <a:pt x="39" y="13"/>
                      <a:pt x="48" y="13"/>
                    </a:cubicBezTo>
                    <a:cubicBezTo>
                      <a:pt x="48" y="13"/>
                      <a:pt x="48" y="13"/>
                      <a:pt x="48" y="13"/>
                    </a:cubicBezTo>
                    <a:cubicBezTo>
                      <a:pt x="48" y="13"/>
                      <a:pt x="48" y="13"/>
                      <a:pt x="48" y="13"/>
                    </a:cubicBezTo>
                    <a:cubicBezTo>
                      <a:pt x="50" y="13"/>
                      <a:pt x="52" y="13"/>
                      <a:pt x="53" y="13"/>
                    </a:cubicBezTo>
                    <a:cubicBezTo>
                      <a:pt x="54" y="9"/>
                      <a:pt x="55" y="4"/>
                      <a:pt x="56" y="0"/>
                    </a:cubicBezTo>
                    <a:cubicBezTo>
                      <a:pt x="54" y="0"/>
                      <a:pt x="51" y="0"/>
                      <a:pt x="49"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5" name="Freeform 33"/>
              <p:cNvSpPr>
                <a:spLocks/>
              </p:cNvSpPr>
              <p:nvPr/>
            </p:nvSpPr>
            <p:spPr bwMode="auto">
              <a:xfrm>
                <a:off x="-1600200" y="352672"/>
                <a:ext cx="231775" cy="581025"/>
              </a:xfrm>
              <a:custGeom>
                <a:avLst/>
                <a:gdLst>
                  <a:gd name="T0" fmla="*/ 62 w 62"/>
                  <a:gd name="T1" fmla="*/ 0 h 155"/>
                  <a:gd name="T2" fmla="*/ 31 w 62"/>
                  <a:gd name="T3" fmla="*/ 3 h 155"/>
                  <a:gd name="T4" fmla="*/ 21 w 62"/>
                  <a:gd name="T5" fmla="*/ 3 h 155"/>
                  <a:gd name="T6" fmla="*/ 21 w 62"/>
                  <a:gd name="T7" fmla="*/ 3 h 155"/>
                  <a:gd name="T8" fmla="*/ 9 w 62"/>
                  <a:gd name="T9" fmla="*/ 4 h 155"/>
                  <a:gd name="T10" fmla="*/ 9 w 62"/>
                  <a:gd name="T11" fmla="*/ 4 h 155"/>
                  <a:gd name="T12" fmla="*/ 5 w 62"/>
                  <a:gd name="T13" fmla="*/ 7 h 155"/>
                  <a:gd name="T14" fmla="*/ 5 w 62"/>
                  <a:gd name="T15" fmla="*/ 7 h 155"/>
                  <a:gd name="T16" fmla="*/ 1 w 62"/>
                  <a:gd name="T17" fmla="*/ 13 h 155"/>
                  <a:gd name="T18" fmla="*/ 1 w 62"/>
                  <a:gd name="T19" fmla="*/ 13 h 155"/>
                  <a:gd name="T20" fmla="*/ 0 w 62"/>
                  <a:gd name="T21" fmla="*/ 23 h 155"/>
                  <a:gd name="T22" fmla="*/ 0 w 62"/>
                  <a:gd name="T23" fmla="*/ 26 h 155"/>
                  <a:gd name="T24" fmla="*/ 0 w 62"/>
                  <a:gd name="T25" fmla="*/ 26 h 155"/>
                  <a:gd name="T26" fmla="*/ 3 w 62"/>
                  <a:gd name="T27" fmla="*/ 152 h 155"/>
                  <a:gd name="T28" fmla="*/ 3 w 62"/>
                  <a:gd name="T29" fmla="*/ 152 h 155"/>
                  <a:gd name="T30" fmla="*/ 3 w 62"/>
                  <a:gd name="T31" fmla="*/ 152 h 155"/>
                  <a:gd name="T32" fmla="*/ 11 w 62"/>
                  <a:gd name="T33" fmla="*/ 154 h 155"/>
                  <a:gd name="T34" fmla="*/ 11 w 62"/>
                  <a:gd name="T35" fmla="*/ 154 h 155"/>
                  <a:gd name="T36" fmla="*/ 26 w 62"/>
                  <a:gd name="T37" fmla="*/ 155 h 155"/>
                  <a:gd name="T38" fmla="*/ 26 w 62"/>
                  <a:gd name="T39" fmla="*/ 155 h 155"/>
                  <a:gd name="T40" fmla="*/ 26 w 62"/>
                  <a:gd name="T41" fmla="*/ 155 h 155"/>
                  <a:gd name="T42" fmla="*/ 40 w 62"/>
                  <a:gd name="T43" fmla="*/ 154 h 155"/>
                  <a:gd name="T44" fmla="*/ 47 w 62"/>
                  <a:gd name="T45" fmla="*/ 152 h 155"/>
                  <a:gd name="T46" fmla="*/ 48 w 62"/>
                  <a:gd name="T47" fmla="*/ 152 h 155"/>
                  <a:gd name="T48" fmla="*/ 51 w 62"/>
                  <a:gd name="T49" fmla="*/ 42 h 155"/>
                  <a:gd name="T50" fmla="*/ 61 w 62"/>
                  <a:gd name="T51" fmla="*/ 31 h 155"/>
                  <a:gd name="T52" fmla="*/ 62 w 62"/>
                  <a:gd name="T5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 h="155">
                    <a:moveTo>
                      <a:pt x="62" y="0"/>
                    </a:moveTo>
                    <a:cubicBezTo>
                      <a:pt x="53" y="2"/>
                      <a:pt x="42" y="3"/>
                      <a:pt x="31" y="3"/>
                    </a:cubicBezTo>
                    <a:cubicBezTo>
                      <a:pt x="21" y="3"/>
                      <a:pt x="21" y="3"/>
                      <a:pt x="21" y="3"/>
                    </a:cubicBezTo>
                    <a:cubicBezTo>
                      <a:pt x="21" y="3"/>
                      <a:pt x="21" y="3"/>
                      <a:pt x="21" y="3"/>
                    </a:cubicBezTo>
                    <a:cubicBezTo>
                      <a:pt x="16" y="3"/>
                      <a:pt x="13" y="3"/>
                      <a:pt x="9" y="4"/>
                    </a:cubicBezTo>
                    <a:cubicBezTo>
                      <a:pt x="9" y="4"/>
                      <a:pt x="9" y="4"/>
                      <a:pt x="9" y="4"/>
                    </a:cubicBezTo>
                    <a:cubicBezTo>
                      <a:pt x="7" y="5"/>
                      <a:pt x="6" y="5"/>
                      <a:pt x="5" y="7"/>
                    </a:cubicBezTo>
                    <a:cubicBezTo>
                      <a:pt x="5" y="7"/>
                      <a:pt x="5" y="7"/>
                      <a:pt x="5" y="7"/>
                    </a:cubicBezTo>
                    <a:cubicBezTo>
                      <a:pt x="3" y="8"/>
                      <a:pt x="2" y="10"/>
                      <a:pt x="1" y="13"/>
                    </a:cubicBezTo>
                    <a:cubicBezTo>
                      <a:pt x="1" y="13"/>
                      <a:pt x="1" y="13"/>
                      <a:pt x="1" y="13"/>
                    </a:cubicBezTo>
                    <a:cubicBezTo>
                      <a:pt x="1" y="15"/>
                      <a:pt x="0" y="18"/>
                      <a:pt x="0" y="23"/>
                    </a:cubicBezTo>
                    <a:cubicBezTo>
                      <a:pt x="0" y="24"/>
                      <a:pt x="0" y="25"/>
                      <a:pt x="0" y="26"/>
                    </a:cubicBezTo>
                    <a:cubicBezTo>
                      <a:pt x="0" y="26"/>
                      <a:pt x="0" y="26"/>
                      <a:pt x="0" y="26"/>
                    </a:cubicBezTo>
                    <a:cubicBezTo>
                      <a:pt x="3" y="152"/>
                      <a:pt x="3" y="152"/>
                      <a:pt x="3" y="152"/>
                    </a:cubicBezTo>
                    <a:cubicBezTo>
                      <a:pt x="3" y="152"/>
                      <a:pt x="3" y="152"/>
                      <a:pt x="3" y="152"/>
                    </a:cubicBezTo>
                    <a:cubicBezTo>
                      <a:pt x="3" y="152"/>
                      <a:pt x="3" y="152"/>
                      <a:pt x="3" y="152"/>
                    </a:cubicBezTo>
                    <a:cubicBezTo>
                      <a:pt x="4" y="153"/>
                      <a:pt x="7" y="154"/>
                      <a:pt x="11" y="154"/>
                    </a:cubicBezTo>
                    <a:cubicBezTo>
                      <a:pt x="11" y="154"/>
                      <a:pt x="11" y="154"/>
                      <a:pt x="11" y="154"/>
                    </a:cubicBezTo>
                    <a:cubicBezTo>
                      <a:pt x="15" y="154"/>
                      <a:pt x="20" y="155"/>
                      <a:pt x="26" y="155"/>
                    </a:cubicBezTo>
                    <a:cubicBezTo>
                      <a:pt x="26" y="155"/>
                      <a:pt x="26" y="155"/>
                      <a:pt x="26" y="155"/>
                    </a:cubicBezTo>
                    <a:cubicBezTo>
                      <a:pt x="26" y="155"/>
                      <a:pt x="26" y="155"/>
                      <a:pt x="26" y="155"/>
                    </a:cubicBezTo>
                    <a:cubicBezTo>
                      <a:pt x="32" y="155"/>
                      <a:pt x="36" y="154"/>
                      <a:pt x="40" y="154"/>
                    </a:cubicBezTo>
                    <a:cubicBezTo>
                      <a:pt x="44" y="153"/>
                      <a:pt x="46" y="153"/>
                      <a:pt x="47" y="152"/>
                    </a:cubicBezTo>
                    <a:cubicBezTo>
                      <a:pt x="48" y="152"/>
                      <a:pt x="48" y="152"/>
                      <a:pt x="48" y="152"/>
                    </a:cubicBezTo>
                    <a:cubicBezTo>
                      <a:pt x="51" y="42"/>
                      <a:pt x="51" y="42"/>
                      <a:pt x="51" y="42"/>
                    </a:cubicBezTo>
                    <a:cubicBezTo>
                      <a:pt x="51" y="37"/>
                      <a:pt x="56" y="32"/>
                      <a:pt x="61" y="31"/>
                    </a:cubicBezTo>
                    <a:cubicBezTo>
                      <a:pt x="62" y="21"/>
                      <a:pt x="62" y="10"/>
                      <a:pt x="6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86" name="Freeform 34"/>
              <p:cNvSpPr>
                <a:spLocks noEditPoints="1"/>
              </p:cNvSpPr>
              <p:nvPr/>
            </p:nvSpPr>
            <p:spPr bwMode="auto">
              <a:xfrm>
                <a:off x="-1641475" y="303459"/>
                <a:ext cx="277813" cy="668338"/>
              </a:xfrm>
              <a:custGeom>
                <a:avLst/>
                <a:gdLst>
                  <a:gd name="T0" fmla="*/ 59 w 74"/>
                  <a:gd name="T1" fmla="*/ 166 h 178"/>
                  <a:gd name="T2" fmla="*/ 59 w 74"/>
                  <a:gd name="T3" fmla="*/ 166 h 178"/>
                  <a:gd name="T4" fmla="*/ 74 w 74"/>
                  <a:gd name="T5" fmla="*/ 0 h 178"/>
                  <a:gd name="T6" fmla="*/ 43 w 74"/>
                  <a:gd name="T7" fmla="*/ 3 h 178"/>
                  <a:gd name="T8" fmla="*/ 33 w 74"/>
                  <a:gd name="T9" fmla="*/ 3 h 178"/>
                  <a:gd name="T10" fmla="*/ 18 w 74"/>
                  <a:gd name="T11" fmla="*/ 4 h 178"/>
                  <a:gd name="T12" fmla="*/ 8 w 74"/>
                  <a:gd name="T13" fmla="*/ 10 h 178"/>
                  <a:gd name="T14" fmla="*/ 1 w 74"/>
                  <a:gd name="T15" fmla="*/ 21 h 178"/>
                  <a:gd name="T16" fmla="*/ 0 w 74"/>
                  <a:gd name="T17" fmla="*/ 38 h 178"/>
                  <a:gd name="T18" fmla="*/ 3 w 74"/>
                  <a:gd name="T19" fmla="*/ 165 h 178"/>
                  <a:gd name="T20" fmla="*/ 4 w 74"/>
                  <a:gd name="T21" fmla="*/ 171 h 178"/>
                  <a:gd name="T22" fmla="*/ 10 w 74"/>
                  <a:gd name="T23" fmla="*/ 176 h 178"/>
                  <a:gd name="T24" fmla="*/ 21 w 74"/>
                  <a:gd name="T25" fmla="*/ 178 h 178"/>
                  <a:gd name="T26" fmla="*/ 38 w 74"/>
                  <a:gd name="T27" fmla="*/ 178 h 178"/>
                  <a:gd name="T28" fmla="*/ 58 w 74"/>
                  <a:gd name="T29" fmla="*/ 177 h 178"/>
                  <a:gd name="T30" fmla="*/ 72 w 74"/>
                  <a:gd name="T31" fmla="*/ 44 h 178"/>
                  <a:gd name="T32" fmla="*/ 62 w 74"/>
                  <a:gd name="T33" fmla="*/ 55 h 178"/>
                  <a:gd name="T34" fmla="*/ 59 w 74"/>
                  <a:gd name="T35" fmla="*/ 165 h 178"/>
                  <a:gd name="T36" fmla="*/ 58 w 74"/>
                  <a:gd name="T37" fmla="*/ 165 h 178"/>
                  <a:gd name="T38" fmla="*/ 51 w 74"/>
                  <a:gd name="T39" fmla="*/ 167 h 178"/>
                  <a:gd name="T40" fmla="*/ 37 w 74"/>
                  <a:gd name="T41" fmla="*/ 168 h 178"/>
                  <a:gd name="T42" fmla="*/ 37 w 74"/>
                  <a:gd name="T43" fmla="*/ 168 h 178"/>
                  <a:gd name="T44" fmla="*/ 37 w 74"/>
                  <a:gd name="T45" fmla="*/ 168 h 178"/>
                  <a:gd name="T46" fmla="*/ 22 w 74"/>
                  <a:gd name="T47" fmla="*/ 167 h 178"/>
                  <a:gd name="T48" fmla="*/ 22 w 74"/>
                  <a:gd name="T49" fmla="*/ 167 h 178"/>
                  <a:gd name="T50" fmla="*/ 14 w 74"/>
                  <a:gd name="T51" fmla="*/ 165 h 178"/>
                  <a:gd name="T52" fmla="*/ 14 w 74"/>
                  <a:gd name="T53" fmla="*/ 165 h 178"/>
                  <a:gd name="T54" fmla="*/ 14 w 74"/>
                  <a:gd name="T55" fmla="*/ 165 h 178"/>
                  <a:gd name="T56" fmla="*/ 11 w 74"/>
                  <a:gd name="T57" fmla="*/ 39 h 178"/>
                  <a:gd name="T58" fmla="*/ 11 w 74"/>
                  <a:gd name="T59" fmla="*/ 39 h 178"/>
                  <a:gd name="T60" fmla="*/ 11 w 74"/>
                  <a:gd name="T61" fmla="*/ 36 h 178"/>
                  <a:gd name="T62" fmla="*/ 12 w 74"/>
                  <a:gd name="T63" fmla="*/ 26 h 178"/>
                  <a:gd name="T64" fmla="*/ 12 w 74"/>
                  <a:gd name="T65" fmla="*/ 26 h 178"/>
                  <a:gd name="T66" fmla="*/ 16 w 74"/>
                  <a:gd name="T67" fmla="*/ 20 h 178"/>
                  <a:gd name="T68" fmla="*/ 16 w 74"/>
                  <a:gd name="T69" fmla="*/ 20 h 178"/>
                  <a:gd name="T70" fmla="*/ 20 w 74"/>
                  <a:gd name="T71" fmla="*/ 17 h 178"/>
                  <a:gd name="T72" fmla="*/ 20 w 74"/>
                  <a:gd name="T73" fmla="*/ 17 h 178"/>
                  <a:gd name="T74" fmla="*/ 32 w 74"/>
                  <a:gd name="T75" fmla="*/ 16 h 178"/>
                  <a:gd name="T76" fmla="*/ 32 w 74"/>
                  <a:gd name="T77" fmla="*/ 16 h 178"/>
                  <a:gd name="T78" fmla="*/ 42 w 74"/>
                  <a:gd name="T79" fmla="*/ 16 h 178"/>
                  <a:gd name="T80" fmla="*/ 73 w 74"/>
                  <a:gd name="T81" fmla="*/ 13 h 178"/>
                  <a:gd name="T82" fmla="*/ 74 w 74"/>
                  <a:gd name="T8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 h="178">
                    <a:moveTo>
                      <a:pt x="59" y="166"/>
                    </a:moveTo>
                    <a:cubicBezTo>
                      <a:pt x="59" y="166"/>
                      <a:pt x="59" y="166"/>
                      <a:pt x="59" y="166"/>
                    </a:cubicBezTo>
                    <a:moveTo>
                      <a:pt x="74" y="0"/>
                    </a:moveTo>
                    <a:cubicBezTo>
                      <a:pt x="64" y="2"/>
                      <a:pt x="54" y="3"/>
                      <a:pt x="43" y="3"/>
                    </a:cubicBezTo>
                    <a:cubicBezTo>
                      <a:pt x="33" y="3"/>
                      <a:pt x="33" y="3"/>
                      <a:pt x="33" y="3"/>
                    </a:cubicBezTo>
                    <a:cubicBezTo>
                      <a:pt x="27" y="3"/>
                      <a:pt x="22" y="3"/>
                      <a:pt x="18" y="4"/>
                    </a:cubicBezTo>
                    <a:cubicBezTo>
                      <a:pt x="14" y="5"/>
                      <a:pt x="10" y="7"/>
                      <a:pt x="8" y="10"/>
                    </a:cubicBezTo>
                    <a:cubicBezTo>
                      <a:pt x="5" y="13"/>
                      <a:pt x="3" y="17"/>
                      <a:pt x="1" y="21"/>
                    </a:cubicBezTo>
                    <a:cubicBezTo>
                      <a:pt x="0" y="26"/>
                      <a:pt x="0" y="31"/>
                      <a:pt x="0" y="38"/>
                    </a:cubicBezTo>
                    <a:cubicBezTo>
                      <a:pt x="3" y="165"/>
                      <a:pt x="3" y="165"/>
                      <a:pt x="3" y="165"/>
                    </a:cubicBezTo>
                    <a:cubicBezTo>
                      <a:pt x="3" y="167"/>
                      <a:pt x="3" y="169"/>
                      <a:pt x="4" y="171"/>
                    </a:cubicBezTo>
                    <a:cubicBezTo>
                      <a:pt x="6" y="173"/>
                      <a:pt x="8" y="174"/>
                      <a:pt x="10" y="176"/>
                    </a:cubicBezTo>
                    <a:cubicBezTo>
                      <a:pt x="13" y="177"/>
                      <a:pt x="17" y="177"/>
                      <a:pt x="21" y="178"/>
                    </a:cubicBezTo>
                    <a:cubicBezTo>
                      <a:pt x="26" y="178"/>
                      <a:pt x="31" y="178"/>
                      <a:pt x="38" y="178"/>
                    </a:cubicBezTo>
                    <a:cubicBezTo>
                      <a:pt x="46" y="178"/>
                      <a:pt x="53" y="178"/>
                      <a:pt x="58" y="177"/>
                    </a:cubicBezTo>
                    <a:cubicBezTo>
                      <a:pt x="65" y="134"/>
                      <a:pt x="69" y="89"/>
                      <a:pt x="72" y="44"/>
                    </a:cubicBezTo>
                    <a:cubicBezTo>
                      <a:pt x="67" y="45"/>
                      <a:pt x="62" y="50"/>
                      <a:pt x="62" y="55"/>
                    </a:cubicBezTo>
                    <a:cubicBezTo>
                      <a:pt x="59" y="165"/>
                      <a:pt x="59" y="165"/>
                      <a:pt x="59" y="165"/>
                    </a:cubicBezTo>
                    <a:cubicBezTo>
                      <a:pt x="59" y="165"/>
                      <a:pt x="59" y="165"/>
                      <a:pt x="58" y="165"/>
                    </a:cubicBezTo>
                    <a:cubicBezTo>
                      <a:pt x="57" y="166"/>
                      <a:pt x="55" y="166"/>
                      <a:pt x="51" y="167"/>
                    </a:cubicBezTo>
                    <a:cubicBezTo>
                      <a:pt x="47" y="167"/>
                      <a:pt x="43" y="168"/>
                      <a:pt x="37" y="168"/>
                    </a:cubicBezTo>
                    <a:cubicBezTo>
                      <a:pt x="37" y="168"/>
                      <a:pt x="37" y="168"/>
                      <a:pt x="37" y="168"/>
                    </a:cubicBezTo>
                    <a:cubicBezTo>
                      <a:pt x="37" y="168"/>
                      <a:pt x="37" y="168"/>
                      <a:pt x="37" y="168"/>
                    </a:cubicBezTo>
                    <a:cubicBezTo>
                      <a:pt x="31" y="168"/>
                      <a:pt x="26" y="167"/>
                      <a:pt x="22" y="167"/>
                    </a:cubicBezTo>
                    <a:cubicBezTo>
                      <a:pt x="22" y="167"/>
                      <a:pt x="22" y="167"/>
                      <a:pt x="22" y="167"/>
                    </a:cubicBezTo>
                    <a:cubicBezTo>
                      <a:pt x="18" y="167"/>
                      <a:pt x="15" y="166"/>
                      <a:pt x="14" y="165"/>
                    </a:cubicBezTo>
                    <a:cubicBezTo>
                      <a:pt x="14" y="165"/>
                      <a:pt x="14" y="165"/>
                      <a:pt x="14" y="165"/>
                    </a:cubicBezTo>
                    <a:cubicBezTo>
                      <a:pt x="14" y="165"/>
                      <a:pt x="14" y="165"/>
                      <a:pt x="14" y="165"/>
                    </a:cubicBezTo>
                    <a:cubicBezTo>
                      <a:pt x="11" y="39"/>
                      <a:pt x="11" y="39"/>
                      <a:pt x="11" y="39"/>
                    </a:cubicBezTo>
                    <a:cubicBezTo>
                      <a:pt x="11" y="39"/>
                      <a:pt x="11" y="39"/>
                      <a:pt x="11" y="39"/>
                    </a:cubicBezTo>
                    <a:cubicBezTo>
                      <a:pt x="11" y="38"/>
                      <a:pt x="11" y="37"/>
                      <a:pt x="11" y="36"/>
                    </a:cubicBezTo>
                    <a:cubicBezTo>
                      <a:pt x="11" y="31"/>
                      <a:pt x="12" y="28"/>
                      <a:pt x="12" y="26"/>
                    </a:cubicBezTo>
                    <a:cubicBezTo>
                      <a:pt x="12" y="26"/>
                      <a:pt x="12" y="26"/>
                      <a:pt x="12" y="26"/>
                    </a:cubicBezTo>
                    <a:cubicBezTo>
                      <a:pt x="13" y="23"/>
                      <a:pt x="14" y="21"/>
                      <a:pt x="16" y="20"/>
                    </a:cubicBezTo>
                    <a:cubicBezTo>
                      <a:pt x="16" y="20"/>
                      <a:pt x="16" y="20"/>
                      <a:pt x="16" y="20"/>
                    </a:cubicBezTo>
                    <a:cubicBezTo>
                      <a:pt x="17" y="18"/>
                      <a:pt x="18" y="18"/>
                      <a:pt x="20" y="17"/>
                    </a:cubicBezTo>
                    <a:cubicBezTo>
                      <a:pt x="20" y="17"/>
                      <a:pt x="20" y="17"/>
                      <a:pt x="20" y="17"/>
                    </a:cubicBezTo>
                    <a:cubicBezTo>
                      <a:pt x="24" y="16"/>
                      <a:pt x="27" y="16"/>
                      <a:pt x="32" y="16"/>
                    </a:cubicBezTo>
                    <a:cubicBezTo>
                      <a:pt x="32" y="16"/>
                      <a:pt x="32" y="16"/>
                      <a:pt x="32" y="16"/>
                    </a:cubicBezTo>
                    <a:cubicBezTo>
                      <a:pt x="42" y="16"/>
                      <a:pt x="42" y="16"/>
                      <a:pt x="42" y="16"/>
                    </a:cubicBezTo>
                    <a:cubicBezTo>
                      <a:pt x="53" y="16"/>
                      <a:pt x="64" y="15"/>
                      <a:pt x="73" y="13"/>
                    </a:cubicBezTo>
                    <a:cubicBezTo>
                      <a:pt x="74" y="9"/>
                      <a:pt x="74" y="4"/>
                      <a:pt x="74"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grpSp>
      </p:grpSp>
      <p:grpSp>
        <p:nvGrpSpPr>
          <p:cNvPr id="10" name="Group 9"/>
          <p:cNvGrpSpPr/>
          <p:nvPr/>
        </p:nvGrpSpPr>
        <p:grpSpPr>
          <a:xfrm>
            <a:off x="6695242" y="3292440"/>
            <a:ext cx="356028" cy="356028"/>
            <a:chOff x="6695242" y="3511515"/>
            <a:chExt cx="356028" cy="356028"/>
          </a:xfrm>
        </p:grpSpPr>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6695242" y="3511515"/>
              <a:ext cx="356028" cy="356028"/>
            </a:xfrm>
            <a:prstGeom prst="rect">
              <a:avLst/>
            </a:prstGeom>
            <a:effectLst>
              <a:outerShdw blurRad="368300" algn="tl" rotWithShape="0">
                <a:prstClr val="black">
                  <a:alpha val="40000"/>
                </a:prstClr>
              </a:outerShdw>
            </a:effectLst>
          </p:spPr>
        </p:pic>
        <p:pic>
          <p:nvPicPr>
            <p:cNvPr id="187" name="Picture 186"/>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6779383" y="3590627"/>
              <a:ext cx="193203" cy="193203"/>
            </a:xfrm>
            <a:prstGeom prst="rect">
              <a:avLst/>
            </a:prstGeom>
          </p:spPr>
        </p:pic>
      </p:grpSp>
      <p:grpSp>
        <p:nvGrpSpPr>
          <p:cNvPr id="9" name="Group 8"/>
          <p:cNvGrpSpPr/>
          <p:nvPr/>
        </p:nvGrpSpPr>
        <p:grpSpPr>
          <a:xfrm>
            <a:off x="6692067" y="2664293"/>
            <a:ext cx="356028" cy="356028"/>
            <a:chOff x="6692067" y="2883368"/>
            <a:chExt cx="356028" cy="356028"/>
          </a:xfrm>
        </p:grpSpPr>
        <p:pic>
          <p:nvPicPr>
            <p:cNvPr id="59" name="Picture 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6692067" y="2883368"/>
              <a:ext cx="356028" cy="356028"/>
            </a:xfrm>
            <a:prstGeom prst="rect">
              <a:avLst/>
            </a:prstGeom>
            <a:effectLst>
              <a:outerShdw blurRad="368300" algn="tl" rotWithShape="0">
                <a:prstClr val="black">
                  <a:alpha val="40000"/>
                </a:prstClr>
              </a:outerShdw>
            </a:effectLst>
          </p:spPr>
        </p:pic>
        <p:grpSp>
          <p:nvGrpSpPr>
            <p:cNvPr id="189" name="Group 188"/>
            <p:cNvGrpSpPr/>
            <p:nvPr/>
          </p:nvGrpSpPr>
          <p:grpSpPr>
            <a:xfrm>
              <a:off x="6826303" y="2956699"/>
              <a:ext cx="103460" cy="191822"/>
              <a:chOff x="-2057400" y="-836366"/>
              <a:chExt cx="1327150" cy="2460625"/>
            </a:xfrm>
          </p:grpSpPr>
          <p:sp>
            <p:nvSpPr>
              <p:cNvPr id="190" name="Freeform 27"/>
              <p:cNvSpPr>
                <a:spLocks noEditPoints="1"/>
              </p:cNvSpPr>
              <p:nvPr/>
            </p:nvSpPr>
            <p:spPr bwMode="auto">
              <a:xfrm>
                <a:off x="-2012950" y="-790328"/>
                <a:ext cx="1236663" cy="2370138"/>
              </a:xfrm>
              <a:custGeom>
                <a:avLst/>
                <a:gdLst>
                  <a:gd name="T0" fmla="*/ 330 w 330"/>
                  <a:gd name="T1" fmla="*/ 175 h 632"/>
                  <a:gd name="T2" fmla="*/ 318 w 330"/>
                  <a:gd name="T3" fmla="*/ 246 h 632"/>
                  <a:gd name="T4" fmla="*/ 286 w 330"/>
                  <a:gd name="T5" fmla="*/ 299 h 632"/>
                  <a:gd name="T6" fmla="*/ 237 w 330"/>
                  <a:gd name="T7" fmla="*/ 333 h 632"/>
                  <a:gd name="T8" fmla="*/ 173 w 330"/>
                  <a:gd name="T9" fmla="*/ 348 h 632"/>
                  <a:gd name="T10" fmla="*/ 170 w 330"/>
                  <a:gd name="T11" fmla="*/ 458 h 632"/>
                  <a:gd name="T12" fmla="*/ 162 w 330"/>
                  <a:gd name="T13" fmla="*/ 468 h 632"/>
                  <a:gd name="T14" fmla="*/ 136 w 330"/>
                  <a:gd name="T15" fmla="*/ 472 h 632"/>
                  <a:gd name="T16" fmla="*/ 120 w 330"/>
                  <a:gd name="T17" fmla="*/ 471 h 632"/>
                  <a:gd name="T18" fmla="*/ 109 w 330"/>
                  <a:gd name="T19" fmla="*/ 469 h 632"/>
                  <a:gd name="T20" fmla="*/ 103 w 330"/>
                  <a:gd name="T21" fmla="*/ 464 h 632"/>
                  <a:gd name="T22" fmla="*/ 101 w 330"/>
                  <a:gd name="T23" fmla="*/ 458 h 632"/>
                  <a:gd name="T24" fmla="*/ 98 w 330"/>
                  <a:gd name="T25" fmla="*/ 331 h 632"/>
                  <a:gd name="T26" fmla="*/ 100 w 330"/>
                  <a:gd name="T27" fmla="*/ 314 h 632"/>
                  <a:gd name="T28" fmla="*/ 106 w 330"/>
                  <a:gd name="T29" fmla="*/ 303 h 632"/>
                  <a:gd name="T30" fmla="*/ 117 w 330"/>
                  <a:gd name="T31" fmla="*/ 297 h 632"/>
                  <a:gd name="T32" fmla="*/ 131 w 330"/>
                  <a:gd name="T33" fmla="*/ 296 h 632"/>
                  <a:gd name="T34" fmla="*/ 141 w 330"/>
                  <a:gd name="T35" fmla="*/ 296 h 632"/>
                  <a:gd name="T36" fmla="*/ 192 w 330"/>
                  <a:gd name="T37" fmla="*/ 286 h 632"/>
                  <a:gd name="T38" fmla="*/ 226 w 330"/>
                  <a:gd name="T39" fmla="*/ 262 h 632"/>
                  <a:gd name="T40" fmla="*/ 245 w 330"/>
                  <a:gd name="T41" fmla="*/ 225 h 632"/>
                  <a:gd name="T42" fmla="*/ 251 w 330"/>
                  <a:gd name="T43" fmla="*/ 181 h 632"/>
                  <a:gd name="T44" fmla="*/ 244 w 330"/>
                  <a:gd name="T45" fmla="*/ 133 h 632"/>
                  <a:gd name="T46" fmla="*/ 222 w 330"/>
                  <a:gd name="T47" fmla="*/ 96 h 632"/>
                  <a:gd name="T48" fmla="*/ 185 w 330"/>
                  <a:gd name="T49" fmla="*/ 72 h 632"/>
                  <a:gd name="T50" fmla="*/ 133 w 330"/>
                  <a:gd name="T51" fmla="*/ 63 h 632"/>
                  <a:gd name="T52" fmla="*/ 86 w 330"/>
                  <a:gd name="T53" fmla="*/ 69 h 632"/>
                  <a:gd name="T54" fmla="*/ 52 w 330"/>
                  <a:gd name="T55" fmla="*/ 81 h 632"/>
                  <a:gd name="T56" fmla="*/ 28 w 330"/>
                  <a:gd name="T57" fmla="*/ 93 h 632"/>
                  <a:gd name="T58" fmla="*/ 14 w 330"/>
                  <a:gd name="T59" fmla="*/ 99 h 632"/>
                  <a:gd name="T60" fmla="*/ 8 w 330"/>
                  <a:gd name="T61" fmla="*/ 98 h 632"/>
                  <a:gd name="T62" fmla="*/ 4 w 330"/>
                  <a:gd name="T63" fmla="*/ 92 h 632"/>
                  <a:gd name="T64" fmla="*/ 1 w 330"/>
                  <a:gd name="T65" fmla="*/ 82 h 632"/>
                  <a:gd name="T66" fmla="*/ 0 w 330"/>
                  <a:gd name="T67" fmla="*/ 65 h 632"/>
                  <a:gd name="T68" fmla="*/ 1 w 330"/>
                  <a:gd name="T69" fmla="*/ 48 h 632"/>
                  <a:gd name="T70" fmla="*/ 7 w 330"/>
                  <a:gd name="T71" fmla="*/ 38 h 632"/>
                  <a:gd name="T72" fmla="*/ 25 w 330"/>
                  <a:gd name="T73" fmla="*/ 27 h 632"/>
                  <a:gd name="T74" fmla="*/ 56 w 330"/>
                  <a:gd name="T75" fmla="*/ 14 h 632"/>
                  <a:gd name="T76" fmla="*/ 97 w 330"/>
                  <a:gd name="T77" fmla="*/ 4 h 632"/>
                  <a:gd name="T78" fmla="*/ 143 w 330"/>
                  <a:gd name="T79" fmla="*/ 0 h 632"/>
                  <a:gd name="T80" fmla="*/ 227 w 330"/>
                  <a:gd name="T81" fmla="*/ 14 h 632"/>
                  <a:gd name="T82" fmla="*/ 285 w 330"/>
                  <a:gd name="T83" fmla="*/ 51 h 632"/>
                  <a:gd name="T84" fmla="*/ 319 w 330"/>
                  <a:gd name="T85" fmla="*/ 107 h 632"/>
                  <a:gd name="T86" fmla="*/ 330 w 330"/>
                  <a:gd name="T87" fmla="*/ 175 h 632"/>
                  <a:gd name="T88" fmla="*/ 186 w 330"/>
                  <a:gd name="T89" fmla="*/ 580 h 632"/>
                  <a:gd name="T90" fmla="*/ 183 w 330"/>
                  <a:gd name="T91" fmla="*/ 605 h 632"/>
                  <a:gd name="T92" fmla="*/ 176 w 330"/>
                  <a:gd name="T93" fmla="*/ 621 h 632"/>
                  <a:gd name="T94" fmla="*/ 161 w 330"/>
                  <a:gd name="T95" fmla="*/ 629 h 632"/>
                  <a:gd name="T96" fmla="*/ 138 w 330"/>
                  <a:gd name="T97" fmla="*/ 632 h 632"/>
                  <a:gd name="T98" fmla="*/ 114 w 330"/>
                  <a:gd name="T99" fmla="*/ 629 h 632"/>
                  <a:gd name="T100" fmla="*/ 99 w 330"/>
                  <a:gd name="T101" fmla="*/ 621 h 632"/>
                  <a:gd name="T102" fmla="*/ 92 w 330"/>
                  <a:gd name="T103" fmla="*/ 605 h 632"/>
                  <a:gd name="T104" fmla="*/ 90 w 330"/>
                  <a:gd name="T105" fmla="*/ 580 h 632"/>
                  <a:gd name="T106" fmla="*/ 92 w 330"/>
                  <a:gd name="T107" fmla="*/ 555 h 632"/>
                  <a:gd name="T108" fmla="*/ 99 w 330"/>
                  <a:gd name="T109" fmla="*/ 539 h 632"/>
                  <a:gd name="T110" fmla="*/ 114 w 330"/>
                  <a:gd name="T111" fmla="*/ 530 h 632"/>
                  <a:gd name="T112" fmla="*/ 138 w 330"/>
                  <a:gd name="T113" fmla="*/ 528 h 632"/>
                  <a:gd name="T114" fmla="*/ 161 w 330"/>
                  <a:gd name="T115" fmla="*/ 530 h 632"/>
                  <a:gd name="T116" fmla="*/ 176 w 330"/>
                  <a:gd name="T117" fmla="*/ 539 h 632"/>
                  <a:gd name="T118" fmla="*/ 183 w 330"/>
                  <a:gd name="T119" fmla="*/ 555 h 632"/>
                  <a:gd name="T120" fmla="*/ 186 w 330"/>
                  <a:gd name="T121" fmla="*/ 58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0" h="632">
                    <a:moveTo>
                      <a:pt x="330" y="175"/>
                    </a:moveTo>
                    <a:cubicBezTo>
                      <a:pt x="330" y="202"/>
                      <a:pt x="326" y="225"/>
                      <a:pt x="318" y="246"/>
                    </a:cubicBezTo>
                    <a:cubicBezTo>
                      <a:pt x="311" y="267"/>
                      <a:pt x="300" y="284"/>
                      <a:pt x="286" y="299"/>
                    </a:cubicBezTo>
                    <a:cubicBezTo>
                      <a:pt x="273" y="314"/>
                      <a:pt x="256" y="325"/>
                      <a:pt x="237" y="333"/>
                    </a:cubicBezTo>
                    <a:cubicBezTo>
                      <a:pt x="218" y="341"/>
                      <a:pt x="197" y="346"/>
                      <a:pt x="173" y="348"/>
                    </a:cubicBezTo>
                    <a:cubicBezTo>
                      <a:pt x="170" y="458"/>
                      <a:pt x="170" y="458"/>
                      <a:pt x="170" y="458"/>
                    </a:cubicBezTo>
                    <a:cubicBezTo>
                      <a:pt x="170" y="462"/>
                      <a:pt x="167" y="466"/>
                      <a:pt x="162" y="468"/>
                    </a:cubicBezTo>
                    <a:cubicBezTo>
                      <a:pt x="157" y="470"/>
                      <a:pt x="148" y="472"/>
                      <a:pt x="136" y="472"/>
                    </a:cubicBezTo>
                    <a:cubicBezTo>
                      <a:pt x="130" y="472"/>
                      <a:pt x="124" y="471"/>
                      <a:pt x="120" y="471"/>
                    </a:cubicBezTo>
                    <a:cubicBezTo>
                      <a:pt x="115" y="470"/>
                      <a:pt x="112" y="470"/>
                      <a:pt x="109" y="469"/>
                    </a:cubicBezTo>
                    <a:cubicBezTo>
                      <a:pt x="106" y="468"/>
                      <a:pt x="104" y="466"/>
                      <a:pt x="103" y="464"/>
                    </a:cubicBezTo>
                    <a:cubicBezTo>
                      <a:pt x="102" y="462"/>
                      <a:pt x="101" y="460"/>
                      <a:pt x="101" y="458"/>
                    </a:cubicBezTo>
                    <a:cubicBezTo>
                      <a:pt x="98" y="331"/>
                      <a:pt x="98" y="331"/>
                      <a:pt x="98" y="331"/>
                    </a:cubicBezTo>
                    <a:cubicBezTo>
                      <a:pt x="98" y="324"/>
                      <a:pt x="99" y="319"/>
                      <a:pt x="100" y="314"/>
                    </a:cubicBezTo>
                    <a:cubicBezTo>
                      <a:pt x="101" y="310"/>
                      <a:pt x="103" y="306"/>
                      <a:pt x="106" y="303"/>
                    </a:cubicBezTo>
                    <a:cubicBezTo>
                      <a:pt x="109" y="300"/>
                      <a:pt x="112" y="298"/>
                      <a:pt x="117" y="297"/>
                    </a:cubicBezTo>
                    <a:cubicBezTo>
                      <a:pt x="121" y="296"/>
                      <a:pt x="126" y="296"/>
                      <a:pt x="131" y="296"/>
                    </a:cubicBezTo>
                    <a:cubicBezTo>
                      <a:pt x="141" y="296"/>
                      <a:pt x="141" y="296"/>
                      <a:pt x="141" y="296"/>
                    </a:cubicBezTo>
                    <a:cubicBezTo>
                      <a:pt x="161" y="296"/>
                      <a:pt x="178" y="293"/>
                      <a:pt x="192" y="286"/>
                    </a:cubicBezTo>
                    <a:cubicBezTo>
                      <a:pt x="206" y="280"/>
                      <a:pt x="217" y="272"/>
                      <a:pt x="226" y="262"/>
                    </a:cubicBezTo>
                    <a:cubicBezTo>
                      <a:pt x="235" y="251"/>
                      <a:pt x="241" y="239"/>
                      <a:pt x="245" y="225"/>
                    </a:cubicBezTo>
                    <a:cubicBezTo>
                      <a:pt x="249" y="211"/>
                      <a:pt x="251" y="196"/>
                      <a:pt x="251" y="181"/>
                    </a:cubicBezTo>
                    <a:cubicBezTo>
                      <a:pt x="251" y="164"/>
                      <a:pt x="248" y="148"/>
                      <a:pt x="244" y="133"/>
                    </a:cubicBezTo>
                    <a:cubicBezTo>
                      <a:pt x="239" y="119"/>
                      <a:pt x="231" y="106"/>
                      <a:pt x="222" y="96"/>
                    </a:cubicBezTo>
                    <a:cubicBezTo>
                      <a:pt x="212" y="85"/>
                      <a:pt x="200" y="77"/>
                      <a:pt x="185" y="72"/>
                    </a:cubicBezTo>
                    <a:cubicBezTo>
                      <a:pt x="170" y="66"/>
                      <a:pt x="153" y="63"/>
                      <a:pt x="133" y="63"/>
                    </a:cubicBezTo>
                    <a:cubicBezTo>
                      <a:pt x="115" y="63"/>
                      <a:pt x="99" y="65"/>
                      <a:pt x="86" y="69"/>
                    </a:cubicBezTo>
                    <a:cubicBezTo>
                      <a:pt x="73" y="72"/>
                      <a:pt x="61" y="77"/>
                      <a:pt x="52" y="81"/>
                    </a:cubicBezTo>
                    <a:cubicBezTo>
                      <a:pt x="42" y="86"/>
                      <a:pt x="34" y="90"/>
                      <a:pt x="28" y="93"/>
                    </a:cubicBezTo>
                    <a:cubicBezTo>
                      <a:pt x="21" y="97"/>
                      <a:pt x="17" y="99"/>
                      <a:pt x="14" y="99"/>
                    </a:cubicBezTo>
                    <a:cubicBezTo>
                      <a:pt x="12" y="99"/>
                      <a:pt x="10" y="98"/>
                      <a:pt x="8" y="98"/>
                    </a:cubicBezTo>
                    <a:cubicBezTo>
                      <a:pt x="6" y="97"/>
                      <a:pt x="5" y="95"/>
                      <a:pt x="4" y="92"/>
                    </a:cubicBezTo>
                    <a:cubicBezTo>
                      <a:pt x="3" y="90"/>
                      <a:pt x="2" y="86"/>
                      <a:pt x="1" y="82"/>
                    </a:cubicBezTo>
                    <a:cubicBezTo>
                      <a:pt x="0" y="77"/>
                      <a:pt x="0" y="72"/>
                      <a:pt x="0" y="65"/>
                    </a:cubicBezTo>
                    <a:cubicBezTo>
                      <a:pt x="0" y="58"/>
                      <a:pt x="1" y="52"/>
                      <a:pt x="1" y="48"/>
                    </a:cubicBezTo>
                    <a:cubicBezTo>
                      <a:pt x="2" y="45"/>
                      <a:pt x="4" y="41"/>
                      <a:pt x="7" y="38"/>
                    </a:cubicBezTo>
                    <a:cubicBezTo>
                      <a:pt x="10" y="36"/>
                      <a:pt x="16" y="32"/>
                      <a:pt x="25" y="27"/>
                    </a:cubicBezTo>
                    <a:cubicBezTo>
                      <a:pt x="34" y="22"/>
                      <a:pt x="44" y="18"/>
                      <a:pt x="56" y="14"/>
                    </a:cubicBezTo>
                    <a:cubicBezTo>
                      <a:pt x="69" y="10"/>
                      <a:pt x="82" y="7"/>
                      <a:pt x="97" y="4"/>
                    </a:cubicBezTo>
                    <a:cubicBezTo>
                      <a:pt x="112" y="1"/>
                      <a:pt x="127" y="0"/>
                      <a:pt x="143" y="0"/>
                    </a:cubicBezTo>
                    <a:cubicBezTo>
                      <a:pt x="176" y="0"/>
                      <a:pt x="204" y="4"/>
                      <a:pt x="227" y="14"/>
                    </a:cubicBezTo>
                    <a:cubicBezTo>
                      <a:pt x="251" y="23"/>
                      <a:pt x="270" y="36"/>
                      <a:pt x="285" y="51"/>
                    </a:cubicBezTo>
                    <a:cubicBezTo>
                      <a:pt x="300" y="67"/>
                      <a:pt x="312" y="86"/>
                      <a:pt x="319" y="107"/>
                    </a:cubicBezTo>
                    <a:cubicBezTo>
                      <a:pt x="326" y="128"/>
                      <a:pt x="330" y="151"/>
                      <a:pt x="330" y="175"/>
                    </a:cubicBezTo>
                    <a:moveTo>
                      <a:pt x="186" y="580"/>
                    </a:moveTo>
                    <a:cubicBezTo>
                      <a:pt x="186" y="590"/>
                      <a:pt x="185" y="598"/>
                      <a:pt x="183" y="605"/>
                    </a:cubicBezTo>
                    <a:cubicBezTo>
                      <a:pt x="182" y="611"/>
                      <a:pt x="180" y="617"/>
                      <a:pt x="176" y="621"/>
                    </a:cubicBezTo>
                    <a:cubicBezTo>
                      <a:pt x="172" y="625"/>
                      <a:pt x="167" y="628"/>
                      <a:pt x="161" y="629"/>
                    </a:cubicBezTo>
                    <a:cubicBezTo>
                      <a:pt x="155" y="631"/>
                      <a:pt x="147" y="632"/>
                      <a:pt x="138" y="632"/>
                    </a:cubicBezTo>
                    <a:cubicBezTo>
                      <a:pt x="128" y="632"/>
                      <a:pt x="120" y="631"/>
                      <a:pt x="114" y="629"/>
                    </a:cubicBezTo>
                    <a:cubicBezTo>
                      <a:pt x="108" y="628"/>
                      <a:pt x="103" y="625"/>
                      <a:pt x="99" y="621"/>
                    </a:cubicBezTo>
                    <a:cubicBezTo>
                      <a:pt x="96" y="617"/>
                      <a:pt x="93" y="611"/>
                      <a:pt x="92" y="605"/>
                    </a:cubicBezTo>
                    <a:cubicBezTo>
                      <a:pt x="90" y="598"/>
                      <a:pt x="90" y="590"/>
                      <a:pt x="90" y="580"/>
                    </a:cubicBezTo>
                    <a:cubicBezTo>
                      <a:pt x="90" y="570"/>
                      <a:pt x="90" y="561"/>
                      <a:pt x="92" y="555"/>
                    </a:cubicBezTo>
                    <a:cubicBezTo>
                      <a:pt x="93" y="548"/>
                      <a:pt x="96" y="542"/>
                      <a:pt x="99" y="539"/>
                    </a:cubicBezTo>
                    <a:cubicBezTo>
                      <a:pt x="103" y="535"/>
                      <a:pt x="108" y="532"/>
                      <a:pt x="114" y="530"/>
                    </a:cubicBezTo>
                    <a:cubicBezTo>
                      <a:pt x="120" y="529"/>
                      <a:pt x="128" y="528"/>
                      <a:pt x="138" y="528"/>
                    </a:cubicBezTo>
                    <a:cubicBezTo>
                      <a:pt x="147" y="528"/>
                      <a:pt x="155" y="529"/>
                      <a:pt x="161" y="530"/>
                    </a:cubicBezTo>
                    <a:cubicBezTo>
                      <a:pt x="167" y="532"/>
                      <a:pt x="172" y="535"/>
                      <a:pt x="176" y="539"/>
                    </a:cubicBezTo>
                    <a:cubicBezTo>
                      <a:pt x="180" y="542"/>
                      <a:pt x="182" y="548"/>
                      <a:pt x="183" y="555"/>
                    </a:cubicBezTo>
                    <a:cubicBezTo>
                      <a:pt x="185" y="561"/>
                      <a:pt x="186" y="570"/>
                      <a:pt x="186" y="5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1" name="Freeform 28"/>
              <p:cNvSpPr>
                <a:spLocks noEditPoints="1"/>
              </p:cNvSpPr>
              <p:nvPr/>
            </p:nvSpPr>
            <p:spPr bwMode="auto">
              <a:xfrm>
                <a:off x="-2057400" y="-836366"/>
                <a:ext cx="1327150" cy="2460625"/>
              </a:xfrm>
              <a:custGeom>
                <a:avLst/>
                <a:gdLst>
                  <a:gd name="T0" fmla="*/ 290 w 354"/>
                  <a:gd name="T1" fmla="*/ 303 h 656"/>
                  <a:gd name="T2" fmla="*/ 170 w 354"/>
                  <a:gd name="T3" fmla="*/ 470 h 656"/>
                  <a:gd name="T4" fmla="*/ 170 w 354"/>
                  <a:gd name="T5" fmla="*/ 470 h 656"/>
                  <a:gd name="T6" fmla="*/ 171 w 354"/>
                  <a:gd name="T7" fmla="*/ 468 h 656"/>
                  <a:gd name="T8" fmla="*/ 170 w 354"/>
                  <a:gd name="T9" fmla="*/ 469 h 656"/>
                  <a:gd name="T10" fmla="*/ 133 w 354"/>
                  <a:gd name="T11" fmla="*/ 471 h 656"/>
                  <a:gd name="T12" fmla="*/ 124 w 354"/>
                  <a:gd name="T13" fmla="*/ 469 h 656"/>
                  <a:gd name="T14" fmla="*/ 123 w 354"/>
                  <a:gd name="T15" fmla="*/ 471 h 656"/>
                  <a:gd name="T16" fmla="*/ 125 w 354"/>
                  <a:gd name="T17" fmla="*/ 470 h 656"/>
                  <a:gd name="T18" fmla="*/ 125 w 354"/>
                  <a:gd name="T19" fmla="*/ 470 h 656"/>
                  <a:gd name="T20" fmla="*/ 125 w 354"/>
                  <a:gd name="T21" fmla="*/ 470 h 656"/>
                  <a:gd name="T22" fmla="*/ 122 w 354"/>
                  <a:gd name="T23" fmla="*/ 343 h 656"/>
                  <a:gd name="T24" fmla="*/ 127 w 354"/>
                  <a:gd name="T25" fmla="*/ 324 h 656"/>
                  <a:gd name="T26" fmla="*/ 143 w 354"/>
                  <a:gd name="T27" fmla="*/ 320 h 656"/>
                  <a:gd name="T28" fmla="*/ 268 w 354"/>
                  <a:gd name="T29" fmla="*/ 240 h 656"/>
                  <a:gd name="T30" fmla="*/ 242 w 354"/>
                  <a:gd name="T31" fmla="*/ 100 h 656"/>
                  <a:gd name="T32" fmla="*/ 95 w 354"/>
                  <a:gd name="T33" fmla="*/ 69 h 656"/>
                  <a:gd name="T34" fmla="*/ 34 w 354"/>
                  <a:gd name="T35" fmla="*/ 95 h 656"/>
                  <a:gd name="T36" fmla="*/ 25 w 354"/>
                  <a:gd name="T37" fmla="*/ 99 h 656"/>
                  <a:gd name="T38" fmla="*/ 26 w 354"/>
                  <a:gd name="T39" fmla="*/ 101 h 656"/>
                  <a:gd name="T40" fmla="*/ 25 w 354"/>
                  <a:gd name="T41" fmla="*/ 100 h 656"/>
                  <a:gd name="T42" fmla="*/ 26 w 354"/>
                  <a:gd name="T43" fmla="*/ 99 h 656"/>
                  <a:gd name="T44" fmla="*/ 26 w 354"/>
                  <a:gd name="T45" fmla="*/ 99 h 656"/>
                  <a:gd name="T46" fmla="*/ 27 w 354"/>
                  <a:gd name="T47" fmla="*/ 100 h 656"/>
                  <a:gd name="T48" fmla="*/ 27 w 354"/>
                  <a:gd name="T49" fmla="*/ 100 h 656"/>
                  <a:gd name="T50" fmla="*/ 25 w 354"/>
                  <a:gd name="T51" fmla="*/ 92 h 656"/>
                  <a:gd name="T52" fmla="*/ 33 w 354"/>
                  <a:gd name="T53" fmla="*/ 55 h 656"/>
                  <a:gd name="T54" fmla="*/ 72 w 354"/>
                  <a:gd name="T55" fmla="*/ 37 h 656"/>
                  <a:gd name="T56" fmla="*/ 235 w 354"/>
                  <a:gd name="T57" fmla="*/ 37 h 656"/>
                  <a:gd name="T58" fmla="*/ 342 w 354"/>
                  <a:gd name="T59" fmla="*/ 187 h 656"/>
                  <a:gd name="T60" fmla="*/ 244 w 354"/>
                  <a:gd name="T61" fmla="*/ 15 h 656"/>
                  <a:gd name="T62" fmla="*/ 65 w 354"/>
                  <a:gd name="T63" fmla="*/ 15 h 656"/>
                  <a:gd name="T64" fmla="*/ 20 w 354"/>
                  <a:gd name="T65" fmla="*/ 35 h 656"/>
                  <a:gd name="T66" fmla="*/ 1 w 354"/>
                  <a:gd name="T67" fmla="*/ 95 h 656"/>
                  <a:gd name="T68" fmla="*/ 8 w 354"/>
                  <a:gd name="T69" fmla="*/ 115 h 656"/>
                  <a:gd name="T70" fmla="*/ 36 w 354"/>
                  <a:gd name="T71" fmla="*/ 121 h 656"/>
                  <a:gd name="T72" fmla="*/ 102 w 354"/>
                  <a:gd name="T73" fmla="*/ 92 h 656"/>
                  <a:gd name="T74" fmla="*/ 192 w 354"/>
                  <a:gd name="T75" fmla="*/ 95 h 656"/>
                  <a:gd name="T76" fmla="*/ 251 w 354"/>
                  <a:gd name="T77" fmla="*/ 193 h 656"/>
                  <a:gd name="T78" fmla="*/ 153 w 354"/>
                  <a:gd name="T79" fmla="*/ 296 h 656"/>
                  <a:gd name="T80" fmla="*/ 109 w 354"/>
                  <a:gd name="T81" fmla="*/ 307 h 656"/>
                  <a:gd name="T82" fmla="*/ 98 w 354"/>
                  <a:gd name="T83" fmla="*/ 340 h 656"/>
                  <a:gd name="T84" fmla="*/ 101 w 354"/>
                  <a:gd name="T85" fmla="*/ 470 h 656"/>
                  <a:gd name="T86" fmla="*/ 105 w 354"/>
                  <a:gd name="T87" fmla="*/ 483 h 656"/>
                  <a:gd name="T88" fmla="*/ 131 w 354"/>
                  <a:gd name="T89" fmla="*/ 495 h 656"/>
                  <a:gd name="T90" fmla="*/ 179 w 354"/>
                  <a:gd name="T91" fmla="*/ 491 h 656"/>
                  <a:gd name="T92" fmla="*/ 182 w 354"/>
                  <a:gd name="T93" fmla="*/ 470 h 656"/>
                  <a:gd name="T94" fmla="*/ 186 w 354"/>
                  <a:gd name="T95" fmla="*/ 372 h 656"/>
                  <a:gd name="T96" fmla="*/ 354 w 354"/>
                  <a:gd name="T97" fmla="*/ 187 h 656"/>
                  <a:gd name="T98" fmla="*/ 184 w 354"/>
                  <a:gd name="T99" fmla="*/ 614 h 656"/>
                  <a:gd name="T100" fmla="*/ 150 w 354"/>
                  <a:gd name="T101" fmla="*/ 632 h 656"/>
                  <a:gd name="T102" fmla="*/ 120 w 354"/>
                  <a:gd name="T103" fmla="*/ 625 h 656"/>
                  <a:gd name="T104" fmla="*/ 117 w 354"/>
                  <a:gd name="T105" fmla="*/ 563 h 656"/>
                  <a:gd name="T106" fmla="*/ 150 w 354"/>
                  <a:gd name="T107" fmla="*/ 552 h 656"/>
                  <a:gd name="T108" fmla="*/ 179 w 354"/>
                  <a:gd name="T109" fmla="*/ 559 h 656"/>
                  <a:gd name="T110" fmla="*/ 198 w 354"/>
                  <a:gd name="T111" fmla="*/ 592 h 656"/>
                  <a:gd name="T112" fmla="*/ 197 w 354"/>
                  <a:gd name="T113" fmla="*/ 542 h 656"/>
                  <a:gd name="T114" fmla="*/ 150 w 354"/>
                  <a:gd name="T115" fmla="*/ 528 h 656"/>
                  <a:gd name="T116" fmla="*/ 96 w 354"/>
                  <a:gd name="T117" fmla="*/ 552 h 656"/>
                  <a:gd name="T118" fmla="*/ 103 w 354"/>
                  <a:gd name="T119" fmla="*/ 641 h 656"/>
                  <a:gd name="T120" fmla="*/ 150 w 354"/>
                  <a:gd name="T121" fmla="*/ 656 h 656"/>
                  <a:gd name="T122" fmla="*/ 207 w 354"/>
                  <a:gd name="T123" fmla="*/ 61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4" h="656">
                    <a:moveTo>
                      <a:pt x="342" y="187"/>
                    </a:moveTo>
                    <a:cubicBezTo>
                      <a:pt x="330" y="187"/>
                      <a:pt x="330" y="187"/>
                      <a:pt x="330" y="187"/>
                    </a:cubicBezTo>
                    <a:cubicBezTo>
                      <a:pt x="330" y="212"/>
                      <a:pt x="326" y="235"/>
                      <a:pt x="319" y="254"/>
                    </a:cubicBezTo>
                    <a:cubicBezTo>
                      <a:pt x="312" y="273"/>
                      <a:pt x="302" y="289"/>
                      <a:pt x="290" y="303"/>
                    </a:cubicBezTo>
                    <a:cubicBezTo>
                      <a:pt x="277" y="316"/>
                      <a:pt x="262" y="327"/>
                      <a:pt x="244" y="334"/>
                    </a:cubicBezTo>
                    <a:cubicBezTo>
                      <a:pt x="227" y="342"/>
                      <a:pt x="207" y="346"/>
                      <a:pt x="184" y="348"/>
                    </a:cubicBezTo>
                    <a:cubicBezTo>
                      <a:pt x="178" y="348"/>
                      <a:pt x="173" y="353"/>
                      <a:pt x="173" y="359"/>
                    </a:cubicBezTo>
                    <a:cubicBezTo>
                      <a:pt x="170" y="470"/>
                      <a:pt x="170" y="470"/>
                      <a:pt x="170" y="470"/>
                    </a:cubicBezTo>
                    <a:cubicBezTo>
                      <a:pt x="170" y="470"/>
                      <a:pt x="170" y="470"/>
                      <a:pt x="170" y="470"/>
                    </a:cubicBezTo>
                    <a:cubicBezTo>
                      <a:pt x="172" y="470"/>
                      <a:pt x="172" y="470"/>
                      <a:pt x="172" y="470"/>
                    </a:cubicBezTo>
                    <a:cubicBezTo>
                      <a:pt x="170" y="469"/>
                      <a:pt x="170" y="469"/>
                      <a:pt x="170" y="469"/>
                    </a:cubicBezTo>
                    <a:cubicBezTo>
                      <a:pt x="170" y="470"/>
                      <a:pt x="170" y="470"/>
                      <a:pt x="170" y="470"/>
                    </a:cubicBezTo>
                    <a:cubicBezTo>
                      <a:pt x="172" y="470"/>
                      <a:pt x="172" y="470"/>
                      <a:pt x="172" y="470"/>
                    </a:cubicBezTo>
                    <a:cubicBezTo>
                      <a:pt x="170" y="469"/>
                      <a:pt x="170" y="469"/>
                      <a:pt x="170" y="469"/>
                    </a:cubicBezTo>
                    <a:cubicBezTo>
                      <a:pt x="172" y="470"/>
                      <a:pt x="172" y="470"/>
                      <a:pt x="172" y="470"/>
                    </a:cubicBezTo>
                    <a:cubicBezTo>
                      <a:pt x="171" y="468"/>
                      <a:pt x="171" y="468"/>
                      <a:pt x="171" y="468"/>
                    </a:cubicBezTo>
                    <a:cubicBezTo>
                      <a:pt x="171" y="468"/>
                      <a:pt x="170" y="469"/>
                      <a:pt x="170" y="469"/>
                    </a:cubicBezTo>
                    <a:cubicBezTo>
                      <a:pt x="172" y="470"/>
                      <a:pt x="172" y="470"/>
                      <a:pt x="172" y="470"/>
                    </a:cubicBezTo>
                    <a:cubicBezTo>
                      <a:pt x="171" y="468"/>
                      <a:pt x="171" y="468"/>
                      <a:pt x="171" y="468"/>
                    </a:cubicBezTo>
                    <a:cubicBezTo>
                      <a:pt x="170" y="469"/>
                      <a:pt x="170" y="469"/>
                      <a:pt x="170" y="469"/>
                    </a:cubicBezTo>
                    <a:cubicBezTo>
                      <a:pt x="170" y="469"/>
                      <a:pt x="170" y="469"/>
                      <a:pt x="169" y="469"/>
                    </a:cubicBezTo>
                    <a:cubicBezTo>
                      <a:pt x="168" y="470"/>
                      <a:pt x="166" y="470"/>
                      <a:pt x="162" y="471"/>
                    </a:cubicBezTo>
                    <a:cubicBezTo>
                      <a:pt x="158" y="471"/>
                      <a:pt x="154" y="472"/>
                      <a:pt x="148" y="472"/>
                    </a:cubicBezTo>
                    <a:cubicBezTo>
                      <a:pt x="142" y="472"/>
                      <a:pt x="137" y="471"/>
                      <a:pt x="133" y="471"/>
                    </a:cubicBezTo>
                    <a:cubicBezTo>
                      <a:pt x="133" y="471"/>
                      <a:pt x="133" y="471"/>
                      <a:pt x="133" y="471"/>
                    </a:cubicBezTo>
                    <a:cubicBezTo>
                      <a:pt x="129" y="471"/>
                      <a:pt x="126" y="470"/>
                      <a:pt x="125" y="469"/>
                    </a:cubicBezTo>
                    <a:cubicBezTo>
                      <a:pt x="125" y="469"/>
                      <a:pt x="125" y="469"/>
                      <a:pt x="125" y="469"/>
                    </a:cubicBezTo>
                    <a:cubicBezTo>
                      <a:pt x="125" y="469"/>
                      <a:pt x="124" y="469"/>
                      <a:pt x="124" y="469"/>
                    </a:cubicBezTo>
                    <a:cubicBezTo>
                      <a:pt x="123" y="471"/>
                      <a:pt x="123" y="471"/>
                      <a:pt x="123" y="471"/>
                    </a:cubicBezTo>
                    <a:cubicBezTo>
                      <a:pt x="125" y="470"/>
                      <a:pt x="125" y="470"/>
                      <a:pt x="125" y="470"/>
                    </a:cubicBezTo>
                    <a:cubicBezTo>
                      <a:pt x="125" y="469"/>
                      <a:pt x="124" y="469"/>
                      <a:pt x="124" y="469"/>
                    </a:cubicBezTo>
                    <a:cubicBezTo>
                      <a:pt x="123" y="471"/>
                      <a:pt x="123" y="471"/>
                      <a:pt x="123" y="471"/>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4" y="470"/>
                      <a:pt x="124" y="470"/>
                      <a:pt x="124"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5" y="470"/>
                      <a:pt x="125" y="470"/>
                      <a:pt x="125" y="470"/>
                    </a:cubicBezTo>
                    <a:cubicBezTo>
                      <a:pt x="122" y="343"/>
                      <a:pt x="122" y="343"/>
                      <a:pt x="122" y="343"/>
                    </a:cubicBezTo>
                    <a:cubicBezTo>
                      <a:pt x="122" y="343"/>
                      <a:pt x="122" y="343"/>
                      <a:pt x="122" y="343"/>
                    </a:cubicBezTo>
                    <a:cubicBezTo>
                      <a:pt x="122" y="342"/>
                      <a:pt x="122" y="341"/>
                      <a:pt x="122" y="340"/>
                    </a:cubicBezTo>
                    <a:cubicBezTo>
                      <a:pt x="122" y="335"/>
                      <a:pt x="123" y="332"/>
                      <a:pt x="123" y="330"/>
                    </a:cubicBezTo>
                    <a:cubicBezTo>
                      <a:pt x="123" y="330"/>
                      <a:pt x="123" y="330"/>
                      <a:pt x="123" y="330"/>
                    </a:cubicBezTo>
                    <a:cubicBezTo>
                      <a:pt x="124" y="327"/>
                      <a:pt x="125" y="325"/>
                      <a:pt x="127" y="324"/>
                    </a:cubicBezTo>
                    <a:cubicBezTo>
                      <a:pt x="127" y="324"/>
                      <a:pt x="127" y="324"/>
                      <a:pt x="127" y="324"/>
                    </a:cubicBezTo>
                    <a:cubicBezTo>
                      <a:pt x="128" y="322"/>
                      <a:pt x="129" y="322"/>
                      <a:pt x="131" y="321"/>
                    </a:cubicBezTo>
                    <a:cubicBezTo>
                      <a:pt x="131" y="321"/>
                      <a:pt x="131" y="321"/>
                      <a:pt x="131" y="321"/>
                    </a:cubicBezTo>
                    <a:cubicBezTo>
                      <a:pt x="135" y="320"/>
                      <a:pt x="138" y="320"/>
                      <a:pt x="143" y="320"/>
                    </a:cubicBezTo>
                    <a:cubicBezTo>
                      <a:pt x="153" y="320"/>
                      <a:pt x="153" y="320"/>
                      <a:pt x="153" y="320"/>
                    </a:cubicBezTo>
                    <a:cubicBezTo>
                      <a:pt x="174" y="320"/>
                      <a:pt x="193" y="316"/>
                      <a:pt x="209" y="309"/>
                    </a:cubicBezTo>
                    <a:cubicBezTo>
                      <a:pt x="224" y="303"/>
                      <a:pt x="237" y="293"/>
                      <a:pt x="247" y="281"/>
                    </a:cubicBezTo>
                    <a:cubicBezTo>
                      <a:pt x="257" y="270"/>
                      <a:pt x="264" y="256"/>
                      <a:pt x="268" y="240"/>
                    </a:cubicBezTo>
                    <a:cubicBezTo>
                      <a:pt x="273" y="225"/>
                      <a:pt x="275" y="209"/>
                      <a:pt x="275" y="193"/>
                    </a:cubicBezTo>
                    <a:cubicBezTo>
                      <a:pt x="275" y="175"/>
                      <a:pt x="272" y="157"/>
                      <a:pt x="267" y="142"/>
                    </a:cubicBezTo>
                    <a:cubicBezTo>
                      <a:pt x="267" y="142"/>
                      <a:pt x="267" y="142"/>
                      <a:pt x="267" y="142"/>
                    </a:cubicBezTo>
                    <a:cubicBezTo>
                      <a:pt x="262" y="126"/>
                      <a:pt x="253" y="112"/>
                      <a:pt x="242" y="100"/>
                    </a:cubicBezTo>
                    <a:cubicBezTo>
                      <a:pt x="231" y="88"/>
                      <a:pt x="217" y="79"/>
                      <a:pt x="201" y="72"/>
                    </a:cubicBezTo>
                    <a:cubicBezTo>
                      <a:pt x="201" y="72"/>
                      <a:pt x="201" y="72"/>
                      <a:pt x="201" y="72"/>
                    </a:cubicBezTo>
                    <a:cubicBezTo>
                      <a:pt x="185" y="66"/>
                      <a:pt x="166" y="63"/>
                      <a:pt x="145" y="63"/>
                    </a:cubicBezTo>
                    <a:cubicBezTo>
                      <a:pt x="126" y="63"/>
                      <a:pt x="109" y="65"/>
                      <a:pt x="95" y="69"/>
                    </a:cubicBezTo>
                    <a:cubicBezTo>
                      <a:pt x="95" y="69"/>
                      <a:pt x="95" y="69"/>
                      <a:pt x="95" y="69"/>
                    </a:cubicBezTo>
                    <a:cubicBezTo>
                      <a:pt x="81" y="73"/>
                      <a:pt x="69" y="77"/>
                      <a:pt x="59" y="82"/>
                    </a:cubicBezTo>
                    <a:cubicBezTo>
                      <a:pt x="49" y="87"/>
                      <a:pt x="40" y="91"/>
                      <a:pt x="34" y="95"/>
                    </a:cubicBezTo>
                    <a:cubicBezTo>
                      <a:pt x="34" y="95"/>
                      <a:pt x="34" y="95"/>
                      <a:pt x="34" y="95"/>
                    </a:cubicBezTo>
                    <a:cubicBezTo>
                      <a:pt x="31" y="97"/>
                      <a:pt x="29" y="98"/>
                      <a:pt x="27" y="98"/>
                    </a:cubicBezTo>
                    <a:cubicBezTo>
                      <a:pt x="26" y="99"/>
                      <a:pt x="26" y="99"/>
                      <a:pt x="26" y="99"/>
                    </a:cubicBezTo>
                    <a:cubicBezTo>
                      <a:pt x="25" y="99"/>
                      <a:pt x="25" y="99"/>
                      <a:pt x="25" y="99"/>
                    </a:cubicBezTo>
                    <a:cubicBezTo>
                      <a:pt x="25" y="99"/>
                      <a:pt x="25" y="99"/>
                      <a:pt x="25" y="99"/>
                    </a:cubicBezTo>
                    <a:cubicBezTo>
                      <a:pt x="26" y="101"/>
                      <a:pt x="26" y="101"/>
                      <a:pt x="26" y="101"/>
                    </a:cubicBezTo>
                    <a:cubicBezTo>
                      <a:pt x="26" y="99"/>
                      <a:pt x="26" y="99"/>
                      <a:pt x="26" y="99"/>
                    </a:cubicBezTo>
                    <a:cubicBezTo>
                      <a:pt x="25" y="99"/>
                      <a:pt x="25" y="99"/>
                      <a:pt x="25" y="99"/>
                    </a:cubicBezTo>
                    <a:cubicBezTo>
                      <a:pt x="26" y="101"/>
                      <a:pt x="26" y="101"/>
                      <a:pt x="26" y="101"/>
                    </a:cubicBezTo>
                    <a:cubicBezTo>
                      <a:pt x="26" y="99"/>
                      <a:pt x="26" y="99"/>
                      <a:pt x="26" y="99"/>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5" y="100"/>
                      <a:pt x="25" y="100"/>
                      <a:pt x="25" y="100"/>
                    </a:cubicBezTo>
                    <a:cubicBezTo>
                      <a:pt x="26" y="99"/>
                      <a:pt x="26" y="99"/>
                      <a:pt x="26" y="99"/>
                    </a:cubicBezTo>
                    <a:cubicBezTo>
                      <a:pt x="26" y="99"/>
                      <a:pt x="26" y="99"/>
                      <a:pt x="26" y="99"/>
                    </a:cubicBezTo>
                    <a:cubicBezTo>
                      <a:pt x="24" y="102"/>
                      <a:pt x="24" y="102"/>
                      <a:pt x="24" y="102"/>
                    </a:cubicBezTo>
                    <a:cubicBezTo>
                      <a:pt x="27" y="100"/>
                      <a:pt x="27" y="100"/>
                      <a:pt x="27" y="100"/>
                    </a:cubicBezTo>
                    <a:cubicBezTo>
                      <a:pt x="27" y="100"/>
                      <a:pt x="27" y="99"/>
                      <a:pt x="26" y="99"/>
                    </a:cubicBezTo>
                    <a:cubicBezTo>
                      <a:pt x="24" y="102"/>
                      <a:pt x="24" y="102"/>
                      <a:pt x="24" y="102"/>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6" y="100"/>
                      <a:pt x="26" y="100"/>
                      <a:pt x="26" y="100"/>
                    </a:cubicBezTo>
                    <a:cubicBezTo>
                      <a:pt x="27" y="100"/>
                      <a:pt x="27" y="100"/>
                      <a:pt x="27" y="100"/>
                    </a:cubicBezTo>
                    <a:cubicBezTo>
                      <a:pt x="27" y="100"/>
                      <a:pt x="27" y="100"/>
                      <a:pt x="27" y="100"/>
                    </a:cubicBezTo>
                    <a:cubicBezTo>
                      <a:pt x="27" y="99"/>
                      <a:pt x="27" y="99"/>
                      <a:pt x="27" y="99"/>
                    </a:cubicBezTo>
                    <a:cubicBezTo>
                      <a:pt x="27" y="99"/>
                      <a:pt x="27" y="99"/>
                      <a:pt x="27" y="99"/>
                    </a:cubicBezTo>
                    <a:cubicBezTo>
                      <a:pt x="26" y="98"/>
                      <a:pt x="25" y="96"/>
                      <a:pt x="25" y="92"/>
                    </a:cubicBezTo>
                    <a:cubicBezTo>
                      <a:pt x="25" y="92"/>
                      <a:pt x="25" y="92"/>
                      <a:pt x="25" y="92"/>
                    </a:cubicBezTo>
                    <a:cubicBezTo>
                      <a:pt x="24" y="89"/>
                      <a:pt x="24" y="83"/>
                      <a:pt x="24" y="77"/>
                    </a:cubicBezTo>
                    <a:cubicBezTo>
                      <a:pt x="24" y="70"/>
                      <a:pt x="25" y="65"/>
                      <a:pt x="25" y="63"/>
                    </a:cubicBezTo>
                    <a:cubicBezTo>
                      <a:pt x="26" y="62"/>
                      <a:pt x="26" y="61"/>
                      <a:pt x="28" y="59"/>
                    </a:cubicBezTo>
                    <a:cubicBezTo>
                      <a:pt x="28" y="58"/>
                      <a:pt x="30" y="57"/>
                      <a:pt x="33" y="55"/>
                    </a:cubicBezTo>
                    <a:cubicBezTo>
                      <a:pt x="35" y="54"/>
                      <a:pt x="39" y="52"/>
                      <a:pt x="43" y="50"/>
                    </a:cubicBezTo>
                    <a:cubicBezTo>
                      <a:pt x="43" y="50"/>
                      <a:pt x="43" y="50"/>
                      <a:pt x="43" y="50"/>
                    </a:cubicBezTo>
                    <a:cubicBezTo>
                      <a:pt x="51" y="45"/>
                      <a:pt x="60" y="41"/>
                      <a:pt x="72" y="37"/>
                    </a:cubicBezTo>
                    <a:cubicBezTo>
                      <a:pt x="72" y="37"/>
                      <a:pt x="72" y="37"/>
                      <a:pt x="72" y="37"/>
                    </a:cubicBezTo>
                    <a:cubicBezTo>
                      <a:pt x="84" y="34"/>
                      <a:pt x="97" y="30"/>
                      <a:pt x="111" y="28"/>
                    </a:cubicBezTo>
                    <a:cubicBezTo>
                      <a:pt x="125" y="25"/>
                      <a:pt x="140" y="24"/>
                      <a:pt x="155" y="24"/>
                    </a:cubicBezTo>
                    <a:cubicBezTo>
                      <a:pt x="187" y="24"/>
                      <a:pt x="213" y="28"/>
                      <a:pt x="235" y="37"/>
                    </a:cubicBezTo>
                    <a:cubicBezTo>
                      <a:pt x="235" y="37"/>
                      <a:pt x="235" y="37"/>
                      <a:pt x="235" y="37"/>
                    </a:cubicBezTo>
                    <a:cubicBezTo>
                      <a:pt x="257" y="46"/>
                      <a:pt x="275" y="57"/>
                      <a:pt x="288" y="72"/>
                    </a:cubicBezTo>
                    <a:cubicBezTo>
                      <a:pt x="302" y="86"/>
                      <a:pt x="313" y="103"/>
                      <a:pt x="320" y="123"/>
                    </a:cubicBezTo>
                    <a:cubicBezTo>
                      <a:pt x="326" y="143"/>
                      <a:pt x="330" y="164"/>
                      <a:pt x="330" y="187"/>
                    </a:cubicBezTo>
                    <a:cubicBezTo>
                      <a:pt x="342" y="187"/>
                      <a:pt x="342" y="187"/>
                      <a:pt x="342" y="187"/>
                    </a:cubicBezTo>
                    <a:cubicBezTo>
                      <a:pt x="354" y="187"/>
                      <a:pt x="354" y="187"/>
                      <a:pt x="354" y="187"/>
                    </a:cubicBezTo>
                    <a:cubicBezTo>
                      <a:pt x="354" y="162"/>
                      <a:pt x="350" y="138"/>
                      <a:pt x="342" y="115"/>
                    </a:cubicBezTo>
                    <a:cubicBezTo>
                      <a:pt x="334" y="92"/>
                      <a:pt x="322" y="72"/>
                      <a:pt x="306" y="55"/>
                    </a:cubicBezTo>
                    <a:cubicBezTo>
                      <a:pt x="289" y="38"/>
                      <a:pt x="268" y="24"/>
                      <a:pt x="244" y="15"/>
                    </a:cubicBezTo>
                    <a:cubicBezTo>
                      <a:pt x="244" y="15"/>
                      <a:pt x="244" y="15"/>
                      <a:pt x="244" y="15"/>
                    </a:cubicBezTo>
                    <a:cubicBezTo>
                      <a:pt x="218" y="5"/>
                      <a:pt x="189" y="0"/>
                      <a:pt x="155" y="0"/>
                    </a:cubicBezTo>
                    <a:cubicBezTo>
                      <a:pt x="139" y="0"/>
                      <a:pt x="122" y="1"/>
                      <a:pt x="107" y="4"/>
                    </a:cubicBezTo>
                    <a:cubicBezTo>
                      <a:pt x="92" y="7"/>
                      <a:pt x="78" y="10"/>
                      <a:pt x="65" y="15"/>
                    </a:cubicBezTo>
                    <a:cubicBezTo>
                      <a:pt x="65" y="15"/>
                      <a:pt x="65" y="15"/>
                      <a:pt x="65" y="15"/>
                    </a:cubicBezTo>
                    <a:cubicBezTo>
                      <a:pt x="52" y="19"/>
                      <a:pt x="41" y="23"/>
                      <a:pt x="31" y="28"/>
                    </a:cubicBezTo>
                    <a:cubicBezTo>
                      <a:pt x="31" y="28"/>
                      <a:pt x="31" y="28"/>
                      <a:pt x="31" y="28"/>
                    </a:cubicBezTo>
                    <a:cubicBezTo>
                      <a:pt x="27" y="31"/>
                      <a:pt x="23" y="33"/>
                      <a:pt x="20" y="35"/>
                    </a:cubicBezTo>
                    <a:cubicBezTo>
                      <a:pt x="16" y="37"/>
                      <a:pt x="14" y="39"/>
                      <a:pt x="11" y="42"/>
                    </a:cubicBezTo>
                    <a:cubicBezTo>
                      <a:pt x="7" y="46"/>
                      <a:pt x="3" y="52"/>
                      <a:pt x="2" y="58"/>
                    </a:cubicBezTo>
                    <a:cubicBezTo>
                      <a:pt x="1" y="63"/>
                      <a:pt x="0" y="69"/>
                      <a:pt x="0" y="77"/>
                    </a:cubicBezTo>
                    <a:cubicBezTo>
                      <a:pt x="0" y="84"/>
                      <a:pt x="0" y="90"/>
                      <a:pt x="1" y="95"/>
                    </a:cubicBezTo>
                    <a:cubicBezTo>
                      <a:pt x="1" y="95"/>
                      <a:pt x="1" y="95"/>
                      <a:pt x="1" y="95"/>
                    </a:cubicBezTo>
                    <a:cubicBezTo>
                      <a:pt x="2" y="101"/>
                      <a:pt x="3" y="105"/>
                      <a:pt x="5" y="109"/>
                    </a:cubicBezTo>
                    <a:cubicBezTo>
                      <a:pt x="5" y="109"/>
                      <a:pt x="5" y="109"/>
                      <a:pt x="5" y="109"/>
                    </a:cubicBezTo>
                    <a:cubicBezTo>
                      <a:pt x="6" y="111"/>
                      <a:pt x="7" y="113"/>
                      <a:pt x="8" y="115"/>
                    </a:cubicBezTo>
                    <a:cubicBezTo>
                      <a:pt x="10" y="117"/>
                      <a:pt x="12" y="119"/>
                      <a:pt x="14" y="120"/>
                    </a:cubicBezTo>
                    <a:cubicBezTo>
                      <a:pt x="14" y="120"/>
                      <a:pt x="14" y="120"/>
                      <a:pt x="14" y="120"/>
                    </a:cubicBezTo>
                    <a:cubicBezTo>
                      <a:pt x="18" y="122"/>
                      <a:pt x="22" y="123"/>
                      <a:pt x="26" y="123"/>
                    </a:cubicBezTo>
                    <a:cubicBezTo>
                      <a:pt x="30" y="123"/>
                      <a:pt x="33" y="122"/>
                      <a:pt x="36" y="121"/>
                    </a:cubicBezTo>
                    <a:cubicBezTo>
                      <a:pt x="39" y="119"/>
                      <a:pt x="42" y="118"/>
                      <a:pt x="46" y="116"/>
                    </a:cubicBezTo>
                    <a:cubicBezTo>
                      <a:pt x="46" y="116"/>
                      <a:pt x="46" y="116"/>
                      <a:pt x="46" y="116"/>
                    </a:cubicBezTo>
                    <a:cubicBezTo>
                      <a:pt x="52" y="112"/>
                      <a:pt x="59" y="108"/>
                      <a:pt x="69" y="104"/>
                    </a:cubicBezTo>
                    <a:cubicBezTo>
                      <a:pt x="78" y="100"/>
                      <a:pt x="89" y="96"/>
                      <a:pt x="102" y="92"/>
                    </a:cubicBezTo>
                    <a:cubicBezTo>
                      <a:pt x="102" y="92"/>
                      <a:pt x="102" y="92"/>
                      <a:pt x="102" y="92"/>
                    </a:cubicBezTo>
                    <a:cubicBezTo>
                      <a:pt x="113" y="89"/>
                      <a:pt x="128" y="87"/>
                      <a:pt x="145" y="87"/>
                    </a:cubicBezTo>
                    <a:cubicBezTo>
                      <a:pt x="164" y="87"/>
                      <a:pt x="179" y="90"/>
                      <a:pt x="192" y="95"/>
                    </a:cubicBezTo>
                    <a:cubicBezTo>
                      <a:pt x="192" y="95"/>
                      <a:pt x="192" y="95"/>
                      <a:pt x="192" y="95"/>
                    </a:cubicBezTo>
                    <a:cubicBezTo>
                      <a:pt x="206" y="100"/>
                      <a:pt x="216" y="107"/>
                      <a:pt x="225" y="116"/>
                    </a:cubicBezTo>
                    <a:cubicBezTo>
                      <a:pt x="233" y="125"/>
                      <a:pt x="240" y="136"/>
                      <a:pt x="244" y="149"/>
                    </a:cubicBezTo>
                    <a:cubicBezTo>
                      <a:pt x="244" y="149"/>
                      <a:pt x="244" y="149"/>
                      <a:pt x="244" y="149"/>
                    </a:cubicBezTo>
                    <a:cubicBezTo>
                      <a:pt x="249" y="162"/>
                      <a:pt x="251" y="177"/>
                      <a:pt x="251" y="193"/>
                    </a:cubicBezTo>
                    <a:cubicBezTo>
                      <a:pt x="251" y="207"/>
                      <a:pt x="249" y="221"/>
                      <a:pt x="245" y="234"/>
                    </a:cubicBezTo>
                    <a:cubicBezTo>
                      <a:pt x="242" y="246"/>
                      <a:pt x="236" y="257"/>
                      <a:pt x="229" y="266"/>
                    </a:cubicBezTo>
                    <a:cubicBezTo>
                      <a:pt x="221" y="275"/>
                      <a:pt x="212" y="282"/>
                      <a:pt x="199" y="287"/>
                    </a:cubicBezTo>
                    <a:cubicBezTo>
                      <a:pt x="187" y="293"/>
                      <a:pt x="172" y="296"/>
                      <a:pt x="153" y="296"/>
                    </a:cubicBezTo>
                    <a:cubicBezTo>
                      <a:pt x="143" y="296"/>
                      <a:pt x="143" y="296"/>
                      <a:pt x="143" y="296"/>
                    </a:cubicBezTo>
                    <a:cubicBezTo>
                      <a:pt x="137" y="296"/>
                      <a:pt x="131" y="296"/>
                      <a:pt x="126" y="298"/>
                    </a:cubicBezTo>
                    <a:cubicBezTo>
                      <a:pt x="126" y="298"/>
                      <a:pt x="126" y="298"/>
                      <a:pt x="126" y="298"/>
                    </a:cubicBezTo>
                    <a:cubicBezTo>
                      <a:pt x="120" y="299"/>
                      <a:pt x="114" y="302"/>
                      <a:pt x="109" y="307"/>
                    </a:cubicBezTo>
                    <a:cubicBezTo>
                      <a:pt x="109" y="307"/>
                      <a:pt x="109" y="307"/>
                      <a:pt x="109" y="307"/>
                    </a:cubicBezTo>
                    <a:cubicBezTo>
                      <a:pt x="105" y="311"/>
                      <a:pt x="102" y="317"/>
                      <a:pt x="100" y="323"/>
                    </a:cubicBezTo>
                    <a:cubicBezTo>
                      <a:pt x="100" y="323"/>
                      <a:pt x="100" y="323"/>
                      <a:pt x="100" y="323"/>
                    </a:cubicBezTo>
                    <a:cubicBezTo>
                      <a:pt x="99" y="328"/>
                      <a:pt x="98" y="334"/>
                      <a:pt x="98" y="340"/>
                    </a:cubicBezTo>
                    <a:cubicBezTo>
                      <a:pt x="98" y="341"/>
                      <a:pt x="98" y="342"/>
                      <a:pt x="98" y="344"/>
                    </a:cubicBezTo>
                    <a:cubicBezTo>
                      <a:pt x="110" y="343"/>
                      <a:pt x="110" y="343"/>
                      <a:pt x="110" y="343"/>
                    </a:cubicBezTo>
                    <a:cubicBezTo>
                      <a:pt x="98" y="344"/>
                      <a:pt x="98" y="344"/>
                      <a:pt x="98" y="344"/>
                    </a:cubicBezTo>
                    <a:cubicBezTo>
                      <a:pt x="101" y="470"/>
                      <a:pt x="101" y="470"/>
                      <a:pt x="101" y="470"/>
                    </a:cubicBezTo>
                    <a:cubicBezTo>
                      <a:pt x="113" y="470"/>
                      <a:pt x="113" y="470"/>
                      <a:pt x="113" y="470"/>
                    </a:cubicBezTo>
                    <a:cubicBezTo>
                      <a:pt x="101" y="470"/>
                      <a:pt x="101" y="470"/>
                      <a:pt x="101" y="470"/>
                    </a:cubicBezTo>
                    <a:cubicBezTo>
                      <a:pt x="101" y="474"/>
                      <a:pt x="102" y="479"/>
                      <a:pt x="105" y="483"/>
                    </a:cubicBezTo>
                    <a:cubicBezTo>
                      <a:pt x="105" y="483"/>
                      <a:pt x="105" y="483"/>
                      <a:pt x="105" y="483"/>
                    </a:cubicBezTo>
                    <a:cubicBezTo>
                      <a:pt x="106" y="485"/>
                      <a:pt x="108" y="487"/>
                      <a:pt x="110" y="488"/>
                    </a:cubicBezTo>
                    <a:cubicBezTo>
                      <a:pt x="112" y="490"/>
                      <a:pt x="114" y="491"/>
                      <a:pt x="116" y="492"/>
                    </a:cubicBezTo>
                    <a:cubicBezTo>
                      <a:pt x="116" y="492"/>
                      <a:pt x="116" y="492"/>
                      <a:pt x="116" y="492"/>
                    </a:cubicBezTo>
                    <a:cubicBezTo>
                      <a:pt x="121" y="493"/>
                      <a:pt x="125" y="494"/>
                      <a:pt x="131" y="495"/>
                    </a:cubicBezTo>
                    <a:cubicBezTo>
                      <a:pt x="131" y="495"/>
                      <a:pt x="131" y="495"/>
                      <a:pt x="131" y="495"/>
                    </a:cubicBezTo>
                    <a:cubicBezTo>
                      <a:pt x="136" y="495"/>
                      <a:pt x="142" y="496"/>
                      <a:pt x="148" y="496"/>
                    </a:cubicBezTo>
                    <a:cubicBezTo>
                      <a:pt x="155" y="496"/>
                      <a:pt x="160" y="495"/>
                      <a:pt x="165" y="495"/>
                    </a:cubicBezTo>
                    <a:cubicBezTo>
                      <a:pt x="170" y="494"/>
                      <a:pt x="175" y="493"/>
                      <a:pt x="179" y="491"/>
                    </a:cubicBezTo>
                    <a:cubicBezTo>
                      <a:pt x="183" y="490"/>
                      <a:pt x="187" y="487"/>
                      <a:pt x="189" y="483"/>
                    </a:cubicBezTo>
                    <a:cubicBezTo>
                      <a:pt x="191" y="481"/>
                      <a:pt x="192" y="479"/>
                      <a:pt x="193" y="477"/>
                    </a:cubicBezTo>
                    <a:cubicBezTo>
                      <a:pt x="194" y="475"/>
                      <a:pt x="194" y="472"/>
                      <a:pt x="194" y="470"/>
                    </a:cubicBezTo>
                    <a:cubicBezTo>
                      <a:pt x="182" y="470"/>
                      <a:pt x="182" y="470"/>
                      <a:pt x="182" y="470"/>
                    </a:cubicBezTo>
                    <a:cubicBezTo>
                      <a:pt x="194" y="470"/>
                      <a:pt x="194" y="470"/>
                      <a:pt x="194" y="470"/>
                    </a:cubicBezTo>
                    <a:cubicBezTo>
                      <a:pt x="197" y="360"/>
                      <a:pt x="197" y="360"/>
                      <a:pt x="197" y="360"/>
                    </a:cubicBezTo>
                    <a:cubicBezTo>
                      <a:pt x="185" y="360"/>
                      <a:pt x="185" y="360"/>
                      <a:pt x="185" y="360"/>
                    </a:cubicBezTo>
                    <a:cubicBezTo>
                      <a:pt x="186" y="372"/>
                      <a:pt x="186" y="372"/>
                      <a:pt x="186" y="372"/>
                    </a:cubicBezTo>
                    <a:cubicBezTo>
                      <a:pt x="211" y="370"/>
                      <a:pt x="233" y="365"/>
                      <a:pt x="254" y="356"/>
                    </a:cubicBezTo>
                    <a:cubicBezTo>
                      <a:pt x="274" y="347"/>
                      <a:pt x="292" y="335"/>
                      <a:pt x="307" y="319"/>
                    </a:cubicBezTo>
                    <a:cubicBezTo>
                      <a:pt x="322" y="303"/>
                      <a:pt x="334" y="284"/>
                      <a:pt x="342" y="262"/>
                    </a:cubicBezTo>
                    <a:cubicBezTo>
                      <a:pt x="350" y="240"/>
                      <a:pt x="354" y="215"/>
                      <a:pt x="354" y="187"/>
                    </a:cubicBezTo>
                    <a:cubicBezTo>
                      <a:pt x="342" y="187"/>
                      <a:pt x="342" y="187"/>
                      <a:pt x="342" y="187"/>
                    </a:cubicBezTo>
                    <a:moveTo>
                      <a:pt x="198" y="592"/>
                    </a:moveTo>
                    <a:cubicBezTo>
                      <a:pt x="186" y="592"/>
                      <a:pt x="186" y="592"/>
                      <a:pt x="186" y="592"/>
                    </a:cubicBezTo>
                    <a:cubicBezTo>
                      <a:pt x="186" y="601"/>
                      <a:pt x="185" y="609"/>
                      <a:pt x="184" y="614"/>
                    </a:cubicBezTo>
                    <a:cubicBezTo>
                      <a:pt x="183" y="619"/>
                      <a:pt x="181" y="622"/>
                      <a:pt x="179" y="625"/>
                    </a:cubicBezTo>
                    <a:cubicBezTo>
                      <a:pt x="177" y="627"/>
                      <a:pt x="174" y="629"/>
                      <a:pt x="170" y="630"/>
                    </a:cubicBezTo>
                    <a:cubicBezTo>
                      <a:pt x="170" y="630"/>
                      <a:pt x="170" y="630"/>
                      <a:pt x="170" y="630"/>
                    </a:cubicBezTo>
                    <a:cubicBezTo>
                      <a:pt x="165" y="631"/>
                      <a:pt x="158" y="632"/>
                      <a:pt x="150" y="632"/>
                    </a:cubicBezTo>
                    <a:cubicBezTo>
                      <a:pt x="141" y="632"/>
                      <a:pt x="134" y="631"/>
                      <a:pt x="129" y="630"/>
                    </a:cubicBezTo>
                    <a:cubicBezTo>
                      <a:pt x="129" y="630"/>
                      <a:pt x="129" y="630"/>
                      <a:pt x="129" y="630"/>
                    </a:cubicBezTo>
                    <a:cubicBezTo>
                      <a:pt x="125" y="629"/>
                      <a:pt x="122" y="627"/>
                      <a:pt x="120" y="625"/>
                    </a:cubicBezTo>
                    <a:cubicBezTo>
                      <a:pt x="120" y="625"/>
                      <a:pt x="120" y="625"/>
                      <a:pt x="120" y="625"/>
                    </a:cubicBezTo>
                    <a:cubicBezTo>
                      <a:pt x="118" y="622"/>
                      <a:pt x="116" y="619"/>
                      <a:pt x="115" y="614"/>
                    </a:cubicBezTo>
                    <a:cubicBezTo>
                      <a:pt x="114" y="609"/>
                      <a:pt x="114" y="601"/>
                      <a:pt x="114" y="592"/>
                    </a:cubicBezTo>
                    <a:cubicBezTo>
                      <a:pt x="114" y="582"/>
                      <a:pt x="114" y="575"/>
                      <a:pt x="115" y="569"/>
                    </a:cubicBezTo>
                    <a:cubicBezTo>
                      <a:pt x="116" y="566"/>
                      <a:pt x="117" y="564"/>
                      <a:pt x="117" y="563"/>
                    </a:cubicBezTo>
                    <a:cubicBezTo>
                      <a:pt x="118" y="561"/>
                      <a:pt x="119" y="560"/>
                      <a:pt x="120" y="559"/>
                    </a:cubicBezTo>
                    <a:cubicBezTo>
                      <a:pt x="122" y="557"/>
                      <a:pt x="125" y="555"/>
                      <a:pt x="129" y="554"/>
                    </a:cubicBezTo>
                    <a:cubicBezTo>
                      <a:pt x="129" y="554"/>
                      <a:pt x="129" y="554"/>
                      <a:pt x="129" y="554"/>
                    </a:cubicBezTo>
                    <a:cubicBezTo>
                      <a:pt x="134" y="553"/>
                      <a:pt x="141" y="552"/>
                      <a:pt x="150" y="552"/>
                    </a:cubicBezTo>
                    <a:cubicBezTo>
                      <a:pt x="158" y="552"/>
                      <a:pt x="165" y="553"/>
                      <a:pt x="170" y="554"/>
                    </a:cubicBezTo>
                    <a:cubicBezTo>
                      <a:pt x="170" y="554"/>
                      <a:pt x="170" y="554"/>
                      <a:pt x="170" y="554"/>
                    </a:cubicBezTo>
                    <a:cubicBezTo>
                      <a:pt x="175" y="555"/>
                      <a:pt x="177" y="557"/>
                      <a:pt x="179" y="559"/>
                    </a:cubicBezTo>
                    <a:cubicBezTo>
                      <a:pt x="179" y="559"/>
                      <a:pt x="179" y="559"/>
                      <a:pt x="179" y="559"/>
                    </a:cubicBezTo>
                    <a:cubicBezTo>
                      <a:pt x="180" y="560"/>
                      <a:pt x="181" y="561"/>
                      <a:pt x="182" y="563"/>
                    </a:cubicBezTo>
                    <a:cubicBezTo>
                      <a:pt x="182" y="564"/>
                      <a:pt x="183" y="566"/>
                      <a:pt x="184" y="569"/>
                    </a:cubicBezTo>
                    <a:cubicBezTo>
                      <a:pt x="185" y="575"/>
                      <a:pt x="186" y="582"/>
                      <a:pt x="186" y="592"/>
                    </a:cubicBezTo>
                    <a:cubicBezTo>
                      <a:pt x="198" y="592"/>
                      <a:pt x="198" y="592"/>
                      <a:pt x="198" y="592"/>
                    </a:cubicBezTo>
                    <a:cubicBezTo>
                      <a:pt x="210" y="592"/>
                      <a:pt x="210" y="592"/>
                      <a:pt x="210" y="592"/>
                    </a:cubicBezTo>
                    <a:cubicBezTo>
                      <a:pt x="210" y="581"/>
                      <a:pt x="209" y="572"/>
                      <a:pt x="207" y="564"/>
                    </a:cubicBezTo>
                    <a:cubicBezTo>
                      <a:pt x="206" y="560"/>
                      <a:pt x="205" y="556"/>
                      <a:pt x="203" y="552"/>
                    </a:cubicBezTo>
                    <a:cubicBezTo>
                      <a:pt x="202" y="549"/>
                      <a:pt x="199" y="545"/>
                      <a:pt x="197" y="542"/>
                    </a:cubicBezTo>
                    <a:cubicBezTo>
                      <a:pt x="197" y="542"/>
                      <a:pt x="197" y="542"/>
                      <a:pt x="197" y="542"/>
                    </a:cubicBezTo>
                    <a:cubicBezTo>
                      <a:pt x="191" y="537"/>
                      <a:pt x="184" y="533"/>
                      <a:pt x="176" y="531"/>
                    </a:cubicBezTo>
                    <a:cubicBezTo>
                      <a:pt x="176" y="531"/>
                      <a:pt x="176" y="531"/>
                      <a:pt x="176" y="531"/>
                    </a:cubicBezTo>
                    <a:cubicBezTo>
                      <a:pt x="169" y="529"/>
                      <a:pt x="160" y="528"/>
                      <a:pt x="150" y="528"/>
                    </a:cubicBezTo>
                    <a:cubicBezTo>
                      <a:pt x="140" y="528"/>
                      <a:pt x="131" y="529"/>
                      <a:pt x="123" y="531"/>
                    </a:cubicBezTo>
                    <a:cubicBezTo>
                      <a:pt x="123" y="531"/>
                      <a:pt x="123" y="531"/>
                      <a:pt x="123" y="531"/>
                    </a:cubicBezTo>
                    <a:cubicBezTo>
                      <a:pt x="115" y="533"/>
                      <a:pt x="108" y="537"/>
                      <a:pt x="103" y="542"/>
                    </a:cubicBezTo>
                    <a:cubicBezTo>
                      <a:pt x="100" y="545"/>
                      <a:pt x="98" y="548"/>
                      <a:pt x="96" y="552"/>
                    </a:cubicBezTo>
                    <a:cubicBezTo>
                      <a:pt x="94" y="556"/>
                      <a:pt x="93" y="560"/>
                      <a:pt x="92" y="564"/>
                    </a:cubicBezTo>
                    <a:cubicBezTo>
                      <a:pt x="90" y="572"/>
                      <a:pt x="90" y="581"/>
                      <a:pt x="90" y="592"/>
                    </a:cubicBezTo>
                    <a:cubicBezTo>
                      <a:pt x="90" y="602"/>
                      <a:pt x="90" y="611"/>
                      <a:pt x="92" y="619"/>
                    </a:cubicBezTo>
                    <a:cubicBezTo>
                      <a:pt x="94" y="627"/>
                      <a:pt x="97" y="635"/>
                      <a:pt x="103" y="641"/>
                    </a:cubicBezTo>
                    <a:cubicBezTo>
                      <a:pt x="103" y="641"/>
                      <a:pt x="103" y="641"/>
                      <a:pt x="103" y="641"/>
                    </a:cubicBezTo>
                    <a:cubicBezTo>
                      <a:pt x="108" y="647"/>
                      <a:pt x="115" y="651"/>
                      <a:pt x="123" y="653"/>
                    </a:cubicBezTo>
                    <a:cubicBezTo>
                      <a:pt x="123" y="653"/>
                      <a:pt x="123" y="653"/>
                      <a:pt x="123" y="653"/>
                    </a:cubicBezTo>
                    <a:cubicBezTo>
                      <a:pt x="131" y="655"/>
                      <a:pt x="140" y="656"/>
                      <a:pt x="150" y="656"/>
                    </a:cubicBezTo>
                    <a:cubicBezTo>
                      <a:pt x="160" y="656"/>
                      <a:pt x="169" y="655"/>
                      <a:pt x="176" y="653"/>
                    </a:cubicBezTo>
                    <a:cubicBezTo>
                      <a:pt x="176" y="653"/>
                      <a:pt x="176" y="653"/>
                      <a:pt x="176" y="653"/>
                    </a:cubicBezTo>
                    <a:cubicBezTo>
                      <a:pt x="184" y="651"/>
                      <a:pt x="192" y="647"/>
                      <a:pt x="197" y="641"/>
                    </a:cubicBezTo>
                    <a:cubicBezTo>
                      <a:pt x="202" y="635"/>
                      <a:pt x="206" y="627"/>
                      <a:pt x="207" y="619"/>
                    </a:cubicBezTo>
                    <a:cubicBezTo>
                      <a:pt x="209" y="611"/>
                      <a:pt x="210" y="602"/>
                      <a:pt x="210" y="592"/>
                    </a:cubicBezTo>
                    <a:cubicBezTo>
                      <a:pt x="198" y="592"/>
                      <a:pt x="198" y="592"/>
                      <a:pt x="198" y="592"/>
                    </a:cubicBezTo>
                  </a:path>
                </a:pathLst>
              </a:custGeom>
              <a:solidFill>
                <a:srgbClr val="F3F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2" name="Freeform 29"/>
              <p:cNvSpPr>
                <a:spLocks/>
              </p:cNvSpPr>
              <p:nvPr/>
            </p:nvSpPr>
            <p:spPr bwMode="auto">
              <a:xfrm>
                <a:off x="-1968500" y="-745878"/>
                <a:ext cx="547688" cy="280988"/>
              </a:xfrm>
              <a:custGeom>
                <a:avLst/>
                <a:gdLst>
                  <a:gd name="T0" fmla="*/ 131 w 146"/>
                  <a:gd name="T1" fmla="*/ 0 h 75"/>
                  <a:gd name="T2" fmla="*/ 131 w 146"/>
                  <a:gd name="T3" fmla="*/ 0 h 75"/>
                  <a:gd name="T4" fmla="*/ 87 w 146"/>
                  <a:gd name="T5" fmla="*/ 4 h 75"/>
                  <a:gd name="T6" fmla="*/ 48 w 146"/>
                  <a:gd name="T7" fmla="*/ 13 h 75"/>
                  <a:gd name="T8" fmla="*/ 48 w 146"/>
                  <a:gd name="T9" fmla="*/ 13 h 75"/>
                  <a:gd name="T10" fmla="*/ 19 w 146"/>
                  <a:gd name="T11" fmla="*/ 26 h 75"/>
                  <a:gd name="T12" fmla="*/ 19 w 146"/>
                  <a:gd name="T13" fmla="*/ 26 h 75"/>
                  <a:gd name="T14" fmla="*/ 9 w 146"/>
                  <a:gd name="T15" fmla="*/ 31 h 75"/>
                  <a:gd name="T16" fmla="*/ 4 w 146"/>
                  <a:gd name="T17" fmla="*/ 35 h 75"/>
                  <a:gd name="T18" fmla="*/ 1 w 146"/>
                  <a:gd name="T19" fmla="*/ 39 h 75"/>
                  <a:gd name="T20" fmla="*/ 0 w 146"/>
                  <a:gd name="T21" fmla="*/ 53 h 75"/>
                  <a:gd name="T22" fmla="*/ 1 w 146"/>
                  <a:gd name="T23" fmla="*/ 68 h 75"/>
                  <a:gd name="T24" fmla="*/ 1 w 146"/>
                  <a:gd name="T25" fmla="*/ 68 h 75"/>
                  <a:gd name="T26" fmla="*/ 2 w 146"/>
                  <a:gd name="T27" fmla="*/ 75 h 75"/>
                  <a:gd name="T28" fmla="*/ 3 w 146"/>
                  <a:gd name="T29" fmla="*/ 74 h 75"/>
                  <a:gd name="T30" fmla="*/ 10 w 146"/>
                  <a:gd name="T31" fmla="*/ 71 h 75"/>
                  <a:gd name="T32" fmla="*/ 10 w 146"/>
                  <a:gd name="T33" fmla="*/ 71 h 75"/>
                  <a:gd name="T34" fmla="*/ 35 w 146"/>
                  <a:gd name="T35" fmla="*/ 58 h 75"/>
                  <a:gd name="T36" fmla="*/ 71 w 146"/>
                  <a:gd name="T37" fmla="*/ 45 h 75"/>
                  <a:gd name="T38" fmla="*/ 71 w 146"/>
                  <a:gd name="T39" fmla="*/ 45 h 75"/>
                  <a:gd name="T40" fmla="*/ 121 w 146"/>
                  <a:gd name="T41" fmla="*/ 39 h 75"/>
                  <a:gd name="T42" fmla="*/ 146 w 146"/>
                  <a:gd name="T43" fmla="*/ 40 h 75"/>
                  <a:gd name="T44" fmla="*/ 139 w 146"/>
                  <a:gd name="T45" fmla="*/ 0 h 75"/>
                  <a:gd name="T46" fmla="*/ 131 w 146"/>
                  <a:gd name="T4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75">
                    <a:moveTo>
                      <a:pt x="131" y="0"/>
                    </a:moveTo>
                    <a:cubicBezTo>
                      <a:pt x="131" y="0"/>
                      <a:pt x="131" y="0"/>
                      <a:pt x="131" y="0"/>
                    </a:cubicBezTo>
                    <a:cubicBezTo>
                      <a:pt x="116" y="0"/>
                      <a:pt x="101" y="1"/>
                      <a:pt x="87" y="4"/>
                    </a:cubicBezTo>
                    <a:cubicBezTo>
                      <a:pt x="73" y="6"/>
                      <a:pt x="60" y="10"/>
                      <a:pt x="48" y="13"/>
                    </a:cubicBezTo>
                    <a:cubicBezTo>
                      <a:pt x="48" y="13"/>
                      <a:pt x="48" y="13"/>
                      <a:pt x="48" y="13"/>
                    </a:cubicBezTo>
                    <a:cubicBezTo>
                      <a:pt x="36" y="17"/>
                      <a:pt x="27" y="21"/>
                      <a:pt x="19" y="26"/>
                    </a:cubicBezTo>
                    <a:cubicBezTo>
                      <a:pt x="19" y="26"/>
                      <a:pt x="19" y="26"/>
                      <a:pt x="19" y="26"/>
                    </a:cubicBezTo>
                    <a:cubicBezTo>
                      <a:pt x="15" y="28"/>
                      <a:pt x="11" y="30"/>
                      <a:pt x="9" y="31"/>
                    </a:cubicBezTo>
                    <a:cubicBezTo>
                      <a:pt x="6" y="33"/>
                      <a:pt x="4" y="34"/>
                      <a:pt x="4" y="35"/>
                    </a:cubicBezTo>
                    <a:cubicBezTo>
                      <a:pt x="2" y="37"/>
                      <a:pt x="2" y="38"/>
                      <a:pt x="1" y="39"/>
                    </a:cubicBezTo>
                    <a:cubicBezTo>
                      <a:pt x="1" y="41"/>
                      <a:pt x="0" y="46"/>
                      <a:pt x="0" y="53"/>
                    </a:cubicBezTo>
                    <a:cubicBezTo>
                      <a:pt x="0" y="59"/>
                      <a:pt x="0" y="65"/>
                      <a:pt x="1" y="68"/>
                    </a:cubicBezTo>
                    <a:cubicBezTo>
                      <a:pt x="1" y="68"/>
                      <a:pt x="1" y="68"/>
                      <a:pt x="1" y="68"/>
                    </a:cubicBezTo>
                    <a:cubicBezTo>
                      <a:pt x="1" y="71"/>
                      <a:pt x="2" y="74"/>
                      <a:pt x="2" y="75"/>
                    </a:cubicBezTo>
                    <a:cubicBezTo>
                      <a:pt x="3" y="75"/>
                      <a:pt x="3" y="75"/>
                      <a:pt x="3" y="74"/>
                    </a:cubicBezTo>
                    <a:cubicBezTo>
                      <a:pt x="5" y="74"/>
                      <a:pt x="7" y="73"/>
                      <a:pt x="10" y="71"/>
                    </a:cubicBezTo>
                    <a:cubicBezTo>
                      <a:pt x="10" y="71"/>
                      <a:pt x="10" y="71"/>
                      <a:pt x="10" y="71"/>
                    </a:cubicBezTo>
                    <a:cubicBezTo>
                      <a:pt x="16" y="67"/>
                      <a:pt x="25" y="63"/>
                      <a:pt x="35" y="58"/>
                    </a:cubicBezTo>
                    <a:cubicBezTo>
                      <a:pt x="45" y="53"/>
                      <a:pt x="57" y="49"/>
                      <a:pt x="71" y="45"/>
                    </a:cubicBezTo>
                    <a:cubicBezTo>
                      <a:pt x="71" y="45"/>
                      <a:pt x="71" y="45"/>
                      <a:pt x="71" y="45"/>
                    </a:cubicBezTo>
                    <a:cubicBezTo>
                      <a:pt x="85" y="41"/>
                      <a:pt x="102" y="39"/>
                      <a:pt x="121" y="39"/>
                    </a:cubicBezTo>
                    <a:cubicBezTo>
                      <a:pt x="129" y="39"/>
                      <a:pt x="138" y="39"/>
                      <a:pt x="146" y="40"/>
                    </a:cubicBezTo>
                    <a:cubicBezTo>
                      <a:pt x="143" y="27"/>
                      <a:pt x="141" y="13"/>
                      <a:pt x="139" y="0"/>
                    </a:cubicBezTo>
                    <a:cubicBezTo>
                      <a:pt x="136" y="0"/>
                      <a:pt x="134" y="0"/>
                      <a:pt x="13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3" name="Freeform 30"/>
              <p:cNvSpPr>
                <a:spLocks/>
              </p:cNvSpPr>
              <p:nvPr/>
            </p:nvSpPr>
            <p:spPr bwMode="auto">
              <a:xfrm>
                <a:off x="-2009775" y="-795091"/>
                <a:ext cx="592138" cy="371475"/>
              </a:xfrm>
              <a:custGeom>
                <a:avLst/>
                <a:gdLst>
                  <a:gd name="T0" fmla="*/ 143 w 158"/>
                  <a:gd name="T1" fmla="*/ 0 h 99"/>
                  <a:gd name="T2" fmla="*/ 97 w 158"/>
                  <a:gd name="T3" fmla="*/ 4 h 99"/>
                  <a:gd name="T4" fmla="*/ 56 w 158"/>
                  <a:gd name="T5" fmla="*/ 14 h 99"/>
                  <a:gd name="T6" fmla="*/ 25 w 158"/>
                  <a:gd name="T7" fmla="*/ 27 h 99"/>
                  <a:gd name="T8" fmla="*/ 7 w 158"/>
                  <a:gd name="T9" fmla="*/ 38 h 99"/>
                  <a:gd name="T10" fmla="*/ 1 w 158"/>
                  <a:gd name="T11" fmla="*/ 48 h 99"/>
                  <a:gd name="T12" fmla="*/ 0 w 158"/>
                  <a:gd name="T13" fmla="*/ 65 h 99"/>
                  <a:gd name="T14" fmla="*/ 1 w 158"/>
                  <a:gd name="T15" fmla="*/ 82 h 99"/>
                  <a:gd name="T16" fmla="*/ 3 w 158"/>
                  <a:gd name="T17" fmla="*/ 92 h 99"/>
                  <a:gd name="T18" fmla="*/ 8 w 158"/>
                  <a:gd name="T19" fmla="*/ 97 h 99"/>
                  <a:gd name="T20" fmla="*/ 13 w 158"/>
                  <a:gd name="T21" fmla="*/ 99 h 99"/>
                  <a:gd name="T22" fmla="*/ 27 w 158"/>
                  <a:gd name="T23" fmla="*/ 93 h 99"/>
                  <a:gd name="T24" fmla="*/ 51 w 158"/>
                  <a:gd name="T25" fmla="*/ 81 h 99"/>
                  <a:gd name="T26" fmla="*/ 86 w 158"/>
                  <a:gd name="T27" fmla="*/ 68 h 99"/>
                  <a:gd name="T28" fmla="*/ 132 w 158"/>
                  <a:gd name="T29" fmla="*/ 63 h 99"/>
                  <a:gd name="T30" fmla="*/ 158 w 158"/>
                  <a:gd name="T31" fmla="*/ 65 h 99"/>
                  <a:gd name="T32" fmla="*/ 157 w 158"/>
                  <a:gd name="T33" fmla="*/ 53 h 99"/>
                  <a:gd name="T34" fmla="*/ 132 w 158"/>
                  <a:gd name="T35" fmla="*/ 52 h 99"/>
                  <a:gd name="T36" fmla="*/ 82 w 158"/>
                  <a:gd name="T37" fmla="*/ 58 h 99"/>
                  <a:gd name="T38" fmla="*/ 82 w 158"/>
                  <a:gd name="T39" fmla="*/ 58 h 99"/>
                  <a:gd name="T40" fmla="*/ 46 w 158"/>
                  <a:gd name="T41" fmla="*/ 71 h 99"/>
                  <a:gd name="T42" fmla="*/ 21 w 158"/>
                  <a:gd name="T43" fmla="*/ 84 h 99"/>
                  <a:gd name="T44" fmla="*/ 21 w 158"/>
                  <a:gd name="T45" fmla="*/ 84 h 99"/>
                  <a:gd name="T46" fmla="*/ 14 w 158"/>
                  <a:gd name="T47" fmla="*/ 87 h 99"/>
                  <a:gd name="T48" fmla="*/ 13 w 158"/>
                  <a:gd name="T49" fmla="*/ 88 h 99"/>
                  <a:gd name="T50" fmla="*/ 12 w 158"/>
                  <a:gd name="T51" fmla="*/ 81 h 99"/>
                  <a:gd name="T52" fmla="*/ 12 w 158"/>
                  <a:gd name="T53" fmla="*/ 81 h 99"/>
                  <a:gd name="T54" fmla="*/ 11 w 158"/>
                  <a:gd name="T55" fmla="*/ 66 h 99"/>
                  <a:gd name="T56" fmla="*/ 12 w 158"/>
                  <a:gd name="T57" fmla="*/ 52 h 99"/>
                  <a:gd name="T58" fmla="*/ 15 w 158"/>
                  <a:gd name="T59" fmla="*/ 48 h 99"/>
                  <a:gd name="T60" fmla="*/ 20 w 158"/>
                  <a:gd name="T61" fmla="*/ 44 h 99"/>
                  <a:gd name="T62" fmla="*/ 30 w 158"/>
                  <a:gd name="T63" fmla="*/ 39 h 99"/>
                  <a:gd name="T64" fmla="*/ 30 w 158"/>
                  <a:gd name="T65" fmla="*/ 39 h 99"/>
                  <a:gd name="T66" fmla="*/ 59 w 158"/>
                  <a:gd name="T67" fmla="*/ 26 h 99"/>
                  <a:gd name="T68" fmla="*/ 59 w 158"/>
                  <a:gd name="T69" fmla="*/ 26 h 99"/>
                  <a:gd name="T70" fmla="*/ 98 w 158"/>
                  <a:gd name="T71" fmla="*/ 17 h 99"/>
                  <a:gd name="T72" fmla="*/ 142 w 158"/>
                  <a:gd name="T73" fmla="*/ 13 h 99"/>
                  <a:gd name="T74" fmla="*/ 142 w 158"/>
                  <a:gd name="T75" fmla="*/ 13 h 99"/>
                  <a:gd name="T76" fmla="*/ 150 w 158"/>
                  <a:gd name="T77" fmla="*/ 13 h 99"/>
                  <a:gd name="T78" fmla="*/ 147 w 158"/>
                  <a:gd name="T79" fmla="*/ 0 h 99"/>
                  <a:gd name="T80" fmla="*/ 143 w 158"/>
                  <a:gd name="T8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8" h="99">
                    <a:moveTo>
                      <a:pt x="143" y="0"/>
                    </a:moveTo>
                    <a:cubicBezTo>
                      <a:pt x="127" y="0"/>
                      <a:pt x="111" y="1"/>
                      <a:pt x="97" y="4"/>
                    </a:cubicBezTo>
                    <a:cubicBezTo>
                      <a:pt x="82" y="7"/>
                      <a:pt x="68" y="10"/>
                      <a:pt x="56" y="14"/>
                    </a:cubicBezTo>
                    <a:cubicBezTo>
                      <a:pt x="44" y="18"/>
                      <a:pt x="33" y="22"/>
                      <a:pt x="25" y="27"/>
                    </a:cubicBezTo>
                    <a:cubicBezTo>
                      <a:pt x="16" y="32"/>
                      <a:pt x="10" y="35"/>
                      <a:pt x="7" y="38"/>
                    </a:cubicBezTo>
                    <a:cubicBezTo>
                      <a:pt x="4" y="41"/>
                      <a:pt x="2" y="44"/>
                      <a:pt x="1" y="48"/>
                    </a:cubicBezTo>
                    <a:cubicBezTo>
                      <a:pt x="0" y="52"/>
                      <a:pt x="0" y="58"/>
                      <a:pt x="0" y="65"/>
                    </a:cubicBezTo>
                    <a:cubicBezTo>
                      <a:pt x="0" y="72"/>
                      <a:pt x="0" y="77"/>
                      <a:pt x="1" y="82"/>
                    </a:cubicBezTo>
                    <a:cubicBezTo>
                      <a:pt x="1" y="86"/>
                      <a:pt x="2" y="90"/>
                      <a:pt x="3" y="92"/>
                    </a:cubicBezTo>
                    <a:cubicBezTo>
                      <a:pt x="5" y="95"/>
                      <a:pt x="6" y="96"/>
                      <a:pt x="8" y="97"/>
                    </a:cubicBezTo>
                    <a:cubicBezTo>
                      <a:pt x="9" y="98"/>
                      <a:pt x="11" y="99"/>
                      <a:pt x="13" y="99"/>
                    </a:cubicBezTo>
                    <a:cubicBezTo>
                      <a:pt x="16" y="99"/>
                      <a:pt x="21" y="97"/>
                      <a:pt x="27" y="93"/>
                    </a:cubicBezTo>
                    <a:cubicBezTo>
                      <a:pt x="34" y="90"/>
                      <a:pt x="41" y="86"/>
                      <a:pt x="51" y="81"/>
                    </a:cubicBezTo>
                    <a:cubicBezTo>
                      <a:pt x="61" y="76"/>
                      <a:pt x="72" y="72"/>
                      <a:pt x="86" y="68"/>
                    </a:cubicBezTo>
                    <a:cubicBezTo>
                      <a:pt x="99" y="65"/>
                      <a:pt x="114" y="63"/>
                      <a:pt x="132" y="63"/>
                    </a:cubicBezTo>
                    <a:cubicBezTo>
                      <a:pt x="141" y="63"/>
                      <a:pt x="150" y="63"/>
                      <a:pt x="158" y="65"/>
                    </a:cubicBezTo>
                    <a:cubicBezTo>
                      <a:pt x="158" y="61"/>
                      <a:pt x="157" y="57"/>
                      <a:pt x="157" y="53"/>
                    </a:cubicBezTo>
                    <a:cubicBezTo>
                      <a:pt x="149" y="52"/>
                      <a:pt x="140" y="52"/>
                      <a:pt x="132" y="52"/>
                    </a:cubicBezTo>
                    <a:cubicBezTo>
                      <a:pt x="113" y="52"/>
                      <a:pt x="96" y="54"/>
                      <a:pt x="82" y="58"/>
                    </a:cubicBezTo>
                    <a:cubicBezTo>
                      <a:pt x="82" y="58"/>
                      <a:pt x="82" y="58"/>
                      <a:pt x="82" y="58"/>
                    </a:cubicBezTo>
                    <a:cubicBezTo>
                      <a:pt x="68" y="62"/>
                      <a:pt x="56" y="66"/>
                      <a:pt x="46" y="71"/>
                    </a:cubicBezTo>
                    <a:cubicBezTo>
                      <a:pt x="36" y="76"/>
                      <a:pt x="27" y="80"/>
                      <a:pt x="21" y="84"/>
                    </a:cubicBezTo>
                    <a:cubicBezTo>
                      <a:pt x="21" y="84"/>
                      <a:pt x="21" y="84"/>
                      <a:pt x="21" y="84"/>
                    </a:cubicBezTo>
                    <a:cubicBezTo>
                      <a:pt x="18" y="86"/>
                      <a:pt x="16" y="87"/>
                      <a:pt x="14" y="87"/>
                    </a:cubicBezTo>
                    <a:cubicBezTo>
                      <a:pt x="14" y="88"/>
                      <a:pt x="14" y="88"/>
                      <a:pt x="13" y="88"/>
                    </a:cubicBezTo>
                    <a:cubicBezTo>
                      <a:pt x="13" y="87"/>
                      <a:pt x="12" y="84"/>
                      <a:pt x="12" y="81"/>
                    </a:cubicBezTo>
                    <a:cubicBezTo>
                      <a:pt x="12" y="81"/>
                      <a:pt x="12" y="81"/>
                      <a:pt x="12" y="81"/>
                    </a:cubicBezTo>
                    <a:cubicBezTo>
                      <a:pt x="11" y="78"/>
                      <a:pt x="11" y="72"/>
                      <a:pt x="11" y="66"/>
                    </a:cubicBezTo>
                    <a:cubicBezTo>
                      <a:pt x="11" y="59"/>
                      <a:pt x="12" y="54"/>
                      <a:pt x="12" y="52"/>
                    </a:cubicBezTo>
                    <a:cubicBezTo>
                      <a:pt x="13" y="51"/>
                      <a:pt x="13" y="50"/>
                      <a:pt x="15" y="48"/>
                    </a:cubicBezTo>
                    <a:cubicBezTo>
                      <a:pt x="15" y="47"/>
                      <a:pt x="17" y="46"/>
                      <a:pt x="20" y="44"/>
                    </a:cubicBezTo>
                    <a:cubicBezTo>
                      <a:pt x="22" y="43"/>
                      <a:pt x="26" y="41"/>
                      <a:pt x="30" y="39"/>
                    </a:cubicBezTo>
                    <a:cubicBezTo>
                      <a:pt x="30" y="39"/>
                      <a:pt x="30" y="39"/>
                      <a:pt x="30" y="39"/>
                    </a:cubicBezTo>
                    <a:cubicBezTo>
                      <a:pt x="38" y="34"/>
                      <a:pt x="47" y="30"/>
                      <a:pt x="59" y="26"/>
                    </a:cubicBezTo>
                    <a:cubicBezTo>
                      <a:pt x="59" y="26"/>
                      <a:pt x="59" y="26"/>
                      <a:pt x="59" y="26"/>
                    </a:cubicBezTo>
                    <a:cubicBezTo>
                      <a:pt x="71" y="23"/>
                      <a:pt x="84" y="19"/>
                      <a:pt x="98" y="17"/>
                    </a:cubicBezTo>
                    <a:cubicBezTo>
                      <a:pt x="112" y="14"/>
                      <a:pt x="127" y="13"/>
                      <a:pt x="142" y="13"/>
                    </a:cubicBezTo>
                    <a:cubicBezTo>
                      <a:pt x="142" y="13"/>
                      <a:pt x="142" y="13"/>
                      <a:pt x="142" y="13"/>
                    </a:cubicBezTo>
                    <a:cubicBezTo>
                      <a:pt x="145" y="13"/>
                      <a:pt x="147" y="13"/>
                      <a:pt x="150" y="13"/>
                    </a:cubicBezTo>
                    <a:cubicBezTo>
                      <a:pt x="149" y="8"/>
                      <a:pt x="148" y="4"/>
                      <a:pt x="147" y="0"/>
                    </a:cubicBezTo>
                    <a:cubicBezTo>
                      <a:pt x="146" y="0"/>
                      <a:pt x="144" y="0"/>
                      <a:pt x="143"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4" name="Freeform 31"/>
              <p:cNvSpPr>
                <a:spLocks/>
              </p:cNvSpPr>
              <p:nvPr/>
            </p:nvSpPr>
            <p:spPr bwMode="auto">
              <a:xfrm>
                <a:off x="-1630363" y="1233734"/>
                <a:ext cx="153988" cy="296863"/>
              </a:xfrm>
              <a:custGeom>
                <a:avLst/>
                <a:gdLst>
                  <a:gd name="T0" fmla="*/ 36 w 41"/>
                  <a:gd name="T1" fmla="*/ 0 h 79"/>
                  <a:gd name="T2" fmla="*/ 15 w 41"/>
                  <a:gd name="T3" fmla="*/ 2 h 79"/>
                  <a:gd name="T4" fmla="*/ 15 w 41"/>
                  <a:gd name="T5" fmla="*/ 2 h 79"/>
                  <a:gd name="T6" fmla="*/ 6 w 41"/>
                  <a:gd name="T7" fmla="*/ 7 h 79"/>
                  <a:gd name="T8" fmla="*/ 3 w 41"/>
                  <a:gd name="T9" fmla="*/ 11 h 79"/>
                  <a:gd name="T10" fmla="*/ 1 w 41"/>
                  <a:gd name="T11" fmla="*/ 17 h 79"/>
                  <a:gd name="T12" fmla="*/ 0 w 41"/>
                  <a:gd name="T13" fmla="*/ 40 h 79"/>
                  <a:gd name="T14" fmla="*/ 1 w 41"/>
                  <a:gd name="T15" fmla="*/ 62 h 79"/>
                  <a:gd name="T16" fmla="*/ 6 w 41"/>
                  <a:gd name="T17" fmla="*/ 73 h 79"/>
                  <a:gd name="T18" fmla="*/ 6 w 41"/>
                  <a:gd name="T19" fmla="*/ 73 h 79"/>
                  <a:gd name="T20" fmla="*/ 15 w 41"/>
                  <a:gd name="T21" fmla="*/ 78 h 79"/>
                  <a:gd name="T22" fmla="*/ 15 w 41"/>
                  <a:gd name="T23" fmla="*/ 78 h 79"/>
                  <a:gd name="T24" fmla="*/ 21 w 41"/>
                  <a:gd name="T25" fmla="*/ 79 h 79"/>
                  <a:gd name="T26" fmla="*/ 41 w 41"/>
                  <a:gd name="T27" fmla="*/ 0 h 79"/>
                  <a:gd name="T28" fmla="*/ 36 w 41"/>
                  <a:gd name="T29" fmla="*/ 0 h 79"/>
                  <a:gd name="T30" fmla="*/ 36 w 41"/>
                  <a:gd name="T31" fmla="*/ 0 h 79"/>
                  <a:gd name="T32" fmla="*/ 36 w 41"/>
                  <a:gd name="T3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79">
                    <a:moveTo>
                      <a:pt x="36" y="0"/>
                    </a:moveTo>
                    <a:cubicBezTo>
                      <a:pt x="27" y="0"/>
                      <a:pt x="20" y="1"/>
                      <a:pt x="15" y="2"/>
                    </a:cubicBezTo>
                    <a:cubicBezTo>
                      <a:pt x="15" y="2"/>
                      <a:pt x="15" y="2"/>
                      <a:pt x="15" y="2"/>
                    </a:cubicBezTo>
                    <a:cubicBezTo>
                      <a:pt x="11" y="3"/>
                      <a:pt x="8" y="5"/>
                      <a:pt x="6" y="7"/>
                    </a:cubicBezTo>
                    <a:cubicBezTo>
                      <a:pt x="5" y="8"/>
                      <a:pt x="4" y="9"/>
                      <a:pt x="3" y="11"/>
                    </a:cubicBezTo>
                    <a:cubicBezTo>
                      <a:pt x="3" y="12"/>
                      <a:pt x="2" y="14"/>
                      <a:pt x="1" y="17"/>
                    </a:cubicBezTo>
                    <a:cubicBezTo>
                      <a:pt x="0" y="23"/>
                      <a:pt x="0" y="30"/>
                      <a:pt x="0" y="40"/>
                    </a:cubicBezTo>
                    <a:cubicBezTo>
                      <a:pt x="0" y="49"/>
                      <a:pt x="0" y="57"/>
                      <a:pt x="1" y="62"/>
                    </a:cubicBezTo>
                    <a:cubicBezTo>
                      <a:pt x="2" y="67"/>
                      <a:pt x="4" y="70"/>
                      <a:pt x="6" y="73"/>
                    </a:cubicBezTo>
                    <a:cubicBezTo>
                      <a:pt x="6" y="73"/>
                      <a:pt x="6" y="73"/>
                      <a:pt x="6" y="73"/>
                    </a:cubicBezTo>
                    <a:cubicBezTo>
                      <a:pt x="8" y="75"/>
                      <a:pt x="11" y="77"/>
                      <a:pt x="15" y="78"/>
                    </a:cubicBezTo>
                    <a:cubicBezTo>
                      <a:pt x="15" y="78"/>
                      <a:pt x="15" y="78"/>
                      <a:pt x="15" y="78"/>
                    </a:cubicBezTo>
                    <a:cubicBezTo>
                      <a:pt x="17" y="78"/>
                      <a:pt x="19" y="79"/>
                      <a:pt x="21" y="79"/>
                    </a:cubicBezTo>
                    <a:cubicBezTo>
                      <a:pt x="29" y="53"/>
                      <a:pt x="36" y="27"/>
                      <a:pt x="41" y="0"/>
                    </a:cubicBezTo>
                    <a:cubicBezTo>
                      <a:pt x="40" y="0"/>
                      <a:pt x="38" y="0"/>
                      <a:pt x="36" y="0"/>
                    </a:cubicBezTo>
                    <a:cubicBezTo>
                      <a:pt x="36" y="0"/>
                      <a:pt x="36" y="0"/>
                      <a:pt x="36" y="0"/>
                    </a:cubicBezTo>
                    <a:cubicBezTo>
                      <a:pt x="36" y="0"/>
                      <a:pt x="36" y="0"/>
                      <a:pt x="3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5" name="Freeform 32"/>
              <p:cNvSpPr>
                <a:spLocks/>
              </p:cNvSpPr>
              <p:nvPr/>
            </p:nvSpPr>
            <p:spPr bwMode="auto">
              <a:xfrm>
                <a:off x="-1676400" y="1186109"/>
                <a:ext cx="211138" cy="382588"/>
              </a:xfrm>
              <a:custGeom>
                <a:avLst/>
                <a:gdLst>
                  <a:gd name="T0" fmla="*/ 49 w 56"/>
                  <a:gd name="T1" fmla="*/ 0 h 102"/>
                  <a:gd name="T2" fmla="*/ 25 w 56"/>
                  <a:gd name="T3" fmla="*/ 2 h 102"/>
                  <a:gd name="T4" fmla="*/ 10 w 56"/>
                  <a:gd name="T5" fmla="*/ 10 h 102"/>
                  <a:gd name="T6" fmla="*/ 2 w 56"/>
                  <a:gd name="T7" fmla="*/ 26 h 102"/>
                  <a:gd name="T8" fmla="*/ 0 w 56"/>
                  <a:gd name="T9" fmla="*/ 52 h 102"/>
                  <a:gd name="T10" fmla="*/ 2 w 56"/>
                  <a:gd name="T11" fmla="*/ 77 h 102"/>
                  <a:gd name="T12" fmla="*/ 10 w 56"/>
                  <a:gd name="T13" fmla="*/ 93 h 102"/>
                  <a:gd name="T14" fmla="*/ 25 w 56"/>
                  <a:gd name="T15" fmla="*/ 101 h 102"/>
                  <a:gd name="T16" fmla="*/ 30 w 56"/>
                  <a:gd name="T17" fmla="*/ 102 h 102"/>
                  <a:gd name="T18" fmla="*/ 33 w 56"/>
                  <a:gd name="T19" fmla="*/ 92 h 102"/>
                  <a:gd name="T20" fmla="*/ 27 w 56"/>
                  <a:gd name="T21" fmla="*/ 91 h 102"/>
                  <a:gd name="T22" fmla="*/ 27 w 56"/>
                  <a:gd name="T23" fmla="*/ 91 h 102"/>
                  <a:gd name="T24" fmla="*/ 18 w 56"/>
                  <a:gd name="T25" fmla="*/ 86 h 102"/>
                  <a:gd name="T26" fmla="*/ 18 w 56"/>
                  <a:gd name="T27" fmla="*/ 86 h 102"/>
                  <a:gd name="T28" fmla="*/ 13 w 56"/>
                  <a:gd name="T29" fmla="*/ 75 h 102"/>
                  <a:gd name="T30" fmla="*/ 12 w 56"/>
                  <a:gd name="T31" fmla="*/ 53 h 102"/>
                  <a:gd name="T32" fmla="*/ 13 w 56"/>
                  <a:gd name="T33" fmla="*/ 30 h 102"/>
                  <a:gd name="T34" fmla="*/ 15 w 56"/>
                  <a:gd name="T35" fmla="*/ 24 h 102"/>
                  <a:gd name="T36" fmla="*/ 18 w 56"/>
                  <a:gd name="T37" fmla="*/ 20 h 102"/>
                  <a:gd name="T38" fmla="*/ 27 w 56"/>
                  <a:gd name="T39" fmla="*/ 15 h 102"/>
                  <a:gd name="T40" fmla="*/ 27 w 56"/>
                  <a:gd name="T41" fmla="*/ 15 h 102"/>
                  <a:gd name="T42" fmla="*/ 48 w 56"/>
                  <a:gd name="T43" fmla="*/ 13 h 102"/>
                  <a:gd name="T44" fmla="*/ 48 w 56"/>
                  <a:gd name="T45" fmla="*/ 13 h 102"/>
                  <a:gd name="T46" fmla="*/ 48 w 56"/>
                  <a:gd name="T47" fmla="*/ 13 h 102"/>
                  <a:gd name="T48" fmla="*/ 53 w 56"/>
                  <a:gd name="T49" fmla="*/ 13 h 102"/>
                  <a:gd name="T50" fmla="*/ 56 w 56"/>
                  <a:gd name="T51" fmla="*/ 0 h 102"/>
                  <a:gd name="T52" fmla="*/ 49 w 56"/>
                  <a:gd name="T5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102">
                    <a:moveTo>
                      <a:pt x="49" y="0"/>
                    </a:moveTo>
                    <a:cubicBezTo>
                      <a:pt x="39" y="0"/>
                      <a:pt x="31" y="0"/>
                      <a:pt x="25" y="2"/>
                    </a:cubicBezTo>
                    <a:cubicBezTo>
                      <a:pt x="19" y="4"/>
                      <a:pt x="14" y="7"/>
                      <a:pt x="10" y="10"/>
                    </a:cubicBezTo>
                    <a:cubicBezTo>
                      <a:pt x="6" y="14"/>
                      <a:pt x="4" y="20"/>
                      <a:pt x="2" y="26"/>
                    </a:cubicBezTo>
                    <a:cubicBezTo>
                      <a:pt x="1" y="33"/>
                      <a:pt x="0" y="42"/>
                      <a:pt x="0" y="52"/>
                    </a:cubicBezTo>
                    <a:cubicBezTo>
                      <a:pt x="0" y="62"/>
                      <a:pt x="1" y="70"/>
                      <a:pt x="2" y="77"/>
                    </a:cubicBezTo>
                    <a:cubicBezTo>
                      <a:pt x="4" y="83"/>
                      <a:pt x="6" y="88"/>
                      <a:pt x="10" y="93"/>
                    </a:cubicBezTo>
                    <a:cubicBezTo>
                      <a:pt x="14" y="97"/>
                      <a:pt x="19" y="100"/>
                      <a:pt x="25" y="101"/>
                    </a:cubicBezTo>
                    <a:cubicBezTo>
                      <a:pt x="26" y="102"/>
                      <a:pt x="28" y="102"/>
                      <a:pt x="30" y="102"/>
                    </a:cubicBezTo>
                    <a:cubicBezTo>
                      <a:pt x="31" y="99"/>
                      <a:pt x="32" y="95"/>
                      <a:pt x="33" y="92"/>
                    </a:cubicBezTo>
                    <a:cubicBezTo>
                      <a:pt x="31" y="92"/>
                      <a:pt x="29" y="91"/>
                      <a:pt x="27" y="91"/>
                    </a:cubicBezTo>
                    <a:cubicBezTo>
                      <a:pt x="27" y="91"/>
                      <a:pt x="27" y="91"/>
                      <a:pt x="27" y="91"/>
                    </a:cubicBezTo>
                    <a:cubicBezTo>
                      <a:pt x="23" y="90"/>
                      <a:pt x="20" y="88"/>
                      <a:pt x="18" y="86"/>
                    </a:cubicBezTo>
                    <a:cubicBezTo>
                      <a:pt x="18" y="86"/>
                      <a:pt x="18" y="86"/>
                      <a:pt x="18" y="86"/>
                    </a:cubicBezTo>
                    <a:cubicBezTo>
                      <a:pt x="16" y="83"/>
                      <a:pt x="14" y="80"/>
                      <a:pt x="13" y="75"/>
                    </a:cubicBezTo>
                    <a:cubicBezTo>
                      <a:pt x="12" y="70"/>
                      <a:pt x="12" y="62"/>
                      <a:pt x="12" y="53"/>
                    </a:cubicBezTo>
                    <a:cubicBezTo>
                      <a:pt x="12" y="43"/>
                      <a:pt x="12" y="36"/>
                      <a:pt x="13" y="30"/>
                    </a:cubicBezTo>
                    <a:cubicBezTo>
                      <a:pt x="14" y="27"/>
                      <a:pt x="15" y="25"/>
                      <a:pt x="15" y="24"/>
                    </a:cubicBezTo>
                    <a:cubicBezTo>
                      <a:pt x="16" y="22"/>
                      <a:pt x="17" y="21"/>
                      <a:pt x="18" y="20"/>
                    </a:cubicBezTo>
                    <a:cubicBezTo>
                      <a:pt x="20" y="18"/>
                      <a:pt x="23" y="16"/>
                      <a:pt x="27" y="15"/>
                    </a:cubicBezTo>
                    <a:cubicBezTo>
                      <a:pt x="27" y="15"/>
                      <a:pt x="27" y="15"/>
                      <a:pt x="27" y="15"/>
                    </a:cubicBezTo>
                    <a:cubicBezTo>
                      <a:pt x="32" y="14"/>
                      <a:pt x="39" y="13"/>
                      <a:pt x="48" y="13"/>
                    </a:cubicBezTo>
                    <a:cubicBezTo>
                      <a:pt x="48" y="13"/>
                      <a:pt x="48" y="13"/>
                      <a:pt x="48" y="13"/>
                    </a:cubicBezTo>
                    <a:cubicBezTo>
                      <a:pt x="48" y="13"/>
                      <a:pt x="48" y="13"/>
                      <a:pt x="48" y="13"/>
                    </a:cubicBezTo>
                    <a:cubicBezTo>
                      <a:pt x="50" y="13"/>
                      <a:pt x="52" y="13"/>
                      <a:pt x="53" y="13"/>
                    </a:cubicBezTo>
                    <a:cubicBezTo>
                      <a:pt x="54" y="9"/>
                      <a:pt x="55" y="4"/>
                      <a:pt x="56" y="0"/>
                    </a:cubicBezTo>
                    <a:cubicBezTo>
                      <a:pt x="54" y="0"/>
                      <a:pt x="51" y="0"/>
                      <a:pt x="49"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6" name="Freeform 33"/>
              <p:cNvSpPr>
                <a:spLocks/>
              </p:cNvSpPr>
              <p:nvPr/>
            </p:nvSpPr>
            <p:spPr bwMode="auto">
              <a:xfrm>
                <a:off x="-1600200" y="352672"/>
                <a:ext cx="231775" cy="581025"/>
              </a:xfrm>
              <a:custGeom>
                <a:avLst/>
                <a:gdLst>
                  <a:gd name="T0" fmla="*/ 62 w 62"/>
                  <a:gd name="T1" fmla="*/ 0 h 155"/>
                  <a:gd name="T2" fmla="*/ 31 w 62"/>
                  <a:gd name="T3" fmla="*/ 3 h 155"/>
                  <a:gd name="T4" fmla="*/ 21 w 62"/>
                  <a:gd name="T5" fmla="*/ 3 h 155"/>
                  <a:gd name="T6" fmla="*/ 21 w 62"/>
                  <a:gd name="T7" fmla="*/ 3 h 155"/>
                  <a:gd name="T8" fmla="*/ 9 w 62"/>
                  <a:gd name="T9" fmla="*/ 4 h 155"/>
                  <a:gd name="T10" fmla="*/ 9 w 62"/>
                  <a:gd name="T11" fmla="*/ 4 h 155"/>
                  <a:gd name="T12" fmla="*/ 5 w 62"/>
                  <a:gd name="T13" fmla="*/ 7 h 155"/>
                  <a:gd name="T14" fmla="*/ 5 w 62"/>
                  <a:gd name="T15" fmla="*/ 7 h 155"/>
                  <a:gd name="T16" fmla="*/ 1 w 62"/>
                  <a:gd name="T17" fmla="*/ 13 h 155"/>
                  <a:gd name="T18" fmla="*/ 1 w 62"/>
                  <a:gd name="T19" fmla="*/ 13 h 155"/>
                  <a:gd name="T20" fmla="*/ 0 w 62"/>
                  <a:gd name="T21" fmla="*/ 23 h 155"/>
                  <a:gd name="T22" fmla="*/ 0 w 62"/>
                  <a:gd name="T23" fmla="*/ 26 h 155"/>
                  <a:gd name="T24" fmla="*/ 0 w 62"/>
                  <a:gd name="T25" fmla="*/ 26 h 155"/>
                  <a:gd name="T26" fmla="*/ 3 w 62"/>
                  <a:gd name="T27" fmla="*/ 152 h 155"/>
                  <a:gd name="T28" fmla="*/ 3 w 62"/>
                  <a:gd name="T29" fmla="*/ 152 h 155"/>
                  <a:gd name="T30" fmla="*/ 3 w 62"/>
                  <a:gd name="T31" fmla="*/ 152 h 155"/>
                  <a:gd name="T32" fmla="*/ 11 w 62"/>
                  <a:gd name="T33" fmla="*/ 154 h 155"/>
                  <a:gd name="T34" fmla="*/ 11 w 62"/>
                  <a:gd name="T35" fmla="*/ 154 h 155"/>
                  <a:gd name="T36" fmla="*/ 26 w 62"/>
                  <a:gd name="T37" fmla="*/ 155 h 155"/>
                  <a:gd name="T38" fmla="*/ 26 w 62"/>
                  <a:gd name="T39" fmla="*/ 155 h 155"/>
                  <a:gd name="T40" fmla="*/ 26 w 62"/>
                  <a:gd name="T41" fmla="*/ 155 h 155"/>
                  <a:gd name="T42" fmla="*/ 40 w 62"/>
                  <a:gd name="T43" fmla="*/ 154 h 155"/>
                  <a:gd name="T44" fmla="*/ 47 w 62"/>
                  <a:gd name="T45" fmla="*/ 152 h 155"/>
                  <a:gd name="T46" fmla="*/ 48 w 62"/>
                  <a:gd name="T47" fmla="*/ 152 h 155"/>
                  <a:gd name="T48" fmla="*/ 51 w 62"/>
                  <a:gd name="T49" fmla="*/ 42 h 155"/>
                  <a:gd name="T50" fmla="*/ 61 w 62"/>
                  <a:gd name="T51" fmla="*/ 31 h 155"/>
                  <a:gd name="T52" fmla="*/ 62 w 62"/>
                  <a:gd name="T5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 h="155">
                    <a:moveTo>
                      <a:pt x="62" y="0"/>
                    </a:moveTo>
                    <a:cubicBezTo>
                      <a:pt x="53" y="2"/>
                      <a:pt x="42" y="3"/>
                      <a:pt x="31" y="3"/>
                    </a:cubicBezTo>
                    <a:cubicBezTo>
                      <a:pt x="21" y="3"/>
                      <a:pt x="21" y="3"/>
                      <a:pt x="21" y="3"/>
                    </a:cubicBezTo>
                    <a:cubicBezTo>
                      <a:pt x="21" y="3"/>
                      <a:pt x="21" y="3"/>
                      <a:pt x="21" y="3"/>
                    </a:cubicBezTo>
                    <a:cubicBezTo>
                      <a:pt x="16" y="3"/>
                      <a:pt x="13" y="3"/>
                      <a:pt x="9" y="4"/>
                    </a:cubicBezTo>
                    <a:cubicBezTo>
                      <a:pt x="9" y="4"/>
                      <a:pt x="9" y="4"/>
                      <a:pt x="9" y="4"/>
                    </a:cubicBezTo>
                    <a:cubicBezTo>
                      <a:pt x="7" y="5"/>
                      <a:pt x="6" y="5"/>
                      <a:pt x="5" y="7"/>
                    </a:cubicBezTo>
                    <a:cubicBezTo>
                      <a:pt x="5" y="7"/>
                      <a:pt x="5" y="7"/>
                      <a:pt x="5" y="7"/>
                    </a:cubicBezTo>
                    <a:cubicBezTo>
                      <a:pt x="3" y="8"/>
                      <a:pt x="2" y="10"/>
                      <a:pt x="1" y="13"/>
                    </a:cubicBezTo>
                    <a:cubicBezTo>
                      <a:pt x="1" y="13"/>
                      <a:pt x="1" y="13"/>
                      <a:pt x="1" y="13"/>
                    </a:cubicBezTo>
                    <a:cubicBezTo>
                      <a:pt x="1" y="15"/>
                      <a:pt x="0" y="18"/>
                      <a:pt x="0" y="23"/>
                    </a:cubicBezTo>
                    <a:cubicBezTo>
                      <a:pt x="0" y="24"/>
                      <a:pt x="0" y="25"/>
                      <a:pt x="0" y="26"/>
                    </a:cubicBezTo>
                    <a:cubicBezTo>
                      <a:pt x="0" y="26"/>
                      <a:pt x="0" y="26"/>
                      <a:pt x="0" y="26"/>
                    </a:cubicBezTo>
                    <a:cubicBezTo>
                      <a:pt x="3" y="152"/>
                      <a:pt x="3" y="152"/>
                      <a:pt x="3" y="152"/>
                    </a:cubicBezTo>
                    <a:cubicBezTo>
                      <a:pt x="3" y="152"/>
                      <a:pt x="3" y="152"/>
                      <a:pt x="3" y="152"/>
                    </a:cubicBezTo>
                    <a:cubicBezTo>
                      <a:pt x="3" y="152"/>
                      <a:pt x="3" y="152"/>
                      <a:pt x="3" y="152"/>
                    </a:cubicBezTo>
                    <a:cubicBezTo>
                      <a:pt x="4" y="153"/>
                      <a:pt x="7" y="154"/>
                      <a:pt x="11" y="154"/>
                    </a:cubicBezTo>
                    <a:cubicBezTo>
                      <a:pt x="11" y="154"/>
                      <a:pt x="11" y="154"/>
                      <a:pt x="11" y="154"/>
                    </a:cubicBezTo>
                    <a:cubicBezTo>
                      <a:pt x="15" y="154"/>
                      <a:pt x="20" y="155"/>
                      <a:pt x="26" y="155"/>
                    </a:cubicBezTo>
                    <a:cubicBezTo>
                      <a:pt x="26" y="155"/>
                      <a:pt x="26" y="155"/>
                      <a:pt x="26" y="155"/>
                    </a:cubicBezTo>
                    <a:cubicBezTo>
                      <a:pt x="26" y="155"/>
                      <a:pt x="26" y="155"/>
                      <a:pt x="26" y="155"/>
                    </a:cubicBezTo>
                    <a:cubicBezTo>
                      <a:pt x="32" y="155"/>
                      <a:pt x="36" y="154"/>
                      <a:pt x="40" y="154"/>
                    </a:cubicBezTo>
                    <a:cubicBezTo>
                      <a:pt x="44" y="153"/>
                      <a:pt x="46" y="153"/>
                      <a:pt x="47" y="152"/>
                    </a:cubicBezTo>
                    <a:cubicBezTo>
                      <a:pt x="48" y="152"/>
                      <a:pt x="48" y="152"/>
                      <a:pt x="48" y="152"/>
                    </a:cubicBezTo>
                    <a:cubicBezTo>
                      <a:pt x="51" y="42"/>
                      <a:pt x="51" y="42"/>
                      <a:pt x="51" y="42"/>
                    </a:cubicBezTo>
                    <a:cubicBezTo>
                      <a:pt x="51" y="37"/>
                      <a:pt x="56" y="32"/>
                      <a:pt x="61" y="31"/>
                    </a:cubicBezTo>
                    <a:cubicBezTo>
                      <a:pt x="62" y="21"/>
                      <a:pt x="62" y="10"/>
                      <a:pt x="6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sp>
            <p:nvSpPr>
              <p:cNvPr id="197" name="Freeform 34"/>
              <p:cNvSpPr>
                <a:spLocks noEditPoints="1"/>
              </p:cNvSpPr>
              <p:nvPr/>
            </p:nvSpPr>
            <p:spPr bwMode="auto">
              <a:xfrm>
                <a:off x="-1641475" y="303459"/>
                <a:ext cx="277813" cy="668338"/>
              </a:xfrm>
              <a:custGeom>
                <a:avLst/>
                <a:gdLst>
                  <a:gd name="T0" fmla="*/ 59 w 74"/>
                  <a:gd name="T1" fmla="*/ 166 h 178"/>
                  <a:gd name="T2" fmla="*/ 59 w 74"/>
                  <a:gd name="T3" fmla="*/ 166 h 178"/>
                  <a:gd name="T4" fmla="*/ 74 w 74"/>
                  <a:gd name="T5" fmla="*/ 0 h 178"/>
                  <a:gd name="T6" fmla="*/ 43 w 74"/>
                  <a:gd name="T7" fmla="*/ 3 h 178"/>
                  <a:gd name="T8" fmla="*/ 33 w 74"/>
                  <a:gd name="T9" fmla="*/ 3 h 178"/>
                  <a:gd name="T10" fmla="*/ 18 w 74"/>
                  <a:gd name="T11" fmla="*/ 4 h 178"/>
                  <a:gd name="T12" fmla="*/ 8 w 74"/>
                  <a:gd name="T13" fmla="*/ 10 h 178"/>
                  <a:gd name="T14" fmla="*/ 1 w 74"/>
                  <a:gd name="T15" fmla="*/ 21 h 178"/>
                  <a:gd name="T16" fmla="*/ 0 w 74"/>
                  <a:gd name="T17" fmla="*/ 38 h 178"/>
                  <a:gd name="T18" fmla="*/ 3 w 74"/>
                  <a:gd name="T19" fmla="*/ 165 h 178"/>
                  <a:gd name="T20" fmla="*/ 4 w 74"/>
                  <a:gd name="T21" fmla="*/ 171 h 178"/>
                  <a:gd name="T22" fmla="*/ 10 w 74"/>
                  <a:gd name="T23" fmla="*/ 176 h 178"/>
                  <a:gd name="T24" fmla="*/ 21 w 74"/>
                  <a:gd name="T25" fmla="*/ 178 h 178"/>
                  <a:gd name="T26" fmla="*/ 38 w 74"/>
                  <a:gd name="T27" fmla="*/ 178 h 178"/>
                  <a:gd name="T28" fmla="*/ 58 w 74"/>
                  <a:gd name="T29" fmla="*/ 177 h 178"/>
                  <a:gd name="T30" fmla="*/ 72 w 74"/>
                  <a:gd name="T31" fmla="*/ 44 h 178"/>
                  <a:gd name="T32" fmla="*/ 62 w 74"/>
                  <a:gd name="T33" fmla="*/ 55 h 178"/>
                  <a:gd name="T34" fmla="*/ 59 w 74"/>
                  <a:gd name="T35" fmla="*/ 165 h 178"/>
                  <a:gd name="T36" fmla="*/ 58 w 74"/>
                  <a:gd name="T37" fmla="*/ 165 h 178"/>
                  <a:gd name="T38" fmla="*/ 51 w 74"/>
                  <a:gd name="T39" fmla="*/ 167 h 178"/>
                  <a:gd name="T40" fmla="*/ 37 w 74"/>
                  <a:gd name="T41" fmla="*/ 168 h 178"/>
                  <a:gd name="T42" fmla="*/ 37 w 74"/>
                  <a:gd name="T43" fmla="*/ 168 h 178"/>
                  <a:gd name="T44" fmla="*/ 37 w 74"/>
                  <a:gd name="T45" fmla="*/ 168 h 178"/>
                  <a:gd name="T46" fmla="*/ 22 w 74"/>
                  <a:gd name="T47" fmla="*/ 167 h 178"/>
                  <a:gd name="T48" fmla="*/ 22 w 74"/>
                  <a:gd name="T49" fmla="*/ 167 h 178"/>
                  <a:gd name="T50" fmla="*/ 14 w 74"/>
                  <a:gd name="T51" fmla="*/ 165 h 178"/>
                  <a:gd name="T52" fmla="*/ 14 w 74"/>
                  <a:gd name="T53" fmla="*/ 165 h 178"/>
                  <a:gd name="T54" fmla="*/ 14 w 74"/>
                  <a:gd name="T55" fmla="*/ 165 h 178"/>
                  <a:gd name="T56" fmla="*/ 11 w 74"/>
                  <a:gd name="T57" fmla="*/ 39 h 178"/>
                  <a:gd name="T58" fmla="*/ 11 w 74"/>
                  <a:gd name="T59" fmla="*/ 39 h 178"/>
                  <a:gd name="T60" fmla="*/ 11 w 74"/>
                  <a:gd name="T61" fmla="*/ 36 h 178"/>
                  <a:gd name="T62" fmla="*/ 12 w 74"/>
                  <a:gd name="T63" fmla="*/ 26 h 178"/>
                  <a:gd name="T64" fmla="*/ 12 w 74"/>
                  <a:gd name="T65" fmla="*/ 26 h 178"/>
                  <a:gd name="T66" fmla="*/ 16 w 74"/>
                  <a:gd name="T67" fmla="*/ 20 h 178"/>
                  <a:gd name="T68" fmla="*/ 16 w 74"/>
                  <a:gd name="T69" fmla="*/ 20 h 178"/>
                  <a:gd name="T70" fmla="*/ 20 w 74"/>
                  <a:gd name="T71" fmla="*/ 17 h 178"/>
                  <a:gd name="T72" fmla="*/ 20 w 74"/>
                  <a:gd name="T73" fmla="*/ 17 h 178"/>
                  <a:gd name="T74" fmla="*/ 32 w 74"/>
                  <a:gd name="T75" fmla="*/ 16 h 178"/>
                  <a:gd name="T76" fmla="*/ 32 w 74"/>
                  <a:gd name="T77" fmla="*/ 16 h 178"/>
                  <a:gd name="T78" fmla="*/ 42 w 74"/>
                  <a:gd name="T79" fmla="*/ 16 h 178"/>
                  <a:gd name="T80" fmla="*/ 73 w 74"/>
                  <a:gd name="T81" fmla="*/ 13 h 178"/>
                  <a:gd name="T82" fmla="*/ 74 w 74"/>
                  <a:gd name="T8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 h="178">
                    <a:moveTo>
                      <a:pt x="59" y="166"/>
                    </a:moveTo>
                    <a:cubicBezTo>
                      <a:pt x="59" y="166"/>
                      <a:pt x="59" y="166"/>
                      <a:pt x="59" y="166"/>
                    </a:cubicBezTo>
                    <a:moveTo>
                      <a:pt x="74" y="0"/>
                    </a:moveTo>
                    <a:cubicBezTo>
                      <a:pt x="64" y="2"/>
                      <a:pt x="54" y="3"/>
                      <a:pt x="43" y="3"/>
                    </a:cubicBezTo>
                    <a:cubicBezTo>
                      <a:pt x="33" y="3"/>
                      <a:pt x="33" y="3"/>
                      <a:pt x="33" y="3"/>
                    </a:cubicBezTo>
                    <a:cubicBezTo>
                      <a:pt x="27" y="3"/>
                      <a:pt x="22" y="3"/>
                      <a:pt x="18" y="4"/>
                    </a:cubicBezTo>
                    <a:cubicBezTo>
                      <a:pt x="14" y="5"/>
                      <a:pt x="10" y="7"/>
                      <a:pt x="8" y="10"/>
                    </a:cubicBezTo>
                    <a:cubicBezTo>
                      <a:pt x="5" y="13"/>
                      <a:pt x="3" y="17"/>
                      <a:pt x="1" y="21"/>
                    </a:cubicBezTo>
                    <a:cubicBezTo>
                      <a:pt x="0" y="26"/>
                      <a:pt x="0" y="31"/>
                      <a:pt x="0" y="38"/>
                    </a:cubicBezTo>
                    <a:cubicBezTo>
                      <a:pt x="3" y="165"/>
                      <a:pt x="3" y="165"/>
                      <a:pt x="3" y="165"/>
                    </a:cubicBezTo>
                    <a:cubicBezTo>
                      <a:pt x="3" y="167"/>
                      <a:pt x="3" y="169"/>
                      <a:pt x="4" y="171"/>
                    </a:cubicBezTo>
                    <a:cubicBezTo>
                      <a:pt x="6" y="173"/>
                      <a:pt x="8" y="174"/>
                      <a:pt x="10" y="176"/>
                    </a:cubicBezTo>
                    <a:cubicBezTo>
                      <a:pt x="13" y="177"/>
                      <a:pt x="17" y="177"/>
                      <a:pt x="21" y="178"/>
                    </a:cubicBezTo>
                    <a:cubicBezTo>
                      <a:pt x="26" y="178"/>
                      <a:pt x="31" y="178"/>
                      <a:pt x="38" y="178"/>
                    </a:cubicBezTo>
                    <a:cubicBezTo>
                      <a:pt x="46" y="178"/>
                      <a:pt x="53" y="178"/>
                      <a:pt x="58" y="177"/>
                    </a:cubicBezTo>
                    <a:cubicBezTo>
                      <a:pt x="65" y="134"/>
                      <a:pt x="69" y="89"/>
                      <a:pt x="72" y="44"/>
                    </a:cubicBezTo>
                    <a:cubicBezTo>
                      <a:pt x="67" y="45"/>
                      <a:pt x="62" y="50"/>
                      <a:pt x="62" y="55"/>
                    </a:cubicBezTo>
                    <a:cubicBezTo>
                      <a:pt x="59" y="165"/>
                      <a:pt x="59" y="165"/>
                      <a:pt x="59" y="165"/>
                    </a:cubicBezTo>
                    <a:cubicBezTo>
                      <a:pt x="59" y="165"/>
                      <a:pt x="59" y="165"/>
                      <a:pt x="58" y="165"/>
                    </a:cubicBezTo>
                    <a:cubicBezTo>
                      <a:pt x="57" y="166"/>
                      <a:pt x="55" y="166"/>
                      <a:pt x="51" y="167"/>
                    </a:cubicBezTo>
                    <a:cubicBezTo>
                      <a:pt x="47" y="167"/>
                      <a:pt x="43" y="168"/>
                      <a:pt x="37" y="168"/>
                    </a:cubicBezTo>
                    <a:cubicBezTo>
                      <a:pt x="37" y="168"/>
                      <a:pt x="37" y="168"/>
                      <a:pt x="37" y="168"/>
                    </a:cubicBezTo>
                    <a:cubicBezTo>
                      <a:pt x="37" y="168"/>
                      <a:pt x="37" y="168"/>
                      <a:pt x="37" y="168"/>
                    </a:cubicBezTo>
                    <a:cubicBezTo>
                      <a:pt x="31" y="168"/>
                      <a:pt x="26" y="167"/>
                      <a:pt x="22" y="167"/>
                    </a:cubicBezTo>
                    <a:cubicBezTo>
                      <a:pt x="22" y="167"/>
                      <a:pt x="22" y="167"/>
                      <a:pt x="22" y="167"/>
                    </a:cubicBezTo>
                    <a:cubicBezTo>
                      <a:pt x="18" y="167"/>
                      <a:pt x="15" y="166"/>
                      <a:pt x="14" y="165"/>
                    </a:cubicBezTo>
                    <a:cubicBezTo>
                      <a:pt x="14" y="165"/>
                      <a:pt x="14" y="165"/>
                      <a:pt x="14" y="165"/>
                    </a:cubicBezTo>
                    <a:cubicBezTo>
                      <a:pt x="14" y="165"/>
                      <a:pt x="14" y="165"/>
                      <a:pt x="14" y="165"/>
                    </a:cubicBezTo>
                    <a:cubicBezTo>
                      <a:pt x="11" y="39"/>
                      <a:pt x="11" y="39"/>
                      <a:pt x="11" y="39"/>
                    </a:cubicBezTo>
                    <a:cubicBezTo>
                      <a:pt x="11" y="39"/>
                      <a:pt x="11" y="39"/>
                      <a:pt x="11" y="39"/>
                    </a:cubicBezTo>
                    <a:cubicBezTo>
                      <a:pt x="11" y="38"/>
                      <a:pt x="11" y="37"/>
                      <a:pt x="11" y="36"/>
                    </a:cubicBezTo>
                    <a:cubicBezTo>
                      <a:pt x="11" y="31"/>
                      <a:pt x="12" y="28"/>
                      <a:pt x="12" y="26"/>
                    </a:cubicBezTo>
                    <a:cubicBezTo>
                      <a:pt x="12" y="26"/>
                      <a:pt x="12" y="26"/>
                      <a:pt x="12" y="26"/>
                    </a:cubicBezTo>
                    <a:cubicBezTo>
                      <a:pt x="13" y="23"/>
                      <a:pt x="14" y="21"/>
                      <a:pt x="16" y="20"/>
                    </a:cubicBezTo>
                    <a:cubicBezTo>
                      <a:pt x="16" y="20"/>
                      <a:pt x="16" y="20"/>
                      <a:pt x="16" y="20"/>
                    </a:cubicBezTo>
                    <a:cubicBezTo>
                      <a:pt x="17" y="18"/>
                      <a:pt x="18" y="18"/>
                      <a:pt x="20" y="17"/>
                    </a:cubicBezTo>
                    <a:cubicBezTo>
                      <a:pt x="20" y="17"/>
                      <a:pt x="20" y="17"/>
                      <a:pt x="20" y="17"/>
                    </a:cubicBezTo>
                    <a:cubicBezTo>
                      <a:pt x="24" y="16"/>
                      <a:pt x="27" y="16"/>
                      <a:pt x="32" y="16"/>
                    </a:cubicBezTo>
                    <a:cubicBezTo>
                      <a:pt x="32" y="16"/>
                      <a:pt x="32" y="16"/>
                      <a:pt x="32" y="16"/>
                    </a:cubicBezTo>
                    <a:cubicBezTo>
                      <a:pt x="42" y="16"/>
                      <a:pt x="42" y="16"/>
                      <a:pt x="42" y="16"/>
                    </a:cubicBezTo>
                    <a:cubicBezTo>
                      <a:pt x="53" y="16"/>
                      <a:pt x="64" y="15"/>
                      <a:pt x="73" y="13"/>
                    </a:cubicBezTo>
                    <a:cubicBezTo>
                      <a:pt x="74" y="9"/>
                      <a:pt x="74" y="4"/>
                      <a:pt x="74"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he-IL"/>
              </a:p>
            </p:txBody>
          </p:sp>
        </p:grpSp>
      </p:grpSp>
      <p:cxnSp>
        <p:nvCxnSpPr>
          <p:cNvPr id="105" name="Straight Arrow Connector 104"/>
          <p:cNvCxnSpPr/>
          <p:nvPr/>
        </p:nvCxnSpPr>
        <p:spPr>
          <a:xfrm flipH="1">
            <a:off x="6014823" y="2234342"/>
            <a:ext cx="914940" cy="0"/>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grpSp>
        <p:nvGrpSpPr>
          <p:cNvPr id="11" name="Group 10"/>
          <p:cNvGrpSpPr/>
          <p:nvPr/>
        </p:nvGrpSpPr>
        <p:grpSpPr>
          <a:xfrm>
            <a:off x="6692067" y="2056328"/>
            <a:ext cx="356028" cy="356028"/>
            <a:chOff x="6692067" y="2275403"/>
            <a:chExt cx="356028" cy="356028"/>
          </a:xfrm>
        </p:grpSpPr>
        <p:pic>
          <p:nvPicPr>
            <p:cNvPr id="50" name="Pictur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6692067" y="2275403"/>
              <a:ext cx="356028" cy="356028"/>
            </a:xfrm>
            <a:prstGeom prst="rect">
              <a:avLst/>
            </a:prstGeom>
            <a:effectLst>
              <a:outerShdw blurRad="368300" algn="tl" rotWithShape="0">
                <a:prstClr val="black">
                  <a:alpha val="40000"/>
                </a:prstClr>
              </a:outerShdw>
            </a:effectLst>
          </p:spPr>
        </p:pic>
        <p:pic>
          <p:nvPicPr>
            <p:cNvPr id="188" name="Picture 2" descr="C:\Users\User\Dropbox (Atreo)\Atreo Shared\Customer Projects\Radware\2014-09-RAD-0175-p-AttackMitigationSolutions(AMS)\Open files\icon _v.emf"/>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6793579" y="2369189"/>
              <a:ext cx="158646" cy="168455"/>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16" name="Straight Arrow Connector 115"/>
          <p:cNvCxnSpPr/>
          <p:nvPr/>
        </p:nvCxnSpPr>
        <p:spPr>
          <a:xfrm flipH="1">
            <a:off x="9553277" y="2234342"/>
            <a:ext cx="914940" cy="0"/>
          </a:xfrm>
          <a:prstGeom prst="straightConnector1">
            <a:avLst/>
          </a:prstGeom>
          <a:ln>
            <a:headEnd type="triangle"/>
            <a:tailEnd type="triangle" w="sm" len="sm"/>
          </a:ln>
        </p:spPr>
        <p:style>
          <a:lnRef idx="1">
            <a:schemeClr val="dk1"/>
          </a:lnRef>
          <a:fillRef idx="0">
            <a:schemeClr val="dk1"/>
          </a:fillRef>
          <a:effectRef idx="0">
            <a:schemeClr val="dk1"/>
          </a:effectRef>
          <a:fontRef idx="minor">
            <a:schemeClr val="tx1"/>
          </a:fontRef>
        </p:style>
      </p:cxnSp>
      <p:grpSp>
        <p:nvGrpSpPr>
          <p:cNvPr id="22" name="Group 21"/>
          <p:cNvGrpSpPr/>
          <p:nvPr/>
        </p:nvGrpSpPr>
        <p:grpSpPr>
          <a:xfrm>
            <a:off x="10277617" y="2056328"/>
            <a:ext cx="356028" cy="356028"/>
            <a:chOff x="10277617" y="2275403"/>
            <a:chExt cx="356028" cy="356028"/>
          </a:xfrm>
        </p:grpSpPr>
        <p:pic>
          <p:nvPicPr>
            <p:cNvPr id="109" name="Picture 10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0800000">
              <a:off x="10277617" y="2275403"/>
              <a:ext cx="356028" cy="356028"/>
            </a:xfrm>
            <a:prstGeom prst="rect">
              <a:avLst/>
            </a:prstGeom>
            <a:effectLst>
              <a:outerShdw blurRad="368300" algn="tl" rotWithShape="0">
                <a:prstClr val="black">
                  <a:alpha val="40000"/>
                </a:prstClr>
              </a:outerShdw>
            </a:effectLst>
          </p:spPr>
        </p:pic>
        <p:pic>
          <p:nvPicPr>
            <p:cNvPr id="177" name="Picture 2" descr="C:\Users\User\Dropbox (Atreo)\Atreo Shared\Customer Projects\Radware\2014-09-RAD-0175-p-AttackMitigationSolutions(AMS)\Open files\icon _v.emf"/>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10388894" y="2369189"/>
              <a:ext cx="158646" cy="168455"/>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p:cNvSpPr/>
          <p:nvPr/>
        </p:nvSpPr>
        <p:spPr>
          <a:xfrm>
            <a:off x="5014657" y="5530334"/>
            <a:ext cx="3672352" cy="369332"/>
          </a:xfrm>
          <a:prstGeom prst="rect">
            <a:avLst/>
          </a:prstGeom>
        </p:spPr>
        <p:txBody>
          <a:bodyPr wrap="none">
            <a:spAutoFit/>
          </a:bodyPr>
          <a:lstStyle/>
          <a:p>
            <a:pPr algn="ctr" defTabSz="1172261" eaLnBrk="0" fontAlgn="base" hangingPunct="0">
              <a:spcBef>
                <a:spcPct val="0"/>
              </a:spcBef>
              <a:spcAft>
                <a:spcPct val="0"/>
              </a:spcAft>
            </a:pPr>
            <a:r>
              <a:rPr lang="en-US" b="1" dirty="0">
                <a:solidFill>
                  <a:prstClr val="black"/>
                </a:solidFill>
                <a:ea typeface="MS PGothic" pitchFamily="34" charset="-128"/>
              </a:rPr>
              <a:t>Closed Feedback &amp; Action Escalation</a:t>
            </a:r>
          </a:p>
        </p:txBody>
      </p:sp>
      <p:sp>
        <p:nvSpPr>
          <p:cNvPr id="11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35</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6591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par>
                                <p:cTn id="8" presetID="10" presetClass="entr" presetSubtype="0" fill="hold"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0"/>
                                        </p:tgtEl>
                                        <p:attrNameLst>
                                          <p:attrName>style.visibility</p:attrName>
                                        </p:attrNameLst>
                                      </p:cBhvr>
                                      <p:to>
                                        <p:strVal val="visible"/>
                                      </p:to>
                                    </p:set>
                                    <p:animEffect transition="in" filter="fade">
                                      <p:cBhvr>
                                        <p:cTn id="13" dur="500"/>
                                        <p:tgtEl>
                                          <p:spTgt spid="100"/>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03"/>
                                        </p:tgtEl>
                                        <p:attrNameLst>
                                          <p:attrName>style.visibility</p:attrName>
                                        </p:attrNameLst>
                                      </p:cBhvr>
                                      <p:to>
                                        <p:strVal val="visible"/>
                                      </p:to>
                                    </p:set>
                                    <p:animEffect transition="in" filter="fade">
                                      <p:cBhvr>
                                        <p:cTn id="20" dur="500"/>
                                        <p:tgtEl>
                                          <p:spTgt spid="10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500"/>
                                        <p:tgtEl>
                                          <p:spTgt spid="102"/>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wipe(left)">
                                      <p:cBhvr>
                                        <p:cTn id="35" dur="500"/>
                                        <p:tgtEl>
                                          <p:spTgt spid="98"/>
                                        </p:tgtEl>
                                      </p:cBhvr>
                                    </p:animEffect>
                                  </p:childTnLst>
                                </p:cTn>
                              </p:par>
                              <p:par>
                                <p:cTn id="36" presetID="22" presetClass="entr" presetSubtype="8" fill="hold" nodeType="with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wipe(left)">
                                      <p:cBhvr>
                                        <p:cTn id="38" dur="500"/>
                                        <p:tgtEl>
                                          <p:spTgt spid="99"/>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500"/>
                                        <p:tgtEl>
                                          <p:spTgt spid="9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wipe(left)">
                                      <p:cBhvr>
                                        <p:cTn id="50" dur="500"/>
                                        <p:tgtEl>
                                          <p:spTgt spid="3"/>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childTnLst>
                          </p:cTn>
                        </p:par>
                        <p:par>
                          <p:cTn id="66" fill="hold">
                            <p:stCondLst>
                              <p:cond delay="500"/>
                            </p:stCondLst>
                            <p:childTnLst>
                              <p:par>
                                <p:cTn id="67" presetID="22" presetClass="entr" presetSubtype="4" fill="hold"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wipe(down)">
                                      <p:cBhvr>
                                        <p:cTn id="69" dur="500"/>
                                        <p:tgtEl>
                                          <p:spTgt spid="66"/>
                                        </p:tgtEl>
                                      </p:cBhvr>
                                    </p:animEffect>
                                  </p:childTnLst>
                                </p:cTn>
                              </p:par>
                            </p:childTnLst>
                          </p:cTn>
                        </p:par>
                        <p:par>
                          <p:cTn id="70" fill="hold">
                            <p:stCondLst>
                              <p:cond delay="1000"/>
                            </p:stCondLst>
                            <p:childTnLst>
                              <p:par>
                                <p:cTn id="71" presetID="10" presetClass="entr" presetSubtype="0"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par>
                          <p:cTn id="74" fill="hold">
                            <p:stCondLst>
                              <p:cond delay="1500"/>
                            </p:stCondLst>
                            <p:childTnLst>
                              <p:par>
                                <p:cTn id="75" presetID="22" presetClass="entr" presetSubtype="2" fill="hold" nodeType="after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wipe(right)">
                                      <p:cBhvr>
                                        <p:cTn id="77" dur="500"/>
                                        <p:tgtEl>
                                          <p:spTgt spid="10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up)">
                                      <p:cBhvr>
                                        <p:cTn id="82" dur="500"/>
                                        <p:tgtEl>
                                          <p:spTgt spid="19"/>
                                        </p:tgtEl>
                                      </p:cBhvr>
                                    </p:animEffect>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childTnLst>
                                </p:cTn>
                              </p:par>
                            </p:childTnLst>
                          </p:cTn>
                        </p:par>
                        <p:par>
                          <p:cTn id="87" fill="hold">
                            <p:stCondLst>
                              <p:cond delay="1000"/>
                            </p:stCondLst>
                            <p:childTnLst>
                              <p:par>
                                <p:cTn id="88" presetID="22" presetClass="entr" presetSubtype="8" fill="hold"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childTnLst>
                          </p:cTn>
                        </p:par>
                        <p:par>
                          <p:cTn id="91" fill="hold">
                            <p:stCondLst>
                              <p:cond delay="1500"/>
                            </p:stCondLst>
                            <p:childTnLst>
                              <p:par>
                                <p:cTn id="92" presetID="22" presetClass="entr" presetSubtype="8"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childTnLst>
                          </p:cTn>
                        </p:par>
                        <p:par>
                          <p:cTn id="95" fill="hold">
                            <p:stCondLst>
                              <p:cond delay="2000"/>
                            </p:stCondLst>
                            <p:childTnLst>
                              <p:par>
                                <p:cTn id="96" presetID="10" presetClass="entr" presetSubtype="0"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fade">
                                      <p:cBhvr>
                                        <p:cTn id="98" dur="500"/>
                                        <p:tgtEl>
                                          <p:spTgt spid="4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fade">
                                      <p:cBhvr>
                                        <p:cTn id="106" dur="500"/>
                                        <p:tgtEl>
                                          <p:spTgt spid="17"/>
                                        </p:tgtEl>
                                      </p:cBhvr>
                                    </p:animEffect>
                                  </p:childTnLst>
                                </p:cTn>
                              </p:par>
                            </p:childTnLst>
                          </p:cTn>
                        </p:par>
                        <p:par>
                          <p:cTn id="107" fill="hold">
                            <p:stCondLst>
                              <p:cond delay="500"/>
                            </p:stCondLst>
                            <p:childTnLst>
                              <p:par>
                                <p:cTn id="108" presetID="22" presetClass="entr" presetSubtype="4" fill="hold" nodeType="afterEffect">
                                  <p:stCondLst>
                                    <p:cond delay="0"/>
                                  </p:stCondLst>
                                  <p:childTnLst>
                                    <p:set>
                                      <p:cBhvr>
                                        <p:cTn id="109" dur="1" fill="hold">
                                          <p:stCondLst>
                                            <p:cond delay="0"/>
                                          </p:stCondLst>
                                        </p:cTn>
                                        <p:tgtEl>
                                          <p:spTgt spid="80"/>
                                        </p:tgtEl>
                                        <p:attrNameLst>
                                          <p:attrName>style.visibility</p:attrName>
                                        </p:attrNameLst>
                                      </p:cBhvr>
                                      <p:to>
                                        <p:strVal val="visible"/>
                                      </p:to>
                                    </p:set>
                                    <p:animEffect transition="in" filter="wipe(down)">
                                      <p:cBhvr>
                                        <p:cTn id="110" dur="500"/>
                                        <p:tgtEl>
                                          <p:spTgt spid="80"/>
                                        </p:tgtEl>
                                      </p:cBhvr>
                                    </p:animEffect>
                                  </p:childTnLst>
                                </p:cTn>
                              </p:par>
                            </p:childTnLst>
                          </p:cTn>
                        </p:par>
                        <p:par>
                          <p:cTn id="111" fill="hold">
                            <p:stCondLst>
                              <p:cond delay="1000"/>
                            </p:stCondLst>
                            <p:childTnLst>
                              <p:par>
                                <p:cTn id="112" presetID="10" presetClass="entr" presetSubtype="0" fill="hold" nodeType="after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fade">
                                      <p:cBhvr>
                                        <p:cTn id="114" dur="500"/>
                                        <p:tgtEl>
                                          <p:spTgt spid="18"/>
                                        </p:tgtEl>
                                      </p:cBhvr>
                                    </p:animEffect>
                                  </p:childTnLst>
                                </p:cTn>
                              </p:par>
                            </p:childTnLst>
                          </p:cTn>
                        </p:par>
                        <p:par>
                          <p:cTn id="115" fill="hold">
                            <p:stCondLst>
                              <p:cond delay="1500"/>
                            </p:stCondLst>
                            <p:childTnLst>
                              <p:par>
                                <p:cTn id="116" presetID="22" presetClass="entr" presetSubtype="2" fill="hold" nodeType="afterEffect">
                                  <p:stCondLst>
                                    <p:cond delay="0"/>
                                  </p:stCondLst>
                                  <p:childTnLst>
                                    <p:set>
                                      <p:cBhvr>
                                        <p:cTn id="117" dur="1" fill="hold">
                                          <p:stCondLst>
                                            <p:cond delay="0"/>
                                          </p:stCondLst>
                                        </p:cTn>
                                        <p:tgtEl>
                                          <p:spTgt spid="73"/>
                                        </p:tgtEl>
                                        <p:attrNameLst>
                                          <p:attrName>style.visibility</p:attrName>
                                        </p:attrNameLst>
                                      </p:cBhvr>
                                      <p:to>
                                        <p:strVal val="visible"/>
                                      </p:to>
                                    </p:set>
                                    <p:animEffect transition="in" filter="wipe(right)">
                                      <p:cBhvr>
                                        <p:cTn id="118" dur="500"/>
                                        <p:tgtEl>
                                          <p:spTgt spid="73"/>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1" fill="hold" nodeType="clickEffect">
                                  <p:stCondLst>
                                    <p:cond delay="0"/>
                                  </p:stCondLst>
                                  <p:childTnLst>
                                    <p:set>
                                      <p:cBhvr>
                                        <p:cTn id="122" dur="1" fill="hold">
                                          <p:stCondLst>
                                            <p:cond delay="0"/>
                                          </p:stCondLst>
                                        </p:cTn>
                                        <p:tgtEl>
                                          <p:spTgt spid="79"/>
                                        </p:tgtEl>
                                        <p:attrNameLst>
                                          <p:attrName>style.visibility</p:attrName>
                                        </p:attrNameLst>
                                      </p:cBhvr>
                                      <p:to>
                                        <p:strVal val="visible"/>
                                      </p:to>
                                    </p:set>
                                    <p:animEffect transition="in" filter="wipe(up)">
                                      <p:cBhvr>
                                        <p:cTn id="123" dur="500"/>
                                        <p:tgtEl>
                                          <p:spTgt spid="79"/>
                                        </p:tgtEl>
                                      </p:cBhvr>
                                    </p:animEffect>
                                  </p:childTnLst>
                                </p:cTn>
                              </p:par>
                            </p:childTnLst>
                          </p:cTn>
                        </p:par>
                        <p:par>
                          <p:cTn id="124" fill="hold">
                            <p:stCondLst>
                              <p:cond delay="500"/>
                            </p:stCondLst>
                            <p:childTnLst>
                              <p:par>
                                <p:cTn id="125" presetID="10" presetClass="entr" presetSubtype="0" fill="hold" nodeType="afterEffect">
                                  <p:stCondLst>
                                    <p:cond delay="0"/>
                                  </p:stCondLst>
                                  <p:childTnLst>
                                    <p:set>
                                      <p:cBhvr>
                                        <p:cTn id="126" dur="1" fill="hold">
                                          <p:stCondLst>
                                            <p:cond delay="0"/>
                                          </p:stCondLst>
                                        </p:cTn>
                                        <p:tgtEl>
                                          <p:spTgt spid="21"/>
                                        </p:tgtEl>
                                        <p:attrNameLst>
                                          <p:attrName>style.visibility</p:attrName>
                                        </p:attrNameLst>
                                      </p:cBhvr>
                                      <p:to>
                                        <p:strVal val="visible"/>
                                      </p:to>
                                    </p:set>
                                    <p:animEffect transition="in" filter="fade">
                                      <p:cBhvr>
                                        <p:cTn id="127" dur="500"/>
                                        <p:tgtEl>
                                          <p:spTgt spid="21"/>
                                        </p:tgtEl>
                                      </p:cBhvr>
                                    </p:animEffect>
                                  </p:childTnLst>
                                </p:cTn>
                              </p:par>
                            </p:childTnLst>
                          </p:cTn>
                        </p:par>
                        <p:par>
                          <p:cTn id="128" fill="hold">
                            <p:stCondLst>
                              <p:cond delay="1000"/>
                            </p:stCondLst>
                            <p:childTnLst>
                              <p:par>
                                <p:cTn id="129" presetID="22" presetClass="entr" presetSubtype="8" fill="hold" nodeType="afterEffect">
                                  <p:stCondLst>
                                    <p:cond delay="0"/>
                                  </p:stCondLst>
                                  <p:childTnLst>
                                    <p:set>
                                      <p:cBhvr>
                                        <p:cTn id="130" dur="1" fill="hold">
                                          <p:stCondLst>
                                            <p:cond delay="0"/>
                                          </p:stCondLst>
                                        </p:cTn>
                                        <p:tgtEl>
                                          <p:spTgt spid="74"/>
                                        </p:tgtEl>
                                        <p:attrNameLst>
                                          <p:attrName>style.visibility</p:attrName>
                                        </p:attrNameLst>
                                      </p:cBhvr>
                                      <p:to>
                                        <p:strVal val="visible"/>
                                      </p:to>
                                    </p:set>
                                    <p:animEffect transition="in" filter="wipe(left)">
                                      <p:cBhvr>
                                        <p:cTn id="131" dur="500"/>
                                        <p:tgtEl>
                                          <p:spTgt spid="74"/>
                                        </p:tgtEl>
                                      </p:cBhvr>
                                    </p:animEffect>
                                  </p:childTnLst>
                                </p:cTn>
                              </p:par>
                            </p:childTnLst>
                          </p:cTn>
                        </p:par>
                        <p:par>
                          <p:cTn id="132" fill="hold">
                            <p:stCondLst>
                              <p:cond delay="1500"/>
                            </p:stCondLst>
                            <p:childTnLst>
                              <p:par>
                                <p:cTn id="133" presetID="22" presetClass="entr" presetSubtype="8" fill="hold" nodeType="afterEffect">
                                  <p:stCondLst>
                                    <p:cond delay="0"/>
                                  </p:stCondLst>
                                  <p:childTnLst>
                                    <p:set>
                                      <p:cBhvr>
                                        <p:cTn id="134" dur="1" fill="hold">
                                          <p:stCondLst>
                                            <p:cond delay="0"/>
                                          </p:stCondLst>
                                        </p:cTn>
                                        <p:tgtEl>
                                          <p:spTgt spid="40"/>
                                        </p:tgtEl>
                                        <p:attrNameLst>
                                          <p:attrName>style.visibility</p:attrName>
                                        </p:attrNameLst>
                                      </p:cBhvr>
                                      <p:to>
                                        <p:strVal val="visible"/>
                                      </p:to>
                                    </p:set>
                                    <p:animEffect transition="in" filter="wipe(left)">
                                      <p:cBhvr>
                                        <p:cTn id="135" dur="500"/>
                                        <p:tgtEl>
                                          <p:spTgt spid="40"/>
                                        </p:tgtEl>
                                      </p:cBhvr>
                                    </p:animEffect>
                                  </p:childTnLst>
                                </p:cTn>
                              </p:par>
                              <p:par>
                                <p:cTn id="136" presetID="22" presetClass="entr" presetSubtype="8" fill="hold" nodeType="withEffect">
                                  <p:stCondLst>
                                    <p:cond delay="0"/>
                                  </p:stCondLst>
                                  <p:childTnLst>
                                    <p:set>
                                      <p:cBhvr>
                                        <p:cTn id="137" dur="1" fill="hold">
                                          <p:stCondLst>
                                            <p:cond delay="0"/>
                                          </p:stCondLst>
                                        </p:cTn>
                                        <p:tgtEl>
                                          <p:spTgt spid="46"/>
                                        </p:tgtEl>
                                        <p:attrNameLst>
                                          <p:attrName>style.visibility</p:attrName>
                                        </p:attrNameLst>
                                      </p:cBhvr>
                                      <p:to>
                                        <p:strVal val="visible"/>
                                      </p:to>
                                    </p:set>
                                    <p:animEffect transition="in" filter="wipe(left)">
                                      <p:cBhvr>
                                        <p:cTn id="138" dur="500"/>
                                        <p:tgtEl>
                                          <p:spTgt spid="46"/>
                                        </p:tgtEl>
                                      </p:cBhvr>
                                    </p:animEffect>
                                  </p:childTnLst>
                                </p:cTn>
                              </p:par>
                            </p:childTnLst>
                          </p:cTn>
                        </p:par>
                        <p:par>
                          <p:cTn id="139" fill="hold">
                            <p:stCondLst>
                              <p:cond delay="2000"/>
                            </p:stCondLst>
                            <p:childTnLst>
                              <p:par>
                                <p:cTn id="140" presetID="10" presetClass="entr" presetSubtype="0" fill="hold" grpId="0" nodeType="afterEffect">
                                  <p:stCondLst>
                                    <p:cond delay="0"/>
                                  </p:stCondLst>
                                  <p:childTnLst>
                                    <p:set>
                                      <p:cBhvr>
                                        <p:cTn id="141" dur="1" fill="hold">
                                          <p:stCondLst>
                                            <p:cond delay="0"/>
                                          </p:stCondLst>
                                        </p:cTn>
                                        <p:tgtEl>
                                          <p:spTgt spid="101"/>
                                        </p:tgtEl>
                                        <p:attrNameLst>
                                          <p:attrName>style.visibility</p:attrName>
                                        </p:attrNameLst>
                                      </p:cBhvr>
                                      <p:to>
                                        <p:strVal val="visible"/>
                                      </p:to>
                                    </p:set>
                                    <p:animEffect transition="in" filter="fade">
                                      <p:cBhvr>
                                        <p:cTn id="142" dur="500"/>
                                        <p:tgtEl>
                                          <p:spTgt spid="101"/>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24"/>
                                        </p:tgtEl>
                                        <p:attrNameLst>
                                          <p:attrName>style.visibility</p:attrName>
                                        </p:attrNameLst>
                                      </p:cBhvr>
                                      <p:to>
                                        <p:strVal val="visible"/>
                                      </p:to>
                                    </p:set>
                                    <p:animEffect transition="in" filter="fade">
                                      <p:cBhvr>
                                        <p:cTn id="145" dur="500"/>
                                        <p:tgtEl>
                                          <p:spTgt spid="24"/>
                                        </p:tgtEl>
                                      </p:cBhvr>
                                    </p:animEffect>
                                  </p:childTnLst>
                                </p:cTn>
                              </p:par>
                            </p:childTnLst>
                          </p:cTn>
                        </p:par>
                        <p:par>
                          <p:cTn id="146" fill="hold">
                            <p:stCondLst>
                              <p:cond delay="2500"/>
                            </p:stCondLst>
                            <p:childTnLst>
                              <p:par>
                                <p:cTn id="147" presetID="10" presetClass="entr" presetSubtype="0" fill="hold" nodeType="afterEffect">
                                  <p:stCondLst>
                                    <p:cond delay="0"/>
                                  </p:stCondLst>
                                  <p:childTnLst>
                                    <p:set>
                                      <p:cBhvr>
                                        <p:cTn id="148" dur="1" fill="hold">
                                          <p:stCondLst>
                                            <p:cond delay="0"/>
                                          </p:stCondLst>
                                        </p:cTn>
                                        <p:tgtEl>
                                          <p:spTgt spid="23"/>
                                        </p:tgtEl>
                                        <p:attrNameLst>
                                          <p:attrName>style.visibility</p:attrName>
                                        </p:attrNameLst>
                                      </p:cBhvr>
                                      <p:to>
                                        <p:strVal val="visible"/>
                                      </p:to>
                                    </p:set>
                                    <p:animEffect transition="in" filter="fade">
                                      <p:cBhvr>
                                        <p:cTn id="149" dur="500"/>
                                        <p:tgtEl>
                                          <p:spTgt spid="23"/>
                                        </p:tgtEl>
                                      </p:cBhvr>
                                    </p:animEffect>
                                  </p:childTnLst>
                                </p:cTn>
                              </p:par>
                            </p:childTnLst>
                          </p:cTn>
                        </p:par>
                        <p:par>
                          <p:cTn id="150" fill="hold">
                            <p:stCondLst>
                              <p:cond delay="3000"/>
                            </p:stCondLst>
                            <p:childTnLst>
                              <p:par>
                                <p:cTn id="151" presetID="22" presetClass="entr" presetSubtype="4" fill="hold" nodeType="afterEffect">
                                  <p:stCondLst>
                                    <p:cond delay="0"/>
                                  </p:stCondLst>
                                  <p:childTnLst>
                                    <p:set>
                                      <p:cBhvr>
                                        <p:cTn id="152" dur="1" fill="hold">
                                          <p:stCondLst>
                                            <p:cond delay="0"/>
                                          </p:stCondLst>
                                        </p:cTn>
                                        <p:tgtEl>
                                          <p:spTgt spid="115"/>
                                        </p:tgtEl>
                                        <p:attrNameLst>
                                          <p:attrName>style.visibility</p:attrName>
                                        </p:attrNameLst>
                                      </p:cBhvr>
                                      <p:to>
                                        <p:strVal val="visible"/>
                                      </p:to>
                                    </p:set>
                                    <p:animEffect transition="in" filter="wipe(down)">
                                      <p:cBhvr>
                                        <p:cTn id="153" dur="500"/>
                                        <p:tgtEl>
                                          <p:spTgt spid="115"/>
                                        </p:tgtEl>
                                      </p:cBhvr>
                                    </p:animEffect>
                                  </p:childTnLst>
                                </p:cTn>
                              </p:par>
                            </p:childTnLst>
                          </p:cTn>
                        </p:par>
                        <p:par>
                          <p:cTn id="154" fill="hold">
                            <p:stCondLst>
                              <p:cond delay="3500"/>
                            </p:stCondLst>
                            <p:childTnLst>
                              <p:par>
                                <p:cTn id="155" presetID="10" presetClass="entr" presetSubtype="0" fill="hold" nodeType="afterEffect">
                                  <p:stCondLst>
                                    <p:cond delay="0"/>
                                  </p:stCondLst>
                                  <p:childTnLst>
                                    <p:set>
                                      <p:cBhvr>
                                        <p:cTn id="156" dur="1" fill="hold">
                                          <p:stCondLst>
                                            <p:cond delay="0"/>
                                          </p:stCondLst>
                                        </p:cTn>
                                        <p:tgtEl>
                                          <p:spTgt spid="22"/>
                                        </p:tgtEl>
                                        <p:attrNameLst>
                                          <p:attrName>style.visibility</p:attrName>
                                        </p:attrNameLst>
                                      </p:cBhvr>
                                      <p:to>
                                        <p:strVal val="visible"/>
                                      </p:to>
                                    </p:set>
                                    <p:animEffect transition="in" filter="fade">
                                      <p:cBhvr>
                                        <p:cTn id="157" dur="500"/>
                                        <p:tgtEl>
                                          <p:spTgt spid="22"/>
                                        </p:tgtEl>
                                      </p:cBhvr>
                                    </p:animEffect>
                                  </p:childTnLst>
                                </p:cTn>
                              </p:par>
                            </p:childTnLst>
                          </p:cTn>
                        </p:par>
                        <p:par>
                          <p:cTn id="158" fill="hold">
                            <p:stCondLst>
                              <p:cond delay="4000"/>
                            </p:stCondLst>
                            <p:childTnLst>
                              <p:par>
                                <p:cTn id="159" presetID="22" presetClass="entr" presetSubtype="2" fill="hold" nodeType="afterEffect">
                                  <p:stCondLst>
                                    <p:cond delay="0"/>
                                  </p:stCondLst>
                                  <p:childTnLst>
                                    <p:set>
                                      <p:cBhvr>
                                        <p:cTn id="160" dur="1" fill="hold">
                                          <p:stCondLst>
                                            <p:cond delay="0"/>
                                          </p:stCondLst>
                                        </p:cTn>
                                        <p:tgtEl>
                                          <p:spTgt spid="116"/>
                                        </p:tgtEl>
                                        <p:attrNameLst>
                                          <p:attrName>style.visibility</p:attrName>
                                        </p:attrNameLst>
                                      </p:cBhvr>
                                      <p:to>
                                        <p:strVal val="visible"/>
                                      </p:to>
                                    </p:set>
                                    <p:animEffect transition="in" filter="wipe(right)">
                                      <p:cBhvr>
                                        <p:cTn id="161" dur="500"/>
                                        <p:tgtEl>
                                          <p:spTgt spid="116"/>
                                        </p:tgtEl>
                                      </p:cBhvr>
                                    </p:animEffect>
                                  </p:childTnLst>
                                </p:cTn>
                              </p:par>
                            </p:childTnLst>
                          </p:cTn>
                        </p:par>
                      </p:childTnLst>
                    </p:cTn>
                  </p:par>
                  <p:par>
                    <p:cTn id="162" fill="hold">
                      <p:stCondLst>
                        <p:cond delay="indefinite"/>
                      </p:stCondLst>
                      <p:childTnLst>
                        <p:par>
                          <p:cTn id="163" fill="hold">
                            <p:stCondLst>
                              <p:cond delay="0"/>
                            </p:stCondLst>
                            <p:childTnLst>
                              <p:par>
                                <p:cTn id="164" presetID="22" presetClass="entr" presetSubtype="1" fill="hold" nodeType="clickEffect">
                                  <p:stCondLst>
                                    <p:cond delay="0"/>
                                  </p:stCondLst>
                                  <p:childTnLst>
                                    <p:set>
                                      <p:cBhvr>
                                        <p:cTn id="165" dur="1" fill="hold">
                                          <p:stCondLst>
                                            <p:cond delay="0"/>
                                          </p:stCondLst>
                                        </p:cTn>
                                        <p:tgtEl>
                                          <p:spTgt spid="113"/>
                                        </p:tgtEl>
                                        <p:attrNameLst>
                                          <p:attrName>style.visibility</p:attrName>
                                        </p:attrNameLst>
                                      </p:cBhvr>
                                      <p:to>
                                        <p:strVal val="visible"/>
                                      </p:to>
                                    </p:set>
                                    <p:animEffect transition="in" filter="wipe(up)">
                                      <p:cBhvr>
                                        <p:cTn id="166" dur="500"/>
                                        <p:tgtEl>
                                          <p:spTgt spid="113"/>
                                        </p:tgtEl>
                                      </p:cBhvr>
                                    </p:animEffect>
                                  </p:childTnLst>
                                </p:cTn>
                              </p:par>
                            </p:childTnLst>
                          </p:cTn>
                        </p:par>
                        <p:par>
                          <p:cTn id="167" fill="hold">
                            <p:stCondLst>
                              <p:cond delay="500"/>
                            </p:stCondLst>
                            <p:childTnLst>
                              <p:par>
                                <p:cTn id="168" presetID="10" presetClass="entr" presetSubtype="0" fill="hold" nodeType="afterEffect">
                                  <p:stCondLst>
                                    <p:cond delay="0"/>
                                  </p:stCondLst>
                                  <p:childTnLst>
                                    <p:set>
                                      <p:cBhvr>
                                        <p:cTn id="169" dur="1" fill="hold">
                                          <p:stCondLst>
                                            <p:cond delay="0"/>
                                          </p:stCondLst>
                                        </p:cTn>
                                        <p:tgtEl>
                                          <p:spTgt spid="25"/>
                                        </p:tgtEl>
                                        <p:attrNameLst>
                                          <p:attrName>style.visibility</p:attrName>
                                        </p:attrNameLst>
                                      </p:cBhvr>
                                      <p:to>
                                        <p:strVal val="visible"/>
                                      </p:to>
                                    </p:set>
                                    <p:animEffect transition="in" filter="fade">
                                      <p:cBhvr>
                                        <p:cTn id="170" dur="500"/>
                                        <p:tgtEl>
                                          <p:spTgt spid="25"/>
                                        </p:tgtEl>
                                      </p:cBhvr>
                                    </p:animEffect>
                                  </p:childTnLst>
                                </p:cTn>
                              </p:par>
                            </p:childTnLst>
                          </p:cTn>
                        </p:par>
                        <p:par>
                          <p:cTn id="171" fill="hold">
                            <p:stCondLst>
                              <p:cond delay="1000"/>
                            </p:stCondLst>
                            <p:childTnLst>
                              <p:par>
                                <p:cTn id="172" presetID="22" presetClass="entr" presetSubtype="8" fill="hold" nodeType="afterEffect">
                                  <p:stCondLst>
                                    <p:cond delay="0"/>
                                  </p:stCondLst>
                                  <p:childTnLst>
                                    <p:set>
                                      <p:cBhvr>
                                        <p:cTn id="173" dur="1" fill="hold">
                                          <p:stCondLst>
                                            <p:cond delay="0"/>
                                          </p:stCondLst>
                                        </p:cTn>
                                        <p:tgtEl>
                                          <p:spTgt spid="108"/>
                                        </p:tgtEl>
                                        <p:attrNameLst>
                                          <p:attrName>style.visibility</p:attrName>
                                        </p:attrNameLst>
                                      </p:cBhvr>
                                      <p:to>
                                        <p:strVal val="visible"/>
                                      </p:to>
                                    </p:set>
                                    <p:animEffect transition="in" filter="wipe(left)">
                                      <p:cBhvr>
                                        <p:cTn id="174" dur="500"/>
                                        <p:tgtEl>
                                          <p:spTgt spid="108"/>
                                        </p:tgtEl>
                                      </p:cBhvr>
                                    </p:animEffect>
                                  </p:childTnLst>
                                </p:cTn>
                              </p:par>
                            </p:childTnLst>
                          </p:cTn>
                        </p:par>
                        <p:par>
                          <p:cTn id="175" fill="hold">
                            <p:stCondLst>
                              <p:cond delay="1500"/>
                            </p:stCondLst>
                            <p:childTnLst>
                              <p:par>
                                <p:cTn id="176" presetID="22" presetClass="entr" presetSubtype="8" fill="hold" nodeType="afterEffect">
                                  <p:stCondLst>
                                    <p:cond delay="0"/>
                                  </p:stCondLst>
                                  <p:childTnLst>
                                    <p:set>
                                      <p:cBhvr>
                                        <p:cTn id="177" dur="1" fill="hold">
                                          <p:stCondLst>
                                            <p:cond delay="0"/>
                                          </p:stCondLst>
                                        </p:cTn>
                                        <p:tgtEl>
                                          <p:spTgt spid="63"/>
                                        </p:tgtEl>
                                        <p:attrNameLst>
                                          <p:attrName>style.visibility</p:attrName>
                                        </p:attrNameLst>
                                      </p:cBhvr>
                                      <p:to>
                                        <p:strVal val="visible"/>
                                      </p:to>
                                    </p:set>
                                    <p:animEffect transition="in" filter="wipe(left)">
                                      <p:cBhvr>
                                        <p:cTn id="178" dur="500"/>
                                        <p:tgtEl>
                                          <p:spTgt spid="63"/>
                                        </p:tgtEl>
                                      </p:cBhvr>
                                    </p:animEffect>
                                  </p:childTnLst>
                                </p:cTn>
                              </p:par>
                              <p:par>
                                <p:cTn id="179" presetID="22" presetClass="entr" presetSubtype="8" fill="hold" nodeType="withEffect">
                                  <p:stCondLst>
                                    <p:cond delay="0"/>
                                  </p:stCondLst>
                                  <p:childTnLst>
                                    <p:set>
                                      <p:cBhvr>
                                        <p:cTn id="180" dur="1" fill="hold">
                                          <p:stCondLst>
                                            <p:cond delay="0"/>
                                          </p:stCondLst>
                                        </p:cTn>
                                        <p:tgtEl>
                                          <p:spTgt spid="68"/>
                                        </p:tgtEl>
                                        <p:attrNameLst>
                                          <p:attrName>style.visibility</p:attrName>
                                        </p:attrNameLst>
                                      </p:cBhvr>
                                      <p:to>
                                        <p:strVal val="visible"/>
                                      </p:to>
                                    </p:set>
                                    <p:animEffect transition="in" filter="wipe(left)">
                                      <p:cBhvr>
                                        <p:cTn id="181" dur="500"/>
                                        <p:tgtEl>
                                          <p:spTgt spid="68"/>
                                        </p:tgtEl>
                                      </p:cBhvr>
                                    </p:animEffect>
                                  </p:childTnLst>
                                </p:cTn>
                              </p:par>
                            </p:childTnLst>
                          </p:cTn>
                        </p:par>
                        <p:par>
                          <p:cTn id="182" fill="hold">
                            <p:stCondLst>
                              <p:cond delay="2000"/>
                            </p:stCondLst>
                            <p:childTnLst>
                              <p:par>
                                <p:cTn id="183" presetID="10" presetClass="entr" presetSubtype="0" fill="hold" grpId="0" nodeType="afterEffect">
                                  <p:stCondLst>
                                    <p:cond delay="0"/>
                                  </p:stCondLst>
                                  <p:childTnLst>
                                    <p:set>
                                      <p:cBhvr>
                                        <p:cTn id="184" dur="1" fill="hold">
                                          <p:stCondLst>
                                            <p:cond delay="0"/>
                                          </p:stCondLst>
                                        </p:cTn>
                                        <p:tgtEl>
                                          <p:spTgt spid="104"/>
                                        </p:tgtEl>
                                        <p:attrNameLst>
                                          <p:attrName>style.visibility</p:attrName>
                                        </p:attrNameLst>
                                      </p:cBhvr>
                                      <p:to>
                                        <p:strVal val="visible"/>
                                      </p:to>
                                    </p:set>
                                    <p:animEffect transition="in" filter="fade">
                                      <p:cBhvr>
                                        <p:cTn id="185" dur="500"/>
                                        <p:tgtEl>
                                          <p:spTgt spid="104"/>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64"/>
                                        </p:tgtEl>
                                        <p:attrNameLst>
                                          <p:attrName>style.visibility</p:attrName>
                                        </p:attrNameLst>
                                      </p:cBhvr>
                                      <p:to>
                                        <p:strVal val="visible"/>
                                      </p:to>
                                    </p:set>
                                    <p:animEffect transition="in" filter="fade">
                                      <p:cBhvr>
                                        <p:cTn id="18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5" grpId="0"/>
      <p:bldP spid="20" grpId="0"/>
      <p:bldP spid="24" grpId="0"/>
      <p:bldP spid="48" grpId="0"/>
      <p:bldP spid="64" grpId="0"/>
      <p:bldP spid="96" grpId="0" animBg="1"/>
      <p:bldP spid="97" grpId="0" animBg="1"/>
      <p:bldP spid="100" grpId="0" animBg="1"/>
      <p:bldP spid="102" grpId="0" animBg="1"/>
      <p:bldP spid="42" grpId="0" animBg="1"/>
      <p:bldP spid="45" grpId="0" animBg="1"/>
      <p:bldP spid="101" grpId="0" animBg="1"/>
      <p:bldP spid="104"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Radware’s Cloud Scrubbing Service (DefensePipe)</a:t>
            </a:r>
            <a:endParaRPr lang="en-US" dirty="0"/>
          </a:p>
        </p:txBody>
      </p:sp>
    </p:spTree>
    <p:extLst>
      <p:ext uri="{BB962C8B-B14F-4D97-AF65-F5344CB8AC3E}">
        <p14:creationId xmlns:p14="http://schemas.microsoft.com/office/powerpoint/2010/main" val="10845622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p:cNvSpPr/>
          <p:nvPr/>
        </p:nvSpPr>
        <p:spPr>
          <a:xfrm>
            <a:off x="0" y="2835802"/>
            <a:ext cx="7416800" cy="2853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33" name="Pentagon 132"/>
          <p:cNvSpPr/>
          <p:nvPr/>
        </p:nvSpPr>
        <p:spPr>
          <a:xfrm>
            <a:off x="3614235" y="4615712"/>
            <a:ext cx="3738050" cy="2692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en-US" dirty="0" smtClean="0">
                <a:solidFill>
                  <a:srgbClr val="FFFFFF"/>
                </a:solidFill>
              </a:rPr>
              <a:t> </a:t>
            </a:r>
            <a:endParaRPr lang="he-IL" dirty="0">
              <a:solidFill>
                <a:srgbClr val="FFFFFF"/>
              </a:solidFill>
            </a:endParaRPr>
          </a:p>
        </p:txBody>
      </p:sp>
      <p:sp>
        <p:nvSpPr>
          <p:cNvPr id="137" name="Rectangle 136"/>
          <p:cNvSpPr/>
          <p:nvPr/>
        </p:nvSpPr>
        <p:spPr>
          <a:xfrm>
            <a:off x="-24022" y="1387283"/>
            <a:ext cx="7455300" cy="17639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3" name="Title 2"/>
          <p:cNvSpPr>
            <a:spLocks noGrp="1"/>
          </p:cNvSpPr>
          <p:nvPr>
            <p:ph type="ctrTitle"/>
          </p:nvPr>
        </p:nvSpPr>
        <p:spPr/>
        <p:txBody>
          <a:bodyPr/>
          <a:lstStyle/>
          <a:p>
            <a:r>
              <a:rPr lang="en-US" dirty="0"/>
              <a:t>Protecting The Internet Link</a:t>
            </a:r>
          </a:p>
        </p:txBody>
      </p:sp>
      <p:sp>
        <p:nvSpPr>
          <p:cNvPr id="4" name="Rectangle 3"/>
          <p:cNvSpPr/>
          <p:nvPr/>
        </p:nvSpPr>
        <p:spPr>
          <a:xfrm>
            <a:off x="7416800" y="1387283"/>
            <a:ext cx="4775200" cy="430231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cxnSp>
        <p:nvCxnSpPr>
          <p:cNvPr id="41" name="Straight Connector 40"/>
          <p:cNvCxnSpPr/>
          <p:nvPr/>
        </p:nvCxnSpPr>
        <p:spPr>
          <a:xfrm>
            <a:off x="1055080" y="4800356"/>
            <a:ext cx="2679490"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44" name="Straight Connector 43"/>
          <p:cNvCxnSpPr/>
          <p:nvPr/>
        </p:nvCxnSpPr>
        <p:spPr>
          <a:xfrm>
            <a:off x="1763139" y="4878299"/>
            <a:ext cx="1804714"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a:off x="1684467" y="4648586"/>
            <a:ext cx="1883386"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52" name="Straight Connector 51"/>
          <p:cNvCxnSpPr/>
          <p:nvPr/>
        </p:nvCxnSpPr>
        <p:spPr>
          <a:xfrm>
            <a:off x="1628274" y="4719937"/>
            <a:ext cx="1944263" cy="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54" name="Group 53"/>
          <p:cNvGrpSpPr/>
          <p:nvPr/>
        </p:nvGrpSpPr>
        <p:grpSpPr>
          <a:xfrm>
            <a:off x="3511516" y="4648590"/>
            <a:ext cx="3633530" cy="183661"/>
            <a:chOff x="2792479" y="2348475"/>
            <a:chExt cx="7464727" cy="86118"/>
          </a:xfrm>
        </p:grpSpPr>
        <p:cxnSp>
          <p:nvCxnSpPr>
            <p:cNvPr id="55" name="Straight Connector 54"/>
            <p:cNvCxnSpPr/>
            <p:nvPr/>
          </p:nvCxnSpPr>
          <p:spPr>
            <a:xfrm flipV="1">
              <a:off x="2792479" y="2348475"/>
              <a:ext cx="7464727" cy="0"/>
            </a:xfrm>
            <a:prstGeom prst="line">
              <a:avLst/>
            </a:prstGeom>
            <a:ln w="1905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a:off x="2792479" y="2434593"/>
              <a:ext cx="7464727" cy="0"/>
            </a:xfrm>
            <a:prstGeom prst="line">
              <a:avLst/>
            </a:prstGeom>
            <a:ln w="19050">
              <a:headEnd type="none" w="med" len="med"/>
              <a:tailEnd type="triangle" w="med" len="med"/>
            </a:ln>
          </p:spPr>
          <p:style>
            <a:lnRef idx="1">
              <a:schemeClr val="accent2"/>
            </a:lnRef>
            <a:fillRef idx="0">
              <a:schemeClr val="accent2"/>
            </a:fillRef>
            <a:effectRef idx="0">
              <a:schemeClr val="accent2"/>
            </a:effectRef>
            <a:fontRef idx="minor">
              <a:schemeClr val="tx1"/>
            </a:fontRef>
          </p:style>
        </p:cxnSp>
      </p:grpSp>
      <p:sp>
        <p:nvSpPr>
          <p:cNvPr id="61" name="Rectangular Callout 60"/>
          <p:cNvSpPr/>
          <p:nvPr/>
        </p:nvSpPr>
        <p:spPr>
          <a:xfrm flipH="1">
            <a:off x="4986180" y="3566219"/>
            <a:ext cx="1692658" cy="759088"/>
          </a:xfrm>
          <a:prstGeom prst="wedgeRectCallout">
            <a:avLst>
              <a:gd name="adj1" fmla="val 28574"/>
              <a:gd name="adj2" fmla="val 80163"/>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On-premises AMS mitigates the attack</a:t>
            </a:r>
          </a:p>
        </p:txBody>
      </p:sp>
      <p:sp>
        <p:nvSpPr>
          <p:cNvPr id="92" name="Rectangle 91"/>
          <p:cNvSpPr/>
          <p:nvPr/>
        </p:nvSpPr>
        <p:spPr>
          <a:xfrm>
            <a:off x="8830799" y="1387283"/>
            <a:ext cx="2286645" cy="315471"/>
          </a:xfrm>
          <a:prstGeom prst="rect">
            <a:avLst/>
          </a:prstGeom>
          <a:noFill/>
        </p:spPr>
        <p:txBody>
          <a:bodyPr wrap="square" lIns="68580" tIns="34290" rIns="68580" bIns="34290" rtlCol="1">
            <a:spAutoFit/>
          </a:bodyPr>
          <a:lstStyle/>
          <a:p>
            <a:pPr algn="ctr"/>
            <a:r>
              <a:rPr lang="en-US" sz="1600" b="1" dirty="0" smtClean="0">
                <a:solidFill>
                  <a:prstClr val="black"/>
                </a:solidFill>
              </a:rPr>
              <a:t>Protected Organization</a:t>
            </a:r>
            <a:endParaRPr lang="en-US" sz="1600" b="1" dirty="0">
              <a:solidFill>
                <a:prstClr val="black"/>
              </a:solidFill>
            </a:endParaRPr>
          </a:p>
        </p:txBody>
      </p:sp>
      <p:sp>
        <p:nvSpPr>
          <p:cNvPr id="120" name="Rectangle 119"/>
          <p:cNvSpPr/>
          <p:nvPr/>
        </p:nvSpPr>
        <p:spPr>
          <a:xfrm>
            <a:off x="3708400" y="4592063"/>
            <a:ext cx="3722878" cy="320791"/>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FFFFFF"/>
              </a:solidFill>
            </a:endParaRPr>
          </a:p>
        </p:txBody>
      </p:sp>
      <p:pic>
        <p:nvPicPr>
          <p:cNvPr id="135"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390228" y="4434286"/>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9" name="Group 138"/>
          <p:cNvGrpSpPr/>
          <p:nvPr/>
        </p:nvGrpSpPr>
        <p:grpSpPr>
          <a:xfrm>
            <a:off x="320894" y="4861464"/>
            <a:ext cx="793424" cy="762194"/>
            <a:chOff x="304771" y="4684570"/>
            <a:chExt cx="872766" cy="838413"/>
          </a:xfrm>
        </p:grpSpPr>
        <p:pic>
          <p:nvPicPr>
            <p:cNvPr id="140" name="Picture 1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141"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45" name="Straight Connector 144"/>
          <p:cNvCxnSpPr/>
          <p:nvPr/>
        </p:nvCxnSpPr>
        <p:spPr>
          <a:xfrm>
            <a:off x="947095" y="4105738"/>
            <a:ext cx="681179" cy="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146" name="Group 145"/>
          <p:cNvGrpSpPr/>
          <p:nvPr/>
        </p:nvGrpSpPr>
        <p:grpSpPr>
          <a:xfrm>
            <a:off x="320894" y="4293090"/>
            <a:ext cx="793424" cy="762194"/>
            <a:chOff x="304771" y="4684570"/>
            <a:chExt cx="872766" cy="838413"/>
          </a:xfrm>
        </p:grpSpPr>
        <p:pic>
          <p:nvPicPr>
            <p:cNvPr id="147" name="Picture 1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148"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49" name="Straight Connector 148"/>
          <p:cNvCxnSpPr/>
          <p:nvPr/>
        </p:nvCxnSpPr>
        <p:spPr>
          <a:xfrm>
            <a:off x="1055080" y="5276814"/>
            <a:ext cx="708059"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50" name="Straight Connector 149"/>
          <p:cNvCxnSpPr/>
          <p:nvPr/>
        </p:nvCxnSpPr>
        <p:spPr>
          <a:xfrm flipV="1">
            <a:off x="1762610" y="4884925"/>
            <a:ext cx="0" cy="389294"/>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51" name="Straight Connector 150"/>
          <p:cNvCxnSpPr/>
          <p:nvPr/>
        </p:nvCxnSpPr>
        <p:spPr>
          <a:xfrm flipH="1">
            <a:off x="717606" y="3551009"/>
            <a:ext cx="966862"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52" name="Straight Connector 151"/>
          <p:cNvCxnSpPr/>
          <p:nvPr/>
        </p:nvCxnSpPr>
        <p:spPr>
          <a:xfrm flipV="1">
            <a:off x="1684466" y="3551009"/>
            <a:ext cx="0" cy="109178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153" name="Group 152"/>
          <p:cNvGrpSpPr/>
          <p:nvPr/>
        </p:nvGrpSpPr>
        <p:grpSpPr>
          <a:xfrm>
            <a:off x="320894" y="3724717"/>
            <a:ext cx="793424" cy="762194"/>
            <a:chOff x="304771" y="4684570"/>
            <a:chExt cx="872766" cy="838413"/>
          </a:xfrm>
        </p:grpSpPr>
        <p:pic>
          <p:nvPicPr>
            <p:cNvPr id="154" name="Picture 1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155"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2" name="Group 141"/>
          <p:cNvGrpSpPr/>
          <p:nvPr/>
        </p:nvGrpSpPr>
        <p:grpSpPr>
          <a:xfrm>
            <a:off x="320894" y="3156344"/>
            <a:ext cx="793424" cy="762194"/>
            <a:chOff x="304771" y="4684570"/>
            <a:chExt cx="872766" cy="838413"/>
          </a:xfrm>
        </p:grpSpPr>
        <p:pic>
          <p:nvPicPr>
            <p:cNvPr id="143" name="Picture 1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144"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6" name="Straight Connector 155"/>
          <p:cNvCxnSpPr/>
          <p:nvPr/>
        </p:nvCxnSpPr>
        <p:spPr>
          <a:xfrm>
            <a:off x="1628274" y="4105814"/>
            <a:ext cx="0" cy="597151"/>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37</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68" name="TextBox 67"/>
          <p:cNvSpPr txBox="1"/>
          <p:nvPr/>
        </p:nvSpPr>
        <p:spPr>
          <a:xfrm>
            <a:off x="7698577" y="1910795"/>
            <a:ext cx="4211645" cy="1214435"/>
          </a:xfrm>
          <a:prstGeom prst="rect">
            <a:avLst/>
          </a:prstGeom>
          <a:noFill/>
        </p:spPr>
        <p:txBody>
          <a:bodyPr wrap="square" rtlCol="0">
            <a:spAutoFit/>
          </a:bodyPr>
          <a:lstStyle/>
          <a:p>
            <a:r>
              <a:rPr lang="en-US" sz="1600" b="1" dirty="0">
                <a:solidFill>
                  <a:prstClr val="black">
                    <a:lumMod val="75000"/>
                    <a:lumOff val="25000"/>
                  </a:prstClr>
                </a:solidFill>
                <a:cs typeface="Arial"/>
              </a:rPr>
              <a:t>On Premises Mitigation </a:t>
            </a:r>
          </a:p>
          <a:p>
            <a:pPr marL="342900" lvl="1" indent="-342900">
              <a:lnSpc>
                <a:spcPct val="110000"/>
              </a:lnSpc>
              <a:spcBef>
                <a:spcPct val="0"/>
              </a:spcBef>
              <a:spcAft>
                <a:spcPts val="300"/>
              </a:spcAft>
              <a:buFontTx/>
              <a:buBlip>
                <a:blip r:embed="rId5"/>
              </a:buBlip>
            </a:pPr>
            <a:r>
              <a:rPr lang="en-US" sz="1600" dirty="0">
                <a:solidFill>
                  <a:prstClr val="black"/>
                </a:solidFill>
              </a:rPr>
              <a:t>Fastest time to </a:t>
            </a:r>
            <a:r>
              <a:rPr lang="en-US" sz="1600" dirty="0" smtClean="0">
                <a:solidFill>
                  <a:prstClr val="black"/>
                </a:solidFill>
              </a:rPr>
              <a:t>protection</a:t>
            </a:r>
            <a:endParaRPr lang="en-US" sz="1600" dirty="0">
              <a:solidFill>
                <a:prstClr val="black"/>
              </a:solidFill>
            </a:endParaRPr>
          </a:p>
          <a:p>
            <a:pPr marL="342900" lvl="1" indent="-342900">
              <a:lnSpc>
                <a:spcPct val="110000"/>
              </a:lnSpc>
              <a:spcBef>
                <a:spcPct val="0"/>
              </a:spcBef>
              <a:spcAft>
                <a:spcPts val="300"/>
              </a:spcAft>
              <a:buFontTx/>
              <a:buBlip>
                <a:blip r:embed="rId5"/>
              </a:buBlip>
            </a:pPr>
            <a:r>
              <a:rPr lang="en-US" sz="1600" dirty="0">
                <a:solidFill>
                  <a:prstClr val="black"/>
                </a:solidFill>
              </a:rPr>
              <a:t>No disruption of traffic</a:t>
            </a:r>
          </a:p>
          <a:p>
            <a:pPr marL="342900" lvl="1" indent="-342900">
              <a:lnSpc>
                <a:spcPct val="110000"/>
              </a:lnSpc>
              <a:spcBef>
                <a:spcPct val="0"/>
              </a:spcBef>
              <a:spcAft>
                <a:spcPts val="300"/>
              </a:spcAft>
              <a:buFontTx/>
              <a:buBlip>
                <a:blip r:embed="rId5"/>
              </a:buBlip>
            </a:pPr>
            <a:r>
              <a:rPr lang="en-US" sz="1600" dirty="0">
                <a:solidFill>
                  <a:prstClr val="black"/>
                </a:solidFill>
              </a:rPr>
              <a:t>Detailed forensics and visibility</a:t>
            </a:r>
          </a:p>
        </p:txBody>
      </p:sp>
      <p:grpSp>
        <p:nvGrpSpPr>
          <p:cNvPr id="69" name="Group 68"/>
          <p:cNvGrpSpPr/>
          <p:nvPr/>
        </p:nvGrpSpPr>
        <p:grpSpPr>
          <a:xfrm>
            <a:off x="7860978" y="3267633"/>
            <a:ext cx="3886844" cy="715438"/>
            <a:chOff x="1314512" y="4749056"/>
            <a:chExt cx="4248088" cy="794562"/>
          </a:xfrm>
        </p:grpSpPr>
        <p:sp>
          <p:nvSpPr>
            <p:cNvPr id="70" name="Rectangle 69"/>
            <p:cNvSpPr/>
            <p:nvPr/>
          </p:nvSpPr>
          <p:spPr>
            <a:xfrm>
              <a:off x="1314512" y="4757443"/>
              <a:ext cx="4248088" cy="786175"/>
            </a:xfrm>
            <a:prstGeom prst="rect">
              <a:avLst/>
            </a:prstGeom>
          </p:spPr>
          <p:txBody>
            <a:bodyPr wrap="square">
              <a:spAutoFit/>
            </a:bodyPr>
            <a:lstStyle/>
            <a:p>
              <a:pPr algn="ctr"/>
              <a:r>
                <a:rPr lang="en-US" sz="2000" b="1" dirty="0">
                  <a:solidFill>
                    <a:srgbClr val="FFFFFF"/>
                  </a:solidFill>
                  <a:cs typeface="Arial"/>
                </a:rPr>
                <a:t>Even the best on-premises solution cannot handle pipe saturation</a:t>
              </a:r>
              <a:endParaRPr lang="en-US" sz="2000" dirty="0">
                <a:solidFill>
                  <a:srgbClr val="FFFFFF"/>
                </a:solidFill>
              </a:endParaRPr>
            </a:p>
          </p:txBody>
        </p:sp>
        <p:cxnSp>
          <p:nvCxnSpPr>
            <p:cNvPr id="71" name="Straight Connector 70"/>
            <p:cNvCxnSpPr/>
            <p:nvPr/>
          </p:nvCxnSpPr>
          <p:spPr>
            <a:xfrm>
              <a:off x="1440188" y="4749056"/>
              <a:ext cx="39967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440188" y="5500786"/>
              <a:ext cx="39967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7"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098628" y="4448964"/>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7662680" y="4179537"/>
            <a:ext cx="4388085" cy="1112733"/>
            <a:chOff x="7676328" y="4179537"/>
            <a:chExt cx="4388085" cy="1112733"/>
          </a:xfrm>
        </p:grpSpPr>
        <p:grpSp>
          <p:nvGrpSpPr>
            <p:cNvPr id="105" name="Group 104"/>
            <p:cNvGrpSpPr/>
            <p:nvPr/>
          </p:nvGrpSpPr>
          <p:grpSpPr>
            <a:xfrm>
              <a:off x="9306427" y="4638988"/>
              <a:ext cx="1011903" cy="466474"/>
              <a:chOff x="5403623" y="4865459"/>
              <a:chExt cx="1022022" cy="397817"/>
            </a:xfrm>
          </p:grpSpPr>
          <p:pic>
            <p:nvPicPr>
              <p:cNvPr id="109" name="Picture 108"/>
              <p:cNvPicPr>
                <a:picLocks noChangeAspect="1"/>
              </p:cNvPicPr>
              <p:nvPr/>
            </p:nvPicPr>
            <p:blipFill rotWithShape="1">
              <a:blip r:embed="rId6" cstate="print">
                <a:extLst>
                  <a:ext uri="{28A0092B-C50C-407E-A947-70E740481C1C}">
                    <a14:useLocalDpi xmlns:a14="http://schemas.microsoft.com/office/drawing/2010/main" val="0"/>
                  </a:ext>
                </a:extLst>
              </a:blip>
              <a:srcRect t="39070" b="37922"/>
              <a:stretch/>
            </p:blipFill>
            <p:spPr>
              <a:xfrm>
                <a:off x="5403623" y="4865459"/>
                <a:ext cx="1022022" cy="235148"/>
              </a:xfrm>
              <a:prstGeom prst="rect">
                <a:avLst/>
              </a:prstGeom>
              <a:noFill/>
              <a:ln>
                <a:noFill/>
              </a:ln>
            </p:spPr>
          </p:pic>
          <p:sp>
            <p:nvSpPr>
              <p:cNvPr id="110" name="Rectangle 109"/>
              <p:cNvSpPr/>
              <p:nvPr/>
            </p:nvSpPr>
            <p:spPr>
              <a:xfrm>
                <a:off x="5595502" y="5067798"/>
                <a:ext cx="628587" cy="195478"/>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000" dirty="0" smtClean="0">
                    <a:solidFill>
                      <a:prstClr val="black"/>
                    </a:solidFill>
                    <a:cs typeface="Arial" panose="020B0604020202020204" pitchFamily="34" charset="0"/>
                  </a:rPr>
                  <a:t>AppWall</a:t>
                </a:r>
                <a:endParaRPr lang="en-US" sz="1000" dirty="0">
                  <a:solidFill>
                    <a:prstClr val="black"/>
                  </a:solidFill>
                  <a:cs typeface="Arial" panose="020B0604020202020204" pitchFamily="34" charset="0"/>
                </a:endParaRPr>
              </a:p>
            </p:txBody>
          </p:sp>
        </p:grpSp>
        <p:grpSp>
          <p:nvGrpSpPr>
            <p:cNvPr id="106" name="Group 105"/>
            <p:cNvGrpSpPr/>
            <p:nvPr/>
          </p:nvGrpSpPr>
          <p:grpSpPr>
            <a:xfrm>
              <a:off x="7676328" y="4571837"/>
              <a:ext cx="1027259" cy="554474"/>
              <a:chOff x="7775329" y="4794369"/>
              <a:chExt cx="1027259" cy="554474"/>
            </a:xfrm>
          </p:grpSpPr>
          <p:sp>
            <p:nvSpPr>
              <p:cNvPr id="107" name="Rectangle 106"/>
              <p:cNvSpPr/>
              <p:nvPr/>
            </p:nvSpPr>
            <p:spPr>
              <a:xfrm>
                <a:off x="7860188" y="5133814"/>
                <a:ext cx="920313" cy="215029"/>
              </a:xfrm>
              <a:prstGeom prst="rect">
                <a:avLst/>
              </a:prstGeom>
            </p:spPr>
            <p:txBody>
              <a:bodyPr vert="horz" lIns="91440" tIns="45720" rIns="91440" bIns="45720" rtlCol="0" anchor="ctr">
                <a:noAutofit/>
              </a:bodyPr>
              <a:lstStyle/>
              <a:p>
                <a:pPr algn="ctr" defTabSz="457200">
                  <a:buFont typeface="Arial"/>
                  <a:buNone/>
                </a:pPr>
                <a:r>
                  <a:rPr lang="en-US" sz="1000" dirty="0" smtClean="0">
                    <a:solidFill>
                      <a:prstClr val="black"/>
                    </a:solidFill>
                    <a:cs typeface="Arial" panose="020B0604020202020204" pitchFamily="34" charset="0"/>
                  </a:rPr>
                  <a:t>DefensePro</a:t>
                </a:r>
                <a:endParaRPr lang="en-US" sz="1000" dirty="0">
                  <a:solidFill>
                    <a:prstClr val="black"/>
                  </a:solidFill>
                  <a:cs typeface="Arial" panose="020B0604020202020204" pitchFamily="34" charset="0"/>
                </a:endParaRPr>
              </a:p>
            </p:txBody>
          </p:sp>
          <p:pic>
            <p:nvPicPr>
              <p:cNvPr id="108" name="Picture 107"/>
              <p:cNvPicPr>
                <a:picLocks noChangeAspect="1"/>
              </p:cNvPicPr>
              <p:nvPr/>
            </p:nvPicPr>
            <p:blipFill rotWithShape="1">
              <a:blip r:embed="rId7" cstate="print">
                <a:extLst>
                  <a:ext uri="{28A0092B-C50C-407E-A947-70E740481C1C}">
                    <a14:useLocalDpi xmlns:a14="http://schemas.microsoft.com/office/drawing/2010/main" val="0"/>
                  </a:ext>
                </a:extLst>
              </a:blip>
              <a:srcRect t="35278" b="35888"/>
              <a:stretch/>
            </p:blipFill>
            <p:spPr>
              <a:xfrm>
                <a:off x="7775329" y="4794369"/>
                <a:ext cx="1027259" cy="296199"/>
              </a:xfrm>
              <a:prstGeom prst="rect">
                <a:avLst/>
              </a:prstGeom>
              <a:noFill/>
              <a:ln>
                <a:noFill/>
              </a:ln>
            </p:spPr>
          </p:pic>
        </p:grpSp>
        <p:grpSp>
          <p:nvGrpSpPr>
            <p:cNvPr id="77" name="Group 76"/>
            <p:cNvGrpSpPr/>
            <p:nvPr/>
          </p:nvGrpSpPr>
          <p:grpSpPr>
            <a:xfrm>
              <a:off x="10921169" y="4179537"/>
              <a:ext cx="1143244" cy="1112733"/>
              <a:chOff x="4744129" y="4579067"/>
              <a:chExt cx="1143244" cy="1112733"/>
            </a:xfrm>
          </p:grpSpPr>
          <p:pic>
            <p:nvPicPr>
              <p:cNvPr id="78"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4870842"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517438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547792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Rectangle 80"/>
              <p:cNvSpPr/>
              <p:nvPr/>
            </p:nvSpPr>
            <p:spPr>
              <a:xfrm>
                <a:off x="4744129" y="5336270"/>
                <a:ext cx="1143244" cy="355530"/>
              </a:xfrm>
              <a:prstGeom prst="rect">
                <a:avLst/>
              </a:prstGeom>
            </p:spPr>
            <p:txBody>
              <a:bodyPr vert="horz" lIns="91440" tIns="45720" rIns="91440" bIns="45720" rtlCol="0" anchor="ctr">
                <a:noAutofit/>
              </a:bodyPr>
              <a:lstStyle/>
              <a:p>
                <a:pPr algn="ctr" defTabSz="457200">
                  <a:buFont typeface="Arial"/>
                  <a:buNone/>
                </a:pPr>
                <a:r>
                  <a:rPr lang="en-US" sz="1000" dirty="0">
                    <a:solidFill>
                      <a:prstClr val="black"/>
                    </a:solidFill>
                    <a:cs typeface="Arial" panose="020B0604020202020204" pitchFamily="34" charset="0"/>
                  </a:rPr>
                  <a:t>Protected Online</a:t>
                </a:r>
              </a:p>
              <a:p>
                <a:pPr algn="ctr" defTabSz="457200">
                  <a:buFont typeface="Arial"/>
                  <a:buNone/>
                </a:pPr>
                <a:r>
                  <a:rPr lang="en-US" sz="1000" dirty="0">
                    <a:solidFill>
                      <a:prstClr val="black"/>
                    </a:solidFill>
                    <a:cs typeface="Arial" panose="020B0604020202020204" pitchFamily="34" charset="0"/>
                  </a:rPr>
                  <a:t>Services</a:t>
                </a:r>
              </a:p>
            </p:txBody>
          </p:sp>
        </p:grpSp>
      </p:grpSp>
      <p:sp>
        <p:nvSpPr>
          <p:cNvPr id="58" name="Rectangle 57"/>
          <p:cNvSpPr/>
          <p:nvPr/>
        </p:nvSpPr>
        <p:spPr>
          <a:xfrm>
            <a:off x="1826635" y="5374129"/>
            <a:ext cx="3760402" cy="315471"/>
          </a:xfrm>
          <a:prstGeom prst="rect">
            <a:avLst/>
          </a:prstGeom>
          <a:noFill/>
        </p:spPr>
        <p:txBody>
          <a:bodyPr wrap="square" lIns="68580" tIns="34290" rIns="68580" bIns="34290" rtlCol="1">
            <a:spAutoFit/>
          </a:bodyPr>
          <a:lstStyle/>
          <a:p>
            <a:pPr algn="ctr"/>
            <a:r>
              <a:rPr lang="en-US" sz="1600" b="1" dirty="0" smtClean="0">
                <a:solidFill>
                  <a:prstClr val="black"/>
                </a:solidFill>
              </a:rPr>
              <a:t>Internet</a:t>
            </a:r>
            <a:endParaRPr lang="en-US" sz="1600" b="1" dirty="0">
              <a:solidFill>
                <a:prstClr val="black"/>
              </a:solidFill>
            </a:endParaRPr>
          </a:p>
        </p:txBody>
      </p:sp>
    </p:spTree>
    <p:extLst>
      <p:ext uri="{BB962C8B-B14F-4D97-AF65-F5344CB8AC3E}">
        <p14:creationId xmlns:p14="http://schemas.microsoft.com/office/powerpoint/2010/main" val="275701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2"/>
                                        </p:tgtEl>
                                        <p:attrNameLst>
                                          <p:attrName>style.visibility</p:attrName>
                                        </p:attrNameLst>
                                      </p:cBhvr>
                                      <p:to>
                                        <p:strVal val="visible"/>
                                      </p:to>
                                    </p:set>
                                    <p:animEffect transition="in" filter="wipe(up)">
                                      <p:cBhvr>
                                        <p:cTn id="11" dur="500"/>
                                        <p:tgtEl>
                                          <p:spTgt spid="152"/>
                                        </p:tgtEl>
                                      </p:cBhvr>
                                    </p:animEffect>
                                  </p:childTnLst>
                                </p:cTn>
                              </p:par>
                              <p:par>
                                <p:cTn id="12" presetID="22" presetClass="entr" presetSubtype="8" fill="hold" nodeType="withEffect">
                                  <p:stCondLst>
                                    <p:cond delay="0"/>
                                  </p:stCondLst>
                                  <p:childTnLst>
                                    <p:set>
                                      <p:cBhvr>
                                        <p:cTn id="13" dur="1" fill="hold">
                                          <p:stCondLst>
                                            <p:cond delay="0"/>
                                          </p:stCondLst>
                                        </p:cTn>
                                        <p:tgtEl>
                                          <p:spTgt spid="149"/>
                                        </p:tgtEl>
                                        <p:attrNameLst>
                                          <p:attrName>style.visibility</p:attrName>
                                        </p:attrNameLst>
                                      </p:cBhvr>
                                      <p:to>
                                        <p:strVal val="visible"/>
                                      </p:to>
                                    </p:set>
                                    <p:animEffect transition="in" filter="wipe(left)">
                                      <p:cBhvr>
                                        <p:cTn id="14" dur="500"/>
                                        <p:tgtEl>
                                          <p:spTgt spid="149"/>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left)">
                                      <p:cBhvr>
                                        <p:cTn id="18" dur="500"/>
                                        <p:tgtEl>
                                          <p:spTgt spid="50"/>
                                        </p:tgtEl>
                                      </p:cBhvr>
                                    </p:animEffect>
                                  </p:childTnLst>
                                </p:cTn>
                              </p:par>
                              <p:par>
                                <p:cTn id="19" presetID="22" presetClass="entr" presetSubtype="4" fill="hold" nodeType="withEffect">
                                  <p:stCondLst>
                                    <p:cond delay="0"/>
                                  </p:stCondLst>
                                  <p:childTnLst>
                                    <p:set>
                                      <p:cBhvr>
                                        <p:cTn id="20" dur="1" fill="hold">
                                          <p:stCondLst>
                                            <p:cond delay="0"/>
                                          </p:stCondLst>
                                        </p:cTn>
                                        <p:tgtEl>
                                          <p:spTgt spid="150"/>
                                        </p:tgtEl>
                                        <p:attrNameLst>
                                          <p:attrName>style.visibility</p:attrName>
                                        </p:attrNameLst>
                                      </p:cBhvr>
                                      <p:to>
                                        <p:strVal val="visible"/>
                                      </p:to>
                                    </p:set>
                                    <p:animEffect transition="in" filter="wipe(down)">
                                      <p:cBhvr>
                                        <p:cTn id="21" dur="500"/>
                                        <p:tgtEl>
                                          <p:spTgt spid="150"/>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left)">
                                      <p:cBhvr>
                                        <p:cTn id="29" dur="500"/>
                                        <p:tgtEl>
                                          <p:spTgt spid="5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53"/>
                                        </p:tgtEl>
                                        <p:attrNameLst>
                                          <p:attrName>style.visibility</p:attrName>
                                        </p:attrNameLst>
                                      </p:cBhvr>
                                      <p:to>
                                        <p:strVal val="visible"/>
                                      </p:to>
                                    </p:set>
                                    <p:animEffect transition="in" filter="fade">
                                      <p:cBhvr>
                                        <p:cTn id="38" dur="500"/>
                                        <p:tgtEl>
                                          <p:spTgt spid="153"/>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wipe(left)">
                                      <p:cBhvr>
                                        <p:cTn id="42" dur="500"/>
                                        <p:tgtEl>
                                          <p:spTgt spid="145"/>
                                        </p:tgtEl>
                                      </p:cBhvr>
                                    </p:animEffect>
                                  </p:childTnLst>
                                </p:cTn>
                              </p:par>
                            </p:childTnLst>
                          </p:cTn>
                        </p:par>
                        <p:par>
                          <p:cTn id="43" fill="hold">
                            <p:stCondLst>
                              <p:cond delay="1000"/>
                            </p:stCondLst>
                            <p:childTnLst>
                              <p:par>
                                <p:cTn id="44" presetID="22" presetClass="entr" presetSubtype="1" fill="hold" nodeType="afterEffect">
                                  <p:stCondLst>
                                    <p:cond delay="0"/>
                                  </p:stCondLst>
                                  <p:childTnLst>
                                    <p:set>
                                      <p:cBhvr>
                                        <p:cTn id="45" dur="1" fill="hold">
                                          <p:stCondLst>
                                            <p:cond delay="0"/>
                                          </p:stCondLst>
                                        </p:cTn>
                                        <p:tgtEl>
                                          <p:spTgt spid="156"/>
                                        </p:tgtEl>
                                        <p:attrNameLst>
                                          <p:attrName>style.visibility</p:attrName>
                                        </p:attrNameLst>
                                      </p:cBhvr>
                                      <p:to>
                                        <p:strVal val="visible"/>
                                      </p:to>
                                    </p:set>
                                    <p:animEffect transition="in" filter="wipe(up)">
                                      <p:cBhvr>
                                        <p:cTn id="46" dur="500"/>
                                        <p:tgtEl>
                                          <p:spTgt spid="156"/>
                                        </p:tgtEl>
                                      </p:cBhvr>
                                    </p:animEffect>
                                  </p:childTnLst>
                                </p:cTn>
                              </p:par>
                            </p:childTnLst>
                          </p:cTn>
                        </p:par>
                        <p:par>
                          <p:cTn id="47" fill="hold">
                            <p:stCondLst>
                              <p:cond delay="1500"/>
                            </p:stCondLst>
                            <p:childTnLst>
                              <p:par>
                                <p:cTn id="48" presetID="22" presetClass="entr" presetSubtype="8" fill="hold"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ipe(left)">
                                      <p:cBhvr>
                                        <p:cTn id="50" dur="500"/>
                                        <p:tgtEl>
                                          <p:spTgt spid="52"/>
                                        </p:tgtEl>
                                      </p:cBhvr>
                                    </p:animEffect>
                                  </p:childTnLst>
                                </p:cTn>
                              </p:par>
                              <p:par>
                                <p:cTn id="51" presetID="10" presetClass="entr" presetSubtype="0" fill="hold" nodeType="withEffect">
                                  <p:stCondLst>
                                    <p:cond delay="0"/>
                                  </p:stCondLst>
                                  <p:childTnLst>
                                    <p:set>
                                      <p:cBhvr>
                                        <p:cTn id="52" dur="1" fill="hold">
                                          <p:stCondLst>
                                            <p:cond delay="0"/>
                                          </p:stCondLst>
                                        </p:cTn>
                                        <p:tgtEl>
                                          <p:spTgt spid="146"/>
                                        </p:tgtEl>
                                        <p:attrNameLst>
                                          <p:attrName>style.visibility</p:attrName>
                                        </p:attrNameLst>
                                      </p:cBhvr>
                                      <p:to>
                                        <p:strVal val="visible"/>
                                      </p:to>
                                    </p:set>
                                    <p:animEffect transition="in" filter="fade">
                                      <p:cBhvr>
                                        <p:cTn id="53" dur="500"/>
                                        <p:tgtEl>
                                          <p:spTgt spid="146"/>
                                        </p:tgtEl>
                                      </p:cBhvr>
                                    </p:animEffect>
                                  </p:childTnLst>
                                </p:cTn>
                              </p:par>
                            </p:childTnLst>
                          </p:cTn>
                        </p:par>
                        <p:par>
                          <p:cTn id="54" fill="hold">
                            <p:stCondLst>
                              <p:cond delay="2000"/>
                            </p:stCondLst>
                            <p:childTnLst>
                              <p:par>
                                <p:cTn id="55" presetID="22" presetClass="entr" presetSubtype="8"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par>
                          <p:cTn id="58" fill="hold">
                            <p:stCondLst>
                              <p:cond delay="2500"/>
                            </p:stCondLst>
                            <p:childTnLst>
                              <p:par>
                                <p:cTn id="59" presetID="22" presetClass="entr" presetSubtype="8"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wipe(left)">
                                      <p:cBhvr>
                                        <p:cTn id="61" dur="500"/>
                                        <p:tgtEl>
                                          <p:spTgt spid="133"/>
                                        </p:tgtEl>
                                      </p:cBhvr>
                                    </p:animEffect>
                                  </p:childTnLst>
                                </p:cTn>
                              </p:par>
                            </p:childTnLst>
                          </p:cTn>
                        </p:par>
                        <p:par>
                          <p:cTn id="62" fill="hold">
                            <p:stCondLst>
                              <p:cond delay="3000"/>
                            </p:stCondLst>
                            <p:childTnLst>
                              <p:par>
                                <p:cTn id="63" presetID="10" presetClass="exit" presetSubtype="0" fill="hold" grpId="1" nodeType="afterEffect">
                                  <p:stCondLst>
                                    <p:cond delay="0"/>
                                  </p:stCondLst>
                                  <p:childTnLst>
                                    <p:animEffect transition="out" filter="fade">
                                      <p:cBhvr>
                                        <p:cTn id="64" dur="500"/>
                                        <p:tgtEl>
                                          <p:spTgt spid="61"/>
                                        </p:tgtEl>
                                      </p:cBhvr>
                                    </p:animEffect>
                                    <p:set>
                                      <p:cBhvr>
                                        <p:cTn id="65" dur="1" fill="hold">
                                          <p:stCondLst>
                                            <p:cond delay="499"/>
                                          </p:stCondLst>
                                        </p:cTn>
                                        <p:tgtEl>
                                          <p:spTgt spid="61"/>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fade">
                                      <p:cBhvr>
                                        <p:cTn id="70" dur="1000"/>
                                        <p:tgtEl>
                                          <p:spTgt spid="68"/>
                                        </p:tgtEl>
                                      </p:cBhvr>
                                    </p:animEffect>
                                    <p:anim calcmode="lin" valueType="num">
                                      <p:cBhvr>
                                        <p:cTn id="71" dur="1000" fill="hold"/>
                                        <p:tgtEl>
                                          <p:spTgt spid="68"/>
                                        </p:tgtEl>
                                        <p:attrNameLst>
                                          <p:attrName>ppt_x</p:attrName>
                                        </p:attrNameLst>
                                      </p:cBhvr>
                                      <p:tavLst>
                                        <p:tav tm="0">
                                          <p:val>
                                            <p:strVal val="#ppt_x"/>
                                          </p:val>
                                        </p:tav>
                                        <p:tav tm="100000">
                                          <p:val>
                                            <p:strVal val="#ppt_x"/>
                                          </p:val>
                                        </p:tav>
                                      </p:tavLst>
                                    </p:anim>
                                    <p:anim calcmode="lin" valueType="num">
                                      <p:cBhvr>
                                        <p:cTn id="72" dur="1000" fill="hold"/>
                                        <p:tgtEl>
                                          <p:spTgt spid="68"/>
                                        </p:tgtEl>
                                        <p:attrNameLst>
                                          <p:attrName>ppt_y</p:attrName>
                                        </p:attrNameLst>
                                      </p:cBhvr>
                                      <p:tavLst>
                                        <p:tav tm="0">
                                          <p:val>
                                            <p:strVal val="#ppt_y+.1"/>
                                          </p:val>
                                        </p:tav>
                                        <p:tav tm="100000">
                                          <p:val>
                                            <p:strVal val="#ppt_y"/>
                                          </p:val>
                                        </p:tav>
                                      </p:tavLst>
                                    </p:anim>
                                  </p:childTnLst>
                                </p:cTn>
                              </p:par>
                            </p:childTnLst>
                          </p:cTn>
                        </p:par>
                        <p:par>
                          <p:cTn id="73" fill="hold">
                            <p:stCondLst>
                              <p:cond delay="1000"/>
                            </p:stCondLst>
                            <p:childTnLst>
                              <p:par>
                                <p:cTn id="74" presetID="42" presetClass="entr" presetSubtype="0" fill="hold"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1000"/>
                                        <p:tgtEl>
                                          <p:spTgt spid="69"/>
                                        </p:tgtEl>
                                      </p:cBhvr>
                                    </p:animEffect>
                                    <p:anim calcmode="lin" valueType="num">
                                      <p:cBhvr>
                                        <p:cTn id="77" dur="1000" fill="hold"/>
                                        <p:tgtEl>
                                          <p:spTgt spid="69"/>
                                        </p:tgtEl>
                                        <p:attrNameLst>
                                          <p:attrName>ppt_x</p:attrName>
                                        </p:attrNameLst>
                                      </p:cBhvr>
                                      <p:tavLst>
                                        <p:tav tm="0">
                                          <p:val>
                                            <p:strVal val="#ppt_x"/>
                                          </p:val>
                                        </p:tav>
                                        <p:tav tm="100000">
                                          <p:val>
                                            <p:strVal val="#ppt_x"/>
                                          </p:val>
                                        </p:tav>
                                      </p:tavLst>
                                    </p:anim>
                                    <p:anim calcmode="lin" valueType="num">
                                      <p:cBhvr>
                                        <p:cTn id="78"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61" grpId="0" animBg="1"/>
      <p:bldP spid="61" grpId="1" animBg="1"/>
      <p:bldP spid="6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Protect The Internet </a:t>
            </a:r>
            <a:r>
              <a:rPr lang="en-US" dirty="0" smtClean="0"/>
              <a:t>Pipe with DefensePipe</a:t>
            </a:r>
            <a:endParaRPr lang="en-US" dirty="0"/>
          </a:p>
        </p:txBody>
      </p:sp>
      <p:pic>
        <p:nvPicPr>
          <p:cNvPr id="5" name="Picture 4" descr="DefensePip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1001" y="4619847"/>
            <a:ext cx="789999" cy="990172"/>
          </a:xfrm>
          <a:prstGeom prst="rect">
            <a:avLst/>
          </a:prstGeom>
        </p:spPr>
      </p:pic>
      <p:sp>
        <p:nvSpPr>
          <p:cNvPr id="16" name="Rectangle 15"/>
          <p:cNvSpPr/>
          <p:nvPr/>
        </p:nvSpPr>
        <p:spPr>
          <a:xfrm>
            <a:off x="301736" y="3411257"/>
            <a:ext cx="2425857" cy="646331"/>
          </a:xfrm>
          <a:prstGeom prst="rect">
            <a:avLst/>
          </a:prstGeom>
        </p:spPr>
        <p:txBody>
          <a:bodyPr wrap="none">
            <a:spAutoFit/>
          </a:bodyPr>
          <a:lstStyle/>
          <a:p>
            <a:pPr algn="ctr"/>
            <a:r>
              <a:rPr lang="en-US" dirty="0">
                <a:solidFill>
                  <a:prstClr val="black"/>
                </a:solidFill>
                <a:cs typeface="Arial"/>
              </a:rPr>
              <a:t>Cloud Based </a:t>
            </a:r>
            <a:r>
              <a:rPr lang="en-US" dirty="0" smtClean="0">
                <a:solidFill>
                  <a:prstClr val="black"/>
                </a:solidFill>
                <a:cs typeface="Arial"/>
              </a:rPr>
              <a:t>Protection </a:t>
            </a:r>
          </a:p>
          <a:p>
            <a:pPr algn="ctr"/>
            <a:r>
              <a:rPr lang="en-US" dirty="0" smtClean="0">
                <a:solidFill>
                  <a:prstClr val="black"/>
                </a:solidFill>
                <a:cs typeface="Arial"/>
              </a:rPr>
              <a:t>Against Pipe </a:t>
            </a:r>
            <a:r>
              <a:rPr lang="en-US" dirty="0">
                <a:solidFill>
                  <a:prstClr val="black"/>
                </a:solidFill>
                <a:cs typeface="Arial"/>
              </a:rPr>
              <a:t>Saturation</a:t>
            </a:r>
          </a:p>
        </p:txBody>
      </p:sp>
      <p:sp>
        <p:nvSpPr>
          <p:cNvPr id="17" name="Rectangle 16"/>
          <p:cNvSpPr/>
          <p:nvPr/>
        </p:nvSpPr>
        <p:spPr>
          <a:xfrm>
            <a:off x="3061283" y="3411257"/>
            <a:ext cx="1638590" cy="646331"/>
          </a:xfrm>
          <a:prstGeom prst="rect">
            <a:avLst/>
          </a:prstGeom>
        </p:spPr>
        <p:txBody>
          <a:bodyPr wrap="none">
            <a:spAutoFit/>
          </a:bodyPr>
          <a:lstStyle/>
          <a:p>
            <a:pPr algn="ctr"/>
            <a:r>
              <a:rPr lang="en-US" dirty="0">
                <a:solidFill>
                  <a:prstClr val="black"/>
                </a:solidFill>
                <a:cs typeface="Arial"/>
              </a:rPr>
              <a:t>Industry First </a:t>
            </a:r>
            <a:endParaRPr lang="en-US" dirty="0" smtClean="0">
              <a:solidFill>
                <a:prstClr val="black"/>
              </a:solidFill>
              <a:cs typeface="Arial"/>
            </a:endParaRPr>
          </a:p>
          <a:p>
            <a:pPr algn="ctr"/>
            <a:r>
              <a:rPr lang="en-US" dirty="0" smtClean="0">
                <a:solidFill>
                  <a:prstClr val="black"/>
                </a:solidFill>
                <a:cs typeface="Arial"/>
              </a:rPr>
              <a:t>Hybrid </a:t>
            </a:r>
            <a:r>
              <a:rPr lang="en-US" dirty="0">
                <a:solidFill>
                  <a:prstClr val="black"/>
                </a:solidFill>
                <a:cs typeface="Arial"/>
              </a:rPr>
              <a:t>Solution</a:t>
            </a:r>
          </a:p>
        </p:txBody>
      </p:sp>
      <p:sp>
        <p:nvSpPr>
          <p:cNvPr id="18" name="Rectangle 17"/>
          <p:cNvSpPr/>
          <p:nvPr/>
        </p:nvSpPr>
        <p:spPr>
          <a:xfrm>
            <a:off x="4926929" y="3411257"/>
            <a:ext cx="2338141" cy="646331"/>
          </a:xfrm>
          <a:prstGeom prst="rect">
            <a:avLst/>
          </a:prstGeom>
        </p:spPr>
        <p:txBody>
          <a:bodyPr wrap="none">
            <a:spAutoFit/>
          </a:bodyPr>
          <a:lstStyle/>
          <a:p>
            <a:pPr algn="ctr"/>
            <a:r>
              <a:rPr lang="en-US" u="sng" dirty="0">
                <a:solidFill>
                  <a:prstClr val="black"/>
                </a:solidFill>
                <a:cs typeface="Arial"/>
              </a:rPr>
              <a:t>Activated Only </a:t>
            </a:r>
            <a:endParaRPr lang="en-US" u="sng" dirty="0" smtClean="0">
              <a:solidFill>
                <a:prstClr val="black"/>
              </a:solidFill>
              <a:cs typeface="Arial"/>
            </a:endParaRPr>
          </a:p>
          <a:p>
            <a:pPr algn="ctr"/>
            <a:r>
              <a:rPr lang="en-US" u="sng" dirty="0" smtClean="0">
                <a:solidFill>
                  <a:prstClr val="black"/>
                </a:solidFill>
                <a:cs typeface="Arial"/>
              </a:rPr>
              <a:t>on Pipe </a:t>
            </a:r>
            <a:r>
              <a:rPr lang="en-US" u="sng" dirty="0">
                <a:solidFill>
                  <a:prstClr val="black"/>
                </a:solidFill>
                <a:cs typeface="Arial"/>
              </a:rPr>
              <a:t>Saturation </a:t>
            </a:r>
            <a:r>
              <a:rPr lang="en-US" u="sng" dirty="0" smtClean="0">
                <a:solidFill>
                  <a:prstClr val="black"/>
                </a:solidFill>
                <a:cs typeface="Arial"/>
              </a:rPr>
              <a:t>Risk</a:t>
            </a:r>
          </a:p>
        </p:txBody>
      </p:sp>
      <p:sp>
        <p:nvSpPr>
          <p:cNvPr id="19" name="Rectangle 18"/>
          <p:cNvSpPr/>
          <p:nvPr/>
        </p:nvSpPr>
        <p:spPr>
          <a:xfrm>
            <a:off x="7299731" y="3411257"/>
            <a:ext cx="2286608" cy="923330"/>
          </a:xfrm>
          <a:prstGeom prst="rect">
            <a:avLst/>
          </a:prstGeom>
        </p:spPr>
        <p:txBody>
          <a:bodyPr wrap="square">
            <a:spAutoFit/>
          </a:bodyPr>
          <a:lstStyle/>
          <a:p>
            <a:pPr algn="ctr"/>
            <a:r>
              <a:rPr lang="en-US" dirty="0">
                <a:solidFill>
                  <a:prstClr val="black"/>
                </a:solidFill>
                <a:cs typeface="Arial"/>
              </a:rPr>
              <a:t>Information </a:t>
            </a:r>
            <a:r>
              <a:rPr lang="en-US" dirty="0" smtClean="0">
                <a:solidFill>
                  <a:prstClr val="black"/>
                </a:solidFill>
                <a:cs typeface="Arial"/>
              </a:rPr>
              <a:t>sharing </a:t>
            </a:r>
            <a:r>
              <a:rPr lang="en-US" dirty="0">
                <a:solidFill>
                  <a:prstClr val="black"/>
                </a:solidFill>
                <a:cs typeface="Arial"/>
              </a:rPr>
              <a:t>between cloud and </a:t>
            </a:r>
            <a:r>
              <a:rPr lang="en-US" dirty="0" smtClean="0">
                <a:solidFill>
                  <a:prstClr val="black"/>
                </a:solidFill>
                <a:cs typeface="Arial"/>
              </a:rPr>
              <a:t>on-premise</a:t>
            </a:r>
            <a:endParaRPr lang="en-US" dirty="0">
              <a:solidFill>
                <a:prstClr val="black"/>
              </a:solidFill>
              <a:cs typeface="Arial"/>
            </a:endParaRPr>
          </a:p>
        </p:txBody>
      </p:sp>
      <p:pic>
        <p:nvPicPr>
          <p:cNvPr id="1106" name="Picture 82" descr="C:\Users\User\Desktop\123.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76827"/>
          <a:stretch/>
        </p:blipFill>
        <p:spPr bwMode="auto">
          <a:xfrm>
            <a:off x="3282611" y="1867685"/>
            <a:ext cx="1195935" cy="1243012"/>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82" descr="C:\Users\User\Desktop\123.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067" r="52760"/>
          <a:stretch/>
        </p:blipFill>
        <p:spPr bwMode="auto">
          <a:xfrm>
            <a:off x="7845068" y="1867685"/>
            <a:ext cx="1195935" cy="1243012"/>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82" descr="C:\Users\User\Desktop\123.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132" r="-2247"/>
          <a:stretch/>
        </p:blipFill>
        <p:spPr bwMode="auto">
          <a:xfrm>
            <a:off x="5487913" y="1867685"/>
            <a:ext cx="1347788" cy="1243012"/>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38</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pic>
        <p:nvPicPr>
          <p:cNvPr id="13"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0050369" y="1584007"/>
            <a:ext cx="1408064" cy="18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9494602" y="3411257"/>
            <a:ext cx="2519598" cy="923330"/>
          </a:xfrm>
          <a:prstGeom prst="rect">
            <a:avLst/>
          </a:prstGeom>
        </p:spPr>
        <p:txBody>
          <a:bodyPr wrap="square">
            <a:spAutoFit/>
          </a:bodyPr>
          <a:lstStyle/>
          <a:p>
            <a:pPr algn="ctr"/>
            <a:r>
              <a:rPr lang="en-US" dirty="0">
                <a:solidFill>
                  <a:prstClr val="black"/>
                </a:solidFill>
                <a:cs typeface="Arial"/>
              </a:rPr>
              <a:t>Global </a:t>
            </a:r>
            <a:r>
              <a:rPr lang="en-US" dirty="0" smtClean="0">
                <a:solidFill>
                  <a:prstClr val="black"/>
                </a:solidFill>
                <a:cs typeface="Arial"/>
              </a:rPr>
              <a:t>coverage through multiple </a:t>
            </a:r>
            <a:r>
              <a:rPr lang="en-US" dirty="0">
                <a:solidFill>
                  <a:prstClr val="black"/>
                </a:solidFill>
                <a:cs typeface="Arial"/>
              </a:rPr>
              <a:t>scrubbing </a:t>
            </a:r>
            <a:r>
              <a:rPr lang="en-US" dirty="0" smtClean="0">
                <a:solidFill>
                  <a:prstClr val="black"/>
                </a:solidFill>
                <a:cs typeface="Arial"/>
              </a:rPr>
              <a:t>centers</a:t>
            </a:r>
            <a:endParaRPr lang="en-US" dirty="0">
              <a:solidFill>
                <a:prstClr val="black"/>
              </a:solidFill>
              <a:cs typeface="Arial"/>
            </a:endParaRPr>
          </a:p>
        </p:txBody>
      </p:sp>
      <p:pic>
        <p:nvPicPr>
          <p:cNvPr id="15" name="Picture 14"/>
          <p:cNvPicPr>
            <a:picLocks noChangeAspect="1"/>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301736" y="1276263"/>
            <a:ext cx="2425857" cy="2425857"/>
          </a:xfrm>
          <a:prstGeom prst="rect">
            <a:avLst/>
          </a:prstGeom>
          <a:noFill/>
          <a:ln>
            <a:noFill/>
          </a:ln>
        </p:spPr>
      </p:pic>
    </p:spTree>
    <p:extLst>
      <p:ext uri="{BB962C8B-B14F-4D97-AF65-F5344CB8AC3E}">
        <p14:creationId xmlns:p14="http://schemas.microsoft.com/office/powerpoint/2010/main" val="98927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106"/>
                                        </p:tgtEl>
                                        <p:attrNameLst>
                                          <p:attrName>style.visibility</p:attrName>
                                        </p:attrNameLst>
                                      </p:cBhvr>
                                      <p:to>
                                        <p:strVal val="visible"/>
                                      </p:to>
                                    </p:set>
                                    <p:animEffect transition="in" filter="fade">
                                      <p:cBhvr>
                                        <p:cTn id="18" dur="1000"/>
                                        <p:tgtEl>
                                          <p:spTgt spid="1106"/>
                                        </p:tgtEl>
                                      </p:cBhvr>
                                    </p:animEffect>
                                    <p:anim calcmode="lin" valueType="num">
                                      <p:cBhvr>
                                        <p:cTn id="19" dur="1000" fill="hold"/>
                                        <p:tgtEl>
                                          <p:spTgt spid="1106"/>
                                        </p:tgtEl>
                                        <p:attrNameLst>
                                          <p:attrName>ppt_x</p:attrName>
                                        </p:attrNameLst>
                                      </p:cBhvr>
                                      <p:tavLst>
                                        <p:tav tm="0">
                                          <p:val>
                                            <p:strVal val="#ppt_x"/>
                                          </p:val>
                                        </p:tav>
                                        <p:tav tm="100000">
                                          <p:val>
                                            <p:strVal val="#ppt_x"/>
                                          </p:val>
                                        </p:tav>
                                      </p:tavLst>
                                    </p:anim>
                                    <p:anim calcmode="lin" valueType="num">
                                      <p:cBhvr>
                                        <p:cTn id="20" dur="1000" fill="hold"/>
                                        <p:tgtEl>
                                          <p:spTgt spid="110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1000"/>
                                        <p:tgtEl>
                                          <p:spTgt spid="98"/>
                                        </p:tgtEl>
                                      </p:cBhvr>
                                    </p:animEffect>
                                    <p:anim calcmode="lin" valueType="num">
                                      <p:cBhvr>
                                        <p:cTn id="30" dur="1000" fill="hold"/>
                                        <p:tgtEl>
                                          <p:spTgt spid="98"/>
                                        </p:tgtEl>
                                        <p:attrNameLst>
                                          <p:attrName>ppt_x</p:attrName>
                                        </p:attrNameLst>
                                      </p:cBhvr>
                                      <p:tavLst>
                                        <p:tav tm="0">
                                          <p:val>
                                            <p:strVal val="#ppt_x"/>
                                          </p:val>
                                        </p:tav>
                                        <p:tav tm="100000">
                                          <p:val>
                                            <p:strVal val="#ppt_x"/>
                                          </p:val>
                                        </p:tav>
                                      </p:tavLst>
                                    </p:anim>
                                    <p:anim calcmode="lin" valueType="num">
                                      <p:cBhvr>
                                        <p:cTn id="31" dur="1000" fill="hold"/>
                                        <p:tgtEl>
                                          <p:spTgt spid="9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97"/>
                                        </p:tgtEl>
                                        <p:attrNameLst>
                                          <p:attrName>style.visibility</p:attrName>
                                        </p:attrNameLst>
                                      </p:cBhvr>
                                      <p:to>
                                        <p:strVal val="visible"/>
                                      </p:to>
                                    </p:set>
                                    <p:animEffect transition="in" filter="fade">
                                      <p:cBhvr>
                                        <p:cTn id="40" dur="1000"/>
                                        <p:tgtEl>
                                          <p:spTgt spid="97"/>
                                        </p:tgtEl>
                                      </p:cBhvr>
                                    </p:animEffect>
                                    <p:anim calcmode="lin" valueType="num">
                                      <p:cBhvr>
                                        <p:cTn id="41" dur="1000" fill="hold"/>
                                        <p:tgtEl>
                                          <p:spTgt spid="97"/>
                                        </p:tgtEl>
                                        <p:attrNameLst>
                                          <p:attrName>ppt_x</p:attrName>
                                        </p:attrNameLst>
                                      </p:cBhvr>
                                      <p:tavLst>
                                        <p:tav tm="0">
                                          <p:val>
                                            <p:strVal val="#ppt_x"/>
                                          </p:val>
                                        </p:tav>
                                        <p:tav tm="100000">
                                          <p:val>
                                            <p:strVal val="#ppt_x"/>
                                          </p:val>
                                        </p:tav>
                                      </p:tavLst>
                                    </p:anim>
                                    <p:anim calcmode="lin" valueType="num">
                                      <p:cBhvr>
                                        <p:cTn id="42" dur="1000" fill="hold"/>
                                        <p:tgtEl>
                                          <p:spTgt spid="9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Rectangle 218"/>
          <p:cNvSpPr/>
          <p:nvPr/>
        </p:nvSpPr>
        <p:spPr>
          <a:xfrm>
            <a:off x="0" y="2835802"/>
            <a:ext cx="7416800" cy="2853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29" name="Pentagon 228"/>
          <p:cNvSpPr/>
          <p:nvPr/>
        </p:nvSpPr>
        <p:spPr>
          <a:xfrm>
            <a:off x="3614235" y="4615712"/>
            <a:ext cx="3738050" cy="2692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en-US" dirty="0" smtClean="0">
                <a:solidFill>
                  <a:srgbClr val="FFFFFF"/>
                </a:solidFill>
              </a:rPr>
              <a:t> </a:t>
            </a:r>
            <a:endParaRPr lang="he-IL" dirty="0">
              <a:solidFill>
                <a:srgbClr val="FFFFFF"/>
              </a:solidFill>
            </a:endParaRPr>
          </a:p>
        </p:txBody>
      </p:sp>
      <p:sp>
        <p:nvSpPr>
          <p:cNvPr id="137" name="Rectangle 136"/>
          <p:cNvSpPr/>
          <p:nvPr/>
        </p:nvSpPr>
        <p:spPr>
          <a:xfrm>
            <a:off x="-10374" y="1387283"/>
            <a:ext cx="7455300" cy="17639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3" name="Title 2"/>
          <p:cNvSpPr>
            <a:spLocks noGrp="1"/>
          </p:cNvSpPr>
          <p:nvPr>
            <p:ph type="ctrTitle"/>
          </p:nvPr>
        </p:nvSpPr>
        <p:spPr/>
        <p:txBody>
          <a:bodyPr/>
          <a:lstStyle/>
          <a:p>
            <a:r>
              <a:rPr lang="en-US" dirty="0"/>
              <a:t>Hybrid DDoS Mitigation Solution</a:t>
            </a:r>
          </a:p>
        </p:txBody>
      </p:sp>
      <p:sp>
        <p:nvSpPr>
          <p:cNvPr id="4" name="Rectangle 3"/>
          <p:cNvSpPr/>
          <p:nvPr/>
        </p:nvSpPr>
        <p:spPr>
          <a:xfrm>
            <a:off x="7416800" y="1387283"/>
            <a:ext cx="4775200" cy="430231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2" name="Rectangle 91"/>
          <p:cNvSpPr/>
          <p:nvPr/>
        </p:nvSpPr>
        <p:spPr>
          <a:xfrm>
            <a:off x="8830799" y="1387283"/>
            <a:ext cx="2286645" cy="315471"/>
          </a:xfrm>
          <a:prstGeom prst="rect">
            <a:avLst/>
          </a:prstGeom>
          <a:noFill/>
        </p:spPr>
        <p:txBody>
          <a:bodyPr wrap="square" lIns="68580" tIns="34290" rIns="68580" bIns="34290" rtlCol="1">
            <a:spAutoFit/>
          </a:bodyPr>
          <a:lstStyle/>
          <a:p>
            <a:pPr algn="ctr"/>
            <a:r>
              <a:rPr lang="en-US" sz="1600" b="1" dirty="0" smtClean="0">
                <a:solidFill>
                  <a:prstClr val="black"/>
                </a:solidFill>
              </a:rPr>
              <a:t>Protected Organization</a:t>
            </a:r>
            <a:endParaRPr lang="en-US" sz="1600" b="1" dirty="0">
              <a:solidFill>
                <a:prstClr val="black"/>
              </a:solidFill>
            </a:endParaRPr>
          </a:p>
        </p:txBody>
      </p:sp>
      <p:sp>
        <p:nvSpPr>
          <p:cNvPr id="93" name="Rectangle 92"/>
          <p:cNvSpPr/>
          <p:nvPr/>
        </p:nvSpPr>
        <p:spPr>
          <a:xfrm>
            <a:off x="1828199" y="1400673"/>
            <a:ext cx="3760402" cy="315471"/>
          </a:xfrm>
          <a:prstGeom prst="rect">
            <a:avLst/>
          </a:prstGeom>
          <a:noFill/>
        </p:spPr>
        <p:txBody>
          <a:bodyPr wrap="square" lIns="68580" tIns="34290" rIns="68580" bIns="34290" rtlCol="1">
            <a:spAutoFit/>
          </a:bodyPr>
          <a:lstStyle/>
          <a:p>
            <a:pPr algn="ctr"/>
            <a:r>
              <a:rPr lang="en-US" sz="1600" b="1" dirty="0" smtClean="0">
                <a:solidFill>
                  <a:prstClr val="black"/>
                </a:solidFill>
              </a:rPr>
              <a:t>Radware On-Demand Cloud DDoS</a:t>
            </a:r>
            <a:endParaRPr lang="en-US" sz="1600" b="1" dirty="0">
              <a:solidFill>
                <a:prstClr val="black"/>
              </a:solidFill>
            </a:endParaRPr>
          </a:p>
        </p:txBody>
      </p:sp>
      <p:grpSp>
        <p:nvGrpSpPr>
          <p:cNvPr id="95" name="Group 94"/>
          <p:cNvGrpSpPr/>
          <p:nvPr/>
        </p:nvGrpSpPr>
        <p:grpSpPr>
          <a:xfrm>
            <a:off x="2784637" y="1780940"/>
            <a:ext cx="1847526" cy="697629"/>
            <a:chOff x="3036592" y="1780940"/>
            <a:chExt cx="1847526" cy="697629"/>
          </a:xfrm>
        </p:grpSpPr>
        <p:grpSp>
          <p:nvGrpSpPr>
            <p:cNvPr id="96" name="Group 95"/>
            <p:cNvGrpSpPr/>
            <p:nvPr/>
          </p:nvGrpSpPr>
          <p:grpSpPr>
            <a:xfrm>
              <a:off x="3993701" y="1780940"/>
              <a:ext cx="890417" cy="697629"/>
              <a:chOff x="9020670" y="4143719"/>
              <a:chExt cx="944831" cy="740264"/>
            </a:xfrm>
          </p:grpSpPr>
          <p:pic>
            <p:nvPicPr>
              <p:cNvPr id="99" name="Picture 98"/>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484882"/>
                <a:ext cx="769976" cy="222014"/>
              </a:xfrm>
              <a:prstGeom prst="rect">
                <a:avLst/>
              </a:prstGeom>
              <a:noFill/>
              <a:ln>
                <a:noFill/>
              </a:ln>
            </p:spPr>
          </p:pic>
          <p:pic>
            <p:nvPicPr>
              <p:cNvPr id="100" name="Picture 99"/>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320029"/>
                <a:ext cx="769976" cy="222014"/>
              </a:xfrm>
              <a:prstGeom prst="rect">
                <a:avLst/>
              </a:prstGeom>
              <a:noFill/>
              <a:ln>
                <a:noFill/>
              </a:ln>
            </p:spPr>
          </p:pic>
          <p:pic>
            <p:nvPicPr>
              <p:cNvPr id="101" name="Picture 100"/>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143719"/>
                <a:ext cx="769976" cy="222014"/>
              </a:xfrm>
              <a:prstGeom prst="rect">
                <a:avLst/>
              </a:prstGeom>
              <a:noFill/>
              <a:ln>
                <a:noFill/>
              </a:ln>
            </p:spPr>
          </p:pic>
          <p:sp>
            <p:nvSpPr>
              <p:cNvPr id="102" name="Rectangle 101"/>
              <p:cNvSpPr/>
              <p:nvPr/>
            </p:nvSpPr>
            <p:spPr>
              <a:xfrm>
                <a:off x="9020670" y="4681163"/>
                <a:ext cx="944831" cy="202820"/>
              </a:xfrm>
              <a:prstGeom prst="rect">
                <a:avLst/>
              </a:prstGeom>
            </p:spPr>
            <p:txBody>
              <a:bodyPr vert="horz" lIns="91440" tIns="45720" rIns="91440" bIns="45720" rtlCol="0" anchor="ctr">
                <a:noAutofit/>
              </a:bodyPr>
              <a:lstStyle/>
              <a:p>
                <a:pPr algn="ctr" defTabSz="457200">
                  <a:buFont typeface="Arial"/>
                  <a:buNone/>
                </a:pPr>
                <a:r>
                  <a:rPr lang="en-US" sz="1000" dirty="0" err="1" smtClean="0">
                    <a:solidFill>
                      <a:prstClr val="black"/>
                    </a:solidFill>
                    <a:cs typeface="Arial" panose="020B0604020202020204" pitchFamily="34" charset="0"/>
                  </a:rPr>
                  <a:t>DefensePros</a:t>
                </a:r>
                <a:endParaRPr lang="en-US" sz="1000" dirty="0">
                  <a:solidFill>
                    <a:prstClr val="black"/>
                  </a:solidFill>
                  <a:cs typeface="Arial" panose="020B0604020202020204" pitchFamily="34" charset="0"/>
                </a:endParaRPr>
              </a:p>
            </p:txBody>
          </p:sp>
        </p:grpSp>
        <p:pic>
          <p:nvPicPr>
            <p:cNvPr id="97" name="Picture 96" descr="DefensePip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60363" y="1847479"/>
              <a:ext cx="437193" cy="547969"/>
            </a:xfrm>
            <a:prstGeom prst="rect">
              <a:avLst/>
            </a:prstGeom>
          </p:spPr>
        </p:pic>
        <p:pic>
          <p:nvPicPr>
            <p:cNvPr id="98" name="Picture 97" descr="er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6592" y="1845976"/>
              <a:ext cx="439760" cy="550974"/>
            </a:xfrm>
            <a:prstGeom prst="rect">
              <a:avLst/>
            </a:prstGeom>
          </p:spPr>
        </p:pic>
      </p:grpSp>
      <p:sp>
        <p:nvSpPr>
          <p:cNvPr id="115" name="Rectangular Callout 114"/>
          <p:cNvSpPr/>
          <p:nvPr/>
        </p:nvSpPr>
        <p:spPr>
          <a:xfrm>
            <a:off x="531212" y="1771094"/>
            <a:ext cx="1407727" cy="958457"/>
          </a:xfrm>
          <a:prstGeom prst="wedgeRectCallout">
            <a:avLst>
              <a:gd name="adj1" fmla="val 105935"/>
              <a:gd name="adj2" fmla="val -10870"/>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ERT and the customer decide to divert the traffic</a:t>
            </a:r>
          </a:p>
        </p:txBody>
      </p:sp>
      <p:sp>
        <p:nvSpPr>
          <p:cNvPr id="116" name="Rectangle 115"/>
          <p:cNvSpPr/>
          <p:nvPr/>
        </p:nvSpPr>
        <p:spPr>
          <a:xfrm>
            <a:off x="8221343" y="3918538"/>
            <a:ext cx="1007162" cy="428322"/>
          </a:xfrm>
          <a:prstGeom prst="rect">
            <a:avLst/>
          </a:prstGeom>
          <a:noFill/>
        </p:spPr>
        <p:txBody>
          <a:bodyPr wrap="square" lIns="68580" tIns="34290" rIns="68580" bIns="34290" rtlCol="1">
            <a:spAutoFit/>
          </a:bodyPr>
          <a:lstStyle/>
          <a:p>
            <a:pPr>
              <a:lnSpc>
                <a:spcPts val="1400"/>
              </a:lnSpc>
            </a:pPr>
            <a:r>
              <a:rPr lang="en-US" sz="1200" dirty="0" smtClean="0">
                <a:solidFill>
                  <a:prstClr val="black"/>
                </a:solidFill>
              </a:rPr>
              <a:t>Defense </a:t>
            </a:r>
          </a:p>
          <a:p>
            <a:pPr>
              <a:lnSpc>
                <a:spcPts val="1400"/>
              </a:lnSpc>
            </a:pPr>
            <a:r>
              <a:rPr lang="en-US" sz="1200" dirty="0" smtClean="0">
                <a:solidFill>
                  <a:prstClr val="black"/>
                </a:solidFill>
              </a:rPr>
              <a:t>Messaging</a:t>
            </a:r>
            <a:endParaRPr lang="en-US" sz="1200" dirty="0">
              <a:solidFill>
                <a:prstClr val="black"/>
              </a:solidFill>
            </a:endParaRPr>
          </a:p>
        </p:txBody>
      </p:sp>
      <p:cxnSp>
        <p:nvCxnSpPr>
          <p:cNvPr id="117" name="Straight Arrow Connector 116"/>
          <p:cNvCxnSpPr/>
          <p:nvPr/>
        </p:nvCxnSpPr>
        <p:spPr>
          <a:xfrm>
            <a:off x="8189957" y="2111959"/>
            <a:ext cx="0" cy="2469668"/>
          </a:xfrm>
          <a:prstGeom prst="straightConnector1">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8" name="Rectangular Callout 117"/>
          <p:cNvSpPr/>
          <p:nvPr/>
        </p:nvSpPr>
        <p:spPr>
          <a:xfrm flipH="1">
            <a:off x="8336574" y="2478570"/>
            <a:ext cx="1768546" cy="934386"/>
          </a:xfrm>
          <a:prstGeom prst="wedgeRectCallout">
            <a:avLst>
              <a:gd name="adj1" fmla="val 55892"/>
              <a:gd name="adj2" fmla="val 76832"/>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Sharing essential information for attack mitigation</a:t>
            </a:r>
          </a:p>
        </p:txBody>
      </p:sp>
      <p:cxnSp>
        <p:nvCxnSpPr>
          <p:cNvPr id="119" name="Straight Arrow Connector 118"/>
          <p:cNvCxnSpPr/>
          <p:nvPr/>
        </p:nvCxnSpPr>
        <p:spPr>
          <a:xfrm flipH="1" flipV="1">
            <a:off x="4549773" y="2102455"/>
            <a:ext cx="3640184" cy="10737"/>
          </a:xfrm>
          <a:prstGeom prst="straightConnector1">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23"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3367770" y="2446130"/>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39</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cxnSp>
        <p:nvCxnSpPr>
          <p:cNvPr id="220" name="Straight Connector 219"/>
          <p:cNvCxnSpPr/>
          <p:nvPr/>
        </p:nvCxnSpPr>
        <p:spPr>
          <a:xfrm>
            <a:off x="1055080" y="4800356"/>
            <a:ext cx="2679490"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21" name="Straight Connector 220"/>
          <p:cNvCxnSpPr/>
          <p:nvPr/>
        </p:nvCxnSpPr>
        <p:spPr>
          <a:xfrm>
            <a:off x="1763139" y="4878299"/>
            <a:ext cx="1804714"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22" name="Straight Connector 221"/>
          <p:cNvCxnSpPr/>
          <p:nvPr/>
        </p:nvCxnSpPr>
        <p:spPr>
          <a:xfrm>
            <a:off x="1684467" y="4648586"/>
            <a:ext cx="1883386"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23" name="Straight Connector 222"/>
          <p:cNvCxnSpPr/>
          <p:nvPr/>
        </p:nvCxnSpPr>
        <p:spPr>
          <a:xfrm>
            <a:off x="1614626" y="4719937"/>
            <a:ext cx="1944263" cy="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224" name="Group 223"/>
          <p:cNvGrpSpPr/>
          <p:nvPr/>
        </p:nvGrpSpPr>
        <p:grpSpPr>
          <a:xfrm>
            <a:off x="3511516" y="4648593"/>
            <a:ext cx="3633530" cy="197308"/>
            <a:chOff x="2792479" y="2342076"/>
            <a:chExt cx="7464727" cy="92517"/>
          </a:xfrm>
        </p:grpSpPr>
        <p:cxnSp>
          <p:nvCxnSpPr>
            <p:cNvPr id="225" name="Straight Connector 224"/>
            <p:cNvCxnSpPr/>
            <p:nvPr/>
          </p:nvCxnSpPr>
          <p:spPr>
            <a:xfrm flipV="1">
              <a:off x="2792479" y="2342076"/>
              <a:ext cx="7464727" cy="0"/>
            </a:xfrm>
            <a:prstGeom prst="line">
              <a:avLst/>
            </a:prstGeom>
            <a:ln w="1905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26" name="Straight Connector 225"/>
            <p:cNvCxnSpPr/>
            <p:nvPr/>
          </p:nvCxnSpPr>
          <p:spPr>
            <a:xfrm>
              <a:off x="2792479" y="2434593"/>
              <a:ext cx="7464727" cy="0"/>
            </a:xfrm>
            <a:prstGeom prst="line">
              <a:avLst/>
            </a:prstGeom>
            <a:ln w="19050">
              <a:headEnd type="none" w="med" len="med"/>
              <a:tailEnd type="triangle" w="med" len="med"/>
            </a:ln>
          </p:spPr>
          <p:style>
            <a:lnRef idx="1">
              <a:schemeClr val="accent2"/>
            </a:lnRef>
            <a:fillRef idx="0">
              <a:schemeClr val="accent2"/>
            </a:fillRef>
            <a:effectRef idx="0">
              <a:schemeClr val="accent2"/>
            </a:effectRef>
            <a:fontRef idx="minor">
              <a:schemeClr val="tx1"/>
            </a:fontRef>
          </p:style>
        </p:cxnSp>
      </p:grpSp>
      <p:sp>
        <p:nvSpPr>
          <p:cNvPr id="227" name="Rectangular Callout 226"/>
          <p:cNvSpPr/>
          <p:nvPr/>
        </p:nvSpPr>
        <p:spPr>
          <a:xfrm flipH="1">
            <a:off x="4986180" y="3566219"/>
            <a:ext cx="1692658" cy="759088"/>
          </a:xfrm>
          <a:prstGeom prst="wedgeRectCallout">
            <a:avLst>
              <a:gd name="adj1" fmla="val 28574"/>
              <a:gd name="adj2" fmla="val 80163"/>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smtClean="0">
                <a:solidFill>
                  <a:prstClr val="black"/>
                </a:solidFill>
              </a:rPr>
              <a:t>On-premises AMS mitigates the attack</a:t>
            </a:r>
            <a:endParaRPr lang="en-US" sz="1400" dirty="0">
              <a:solidFill>
                <a:prstClr val="black"/>
              </a:solidFill>
            </a:endParaRPr>
          </a:p>
        </p:txBody>
      </p:sp>
      <p:sp>
        <p:nvSpPr>
          <p:cNvPr id="228" name="Rectangle 227"/>
          <p:cNvSpPr/>
          <p:nvPr/>
        </p:nvSpPr>
        <p:spPr>
          <a:xfrm>
            <a:off x="3708400" y="4592063"/>
            <a:ext cx="3722878" cy="320791"/>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FFFFFF"/>
              </a:solidFill>
            </a:endParaRPr>
          </a:p>
        </p:txBody>
      </p:sp>
      <p:pic>
        <p:nvPicPr>
          <p:cNvPr id="23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3367770" y="4434286"/>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2" name="Group 231"/>
          <p:cNvGrpSpPr/>
          <p:nvPr/>
        </p:nvGrpSpPr>
        <p:grpSpPr>
          <a:xfrm>
            <a:off x="320894" y="4861464"/>
            <a:ext cx="793424" cy="762194"/>
            <a:chOff x="304771" y="4684570"/>
            <a:chExt cx="872766" cy="838413"/>
          </a:xfrm>
        </p:grpSpPr>
        <p:pic>
          <p:nvPicPr>
            <p:cNvPr id="233" name="Picture 2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34"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35" name="Straight Connector 234"/>
          <p:cNvCxnSpPr/>
          <p:nvPr/>
        </p:nvCxnSpPr>
        <p:spPr>
          <a:xfrm>
            <a:off x="947095" y="4105738"/>
            <a:ext cx="681179" cy="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236" name="Group 235"/>
          <p:cNvGrpSpPr/>
          <p:nvPr/>
        </p:nvGrpSpPr>
        <p:grpSpPr>
          <a:xfrm>
            <a:off x="320894" y="4293090"/>
            <a:ext cx="793424" cy="762194"/>
            <a:chOff x="304771" y="4684570"/>
            <a:chExt cx="872766" cy="838413"/>
          </a:xfrm>
        </p:grpSpPr>
        <p:pic>
          <p:nvPicPr>
            <p:cNvPr id="237" name="Picture 2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38"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39" name="Straight Connector 238"/>
          <p:cNvCxnSpPr/>
          <p:nvPr/>
        </p:nvCxnSpPr>
        <p:spPr>
          <a:xfrm>
            <a:off x="1055080" y="5276814"/>
            <a:ext cx="708059"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40" name="Straight Connector 239"/>
          <p:cNvCxnSpPr/>
          <p:nvPr/>
        </p:nvCxnSpPr>
        <p:spPr>
          <a:xfrm flipV="1">
            <a:off x="1762610" y="4884925"/>
            <a:ext cx="0" cy="389294"/>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41" name="Straight Connector 240"/>
          <p:cNvCxnSpPr/>
          <p:nvPr/>
        </p:nvCxnSpPr>
        <p:spPr>
          <a:xfrm flipH="1">
            <a:off x="717606" y="3551009"/>
            <a:ext cx="966862"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42" name="Straight Connector 241"/>
          <p:cNvCxnSpPr/>
          <p:nvPr/>
        </p:nvCxnSpPr>
        <p:spPr>
          <a:xfrm flipV="1">
            <a:off x="1684466" y="3551009"/>
            <a:ext cx="0" cy="1091780"/>
          </a:xfrm>
          <a:prstGeom prst="line">
            <a:avLst/>
          </a:prstGeom>
          <a:ln w="19050"/>
        </p:spPr>
        <p:style>
          <a:lnRef idx="1">
            <a:schemeClr val="accent2"/>
          </a:lnRef>
          <a:fillRef idx="0">
            <a:schemeClr val="accent2"/>
          </a:fillRef>
          <a:effectRef idx="0">
            <a:schemeClr val="accent2"/>
          </a:effectRef>
          <a:fontRef idx="minor">
            <a:schemeClr val="tx1"/>
          </a:fontRef>
        </p:style>
      </p:cxnSp>
      <p:grpSp>
        <p:nvGrpSpPr>
          <p:cNvPr id="243" name="Group 242"/>
          <p:cNvGrpSpPr/>
          <p:nvPr/>
        </p:nvGrpSpPr>
        <p:grpSpPr>
          <a:xfrm>
            <a:off x="320894" y="3724717"/>
            <a:ext cx="793424" cy="762194"/>
            <a:chOff x="304771" y="4684570"/>
            <a:chExt cx="872766" cy="838413"/>
          </a:xfrm>
        </p:grpSpPr>
        <p:pic>
          <p:nvPicPr>
            <p:cNvPr id="244" name="Picture 2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45"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6" name="Group 245"/>
          <p:cNvGrpSpPr/>
          <p:nvPr/>
        </p:nvGrpSpPr>
        <p:grpSpPr>
          <a:xfrm>
            <a:off x="320894" y="3156344"/>
            <a:ext cx="793424" cy="762194"/>
            <a:chOff x="304771" y="4684570"/>
            <a:chExt cx="872766" cy="838413"/>
          </a:xfrm>
        </p:grpSpPr>
        <p:pic>
          <p:nvPicPr>
            <p:cNvPr id="247" name="Picture 2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48"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49" name="Straight Connector 248"/>
          <p:cNvCxnSpPr/>
          <p:nvPr/>
        </p:nvCxnSpPr>
        <p:spPr>
          <a:xfrm>
            <a:off x="1628274" y="4105814"/>
            <a:ext cx="0" cy="597151"/>
          </a:xfrm>
          <a:prstGeom prst="line">
            <a:avLst/>
          </a:prstGeom>
          <a:ln w="19050"/>
        </p:spPr>
        <p:style>
          <a:lnRef idx="1">
            <a:schemeClr val="accent2"/>
          </a:lnRef>
          <a:fillRef idx="0">
            <a:schemeClr val="accent2"/>
          </a:fillRef>
          <a:effectRef idx="0">
            <a:schemeClr val="accent2"/>
          </a:effectRef>
          <a:fontRef idx="minor">
            <a:schemeClr val="tx1"/>
          </a:fontRef>
        </p:style>
      </p:cxnSp>
      <p:pic>
        <p:nvPicPr>
          <p:cNvPr id="25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7098628" y="4448964"/>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7662680" y="4179537"/>
            <a:ext cx="4388085" cy="1112733"/>
            <a:chOff x="7676328" y="4179537"/>
            <a:chExt cx="4388085" cy="1112733"/>
          </a:xfrm>
        </p:grpSpPr>
        <p:grpSp>
          <p:nvGrpSpPr>
            <p:cNvPr id="130" name="Group 129"/>
            <p:cNvGrpSpPr/>
            <p:nvPr/>
          </p:nvGrpSpPr>
          <p:grpSpPr>
            <a:xfrm>
              <a:off x="9306427" y="4638988"/>
              <a:ext cx="1011903" cy="466474"/>
              <a:chOff x="5403623" y="4865459"/>
              <a:chExt cx="1022022" cy="397817"/>
            </a:xfrm>
          </p:grpSpPr>
          <p:pic>
            <p:nvPicPr>
              <p:cNvPr id="158" name="Picture 157"/>
              <p:cNvPicPr>
                <a:picLocks noChangeAspect="1"/>
              </p:cNvPicPr>
              <p:nvPr/>
            </p:nvPicPr>
            <p:blipFill rotWithShape="1">
              <a:blip r:embed="rId9" cstate="print">
                <a:extLst>
                  <a:ext uri="{28A0092B-C50C-407E-A947-70E740481C1C}">
                    <a14:useLocalDpi xmlns:a14="http://schemas.microsoft.com/office/drawing/2010/main" val="0"/>
                  </a:ext>
                </a:extLst>
              </a:blip>
              <a:srcRect t="39070" b="37922"/>
              <a:stretch/>
            </p:blipFill>
            <p:spPr>
              <a:xfrm>
                <a:off x="5403623" y="4865459"/>
                <a:ext cx="1022022" cy="235148"/>
              </a:xfrm>
              <a:prstGeom prst="rect">
                <a:avLst/>
              </a:prstGeom>
              <a:noFill/>
              <a:ln>
                <a:noFill/>
              </a:ln>
            </p:spPr>
          </p:pic>
          <p:sp>
            <p:nvSpPr>
              <p:cNvPr id="159" name="Rectangle 158"/>
              <p:cNvSpPr/>
              <p:nvPr/>
            </p:nvSpPr>
            <p:spPr>
              <a:xfrm>
                <a:off x="5595502" y="5067798"/>
                <a:ext cx="628587" cy="195478"/>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000" dirty="0" smtClean="0">
                    <a:solidFill>
                      <a:prstClr val="black"/>
                    </a:solidFill>
                    <a:cs typeface="Arial" panose="020B0604020202020204" pitchFamily="34" charset="0"/>
                  </a:rPr>
                  <a:t>AppWall</a:t>
                </a:r>
                <a:endParaRPr lang="en-US" sz="1000" dirty="0">
                  <a:solidFill>
                    <a:prstClr val="black"/>
                  </a:solidFill>
                  <a:cs typeface="Arial" panose="020B0604020202020204" pitchFamily="34" charset="0"/>
                </a:endParaRPr>
              </a:p>
            </p:txBody>
          </p:sp>
        </p:grpSp>
        <p:grpSp>
          <p:nvGrpSpPr>
            <p:cNvPr id="131" name="Group 130"/>
            <p:cNvGrpSpPr/>
            <p:nvPr/>
          </p:nvGrpSpPr>
          <p:grpSpPr>
            <a:xfrm>
              <a:off x="7676328" y="4571837"/>
              <a:ext cx="1027259" cy="554474"/>
              <a:chOff x="7775329" y="4794369"/>
              <a:chExt cx="1027259" cy="554474"/>
            </a:xfrm>
          </p:grpSpPr>
          <p:sp>
            <p:nvSpPr>
              <p:cNvPr id="132" name="Rectangle 131"/>
              <p:cNvSpPr/>
              <p:nvPr/>
            </p:nvSpPr>
            <p:spPr>
              <a:xfrm>
                <a:off x="7860188" y="5133814"/>
                <a:ext cx="920313" cy="215029"/>
              </a:xfrm>
              <a:prstGeom prst="rect">
                <a:avLst/>
              </a:prstGeom>
            </p:spPr>
            <p:txBody>
              <a:bodyPr vert="horz" lIns="91440" tIns="45720" rIns="91440" bIns="45720" rtlCol="0" anchor="ctr">
                <a:noAutofit/>
              </a:bodyPr>
              <a:lstStyle/>
              <a:p>
                <a:pPr algn="ctr" defTabSz="457200">
                  <a:buFont typeface="Arial"/>
                  <a:buNone/>
                </a:pPr>
                <a:r>
                  <a:rPr lang="en-US" sz="1000" dirty="0" smtClean="0">
                    <a:solidFill>
                      <a:prstClr val="black"/>
                    </a:solidFill>
                    <a:cs typeface="Arial" panose="020B0604020202020204" pitchFamily="34" charset="0"/>
                  </a:rPr>
                  <a:t>DefensePro</a:t>
                </a:r>
                <a:endParaRPr lang="en-US" sz="1000" dirty="0">
                  <a:solidFill>
                    <a:prstClr val="black"/>
                  </a:solidFill>
                  <a:cs typeface="Arial" panose="020B0604020202020204" pitchFamily="34" charset="0"/>
                </a:endParaRPr>
              </a:p>
            </p:txBody>
          </p:sp>
          <p:pic>
            <p:nvPicPr>
              <p:cNvPr id="157" name="Picture 156"/>
              <p:cNvPicPr>
                <a:picLocks noChangeAspect="1"/>
              </p:cNvPicPr>
              <p:nvPr/>
            </p:nvPicPr>
            <p:blipFill rotWithShape="1">
              <a:blip r:embed="rId10" cstate="print">
                <a:extLst>
                  <a:ext uri="{28A0092B-C50C-407E-A947-70E740481C1C}">
                    <a14:useLocalDpi xmlns:a14="http://schemas.microsoft.com/office/drawing/2010/main" val="0"/>
                  </a:ext>
                </a:extLst>
              </a:blip>
              <a:srcRect t="35278" b="35888"/>
              <a:stretch/>
            </p:blipFill>
            <p:spPr>
              <a:xfrm>
                <a:off x="7775329" y="4794369"/>
                <a:ext cx="1027259" cy="296199"/>
              </a:xfrm>
              <a:prstGeom prst="rect">
                <a:avLst/>
              </a:prstGeom>
              <a:noFill/>
              <a:ln>
                <a:noFill/>
              </a:ln>
            </p:spPr>
          </p:pic>
        </p:grpSp>
        <p:grpSp>
          <p:nvGrpSpPr>
            <p:cNvPr id="256" name="Group 255"/>
            <p:cNvGrpSpPr/>
            <p:nvPr/>
          </p:nvGrpSpPr>
          <p:grpSpPr>
            <a:xfrm>
              <a:off x="10921169" y="4179537"/>
              <a:ext cx="1143244" cy="1112733"/>
              <a:chOff x="4744129" y="4579067"/>
              <a:chExt cx="1143244" cy="1112733"/>
            </a:xfrm>
          </p:grpSpPr>
          <p:pic>
            <p:nvPicPr>
              <p:cNvPr id="257" name="Picture 13"/>
              <p:cNvPicPr>
                <a:picLocks noChangeAspect="1"/>
              </p:cNvPicPr>
              <p:nvPr/>
            </p:nvPicPr>
            <p:blipFill rotWithShape="1">
              <a:blip r:embed="rId11" cstate="print">
                <a:extLst>
                  <a:ext uri="{28A0092B-C50C-407E-A947-70E740481C1C}">
                    <a14:useLocalDpi xmlns:a14="http://schemas.microsoft.com/office/drawing/2010/main" val="0"/>
                  </a:ext>
                </a:extLst>
              </a:blip>
              <a:srcRect l="28900" r="29490"/>
              <a:stretch/>
            </p:blipFill>
            <p:spPr bwMode="auto">
              <a:xfrm>
                <a:off x="4870842"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8" name="Picture 13"/>
              <p:cNvPicPr>
                <a:picLocks noChangeAspect="1"/>
              </p:cNvPicPr>
              <p:nvPr/>
            </p:nvPicPr>
            <p:blipFill rotWithShape="1">
              <a:blip r:embed="rId11" cstate="print">
                <a:extLst>
                  <a:ext uri="{28A0092B-C50C-407E-A947-70E740481C1C}">
                    <a14:useLocalDpi xmlns:a14="http://schemas.microsoft.com/office/drawing/2010/main" val="0"/>
                  </a:ext>
                </a:extLst>
              </a:blip>
              <a:srcRect l="28900" r="29490"/>
              <a:stretch/>
            </p:blipFill>
            <p:spPr bwMode="auto">
              <a:xfrm>
                <a:off x="517438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 name="Picture 13"/>
              <p:cNvPicPr>
                <a:picLocks noChangeAspect="1"/>
              </p:cNvPicPr>
              <p:nvPr/>
            </p:nvPicPr>
            <p:blipFill rotWithShape="1">
              <a:blip r:embed="rId11" cstate="print">
                <a:extLst>
                  <a:ext uri="{28A0092B-C50C-407E-A947-70E740481C1C}">
                    <a14:useLocalDpi xmlns:a14="http://schemas.microsoft.com/office/drawing/2010/main" val="0"/>
                  </a:ext>
                </a:extLst>
              </a:blip>
              <a:srcRect l="28900" r="29490"/>
              <a:stretch/>
            </p:blipFill>
            <p:spPr bwMode="auto">
              <a:xfrm>
                <a:off x="547792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0" name="Rectangle 259"/>
              <p:cNvSpPr/>
              <p:nvPr/>
            </p:nvSpPr>
            <p:spPr>
              <a:xfrm>
                <a:off x="4744129" y="5336270"/>
                <a:ext cx="1143244" cy="355530"/>
              </a:xfrm>
              <a:prstGeom prst="rect">
                <a:avLst/>
              </a:prstGeom>
            </p:spPr>
            <p:txBody>
              <a:bodyPr vert="horz" lIns="91440" tIns="45720" rIns="91440" bIns="45720" rtlCol="0" anchor="ctr">
                <a:noAutofit/>
              </a:bodyPr>
              <a:lstStyle/>
              <a:p>
                <a:pPr algn="ctr" defTabSz="457200">
                  <a:buFont typeface="Arial"/>
                  <a:buNone/>
                </a:pPr>
                <a:r>
                  <a:rPr lang="en-US" sz="1000" dirty="0">
                    <a:solidFill>
                      <a:prstClr val="black"/>
                    </a:solidFill>
                    <a:cs typeface="Arial" panose="020B0604020202020204" pitchFamily="34" charset="0"/>
                  </a:rPr>
                  <a:t>Protected Online</a:t>
                </a:r>
              </a:p>
              <a:p>
                <a:pPr algn="ctr" defTabSz="457200">
                  <a:buFont typeface="Arial"/>
                  <a:buNone/>
                </a:pPr>
                <a:r>
                  <a:rPr lang="en-US" sz="1000" dirty="0">
                    <a:solidFill>
                      <a:prstClr val="black"/>
                    </a:solidFill>
                    <a:cs typeface="Arial" panose="020B0604020202020204" pitchFamily="34" charset="0"/>
                  </a:rPr>
                  <a:t>Services</a:t>
                </a:r>
              </a:p>
            </p:txBody>
          </p:sp>
        </p:grpSp>
      </p:grpSp>
      <p:sp>
        <p:nvSpPr>
          <p:cNvPr id="66" name="Rectangle 65"/>
          <p:cNvSpPr/>
          <p:nvPr/>
        </p:nvSpPr>
        <p:spPr>
          <a:xfrm>
            <a:off x="1826635" y="5374129"/>
            <a:ext cx="3760402" cy="315471"/>
          </a:xfrm>
          <a:prstGeom prst="rect">
            <a:avLst/>
          </a:prstGeom>
          <a:noFill/>
        </p:spPr>
        <p:txBody>
          <a:bodyPr wrap="square" lIns="68580" tIns="34290" rIns="68580" bIns="34290" rtlCol="1">
            <a:spAutoFit/>
          </a:bodyPr>
          <a:lstStyle/>
          <a:p>
            <a:pPr algn="ctr"/>
            <a:r>
              <a:rPr lang="en-US" sz="1600" b="1" dirty="0" smtClean="0">
                <a:solidFill>
                  <a:prstClr val="black"/>
                </a:solidFill>
              </a:rPr>
              <a:t>Internet</a:t>
            </a:r>
            <a:endParaRPr lang="en-US" sz="1600" b="1" dirty="0">
              <a:solidFill>
                <a:prstClr val="black"/>
              </a:solidFill>
            </a:endParaRPr>
          </a:p>
        </p:txBody>
      </p:sp>
      <p:sp>
        <p:nvSpPr>
          <p:cNvPr id="69" name="Rectangular Callout 68"/>
          <p:cNvSpPr/>
          <p:nvPr/>
        </p:nvSpPr>
        <p:spPr>
          <a:xfrm flipH="1">
            <a:off x="4989559" y="3516781"/>
            <a:ext cx="2109069" cy="759088"/>
          </a:xfrm>
          <a:prstGeom prst="wedgeRectCallout">
            <a:avLst>
              <a:gd name="adj1" fmla="val 7694"/>
              <a:gd name="adj2" fmla="val 91313"/>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Volumetric </a:t>
            </a:r>
            <a:r>
              <a:rPr lang="en-US" sz="1400" dirty="0" err="1">
                <a:solidFill>
                  <a:prstClr val="black"/>
                </a:solidFill>
              </a:rPr>
              <a:t>DDoS</a:t>
            </a:r>
            <a:r>
              <a:rPr lang="en-US" sz="1400" dirty="0">
                <a:solidFill>
                  <a:prstClr val="black"/>
                </a:solidFill>
              </a:rPr>
              <a:t> attack that blocks the Internet pipe</a:t>
            </a:r>
          </a:p>
        </p:txBody>
      </p:sp>
    </p:spTree>
    <p:extLst>
      <p:ext uri="{BB962C8B-B14F-4D97-AF65-F5344CB8AC3E}">
        <p14:creationId xmlns:p14="http://schemas.microsoft.com/office/powerpoint/2010/main" val="193781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wipe(left)">
                                      <p:cBhvr>
                                        <p:cTn id="7" dur="500"/>
                                        <p:tgtEl>
                                          <p:spTgt spid="24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2"/>
                                        </p:tgtEl>
                                        <p:attrNameLst>
                                          <p:attrName>style.visibility</p:attrName>
                                        </p:attrNameLst>
                                      </p:cBhvr>
                                      <p:to>
                                        <p:strVal val="visible"/>
                                      </p:to>
                                    </p:set>
                                    <p:animEffect transition="in" filter="wipe(up)">
                                      <p:cBhvr>
                                        <p:cTn id="11" dur="500"/>
                                        <p:tgtEl>
                                          <p:spTgt spid="242"/>
                                        </p:tgtEl>
                                      </p:cBhvr>
                                    </p:animEffect>
                                  </p:childTnLst>
                                </p:cTn>
                              </p:par>
                              <p:par>
                                <p:cTn id="12" presetID="22" presetClass="entr" presetSubtype="8" fill="hold" nodeType="withEffect">
                                  <p:stCondLst>
                                    <p:cond delay="0"/>
                                  </p:stCondLst>
                                  <p:childTnLst>
                                    <p:set>
                                      <p:cBhvr>
                                        <p:cTn id="13" dur="1" fill="hold">
                                          <p:stCondLst>
                                            <p:cond delay="0"/>
                                          </p:stCondLst>
                                        </p:cTn>
                                        <p:tgtEl>
                                          <p:spTgt spid="239"/>
                                        </p:tgtEl>
                                        <p:attrNameLst>
                                          <p:attrName>style.visibility</p:attrName>
                                        </p:attrNameLst>
                                      </p:cBhvr>
                                      <p:to>
                                        <p:strVal val="visible"/>
                                      </p:to>
                                    </p:set>
                                    <p:animEffect transition="in" filter="wipe(left)">
                                      <p:cBhvr>
                                        <p:cTn id="14" dur="500"/>
                                        <p:tgtEl>
                                          <p:spTgt spid="239"/>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22"/>
                                        </p:tgtEl>
                                        <p:attrNameLst>
                                          <p:attrName>style.visibility</p:attrName>
                                        </p:attrNameLst>
                                      </p:cBhvr>
                                      <p:to>
                                        <p:strVal val="visible"/>
                                      </p:to>
                                    </p:set>
                                    <p:animEffect transition="in" filter="wipe(left)">
                                      <p:cBhvr>
                                        <p:cTn id="18" dur="500"/>
                                        <p:tgtEl>
                                          <p:spTgt spid="222"/>
                                        </p:tgtEl>
                                      </p:cBhvr>
                                    </p:animEffect>
                                  </p:childTnLst>
                                </p:cTn>
                              </p:par>
                              <p:par>
                                <p:cTn id="19" presetID="22" presetClass="entr" presetSubtype="4" fill="hold" nodeType="withEffect">
                                  <p:stCondLst>
                                    <p:cond delay="0"/>
                                  </p:stCondLst>
                                  <p:childTnLst>
                                    <p:set>
                                      <p:cBhvr>
                                        <p:cTn id="20" dur="1" fill="hold">
                                          <p:stCondLst>
                                            <p:cond delay="0"/>
                                          </p:stCondLst>
                                        </p:cTn>
                                        <p:tgtEl>
                                          <p:spTgt spid="240"/>
                                        </p:tgtEl>
                                        <p:attrNameLst>
                                          <p:attrName>style.visibility</p:attrName>
                                        </p:attrNameLst>
                                      </p:cBhvr>
                                      <p:to>
                                        <p:strVal val="visible"/>
                                      </p:to>
                                    </p:set>
                                    <p:animEffect transition="in" filter="wipe(down)">
                                      <p:cBhvr>
                                        <p:cTn id="21" dur="500"/>
                                        <p:tgtEl>
                                          <p:spTgt spid="240"/>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1"/>
                                        </p:tgtEl>
                                        <p:attrNameLst>
                                          <p:attrName>style.visibility</p:attrName>
                                        </p:attrNameLst>
                                      </p:cBhvr>
                                      <p:to>
                                        <p:strVal val="visible"/>
                                      </p:to>
                                    </p:set>
                                    <p:animEffect transition="in" filter="wipe(left)">
                                      <p:cBhvr>
                                        <p:cTn id="25" dur="500"/>
                                        <p:tgtEl>
                                          <p:spTgt spid="221"/>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224"/>
                                        </p:tgtEl>
                                        <p:attrNameLst>
                                          <p:attrName>style.visibility</p:attrName>
                                        </p:attrNameLst>
                                      </p:cBhvr>
                                      <p:to>
                                        <p:strVal val="visible"/>
                                      </p:to>
                                    </p:set>
                                    <p:animEffect transition="in" filter="wipe(left)">
                                      <p:cBhvr>
                                        <p:cTn id="29" dur="500"/>
                                        <p:tgtEl>
                                          <p:spTgt spid="22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7"/>
                                        </p:tgtEl>
                                        <p:attrNameLst>
                                          <p:attrName>style.visibility</p:attrName>
                                        </p:attrNameLst>
                                      </p:cBhvr>
                                      <p:to>
                                        <p:strVal val="visible"/>
                                      </p:to>
                                    </p:set>
                                    <p:animEffect transition="in" filter="fade">
                                      <p:cBhvr>
                                        <p:cTn id="33" dur="500"/>
                                        <p:tgtEl>
                                          <p:spTgt spid="2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43"/>
                                        </p:tgtEl>
                                        <p:attrNameLst>
                                          <p:attrName>style.visibility</p:attrName>
                                        </p:attrNameLst>
                                      </p:cBhvr>
                                      <p:to>
                                        <p:strVal val="visible"/>
                                      </p:to>
                                    </p:set>
                                    <p:animEffect transition="in" filter="fade">
                                      <p:cBhvr>
                                        <p:cTn id="38" dur="500"/>
                                        <p:tgtEl>
                                          <p:spTgt spid="243"/>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235"/>
                                        </p:tgtEl>
                                        <p:attrNameLst>
                                          <p:attrName>style.visibility</p:attrName>
                                        </p:attrNameLst>
                                      </p:cBhvr>
                                      <p:to>
                                        <p:strVal val="visible"/>
                                      </p:to>
                                    </p:set>
                                    <p:animEffect transition="in" filter="wipe(left)">
                                      <p:cBhvr>
                                        <p:cTn id="42" dur="500"/>
                                        <p:tgtEl>
                                          <p:spTgt spid="235"/>
                                        </p:tgtEl>
                                      </p:cBhvr>
                                    </p:animEffect>
                                  </p:childTnLst>
                                </p:cTn>
                              </p:par>
                            </p:childTnLst>
                          </p:cTn>
                        </p:par>
                        <p:par>
                          <p:cTn id="43" fill="hold">
                            <p:stCondLst>
                              <p:cond delay="1000"/>
                            </p:stCondLst>
                            <p:childTnLst>
                              <p:par>
                                <p:cTn id="44" presetID="22" presetClass="entr" presetSubtype="1" fill="hold" nodeType="afterEffect">
                                  <p:stCondLst>
                                    <p:cond delay="0"/>
                                  </p:stCondLst>
                                  <p:childTnLst>
                                    <p:set>
                                      <p:cBhvr>
                                        <p:cTn id="45" dur="1" fill="hold">
                                          <p:stCondLst>
                                            <p:cond delay="0"/>
                                          </p:stCondLst>
                                        </p:cTn>
                                        <p:tgtEl>
                                          <p:spTgt spid="249"/>
                                        </p:tgtEl>
                                        <p:attrNameLst>
                                          <p:attrName>style.visibility</p:attrName>
                                        </p:attrNameLst>
                                      </p:cBhvr>
                                      <p:to>
                                        <p:strVal val="visible"/>
                                      </p:to>
                                    </p:set>
                                    <p:animEffect transition="in" filter="wipe(up)">
                                      <p:cBhvr>
                                        <p:cTn id="46" dur="500"/>
                                        <p:tgtEl>
                                          <p:spTgt spid="249"/>
                                        </p:tgtEl>
                                      </p:cBhvr>
                                    </p:animEffect>
                                  </p:childTnLst>
                                </p:cTn>
                              </p:par>
                            </p:childTnLst>
                          </p:cTn>
                        </p:par>
                        <p:par>
                          <p:cTn id="47" fill="hold">
                            <p:stCondLst>
                              <p:cond delay="1500"/>
                            </p:stCondLst>
                            <p:childTnLst>
                              <p:par>
                                <p:cTn id="48" presetID="22" presetClass="entr" presetSubtype="8" fill="hold" nodeType="afterEffect">
                                  <p:stCondLst>
                                    <p:cond delay="0"/>
                                  </p:stCondLst>
                                  <p:childTnLst>
                                    <p:set>
                                      <p:cBhvr>
                                        <p:cTn id="49" dur="1" fill="hold">
                                          <p:stCondLst>
                                            <p:cond delay="0"/>
                                          </p:stCondLst>
                                        </p:cTn>
                                        <p:tgtEl>
                                          <p:spTgt spid="223"/>
                                        </p:tgtEl>
                                        <p:attrNameLst>
                                          <p:attrName>style.visibility</p:attrName>
                                        </p:attrNameLst>
                                      </p:cBhvr>
                                      <p:to>
                                        <p:strVal val="visible"/>
                                      </p:to>
                                    </p:set>
                                    <p:animEffect transition="in" filter="wipe(left)">
                                      <p:cBhvr>
                                        <p:cTn id="50" dur="500"/>
                                        <p:tgtEl>
                                          <p:spTgt spid="223"/>
                                        </p:tgtEl>
                                      </p:cBhvr>
                                    </p:animEffect>
                                  </p:childTnLst>
                                </p:cTn>
                              </p:par>
                              <p:par>
                                <p:cTn id="51" presetID="10" presetClass="entr" presetSubtype="0" fill="hold" nodeType="withEffect">
                                  <p:stCondLst>
                                    <p:cond delay="0"/>
                                  </p:stCondLst>
                                  <p:childTnLst>
                                    <p:set>
                                      <p:cBhvr>
                                        <p:cTn id="52" dur="1" fill="hold">
                                          <p:stCondLst>
                                            <p:cond delay="0"/>
                                          </p:stCondLst>
                                        </p:cTn>
                                        <p:tgtEl>
                                          <p:spTgt spid="236"/>
                                        </p:tgtEl>
                                        <p:attrNameLst>
                                          <p:attrName>style.visibility</p:attrName>
                                        </p:attrNameLst>
                                      </p:cBhvr>
                                      <p:to>
                                        <p:strVal val="visible"/>
                                      </p:to>
                                    </p:set>
                                    <p:animEffect transition="in" filter="fade">
                                      <p:cBhvr>
                                        <p:cTn id="53" dur="500"/>
                                        <p:tgtEl>
                                          <p:spTgt spid="236"/>
                                        </p:tgtEl>
                                      </p:cBhvr>
                                    </p:animEffect>
                                  </p:childTnLst>
                                </p:cTn>
                              </p:par>
                            </p:childTnLst>
                          </p:cTn>
                        </p:par>
                        <p:par>
                          <p:cTn id="54" fill="hold">
                            <p:stCondLst>
                              <p:cond delay="2000"/>
                            </p:stCondLst>
                            <p:childTnLst>
                              <p:par>
                                <p:cTn id="55" presetID="22" presetClass="entr" presetSubtype="8" fill="hold" nodeType="afterEffect">
                                  <p:stCondLst>
                                    <p:cond delay="0"/>
                                  </p:stCondLst>
                                  <p:childTnLst>
                                    <p:set>
                                      <p:cBhvr>
                                        <p:cTn id="56" dur="1" fill="hold">
                                          <p:stCondLst>
                                            <p:cond delay="0"/>
                                          </p:stCondLst>
                                        </p:cTn>
                                        <p:tgtEl>
                                          <p:spTgt spid="220"/>
                                        </p:tgtEl>
                                        <p:attrNameLst>
                                          <p:attrName>style.visibility</p:attrName>
                                        </p:attrNameLst>
                                      </p:cBhvr>
                                      <p:to>
                                        <p:strVal val="visible"/>
                                      </p:to>
                                    </p:set>
                                    <p:animEffect transition="in" filter="wipe(left)">
                                      <p:cBhvr>
                                        <p:cTn id="57" dur="500"/>
                                        <p:tgtEl>
                                          <p:spTgt spid="220"/>
                                        </p:tgtEl>
                                      </p:cBhvr>
                                    </p:animEffect>
                                  </p:childTnLst>
                                </p:cTn>
                              </p:par>
                            </p:childTnLst>
                          </p:cTn>
                        </p:par>
                        <p:par>
                          <p:cTn id="58" fill="hold">
                            <p:stCondLst>
                              <p:cond delay="2500"/>
                            </p:stCondLst>
                            <p:childTnLst>
                              <p:par>
                                <p:cTn id="59" presetID="22" presetClass="entr" presetSubtype="8" fill="hold" grpId="0" nodeType="afterEffect">
                                  <p:stCondLst>
                                    <p:cond delay="0"/>
                                  </p:stCondLst>
                                  <p:childTnLst>
                                    <p:set>
                                      <p:cBhvr>
                                        <p:cTn id="60" dur="1" fill="hold">
                                          <p:stCondLst>
                                            <p:cond delay="0"/>
                                          </p:stCondLst>
                                        </p:cTn>
                                        <p:tgtEl>
                                          <p:spTgt spid="229"/>
                                        </p:tgtEl>
                                        <p:attrNameLst>
                                          <p:attrName>style.visibility</p:attrName>
                                        </p:attrNameLst>
                                      </p:cBhvr>
                                      <p:to>
                                        <p:strVal val="visible"/>
                                      </p:to>
                                    </p:set>
                                    <p:animEffect transition="in" filter="wipe(left)">
                                      <p:cBhvr>
                                        <p:cTn id="61" dur="500"/>
                                        <p:tgtEl>
                                          <p:spTgt spid="229"/>
                                        </p:tgtEl>
                                      </p:cBhvr>
                                    </p:animEffect>
                                  </p:childTnLst>
                                </p:cTn>
                              </p:par>
                              <p:par>
                                <p:cTn id="62" presetID="10" presetClass="exit" presetSubtype="0" fill="hold" grpId="1" nodeType="withEffect">
                                  <p:stCondLst>
                                    <p:cond delay="0"/>
                                  </p:stCondLst>
                                  <p:childTnLst>
                                    <p:animEffect transition="out" filter="fade">
                                      <p:cBhvr>
                                        <p:cTn id="63" dur="500"/>
                                        <p:tgtEl>
                                          <p:spTgt spid="227"/>
                                        </p:tgtEl>
                                      </p:cBhvr>
                                    </p:animEffect>
                                    <p:set>
                                      <p:cBhvr>
                                        <p:cTn id="64" dur="1" fill="hold">
                                          <p:stCondLst>
                                            <p:cond delay="499"/>
                                          </p:stCondLst>
                                        </p:cTn>
                                        <p:tgtEl>
                                          <p:spTgt spid="227"/>
                                        </p:tgtEl>
                                        <p:attrNameLst>
                                          <p:attrName>style.visibility</p:attrName>
                                        </p:attrNameLst>
                                      </p:cBhvr>
                                      <p:to>
                                        <p:strVal val="hidden"/>
                                      </p:to>
                                    </p:set>
                                  </p:childTnLst>
                                </p:cTn>
                              </p:par>
                            </p:childTnLst>
                          </p:cTn>
                        </p:par>
                        <p:par>
                          <p:cTn id="65" fill="hold">
                            <p:stCondLst>
                              <p:cond delay="3000"/>
                            </p:stCondLst>
                            <p:childTnLst>
                              <p:par>
                                <p:cTn id="66" presetID="10" presetClass="entr" presetSubtype="0" fill="hold" grpId="0" nodeType="after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1" fill="hold" nodeType="clickEffect">
                                  <p:stCondLst>
                                    <p:cond delay="0"/>
                                  </p:stCondLst>
                                  <p:childTnLst>
                                    <p:set>
                                      <p:cBhvr>
                                        <p:cTn id="72" dur="1" fill="hold">
                                          <p:stCondLst>
                                            <p:cond delay="0"/>
                                          </p:stCondLst>
                                        </p:cTn>
                                        <p:tgtEl>
                                          <p:spTgt spid="117"/>
                                        </p:tgtEl>
                                        <p:attrNameLst>
                                          <p:attrName>style.visibility</p:attrName>
                                        </p:attrNameLst>
                                      </p:cBhvr>
                                      <p:to>
                                        <p:strVal val="visible"/>
                                      </p:to>
                                    </p:set>
                                    <p:animEffect transition="in" filter="wipe(up)">
                                      <p:cBhvr>
                                        <p:cTn id="73" dur="500"/>
                                        <p:tgtEl>
                                          <p:spTgt spid="117"/>
                                        </p:tgtEl>
                                      </p:cBhvr>
                                    </p:animEffect>
                                  </p:childTnLst>
                                </p:cTn>
                              </p:par>
                              <p:par>
                                <p:cTn id="74" presetID="22" presetClass="entr" presetSubtype="2" fill="hold" nodeType="withEffect">
                                  <p:stCondLst>
                                    <p:cond delay="0"/>
                                  </p:stCondLst>
                                  <p:childTnLst>
                                    <p:set>
                                      <p:cBhvr>
                                        <p:cTn id="75" dur="1" fill="hold">
                                          <p:stCondLst>
                                            <p:cond delay="0"/>
                                          </p:stCondLst>
                                        </p:cTn>
                                        <p:tgtEl>
                                          <p:spTgt spid="119"/>
                                        </p:tgtEl>
                                        <p:attrNameLst>
                                          <p:attrName>style.visibility</p:attrName>
                                        </p:attrNameLst>
                                      </p:cBhvr>
                                      <p:to>
                                        <p:strVal val="visible"/>
                                      </p:to>
                                    </p:set>
                                    <p:animEffect transition="in" filter="wipe(right)">
                                      <p:cBhvr>
                                        <p:cTn id="76" dur="500"/>
                                        <p:tgtEl>
                                          <p:spTgt spid="119"/>
                                        </p:tgtEl>
                                      </p:cBhvr>
                                    </p:animEffect>
                                  </p:childTnLst>
                                </p:cTn>
                              </p:par>
                            </p:childTnLst>
                          </p:cTn>
                        </p:par>
                        <p:par>
                          <p:cTn id="77" fill="hold">
                            <p:stCondLst>
                              <p:cond delay="500"/>
                            </p:stCondLst>
                            <p:childTnLst>
                              <p:par>
                                <p:cTn id="78" presetID="10" presetClass="entr" presetSubtype="0" fill="hold" grpId="0" nodeType="afterEffect">
                                  <p:stCondLst>
                                    <p:cond delay="0"/>
                                  </p:stCondLst>
                                  <p:childTnLst>
                                    <p:set>
                                      <p:cBhvr>
                                        <p:cTn id="79" dur="1" fill="hold">
                                          <p:stCondLst>
                                            <p:cond delay="0"/>
                                          </p:stCondLst>
                                        </p:cTn>
                                        <p:tgtEl>
                                          <p:spTgt spid="116"/>
                                        </p:tgtEl>
                                        <p:attrNameLst>
                                          <p:attrName>style.visibility</p:attrName>
                                        </p:attrNameLst>
                                      </p:cBhvr>
                                      <p:to>
                                        <p:strVal val="visible"/>
                                      </p:to>
                                    </p:set>
                                    <p:animEffect transition="in" filter="fade">
                                      <p:cBhvr>
                                        <p:cTn id="80" dur="500"/>
                                        <p:tgtEl>
                                          <p:spTgt spid="116"/>
                                        </p:tgtEl>
                                      </p:cBhvr>
                                    </p:animEffect>
                                  </p:childTnLst>
                                </p:cTn>
                              </p:par>
                            </p:childTnLst>
                          </p:cTn>
                        </p:par>
                        <p:par>
                          <p:cTn id="81" fill="hold">
                            <p:stCondLst>
                              <p:cond delay="1000"/>
                            </p:stCondLst>
                            <p:childTnLst>
                              <p:par>
                                <p:cTn id="82" presetID="10" presetClass="entr" presetSubtype="0" fill="hold" grpId="0" nodeType="afterEffect">
                                  <p:stCondLst>
                                    <p:cond delay="0"/>
                                  </p:stCondLst>
                                  <p:childTnLst>
                                    <p:set>
                                      <p:cBhvr>
                                        <p:cTn id="83" dur="1" fill="hold">
                                          <p:stCondLst>
                                            <p:cond delay="0"/>
                                          </p:stCondLst>
                                        </p:cTn>
                                        <p:tgtEl>
                                          <p:spTgt spid="118"/>
                                        </p:tgtEl>
                                        <p:attrNameLst>
                                          <p:attrName>style.visibility</p:attrName>
                                        </p:attrNameLst>
                                      </p:cBhvr>
                                      <p:to>
                                        <p:strVal val="visible"/>
                                      </p:to>
                                    </p:set>
                                    <p:animEffect transition="in" filter="fade">
                                      <p:cBhvr>
                                        <p:cTn id="84" dur="500"/>
                                        <p:tgtEl>
                                          <p:spTgt spid="118"/>
                                        </p:tgtEl>
                                      </p:cBhvr>
                                    </p:animEffect>
                                  </p:childTnLst>
                                </p:cTn>
                              </p:par>
                            </p:childTnLst>
                          </p:cTn>
                        </p:par>
                        <p:par>
                          <p:cTn id="85" fill="hold">
                            <p:stCondLst>
                              <p:cond delay="1500"/>
                            </p:stCondLst>
                            <p:childTnLst>
                              <p:par>
                                <p:cTn id="86" presetID="10" presetClass="entr" presetSubtype="0" fill="hold" grpId="0" nodeType="afterEffect">
                                  <p:stCondLst>
                                    <p:cond delay="0"/>
                                  </p:stCondLst>
                                  <p:childTnLst>
                                    <p:set>
                                      <p:cBhvr>
                                        <p:cTn id="87" dur="1" fill="hold">
                                          <p:stCondLst>
                                            <p:cond delay="0"/>
                                          </p:stCondLst>
                                        </p:cTn>
                                        <p:tgtEl>
                                          <p:spTgt spid="115"/>
                                        </p:tgtEl>
                                        <p:attrNameLst>
                                          <p:attrName>style.visibility</p:attrName>
                                        </p:attrNameLst>
                                      </p:cBhvr>
                                      <p:to>
                                        <p:strVal val="visible"/>
                                      </p:to>
                                    </p:set>
                                    <p:animEffect transition="in" filter="fade">
                                      <p:cBhvr>
                                        <p:cTn id="88"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115" grpId="0" animBg="1"/>
      <p:bldP spid="116" grpId="0"/>
      <p:bldP spid="118" grpId="0" animBg="1"/>
      <p:bldP spid="227" grpId="0" animBg="1"/>
      <p:bldP spid="227" grpId="1" animBg="1"/>
      <p:bldP spid="6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a:t>Current </a:t>
            </a:r>
            <a:r>
              <a:rPr lang="en-US" dirty="0" smtClean="0"/>
              <a:t>Trends</a:t>
            </a:r>
            <a:endParaRPr lang="en-US" dirty="0"/>
          </a:p>
        </p:txBody>
      </p:sp>
    </p:spTree>
    <p:extLst>
      <p:ext uri="{BB962C8B-B14F-4D97-AF65-F5344CB8AC3E}">
        <p14:creationId xmlns:p14="http://schemas.microsoft.com/office/powerpoint/2010/main" val="22487376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16800" y="1387283"/>
            <a:ext cx="4775200" cy="430231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75" name="Rectangular Callout 74"/>
          <p:cNvSpPr/>
          <p:nvPr/>
        </p:nvSpPr>
        <p:spPr>
          <a:xfrm flipH="1">
            <a:off x="8336574" y="2478570"/>
            <a:ext cx="1768546" cy="934386"/>
          </a:xfrm>
          <a:prstGeom prst="wedgeRectCallout">
            <a:avLst>
              <a:gd name="adj1" fmla="val 55892"/>
              <a:gd name="adj2" fmla="val 76832"/>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Sharing essential information for attack mitigation</a:t>
            </a:r>
          </a:p>
        </p:txBody>
      </p:sp>
      <p:sp>
        <p:nvSpPr>
          <p:cNvPr id="3" name="Title 2"/>
          <p:cNvSpPr>
            <a:spLocks noGrp="1"/>
          </p:cNvSpPr>
          <p:nvPr>
            <p:ph type="ctrTitle"/>
          </p:nvPr>
        </p:nvSpPr>
        <p:spPr/>
        <p:txBody>
          <a:bodyPr/>
          <a:lstStyle/>
          <a:p>
            <a:r>
              <a:rPr lang="en-US" dirty="0"/>
              <a:t>Hybrid DDoS Mitigation Solution</a:t>
            </a:r>
          </a:p>
        </p:txBody>
      </p:sp>
      <p:sp>
        <p:nvSpPr>
          <p:cNvPr id="5" name="Rectangle 4"/>
          <p:cNvSpPr/>
          <p:nvPr/>
        </p:nvSpPr>
        <p:spPr>
          <a:xfrm>
            <a:off x="0" y="2835802"/>
            <a:ext cx="7416800" cy="2853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6" name="Rectangle 5"/>
          <p:cNvSpPr/>
          <p:nvPr/>
        </p:nvSpPr>
        <p:spPr>
          <a:xfrm>
            <a:off x="-22244" y="1387283"/>
            <a:ext cx="7451744" cy="17639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7" name="Rectangle 6"/>
          <p:cNvSpPr/>
          <p:nvPr/>
        </p:nvSpPr>
        <p:spPr>
          <a:xfrm>
            <a:off x="8830799" y="1387283"/>
            <a:ext cx="2286645" cy="315471"/>
          </a:xfrm>
          <a:prstGeom prst="rect">
            <a:avLst/>
          </a:prstGeom>
          <a:noFill/>
        </p:spPr>
        <p:txBody>
          <a:bodyPr wrap="square" lIns="68580" tIns="34290" rIns="68580" bIns="34290" rtlCol="1">
            <a:spAutoFit/>
          </a:bodyPr>
          <a:lstStyle/>
          <a:p>
            <a:pPr algn="ctr"/>
            <a:r>
              <a:rPr lang="en-US" sz="1600" b="1" dirty="0" smtClean="0">
                <a:solidFill>
                  <a:prstClr val="black"/>
                </a:solidFill>
              </a:rPr>
              <a:t>Protected Organization</a:t>
            </a:r>
            <a:endParaRPr lang="en-US" sz="1600" b="1" dirty="0">
              <a:solidFill>
                <a:prstClr val="black"/>
              </a:solidFill>
            </a:endParaRPr>
          </a:p>
        </p:txBody>
      </p:sp>
      <p:sp>
        <p:nvSpPr>
          <p:cNvPr id="8" name="Rectangle 7"/>
          <p:cNvSpPr/>
          <p:nvPr/>
        </p:nvSpPr>
        <p:spPr>
          <a:xfrm>
            <a:off x="1828199" y="1400673"/>
            <a:ext cx="3760402" cy="315471"/>
          </a:xfrm>
          <a:prstGeom prst="rect">
            <a:avLst/>
          </a:prstGeom>
          <a:noFill/>
        </p:spPr>
        <p:txBody>
          <a:bodyPr wrap="square" lIns="68580" tIns="34290" rIns="68580" bIns="34290" rtlCol="1">
            <a:spAutoFit/>
          </a:bodyPr>
          <a:lstStyle/>
          <a:p>
            <a:pPr algn="ctr"/>
            <a:r>
              <a:rPr lang="en-US" sz="1600" b="1" dirty="0">
                <a:solidFill>
                  <a:prstClr val="black"/>
                </a:solidFill>
              </a:rPr>
              <a:t>Radware On-Demand Cloud DDoS</a:t>
            </a:r>
          </a:p>
        </p:txBody>
      </p:sp>
      <p:sp>
        <p:nvSpPr>
          <p:cNvPr id="9" name="Rectangle 8"/>
          <p:cNvSpPr/>
          <p:nvPr/>
        </p:nvSpPr>
        <p:spPr>
          <a:xfrm>
            <a:off x="1826635" y="5374129"/>
            <a:ext cx="3760402" cy="315471"/>
          </a:xfrm>
          <a:prstGeom prst="rect">
            <a:avLst/>
          </a:prstGeom>
          <a:noFill/>
        </p:spPr>
        <p:txBody>
          <a:bodyPr wrap="square" lIns="68580" tIns="34290" rIns="68580" bIns="34290" rtlCol="1">
            <a:spAutoFit/>
          </a:bodyPr>
          <a:lstStyle/>
          <a:p>
            <a:pPr algn="ctr"/>
            <a:r>
              <a:rPr lang="en-US" sz="1600" b="1" dirty="0" smtClean="0">
                <a:solidFill>
                  <a:prstClr val="black"/>
                </a:solidFill>
              </a:rPr>
              <a:t>Internet</a:t>
            </a:r>
            <a:endParaRPr lang="en-US" sz="1600" b="1" dirty="0">
              <a:solidFill>
                <a:prstClr val="black"/>
              </a:solidFill>
            </a:endParaRPr>
          </a:p>
        </p:txBody>
      </p:sp>
      <p:grpSp>
        <p:nvGrpSpPr>
          <p:cNvPr id="164" name="Group 163"/>
          <p:cNvGrpSpPr/>
          <p:nvPr/>
        </p:nvGrpSpPr>
        <p:grpSpPr>
          <a:xfrm>
            <a:off x="2784637" y="1780940"/>
            <a:ext cx="1847526" cy="697629"/>
            <a:chOff x="3036592" y="1780940"/>
            <a:chExt cx="1847526" cy="697629"/>
          </a:xfrm>
        </p:grpSpPr>
        <p:grpSp>
          <p:nvGrpSpPr>
            <p:cNvPr id="10" name="Group 9"/>
            <p:cNvGrpSpPr/>
            <p:nvPr/>
          </p:nvGrpSpPr>
          <p:grpSpPr>
            <a:xfrm>
              <a:off x="3993701" y="1780940"/>
              <a:ext cx="890417" cy="697629"/>
              <a:chOff x="9020670" y="4143719"/>
              <a:chExt cx="944831" cy="740264"/>
            </a:xfrm>
          </p:grpSpPr>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484882"/>
                <a:ext cx="769976" cy="222014"/>
              </a:xfrm>
              <a:prstGeom prst="rect">
                <a:avLst/>
              </a:prstGeom>
              <a:noFill/>
              <a:ln>
                <a:noFill/>
              </a:ln>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320029"/>
                <a:ext cx="769976" cy="222014"/>
              </a:xfrm>
              <a:prstGeom prst="rect">
                <a:avLst/>
              </a:prstGeom>
              <a:noFill/>
              <a:ln>
                <a:noFill/>
              </a:ln>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35278" b="35888"/>
              <a:stretch/>
            </p:blipFill>
            <p:spPr>
              <a:xfrm>
                <a:off x="9108098" y="4143719"/>
                <a:ext cx="769976" cy="222014"/>
              </a:xfrm>
              <a:prstGeom prst="rect">
                <a:avLst/>
              </a:prstGeom>
              <a:noFill/>
              <a:ln>
                <a:noFill/>
              </a:ln>
            </p:spPr>
          </p:pic>
          <p:sp>
            <p:nvSpPr>
              <p:cNvPr id="14" name="Rectangle 13"/>
              <p:cNvSpPr/>
              <p:nvPr/>
            </p:nvSpPr>
            <p:spPr>
              <a:xfrm>
                <a:off x="9020670" y="4681163"/>
                <a:ext cx="944831" cy="202820"/>
              </a:xfrm>
              <a:prstGeom prst="rect">
                <a:avLst/>
              </a:prstGeom>
            </p:spPr>
            <p:txBody>
              <a:bodyPr vert="horz" lIns="91440" tIns="45720" rIns="91440" bIns="45720" rtlCol="0" anchor="ctr">
                <a:noAutofit/>
              </a:bodyPr>
              <a:lstStyle/>
              <a:p>
                <a:pPr algn="ctr" defTabSz="457200">
                  <a:buFont typeface="Arial"/>
                  <a:buNone/>
                </a:pPr>
                <a:r>
                  <a:rPr lang="en-US" sz="1000" dirty="0" err="1" smtClean="0">
                    <a:solidFill>
                      <a:prstClr val="black"/>
                    </a:solidFill>
                    <a:cs typeface="Arial" panose="020B0604020202020204" pitchFamily="34" charset="0"/>
                  </a:rPr>
                  <a:t>DefensePros</a:t>
                </a:r>
                <a:endParaRPr lang="en-US" sz="1000" dirty="0">
                  <a:solidFill>
                    <a:prstClr val="black"/>
                  </a:solidFill>
                  <a:cs typeface="Arial" panose="020B0604020202020204" pitchFamily="34" charset="0"/>
                </a:endParaRPr>
              </a:p>
            </p:txBody>
          </p:sp>
        </p:grpSp>
        <p:pic>
          <p:nvPicPr>
            <p:cNvPr id="15" name="Picture 14" descr="DefensePip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60363" y="1847479"/>
              <a:ext cx="437193" cy="547969"/>
            </a:xfrm>
            <a:prstGeom prst="rect">
              <a:avLst/>
            </a:prstGeom>
          </p:spPr>
        </p:pic>
        <p:pic>
          <p:nvPicPr>
            <p:cNvPr id="16" name="Picture 15" descr="er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6592" y="1845976"/>
              <a:ext cx="439760" cy="550974"/>
            </a:xfrm>
            <a:prstGeom prst="rect">
              <a:avLst/>
            </a:prstGeom>
          </p:spPr>
        </p:pic>
      </p:grpSp>
      <p:cxnSp>
        <p:nvCxnSpPr>
          <p:cNvPr id="39" name="Straight Connector 38"/>
          <p:cNvCxnSpPr/>
          <p:nvPr/>
        </p:nvCxnSpPr>
        <p:spPr>
          <a:xfrm>
            <a:off x="1014781" y="4188954"/>
            <a:ext cx="1128811"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42" name="Straight Connector 41"/>
          <p:cNvCxnSpPr/>
          <p:nvPr/>
        </p:nvCxnSpPr>
        <p:spPr>
          <a:xfrm>
            <a:off x="695788" y="5343074"/>
            <a:ext cx="1580903"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H="1" flipV="1">
            <a:off x="841513" y="3625524"/>
            <a:ext cx="1248927" cy="1"/>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69" name="Straight Arrow Connector 68"/>
          <p:cNvCxnSpPr/>
          <p:nvPr/>
        </p:nvCxnSpPr>
        <p:spPr>
          <a:xfrm flipH="1" flipV="1">
            <a:off x="4549774" y="2102455"/>
            <a:ext cx="3640183" cy="19008"/>
          </a:xfrm>
          <a:prstGeom prst="straightConnector1">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3750052" y="3566219"/>
            <a:ext cx="1103187" cy="307777"/>
          </a:xfrm>
          <a:prstGeom prst="rect">
            <a:avLst/>
          </a:prstGeom>
        </p:spPr>
        <p:txBody>
          <a:bodyPr wrap="none">
            <a:spAutoFit/>
          </a:bodyPr>
          <a:lstStyle/>
          <a:p>
            <a:r>
              <a:rPr lang="en-US" sz="1400" dirty="0" smtClean="0">
                <a:solidFill>
                  <a:prstClr val="black"/>
                </a:solidFill>
              </a:rPr>
              <a:t>Clean traffic </a:t>
            </a:r>
            <a:endParaRPr lang="en-US" sz="1400" dirty="0">
              <a:solidFill>
                <a:prstClr val="black"/>
              </a:solidFill>
            </a:endParaRPr>
          </a:p>
        </p:txBody>
      </p:sp>
      <p:cxnSp>
        <p:nvCxnSpPr>
          <p:cNvPr id="143" name="Straight Connector 142"/>
          <p:cNvCxnSpPr/>
          <p:nvPr/>
        </p:nvCxnSpPr>
        <p:spPr>
          <a:xfrm>
            <a:off x="1027166" y="4740976"/>
            <a:ext cx="1162528"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69" name="Straight Connector 168"/>
          <p:cNvCxnSpPr/>
          <p:nvPr/>
        </p:nvCxnSpPr>
        <p:spPr>
          <a:xfrm>
            <a:off x="2146960" y="2773321"/>
            <a:ext cx="1544800" cy="1"/>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70" name="Straight Connector 169"/>
          <p:cNvCxnSpPr/>
          <p:nvPr/>
        </p:nvCxnSpPr>
        <p:spPr>
          <a:xfrm flipV="1">
            <a:off x="2090437" y="2711846"/>
            <a:ext cx="1601323" cy="2477"/>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71" name="Straight Connector 170"/>
          <p:cNvCxnSpPr/>
          <p:nvPr/>
        </p:nvCxnSpPr>
        <p:spPr>
          <a:xfrm flipV="1">
            <a:off x="2208432" y="2834796"/>
            <a:ext cx="1483328" cy="1006"/>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72" name="Straight Connector 171"/>
          <p:cNvCxnSpPr/>
          <p:nvPr/>
        </p:nvCxnSpPr>
        <p:spPr>
          <a:xfrm>
            <a:off x="2269907" y="2896271"/>
            <a:ext cx="1421853"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86" name="Straight Connector 185"/>
          <p:cNvCxnSpPr/>
          <p:nvPr/>
        </p:nvCxnSpPr>
        <p:spPr>
          <a:xfrm flipH="1">
            <a:off x="2146957" y="2773323"/>
            <a:ext cx="4" cy="1415631"/>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87" name="Straight Connector 186"/>
          <p:cNvCxnSpPr/>
          <p:nvPr/>
        </p:nvCxnSpPr>
        <p:spPr>
          <a:xfrm flipH="1">
            <a:off x="2090439" y="2711846"/>
            <a:ext cx="1" cy="913678"/>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88" name="Straight Connector 187"/>
          <p:cNvCxnSpPr/>
          <p:nvPr/>
        </p:nvCxnSpPr>
        <p:spPr>
          <a:xfrm flipH="1">
            <a:off x="2195801" y="2834798"/>
            <a:ext cx="12633" cy="1906178"/>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89" name="Straight Connector 188"/>
          <p:cNvCxnSpPr/>
          <p:nvPr/>
        </p:nvCxnSpPr>
        <p:spPr>
          <a:xfrm>
            <a:off x="2269909" y="2896273"/>
            <a:ext cx="0" cy="2446801"/>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204" name="Straight Connector 203"/>
          <p:cNvCxnSpPr/>
          <p:nvPr/>
        </p:nvCxnSpPr>
        <p:spPr>
          <a:xfrm flipH="1">
            <a:off x="3669292" y="2786291"/>
            <a:ext cx="14264" cy="1685572"/>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19" name="Group 218"/>
          <p:cNvGrpSpPr/>
          <p:nvPr/>
        </p:nvGrpSpPr>
        <p:grpSpPr>
          <a:xfrm>
            <a:off x="320894" y="4861464"/>
            <a:ext cx="793424" cy="762194"/>
            <a:chOff x="304771" y="4684570"/>
            <a:chExt cx="872766" cy="838413"/>
          </a:xfrm>
        </p:grpSpPr>
        <p:pic>
          <p:nvPicPr>
            <p:cNvPr id="220" name="Picture 2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21"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2" name="Group 221"/>
          <p:cNvGrpSpPr/>
          <p:nvPr/>
        </p:nvGrpSpPr>
        <p:grpSpPr>
          <a:xfrm>
            <a:off x="320894" y="3156344"/>
            <a:ext cx="793424" cy="762194"/>
            <a:chOff x="304771" y="4684570"/>
            <a:chExt cx="872766" cy="838413"/>
          </a:xfrm>
        </p:grpSpPr>
        <p:pic>
          <p:nvPicPr>
            <p:cNvPr id="223" name="Picture 2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24"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5" name="Group 224"/>
          <p:cNvGrpSpPr/>
          <p:nvPr/>
        </p:nvGrpSpPr>
        <p:grpSpPr>
          <a:xfrm>
            <a:off x="320894" y="4293090"/>
            <a:ext cx="793424" cy="762194"/>
            <a:chOff x="304771" y="4684570"/>
            <a:chExt cx="872766" cy="838413"/>
          </a:xfrm>
        </p:grpSpPr>
        <p:pic>
          <p:nvPicPr>
            <p:cNvPr id="226" name="Picture 2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27"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8" name="Group 227"/>
          <p:cNvGrpSpPr/>
          <p:nvPr/>
        </p:nvGrpSpPr>
        <p:grpSpPr>
          <a:xfrm>
            <a:off x="320894" y="3724717"/>
            <a:ext cx="793424" cy="762194"/>
            <a:chOff x="304771" y="4684570"/>
            <a:chExt cx="872766" cy="838413"/>
          </a:xfrm>
        </p:grpSpPr>
        <p:pic>
          <p:nvPicPr>
            <p:cNvPr id="229" name="Picture 2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771" y="4684570"/>
              <a:ext cx="872766" cy="838413"/>
            </a:xfrm>
            <a:prstGeom prst="rect">
              <a:avLst/>
            </a:prstGeom>
          </p:spPr>
        </p:pic>
        <p:pic>
          <p:nvPicPr>
            <p:cNvPr id="230"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29487" r="26241" b="31342"/>
            <a:stretch/>
          </p:blipFill>
          <p:spPr bwMode="auto">
            <a:xfrm>
              <a:off x="455295" y="4991643"/>
              <a:ext cx="538297" cy="28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3373812" y="2446130"/>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40</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grpSp>
        <p:nvGrpSpPr>
          <p:cNvPr id="22" name="Group 21"/>
          <p:cNvGrpSpPr/>
          <p:nvPr/>
        </p:nvGrpSpPr>
        <p:grpSpPr>
          <a:xfrm>
            <a:off x="7676328" y="4179537"/>
            <a:ext cx="4388085" cy="1112733"/>
            <a:chOff x="7676328" y="4179537"/>
            <a:chExt cx="4388085" cy="1112733"/>
          </a:xfrm>
        </p:grpSpPr>
        <p:grpSp>
          <p:nvGrpSpPr>
            <p:cNvPr id="89" name="Group 88"/>
            <p:cNvGrpSpPr/>
            <p:nvPr/>
          </p:nvGrpSpPr>
          <p:grpSpPr>
            <a:xfrm>
              <a:off x="10921169" y="4179537"/>
              <a:ext cx="1143244" cy="1112733"/>
              <a:chOff x="4744129" y="4579067"/>
              <a:chExt cx="1143244" cy="1112733"/>
            </a:xfrm>
          </p:grpSpPr>
          <p:pic>
            <p:nvPicPr>
              <p:cNvPr id="96"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4870842"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517438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5477923" y="4579067"/>
                <a:ext cx="296061" cy="71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Rectangle 98"/>
              <p:cNvSpPr/>
              <p:nvPr/>
            </p:nvSpPr>
            <p:spPr>
              <a:xfrm>
                <a:off x="4744129" y="5336270"/>
                <a:ext cx="1143244" cy="355530"/>
              </a:xfrm>
              <a:prstGeom prst="rect">
                <a:avLst/>
              </a:prstGeom>
            </p:spPr>
            <p:txBody>
              <a:bodyPr vert="horz" lIns="91440" tIns="45720" rIns="91440" bIns="45720" rtlCol="0" anchor="ctr">
                <a:noAutofit/>
              </a:bodyPr>
              <a:lstStyle/>
              <a:p>
                <a:pPr algn="ctr" defTabSz="457200">
                  <a:buFont typeface="Arial"/>
                  <a:buNone/>
                </a:pPr>
                <a:r>
                  <a:rPr lang="en-US" sz="1000" dirty="0">
                    <a:solidFill>
                      <a:prstClr val="black"/>
                    </a:solidFill>
                    <a:cs typeface="Arial" panose="020B0604020202020204" pitchFamily="34" charset="0"/>
                  </a:rPr>
                  <a:t>Protected Online</a:t>
                </a:r>
              </a:p>
              <a:p>
                <a:pPr algn="ctr" defTabSz="457200">
                  <a:buFont typeface="Arial"/>
                  <a:buNone/>
                </a:pPr>
                <a:r>
                  <a:rPr lang="en-US" sz="1000" dirty="0">
                    <a:solidFill>
                      <a:prstClr val="black"/>
                    </a:solidFill>
                    <a:cs typeface="Arial" panose="020B0604020202020204" pitchFamily="34" charset="0"/>
                  </a:rPr>
                  <a:t>Services</a:t>
                </a:r>
              </a:p>
            </p:txBody>
          </p:sp>
        </p:grpSp>
        <p:grpSp>
          <p:nvGrpSpPr>
            <p:cNvPr id="90" name="Group 89"/>
            <p:cNvGrpSpPr/>
            <p:nvPr/>
          </p:nvGrpSpPr>
          <p:grpSpPr>
            <a:xfrm>
              <a:off x="9306427" y="4638988"/>
              <a:ext cx="1011903" cy="466474"/>
              <a:chOff x="5403623" y="4865459"/>
              <a:chExt cx="1022022" cy="397817"/>
            </a:xfrm>
          </p:grpSpPr>
          <p:pic>
            <p:nvPicPr>
              <p:cNvPr id="94" name="Picture 93"/>
              <p:cNvPicPr>
                <a:picLocks noChangeAspect="1"/>
              </p:cNvPicPr>
              <p:nvPr/>
            </p:nvPicPr>
            <p:blipFill rotWithShape="1">
              <a:blip r:embed="rId10" cstate="print">
                <a:extLst>
                  <a:ext uri="{28A0092B-C50C-407E-A947-70E740481C1C}">
                    <a14:useLocalDpi xmlns:a14="http://schemas.microsoft.com/office/drawing/2010/main" val="0"/>
                  </a:ext>
                </a:extLst>
              </a:blip>
              <a:srcRect t="39070" b="37922"/>
              <a:stretch/>
            </p:blipFill>
            <p:spPr>
              <a:xfrm>
                <a:off x="5403623" y="4865459"/>
                <a:ext cx="1022022" cy="235148"/>
              </a:xfrm>
              <a:prstGeom prst="rect">
                <a:avLst/>
              </a:prstGeom>
              <a:noFill/>
              <a:ln>
                <a:noFill/>
              </a:ln>
            </p:spPr>
          </p:pic>
          <p:sp>
            <p:nvSpPr>
              <p:cNvPr id="95" name="Rectangle 94"/>
              <p:cNvSpPr/>
              <p:nvPr/>
            </p:nvSpPr>
            <p:spPr>
              <a:xfrm>
                <a:off x="5595502" y="5067798"/>
                <a:ext cx="628587" cy="195478"/>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000" dirty="0" smtClean="0">
                    <a:solidFill>
                      <a:prstClr val="black"/>
                    </a:solidFill>
                    <a:cs typeface="Arial" panose="020B0604020202020204" pitchFamily="34" charset="0"/>
                  </a:rPr>
                  <a:t>AppWall</a:t>
                </a:r>
                <a:endParaRPr lang="en-US" sz="1000" dirty="0">
                  <a:solidFill>
                    <a:prstClr val="black"/>
                  </a:solidFill>
                  <a:cs typeface="Arial" panose="020B0604020202020204" pitchFamily="34" charset="0"/>
                </a:endParaRPr>
              </a:p>
            </p:txBody>
          </p:sp>
        </p:grpSp>
        <p:grpSp>
          <p:nvGrpSpPr>
            <p:cNvPr id="91" name="Group 90"/>
            <p:cNvGrpSpPr/>
            <p:nvPr/>
          </p:nvGrpSpPr>
          <p:grpSpPr>
            <a:xfrm>
              <a:off x="7676328" y="4571837"/>
              <a:ext cx="1027259" cy="554474"/>
              <a:chOff x="7775329" y="4794369"/>
              <a:chExt cx="1027259" cy="554474"/>
            </a:xfrm>
          </p:grpSpPr>
          <p:sp>
            <p:nvSpPr>
              <p:cNvPr id="92" name="Rectangle 91"/>
              <p:cNvSpPr/>
              <p:nvPr/>
            </p:nvSpPr>
            <p:spPr>
              <a:xfrm>
                <a:off x="7860188" y="5133814"/>
                <a:ext cx="920313" cy="215029"/>
              </a:xfrm>
              <a:prstGeom prst="rect">
                <a:avLst/>
              </a:prstGeom>
            </p:spPr>
            <p:txBody>
              <a:bodyPr vert="horz" lIns="91440" tIns="45720" rIns="91440" bIns="45720" rtlCol="0" anchor="ctr">
                <a:noAutofit/>
              </a:bodyPr>
              <a:lstStyle/>
              <a:p>
                <a:pPr algn="ctr" defTabSz="457200">
                  <a:buFont typeface="Arial"/>
                  <a:buNone/>
                </a:pPr>
                <a:r>
                  <a:rPr lang="en-US" sz="1000" dirty="0" smtClean="0">
                    <a:solidFill>
                      <a:prstClr val="black"/>
                    </a:solidFill>
                    <a:cs typeface="Arial" panose="020B0604020202020204" pitchFamily="34" charset="0"/>
                  </a:rPr>
                  <a:t>DefensePro</a:t>
                </a:r>
                <a:endParaRPr lang="en-US" sz="1000" dirty="0">
                  <a:solidFill>
                    <a:prstClr val="black"/>
                  </a:solidFill>
                  <a:cs typeface="Arial" panose="020B0604020202020204" pitchFamily="34" charset="0"/>
                </a:endParaRPr>
              </a:p>
            </p:txBody>
          </p:sp>
          <p:pic>
            <p:nvPicPr>
              <p:cNvPr id="93" name="Picture 92"/>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7775329" y="4794369"/>
                <a:ext cx="1027259" cy="296199"/>
              </a:xfrm>
              <a:prstGeom prst="rect">
                <a:avLst/>
              </a:prstGeom>
              <a:noFill/>
              <a:ln>
                <a:noFill/>
              </a:ln>
            </p:spPr>
          </p:pic>
        </p:grpSp>
      </p:grpSp>
      <p:sp>
        <p:nvSpPr>
          <p:cNvPr id="101" name="Rectangle 100"/>
          <p:cNvSpPr/>
          <p:nvPr/>
        </p:nvSpPr>
        <p:spPr>
          <a:xfrm>
            <a:off x="3706836" y="4589204"/>
            <a:ext cx="3708400" cy="320791"/>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FFFFFF"/>
              </a:solidFill>
            </a:endParaRPr>
          </a:p>
        </p:txBody>
      </p:sp>
      <p:sp>
        <p:nvSpPr>
          <p:cNvPr id="104" name="Rectangle 103"/>
          <p:cNvSpPr/>
          <p:nvPr/>
        </p:nvSpPr>
        <p:spPr>
          <a:xfrm>
            <a:off x="8221343" y="3918538"/>
            <a:ext cx="1007162" cy="428322"/>
          </a:xfrm>
          <a:prstGeom prst="rect">
            <a:avLst/>
          </a:prstGeom>
          <a:noFill/>
        </p:spPr>
        <p:txBody>
          <a:bodyPr wrap="square" lIns="68580" tIns="34290" rIns="68580" bIns="34290" rtlCol="1">
            <a:spAutoFit/>
          </a:bodyPr>
          <a:lstStyle/>
          <a:p>
            <a:pPr>
              <a:lnSpc>
                <a:spcPts val="1400"/>
              </a:lnSpc>
            </a:pPr>
            <a:r>
              <a:rPr lang="en-US" sz="1200" dirty="0" smtClean="0">
                <a:solidFill>
                  <a:prstClr val="black"/>
                </a:solidFill>
              </a:rPr>
              <a:t>Defense </a:t>
            </a:r>
          </a:p>
          <a:p>
            <a:pPr>
              <a:lnSpc>
                <a:spcPts val="1400"/>
              </a:lnSpc>
            </a:pPr>
            <a:r>
              <a:rPr lang="en-US" sz="1200" dirty="0" smtClean="0">
                <a:solidFill>
                  <a:prstClr val="black"/>
                </a:solidFill>
              </a:rPr>
              <a:t>Messaging</a:t>
            </a:r>
            <a:endParaRPr lang="en-US" sz="1200" dirty="0">
              <a:solidFill>
                <a:prstClr val="black"/>
              </a:solidFill>
            </a:endParaRPr>
          </a:p>
        </p:txBody>
      </p:sp>
      <p:cxnSp>
        <p:nvCxnSpPr>
          <p:cNvPr id="108" name="Straight Arrow Connector 107"/>
          <p:cNvCxnSpPr/>
          <p:nvPr/>
        </p:nvCxnSpPr>
        <p:spPr>
          <a:xfrm>
            <a:off x="8189957" y="2111959"/>
            <a:ext cx="0" cy="2469668"/>
          </a:xfrm>
          <a:prstGeom prst="straightConnector1">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3511516" y="4648590"/>
            <a:ext cx="3633530" cy="183661"/>
            <a:chOff x="2792479" y="2348475"/>
            <a:chExt cx="7464727" cy="86118"/>
          </a:xfrm>
        </p:grpSpPr>
        <p:cxnSp>
          <p:nvCxnSpPr>
            <p:cNvPr id="72" name="Straight Connector 71"/>
            <p:cNvCxnSpPr/>
            <p:nvPr/>
          </p:nvCxnSpPr>
          <p:spPr>
            <a:xfrm flipV="1">
              <a:off x="2792479" y="2348475"/>
              <a:ext cx="7464727" cy="0"/>
            </a:xfrm>
            <a:prstGeom prst="line">
              <a:avLst/>
            </a:prstGeom>
            <a:ln w="28575">
              <a:solidFill>
                <a:schemeClr val="accent1"/>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73" name="Straight Connector 72"/>
            <p:cNvCxnSpPr/>
            <p:nvPr/>
          </p:nvCxnSpPr>
          <p:spPr>
            <a:xfrm>
              <a:off x="2792479" y="2434593"/>
              <a:ext cx="7464727" cy="0"/>
            </a:xfrm>
            <a:prstGeom prst="line">
              <a:avLst/>
            </a:prstGeom>
            <a:ln w="28575">
              <a:solidFill>
                <a:schemeClr val="accent1"/>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grpSp>
      <p:pic>
        <p:nvPicPr>
          <p:cNvPr id="102"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3373812" y="4431427"/>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7097064" y="4446105"/>
            <a:ext cx="636344" cy="63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ular Callout 73"/>
          <p:cNvSpPr/>
          <p:nvPr/>
        </p:nvSpPr>
        <p:spPr>
          <a:xfrm>
            <a:off x="531212" y="1771094"/>
            <a:ext cx="1407727" cy="958457"/>
          </a:xfrm>
          <a:prstGeom prst="wedgeRectCallout">
            <a:avLst>
              <a:gd name="adj1" fmla="val 105935"/>
              <a:gd name="adj2" fmla="val -10870"/>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400" dirty="0">
                <a:solidFill>
                  <a:prstClr val="black"/>
                </a:solidFill>
              </a:rPr>
              <a:t>ERT and the customer decide to divert the traffic</a:t>
            </a:r>
          </a:p>
        </p:txBody>
      </p:sp>
    </p:spTree>
    <p:extLst>
      <p:ext uri="{BB962C8B-B14F-4D97-AF65-F5344CB8AC3E}">
        <p14:creationId xmlns:p14="http://schemas.microsoft.com/office/powerpoint/2010/main" val="2455347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par>
                                <p:cTn id="8" presetID="22" presetClass="entr" presetSubtype="8" fill="hold" nodeType="withEffect">
                                  <p:stCondLst>
                                    <p:cond delay="25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22" presetClass="entr" presetSubtype="8" fill="hold" nodeType="withEffect">
                                  <p:stCondLst>
                                    <p:cond delay="250"/>
                                  </p:stCondLst>
                                  <p:childTnLst>
                                    <p:set>
                                      <p:cBhvr>
                                        <p:cTn id="12" dur="1" fill="hold">
                                          <p:stCondLst>
                                            <p:cond delay="0"/>
                                          </p:stCondLst>
                                        </p:cTn>
                                        <p:tgtEl>
                                          <p:spTgt spid="143"/>
                                        </p:tgtEl>
                                        <p:attrNameLst>
                                          <p:attrName>style.visibility</p:attrName>
                                        </p:attrNameLst>
                                      </p:cBhvr>
                                      <p:to>
                                        <p:strVal val="visible"/>
                                      </p:to>
                                    </p:set>
                                    <p:animEffect transition="in" filter="wipe(left)">
                                      <p:cBhvr>
                                        <p:cTn id="13" dur="500"/>
                                        <p:tgtEl>
                                          <p:spTgt spid="143"/>
                                        </p:tgtEl>
                                      </p:cBhvr>
                                    </p:animEffect>
                                  </p:childTnLst>
                                </p:cTn>
                              </p:par>
                              <p:par>
                                <p:cTn id="14" presetID="22" presetClass="entr" presetSubtype="8" fill="hold" nodeType="withEffect">
                                  <p:stCondLst>
                                    <p:cond delay="25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childTnLst>
                          </p:cTn>
                        </p:par>
                        <p:par>
                          <p:cTn id="17" fill="hold">
                            <p:stCondLst>
                              <p:cond delay="750"/>
                            </p:stCondLst>
                            <p:childTnLst>
                              <p:par>
                                <p:cTn id="18" presetID="22" presetClass="entr" presetSubtype="4" fill="hold" nodeType="afterEffect">
                                  <p:stCondLst>
                                    <p:cond delay="0"/>
                                  </p:stCondLst>
                                  <p:childTnLst>
                                    <p:set>
                                      <p:cBhvr>
                                        <p:cTn id="19" dur="1" fill="hold">
                                          <p:stCondLst>
                                            <p:cond delay="0"/>
                                          </p:stCondLst>
                                        </p:cTn>
                                        <p:tgtEl>
                                          <p:spTgt spid="189"/>
                                        </p:tgtEl>
                                        <p:attrNameLst>
                                          <p:attrName>style.visibility</p:attrName>
                                        </p:attrNameLst>
                                      </p:cBhvr>
                                      <p:to>
                                        <p:strVal val="visible"/>
                                      </p:to>
                                    </p:set>
                                    <p:animEffect transition="in" filter="wipe(down)">
                                      <p:cBhvr>
                                        <p:cTn id="20" dur="500"/>
                                        <p:tgtEl>
                                          <p:spTgt spid="189"/>
                                        </p:tgtEl>
                                      </p:cBhvr>
                                    </p:animEffect>
                                  </p:childTnLst>
                                </p:cTn>
                              </p:par>
                              <p:par>
                                <p:cTn id="21" presetID="22" presetClass="entr" presetSubtype="4" fill="hold" nodeType="withEffect">
                                  <p:stCondLst>
                                    <p:cond delay="0"/>
                                  </p:stCondLst>
                                  <p:childTnLst>
                                    <p:set>
                                      <p:cBhvr>
                                        <p:cTn id="22" dur="1" fill="hold">
                                          <p:stCondLst>
                                            <p:cond delay="0"/>
                                          </p:stCondLst>
                                        </p:cTn>
                                        <p:tgtEl>
                                          <p:spTgt spid="188"/>
                                        </p:tgtEl>
                                        <p:attrNameLst>
                                          <p:attrName>style.visibility</p:attrName>
                                        </p:attrNameLst>
                                      </p:cBhvr>
                                      <p:to>
                                        <p:strVal val="visible"/>
                                      </p:to>
                                    </p:set>
                                    <p:animEffect transition="in" filter="wipe(down)">
                                      <p:cBhvr>
                                        <p:cTn id="23" dur="500"/>
                                        <p:tgtEl>
                                          <p:spTgt spid="188"/>
                                        </p:tgtEl>
                                      </p:cBhvr>
                                    </p:animEffect>
                                  </p:childTnLst>
                                </p:cTn>
                              </p:par>
                              <p:par>
                                <p:cTn id="24" presetID="22" presetClass="entr" presetSubtype="4" fill="hold" nodeType="withEffect">
                                  <p:stCondLst>
                                    <p:cond delay="0"/>
                                  </p:stCondLst>
                                  <p:childTnLst>
                                    <p:set>
                                      <p:cBhvr>
                                        <p:cTn id="25" dur="1" fill="hold">
                                          <p:stCondLst>
                                            <p:cond delay="0"/>
                                          </p:stCondLst>
                                        </p:cTn>
                                        <p:tgtEl>
                                          <p:spTgt spid="186"/>
                                        </p:tgtEl>
                                        <p:attrNameLst>
                                          <p:attrName>style.visibility</p:attrName>
                                        </p:attrNameLst>
                                      </p:cBhvr>
                                      <p:to>
                                        <p:strVal val="visible"/>
                                      </p:to>
                                    </p:set>
                                    <p:animEffect transition="in" filter="wipe(down)">
                                      <p:cBhvr>
                                        <p:cTn id="26" dur="500"/>
                                        <p:tgtEl>
                                          <p:spTgt spid="186"/>
                                        </p:tgtEl>
                                      </p:cBhvr>
                                    </p:animEffect>
                                  </p:childTnLst>
                                </p:cTn>
                              </p:par>
                              <p:par>
                                <p:cTn id="27" presetID="22" presetClass="entr" presetSubtype="4" fill="hold" nodeType="withEffect">
                                  <p:stCondLst>
                                    <p:cond delay="0"/>
                                  </p:stCondLst>
                                  <p:childTnLst>
                                    <p:set>
                                      <p:cBhvr>
                                        <p:cTn id="28" dur="1" fill="hold">
                                          <p:stCondLst>
                                            <p:cond delay="0"/>
                                          </p:stCondLst>
                                        </p:cTn>
                                        <p:tgtEl>
                                          <p:spTgt spid="187"/>
                                        </p:tgtEl>
                                        <p:attrNameLst>
                                          <p:attrName>style.visibility</p:attrName>
                                        </p:attrNameLst>
                                      </p:cBhvr>
                                      <p:to>
                                        <p:strVal val="visible"/>
                                      </p:to>
                                    </p:set>
                                    <p:animEffect transition="in" filter="wipe(down)">
                                      <p:cBhvr>
                                        <p:cTn id="29" dur="500"/>
                                        <p:tgtEl>
                                          <p:spTgt spid="187"/>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170"/>
                                        </p:tgtEl>
                                        <p:attrNameLst>
                                          <p:attrName>style.visibility</p:attrName>
                                        </p:attrNameLst>
                                      </p:cBhvr>
                                      <p:to>
                                        <p:strVal val="visible"/>
                                      </p:to>
                                    </p:set>
                                    <p:animEffect transition="in" filter="wipe(left)">
                                      <p:cBhvr>
                                        <p:cTn id="33" dur="500"/>
                                        <p:tgtEl>
                                          <p:spTgt spid="170"/>
                                        </p:tgtEl>
                                      </p:cBhvr>
                                    </p:animEffect>
                                  </p:childTnLst>
                                </p:cTn>
                              </p:par>
                              <p:par>
                                <p:cTn id="34" presetID="22" presetClass="entr" presetSubtype="8" fill="hold" nodeType="withEffect">
                                  <p:stCondLst>
                                    <p:cond delay="0"/>
                                  </p:stCondLst>
                                  <p:childTnLst>
                                    <p:set>
                                      <p:cBhvr>
                                        <p:cTn id="35" dur="1" fill="hold">
                                          <p:stCondLst>
                                            <p:cond delay="0"/>
                                          </p:stCondLst>
                                        </p:cTn>
                                        <p:tgtEl>
                                          <p:spTgt spid="169"/>
                                        </p:tgtEl>
                                        <p:attrNameLst>
                                          <p:attrName>style.visibility</p:attrName>
                                        </p:attrNameLst>
                                      </p:cBhvr>
                                      <p:to>
                                        <p:strVal val="visible"/>
                                      </p:to>
                                    </p:set>
                                    <p:animEffect transition="in" filter="wipe(left)">
                                      <p:cBhvr>
                                        <p:cTn id="36" dur="500"/>
                                        <p:tgtEl>
                                          <p:spTgt spid="169"/>
                                        </p:tgtEl>
                                      </p:cBhvr>
                                    </p:animEffect>
                                  </p:childTnLst>
                                </p:cTn>
                              </p:par>
                              <p:par>
                                <p:cTn id="37" presetID="22" presetClass="entr" presetSubtype="8" fill="hold" nodeType="withEffect">
                                  <p:stCondLst>
                                    <p:cond delay="0"/>
                                  </p:stCondLst>
                                  <p:childTnLst>
                                    <p:set>
                                      <p:cBhvr>
                                        <p:cTn id="38" dur="1" fill="hold">
                                          <p:stCondLst>
                                            <p:cond delay="0"/>
                                          </p:stCondLst>
                                        </p:cTn>
                                        <p:tgtEl>
                                          <p:spTgt spid="171"/>
                                        </p:tgtEl>
                                        <p:attrNameLst>
                                          <p:attrName>style.visibility</p:attrName>
                                        </p:attrNameLst>
                                      </p:cBhvr>
                                      <p:to>
                                        <p:strVal val="visible"/>
                                      </p:to>
                                    </p:set>
                                    <p:animEffect transition="in" filter="wipe(left)">
                                      <p:cBhvr>
                                        <p:cTn id="39" dur="500"/>
                                        <p:tgtEl>
                                          <p:spTgt spid="171"/>
                                        </p:tgtEl>
                                      </p:cBhvr>
                                    </p:animEffect>
                                  </p:childTnLst>
                                </p:cTn>
                              </p:par>
                              <p:par>
                                <p:cTn id="40" presetID="22" presetClass="entr" presetSubtype="8" fill="hold" nodeType="withEffect">
                                  <p:stCondLst>
                                    <p:cond delay="0"/>
                                  </p:stCondLst>
                                  <p:childTnLst>
                                    <p:set>
                                      <p:cBhvr>
                                        <p:cTn id="41" dur="1" fill="hold">
                                          <p:stCondLst>
                                            <p:cond delay="0"/>
                                          </p:stCondLst>
                                        </p:cTn>
                                        <p:tgtEl>
                                          <p:spTgt spid="172"/>
                                        </p:tgtEl>
                                        <p:attrNameLst>
                                          <p:attrName>style.visibility</p:attrName>
                                        </p:attrNameLst>
                                      </p:cBhvr>
                                      <p:to>
                                        <p:strVal val="visible"/>
                                      </p:to>
                                    </p:set>
                                    <p:animEffect transition="in" filter="wipe(left)">
                                      <p:cBhvr>
                                        <p:cTn id="42" dur="500"/>
                                        <p:tgtEl>
                                          <p:spTgt spid="172"/>
                                        </p:tgtEl>
                                      </p:cBhvr>
                                    </p:animEffect>
                                  </p:childTnLst>
                                </p:cTn>
                              </p:par>
                            </p:childTnLst>
                          </p:cTn>
                        </p:par>
                        <p:par>
                          <p:cTn id="43" fill="hold">
                            <p:stCondLst>
                              <p:cond delay="1750"/>
                            </p:stCondLst>
                            <p:childTnLst>
                              <p:par>
                                <p:cTn id="44" presetID="22" presetClass="entr" presetSubtype="1" fill="hold" nodeType="afterEffect">
                                  <p:stCondLst>
                                    <p:cond delay="0"/>
                                  </p:stCondLst>
                                  <p:childTnLst>
                                    <p:set>
                                      <p:cBhvr>
                                        <p:cTn id="45" dur="1" fill="hold">
                                          <p:stCondLst>
                                            <p:cond delay="0"/>
                                          </p:stCondLst>
                                        </p:cTn>
                                        <p:tgtEl>
                                          <p:spTgt spid="204"/>
                                        </p:tgtEl>
                                        <p:attrNameLst>
                                          <p:attrName>style.visibility</p:attrName>
                                        </p:attrNameLst>
                                      </p:cBhvr>
                                      <p:to>
                                        <p:strVal val="visible"/>
                                      </p:to>
                                    </p:set>
                                    <p:animEffect transition="in" filter="wipe(up)">
                                      <p:cBhvr>
                                        <p:cTn id="46" dur="500"/>
                                        <p:tgtEl>
                                          <p:spTgt spid="2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6"/>
                                        </p:tgtEl>
                                        <p:attrNameLst>
                                          <p:attrName>style.visibility</p:attrName>
                                        </p:attrNameLst>
                                      </p:cBhvr>
                                      <p:to>
                                        <p:strVal val="visible"/>
                                      </p:to>
                                    </p:set>
                                    <p:animEffect transition="in" filter="fade">
                                      <p:cBhvr>
                                        <p:cTn id="49" dur="500"/>
                                        <p:tgtEl>
                                          <p:spTgt spid="126"/>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68"/>
                                        </p:tgtEl>
                                        <p:attrNameLst>
                                          <p:attrName>style.visibility</p:attrName>
                                        </p:attrNameLst>
                                      </p:cBhvr>
                                      <p:to>
                                        <p:strVal val="visible"/>
                                      </p:to>
                                    </p:set>
                                    <p:animEffect transition="in" filter="wipe(left)">
                                      <p:cBhvr>
                                        <p:cTn id="5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200148" y="432707"/>
            <a:ext cx="9734552" cy="583293"/>
          </a:xfrm>
        </p:spPr>
        <p:txBody>
          <a:bodyPr/>
          <a:lstStyle/>
          <a:p>
            <a:r>
              <a:rPr lang="en-US" dirty="0" smtClean="0"/>
              <a:t>Customer Web Portal</a:t>
            </a:r>
            <a:r>
              <a:rPr lang="en-US" dirty="0"/>
              <a:t>: Monitoring</a:t>
            </a:r>
            <a:endParaRPr lang="en-US" dirty="0">
              <a:solidFill>
                <a:srgbClr val="191919"/>
              </a:solidFill>
            </a:endParaRPr>
          </a:p>
        </p:txBody>
      </p:sp>
      <p:sp>
        <p:nvSpPr>
          <p:cNvPr id="6" name="Content Placeholder 2"/>
          <p:cNvSpPr txBox="1">
            <a:spLocks/>
          </p:cNvSpPr>
          <p:nvPr/>
        </p:nvSpPr>
        <p:spPr>
          <a:xfrm>
            <a:off x="1165543" y="1670050"/>
            <a:ext cx="5467269" cy="415754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599" lvl="1" indent="-342599" defTabSz="913569">
              <a:lnSpc>
                <a:spcPct val="110000"/>
              </a:lnSpc>
              <a:spcBef>
                <a:spcPts val="0"/>
              </a:spcBef>
              <a:spcAft>
                <a:spcPts val="600"/>
              </a:spcAft>
              <a:buBlip>
                <a:blip r:embed="rId2"/>
              </a:buBlip>
            </a:pPr>
            <a:r>
              <a:rPr lang="en-US" sz="1800" dirty="0">
                <a:solidFill>
                  <a:prstClr val="black"/>
                </a:solidFill>
              </a:rPr>
              <a:t>Real-time monitoring</a:t>
            </a:r>
          </a:p>
          <a:p>
            <a:pPr lvl="1">
              <a:lnSpc>
                <a:spcPts val="2000"/>
              </a:lnSpc>
              <a:spcAft>
                <a:spcPts val="600"/>
              </a:spcAft>
              <a:buClr>
                <a:prstClr val="black">
                  <a:lumMod val="50000"/>
                  <a:lumOff val="50000"/>
                </a:prstClr>
              </a:buClr>
              <a:buFont typeface="Arial" panose="020B0604020202020204" pitchFamily="34" charset="0"/>
              <a:buChar char="-"/>
            </a:pPr>
            <a:r>
              <a:rPr lang="en-US" sz="1600" dirty="0">
                <a:solidFill>
                  <a:prstClr val="black"/>
                </a:solidFill>
              </a:rPr>
              <a:t>Traffic</a:t>
            </a:r>
          </a:p>
          <a:p>
            <a:pPr lvl="1">
              <a:lnSpc>
                <a:spcPts val="2000"/>
              </a:lnSpc>
              <a:spcAft>
                <a:spcPts val="600"/>
              </a:spcAft>
              <a:buClr>
                <a:prstClr val="black">
                  <a:lumMod val="50000"/>
                  <a:lumOff val="50000"/>
                </a:prstClr>
              </a:buClr>
              <a:buFont typeface="Arial" panose="020B0604020202020204" pitchFamily="34" charset="0"/>
              <a:buChar char="-"/>
            </a:pPr>
            <a:r>
              <a:rPr lang="en-US" sz="1600" dirty="0">
                <a:solidFill>
                  <a:prstClr val="black"/>
                </a:solidFill>
              </a:rPr>
              <a:t>Attack information </a:t>
            </a:r>
          </a:p>
          <a:p>
            <a:pPr lvl="1">
              <a:lnSpc>
                <a:spcPts val="2000"/>
              </a:lnSpc>
              <a:spcAft>
                <a:spcPts val="600"/>
              </a:spcAft>
              <a:buClr>
                <a:prstClr val="black">
                  <a:lumMod val="50000"/>
                  <a:lumOff val="50000"/>
                </a:prstClr>
              </a:buClr>
              <a:buFont typeface="Arial" panose="020B0604020202020204" pitchFamily="34" charset="0"/>
              <a:buChar char="-"/>
            </a:pPr>
            <a:r>
              <a:rPr lang="en-US" sz="1600" dirty="0">
                <a:solidFill>
                  <a:prstClr val="black"/>
                </a:solidFill>
              </a:rPr>
              <a:t>Alerts</a:t>
            </a:r>
          </a:p>
          <a:p>
            <a:pPr marL="342599" lvl="1" indent="-342599" defTabSz="913569">
              <a:lnSpc>
                <a:spcPct val="110000"/>
              </a:lnSpc>
              <a:spcBef>
                <a:spcPts val="0"/>
              </a:spcBef>
              <a:spcAft>
                <a:spcPts val="600"/>
              </a:spcAft>
              <a:buBlip>
                <a:blip r:embed="rId2"/>
              </a:buBlip>
            </a:pPr>
            <a:r>
              <a:rPr lang="en-US" sz="1800" dirty="0">
                <a:solidFill>
                  <a:prstClr val="black"/>
                </a:solidFill>
              </a:rPr>
              <a:t>Overall view of elements assets </a:t>
            </a:r>
            <a:r>
              <a:rPr lang="en-US" sz="1800" dirty="0" smtClean="0">
                <a:solidFill>
                  <a:prstClr val="black"/>
                </a:solidFill>
              </a:rPr>
              <a:t>status</a:t>
            </a:r>
          </a:p>
          <a:p>
            <a:pPr lvl="1">
              <a:lnSpc>
                <a:spcPts val="2000"/>
              </a:lnSpc>
              <a:spcAft>
                <a:spcPts val="600"/>
              </a:spcAft>
              <a:buClr>
                <a:prstClr val="black">
                  <a:lumMod val="50000"/>
                  <a:lumOff val="50000"/>
                </a:prstClr>
              </a:buClr>
              <a:buFont typeface="Arial" panose="020B0604020202020204" pitchFamily="34" charset="0"/>
              <a:buChar char="-"/>
            </a:pPr>
            <a:r>
              <a:rPr lang="en-US" sz="1600" dirty="0">
                <a:solidFill>
                  <a:prstClr val="black"/>
                </a:solidFill>
              </a:rPr>
              <a:t>Top sources, top destination and top attack vectors</a:t>
            </a:r>
          </a:p>
          <a:p>
            <a:pPr marL="342599" lvl="1" indent="-342599" defTabSz="913569">
              <a:lnSpc>
                <a:spcPct val="110000"/>
              </a:lnSpc>
              <a:spcBef>
                <a:spcPts val="0"/>
              </a:spcBef>
              <a:spcAft>
                <a:spcPts val="600"/>
              </a:spcAft>
              <a:buBlip>
                <a:blip r:embed="rId2"/>
              </a:buBlip>
            </a:pPr>
            <a:r>
              <a:rPr lang="en-US" sz="1800" dirty="0">
                <a:solidFill>
                  <a:prstClr val="black"/>
                </a:solidFill>
              </a:rPr>
              <a:t>Traffic diversion activation/deactivation</a:t>
            </a:r>
          </a:p>
          <a:p>
            <a:pPr marL="342599" lvl="1" indent="-342599" defTabSz="913569">
              <a:lnSpc>
                <a:spcPct val="110000"/>
              </a:lnSpc>
              <a:spcBef>
                <a:spcPts val="0"/>
              </a:spcBef>
              <a:spcAft>
                <a:spcPts val="600"/>
              </a:spcAft>
              <a:buBlip>
                <a:blip r:embed="rId2"/>
              </a:buBlip>
            </a:pPr>
            <a:r>
              <a:rPr lang="en-US" sz="1800" dirty="0">
                <a:solidFill>
                  <a:prstClr val="black"/>
                </a:solidFill>
              </a:rPr>
              <a:t>Collection of attack data from on-premises and cloud equipment</a:t>
            </a:r>
          </a:p>
          <a:p>
            <a:pPr marL="342599" lvl="1" indent="-342599" defTabSz="913569">
              <a:lnSpc>
                <a:spcPct val="110000"/>
              </a:lnSpc>
              <a:spcBef>
                <a:spcPts val="0"/>
              </a:spcBef>
              <a:spcAft>
                <a:spcPts val="600"/>
              </a:spcAft>
              <a:buBlip>
                <a:blip r:embed="rId2"/>
              </a:buBlip>
            </a:pPr>
            <a:r>
              <a:rPr lang="en-US" sz="1800" dirty="0" smtClean="0">
                <a:solidFill>
                  <a:prstClr val="black"/>
                </a:solidFill>
              </a:rPr>
              <a:t>Customized view by time periods</a:t>
            </a:r>
          </a:p>
          <a:p>
            <a:pPr marL="342599" lvl="1" indent="-342599" defTabSz="913569">
              <a:lnSpc>
                <a:spcPct val="110000"/>
              </a:lnSpc>
              <a:spcBef>
                <a:spcPts val="0"/>
              </a:spcBef>
              <a:spcAft>
                <a:spcPts val="600"/>
              </a:spcAft>
              <a:buBlip>
                <a:blip r:embed="rId2"/>
              </a:buBlip>
            </a:pPr>
            <a:r>
              <a:rPr lang="en-US" sz="1800" dirty="0" smtClean="0">
                <a:solidFill>
                  <a:prstClr val="black"/>
                </a:solidFill>
              </a:rPr>
              <a:t>Comprehensive </a:t>
            </a:r>
            <a:r>
              <a:rPr lang="en-US" sz="1800" dirty="0">
                <a:solidFill>
                  <a:prstClr val="black"/>
                </a:solidFill>
              </a:rPr>
              <a:t>reporting features</a:t>
            </a:r>
          </a:p>
        </p:txBody>
      </p:sp>
      <p:sp>
        <p:nvSpPr>
          <p:cNvPr id="7" name="TextBox 6"/>
          <p:cNvSpPr txBox="1"/>
          <p:nvPr/>
        </p:nvSpPr>
        <p:spPr>
          <a:xfrm>
            <a:off x="1192399" y="1206500"/>
            <a:ext cx="5056001" cy="342900"/>
          </a:xfrm>
          <a:prstGeom prst="rect">
            <a:avLst/>
          </a:prstGeom>
          <a:noFill/>
        </p:spPr>
        <p:txBody>
          <a:bodyPr wrap="square" rtlCol="0">
            <a:noAutofit/>
          </a:bodyPr>
          <a:lstStyle/>
          <a:p>
            <a:r>
              <a:rPr lang="en-US" sz="2000" b="1" dirty="0" smtClean="0">
                <a:solidFill>
                  <a:srgbClr val="F37543"/>
                </a:solidFill>
              </a:rPr>
              <a:t>Complete </a:t>
            </a:r>
            <a:r>
              <a:rPr lang="en-US" sz="2000" b="1" dirty="0">
                <a:solidFill>
                  <a:srgbClr val="F37543"/>
                </a:solidFill>
              </a:rPr>
              <a:t>control of DDoS protection </a:t>
            </a:r>
            <a:r>
              <a:rPr lang="en-US" sz="2000" b="1" dirty="0" smtClean="0">
                <a:solidFill>
                  <a:srgbClr val="F37543"/>
                </a:solidFill>
              </a:rPr>
              <a:t>layers</a:t>
            </a:r>
            <a:endParaRPr lang="en-US" sz="2000" b="1" dirty="0">
              <a:solidFill>
                <a:srgbClr val="F37543"/>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7445" y="979092"/>
            <a:ext cx="4931085" cy="4684105"/>
          </a:xfrm>
          <a:prstGeom prst="rect">
            <a:avLst/>
          </a:prstGeom>
        </p:spPr>
      </p:pic>
    </p:spTree>
    <p:extLst>
      <p:ext uri="{BB962C8B-B14F-4D97-AF65-F5344CB8AC3E}">
        <p14:creationId xmlns:p14="http://schemas.microsoft.com/office/powerpoint/2010/main" val="18023403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07586" y="1466083"/>
            <a:ext cx="8831713" cy="619780"/>
          </a:xfrm>
        </p:spPr>
        <p:txBody>
          <a:bodyPr/>
          <a:lstStyle/>
          <a:p>
            <a:r>
              <a:rPr lang="en-US" dirty="0" smtClean="0"/>
              <a:t>Radware’s Security Command and Control (</a:t>
            </a:r>
            <a:r>
              <a:rPr lang="en-US" dirty="0" err="1" smtClean="0"/>
              <a:t>DefenseFlow</a:t>
            </a:r>
            <a:r>
              <a:rPr lang="en-US" dirty="0" smtClean="0"/>
              <a:t>)</a:t>
            </a:r>
            <a:endParaRPr lang="en-US" dirty="0"/>
          </a:p>
        </p:txBody>
      </p:sp>
    </p:spTree>
    <p:extLst>
      <p:ext uri="{BB962C8B-B14F-4D97-AF65-F5344CB8AC3E}">
        <p14:creationId xmlns:p14="http://schemas.microsoft.com/office/powerpoint/2010/main" val="39292617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1131121" y="1405719"/>
            <a:ext cx="6505355" cy="3891558"/>
          </a:xfrm>
        </p:spPr>
        <p:txBody>
          <a:bodyPr/>
          <a:lstStyle/>
          <a:p>
            <a:pPr>
              <a:spcBef>
                <a:spcPts val="600"/>
              </a:spcBef>
            </a:pPr>
            <a:r>
              <a:rPr lang="en-US" dirty="0" smtClean="0"/>
              <a:t>DefenseFlow is a software product</a:t>
            </a:r>
          </a:p>
          <a:p>
            <a:pPr>
              <a:spcBef>
                <a:spcPts val="600"/>
              </a:spcBef>
            </a:pPr>
            <a:r>
              <a:rPr lang="en-US" dirty="0" smtClean="0"/>
              <a:t>Key features</a:t>
            </a:r>
          </a:p>
          <a:p>
            <a:pPr lvl="1">
              <a:spcBef>
                <a:spcPts val="600"/>
              </a:spcBef>
              <a:buBlip>
                <a:blip r:embed="rId2"/>
              </a:buBlip>
            </a:pPr>
            <a:r>
              <a:rPr lang="en-US" sz="2000" dirty="0" smtClean="0"/>
              <a:t>Behavioral-based attack detection </a:t>
            </a:r>
          </a:p>
          <a:p>
            <a:pPr lvl="1">
              <a:spcBef>
                <a:spcPts val="600"/>
              </a:spcBef>
              <a:buBlip>
                <a:blip r:embed="rId2"/>
              </a:buBlip>
            </a:pPr>
            <a:r>
              <a:rPr lang="en-US" sz="2000" dirty="0" smtClean="0"/>
              <a:t>Attack life cycle management</a:t>
            </a:r>
          </a:p>
          <a:p>
            <a:pPr lvl="2">
              <a:spcBef>
                <a:spcPts val="600"/>
              </a:spcBef>
            </a:pPr>
            <a:r>
              <a:rPr lang="en-US" sz="1800" dirty="0"/>
              <a:t>Collects &amp; analyzes security telemetries</a:t>
            </a:r>
          </a:p>
          <a:p>
            <a:pPr lvl="2">
              <a:spcBef>
                <a:spcPts val="600"/>
              </a:spcBef>
            </a:pPr>
            <a:r>
              <a:rPr lang="en-US" sz="1800" dirty="0"/>
              <a:t>Provides intelligent security actions</a:t>
            </a:r>
            <a:endParaRPr lang="en-US" sz="1800" dirty="0" smtClean="0"/>
          </a:p>
          <a:p>
            <a:pPr>
              <a:spcBef>
                <a:spcPts val="600"/>
              </a:spcBef>
            </a:pPr>
            <a:r>
              <a:rPr lang="en-US" dirty="0"/>
              <a:t>Supported use cases</a:t>
            </a:r>
            <a:r>
              <a:rPr lang="en-US" dirty="0" smtClean="0"/>
              <a:t>:</a:t>
            </a:r>
          </a:p>
          <a:p>
            <a:pPr marL="803275" lvl="1" indent="-284163">
              <a:spcBef>
                <a:spcPts val="600"/>
              </a:spcBef>
              <a:buFont typeface="+mj-lt"/>
              <a:buAutoNum type="arabicPeriod"/>
            </a:pPr>
            <a:r>
              <a:rPr lang="en-US" sz="2000" dirty="0"/>
              <a:t>NetFlow-based attack </a:t>
            </a:r>
            <a:r>
              <a:rPr lang="en-US" sz="2000" dirty="0" smtClean="0"/>
              <a:t>detection</a:t>
            </a:r>
          </a:p>
          <a:p>
            <a:pPr marL="803275" lvl="1" indent="-284163">
              <a:spcBef>
                <a:spcPts val="600"/>
              </a:spcBef>
              <a:buFont typeface="+mj-lt"/>
              <a:buAutoNum type="arabicPeriod"/>
            </a:pPr>
            <a:r>
              <a:rPr lang="en-US" sz="2000" dirty="0" smtClean="0"/>
              <a:t>3</a:t>
            </a:r>
            <a:r>
              <a:rPr lang="en-US" sz="2000" baseline="30000" dirty="0" smtClean="0"/>
              <a:t>rd</a:t>
            </a:r>
            <a:r>
              <a:rPr lang="en-US" sz="2000" dirty="0" smtClean="0"/>
              <a:t> party </a:t>
            </a:r>
            <a:r>
              <a:rPr lang="en-US" sz="2000" dirty="0"/>
              <a:t>NetFlow-based attack detection</a:t>
            </a:r>
          </a:p>
          <a:p>
            <a:pPr marL="803275" lvl="1" indent="-284163">
              <a:spcBef>
                <a:spcPts val="600"/>
              </a:spcBef>
              <a:buFont typeface="+mj-lt"/>
              <a:buAutoNum type="arabicPeriod"/>
            </a:pPr>
            <a:r>
              <a:rPr lang="en-US" sz="2000" dirty="0"/>
              <a:t>OpenFlow-based attack detection (SDN)</a:t>
            </a:r>
          </a:p>
        </p:txBody>
      </p:sp>
      <p:sp>
        <p:nvSpPr>
          <p:cNvPr id="3" name="Title 2"/>
          <p:cNvSpPr>
            <a:spLocks noGrp="1"/>
          </p:cNvSpPr>
          <p:nvPr>
            <p:ph type="ctrTitle"/>
          </p:nvPr>
        </p:nvSpPr>
        <p:spPr>
          <a:xfrm>
            <a:off x="1200148" y="432707"/>
            <a:ext cx="10274030" cy="583293"/>
          </a:xfrm>
        </p:spPr>
        <p:txBody>
          <a:bodyPr/>
          <a:lstStyle/>
          <a:p>
            <a:r>
              <a:rPr lang="en-US" dirty="0" smtClean="0"/>
              <a:t>Centralized Command and Control - </a:t>
            </a:r>
            <a:r>
              <a:rPr lang="en-US" dirty="0" err="1" smtClean="0"/>
              <a:t>DefenseFlow</a:t>
            </a:r>
            <a:endParaRPr lang="en-US" dirty="0"/>
          </a:p>
        </p:txBody>
      </p:sp>
      <p:sp>
        <p:nvSpPr>
          <p:cNvPr id="5"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43</a:t>
            </a:fld>
            <a:endParaRPr lang="en-US" b="0" dirty="0">
              <a:solidFill>
                <a:prstClr val="white"/>
              </a:solidFill>
            </a:endParaRPr>
          </a:p>
        </p:txBody>
      </p:sp>
      <p:pic>
        <p:nvPicPr>
          <p:cNvPr id="6" name="Picture 5" descr="DefenseFlow_Final_Logo.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5187" y="2122960"/>
            <a:ext cx="1620572" cy="2063648"/>
          </a:xfrm>
          <a:prstGeom prst="rect">
            <a:avLst/>
          </a:prstGeom>
        </p:spPr>
      </p:pic>
    </p:spTree>
    <p:extLst>
      <p:ext uri="{BB962C8B-B14F-4D97-AF65-F5344CB8AC3E}">
        <p14:creationId xmlns:p14="http://schemas.microsoft.com/office/powerpoint/2010/main" val="3908518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1" y="1387282"/>
            <a:ext cx="3548928" cy="39634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 name="Rectangle 8"/>
          <p:cNvSpPr/>
          <p:nvPr/>
        </p:nvSpPr>
        <p:spPr>
          <a:xfrm>
            <a:off x="9429708" y="1387283"/>
            <a:ext cx="2762292" cy="39634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2" name="Rectangle 11"/>
          <p:cNvSpPr/>
          <p:nvPr/>
        </p:nvSpPr>
        <p:spPr>
          <a:xfrm>
            <a:off x="3186374" y="1387283"/>
            <a:ext cx="6243334" cy="3963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Title 1"/>
          <p:cNvSpPr>
            <a:spLocks noGrp="1"/>
          </p:cNvSpPr>
          <p:nvPr>
            <p:ph type="ctrTitle"/>
          </p:nvPr>
        </p:nvSpPr>
        <p:spPr>
          <a:xfrm>
            <a:off x="1200148" y="432707"/>
            <a:ext cx="9788418" cy="583293"/>
          </a:xfrm>
        </p:spPr>
        <p:txBody>
          <a:bodyPr>
            <a:normAutofit/>
          </a:bodyPr>
          <a:lstStyle/>
          <a:p>
            <a:r>
              <a:rPr lang="en-US" dirty="0" smtClean="0"/>
              <a:t>Use Case 1</a:t>
            </a:r>
            <a:r>
              <a:rPr lang="en-US" dirty="0"/>
              <a:t>: NetFlow-based </a:t>
            </a:r>
            <a:r>
              <a:rPr lang="en-US" dirty="0" smtClean="0"/>
              <a:t>Attack Detection</a:t>
            </a:r>
            <a:endParaRPr lang="en-US" dirty="0"/>
          </a:p>
        </p:txBody>
      </p:sp>
      <p:pic>
        <p:nvPicPr>
          <p:cNvPr id="8" name="Picture 7" descr="DefenseFlow.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68106" y="1922409"/>
            <a:ext cx="776492" cy="972864"/>
          </a:xfrm>
          <a:prstGeom prst="rect">
            <a:avLst/>
          </a:prstGeom>
        </p:spPr>
      </p:pic>
      <p:sp>
        <p:nvSpPr>
          <p:cNvPr id="17" name="Rectangle 16"/>
          <p:cNvSpPr/>
          <p:nvPr/>
        </p:nvSpPr>
        <p:spPr>
          <a:xfrm>
            <a:off x="4352614" y="1422993"/>
            <a:ext cx="3468414" cy="377026"/>
          </a:xfrm>
          <a:prstGeom prst="rect">
            <a:avLst/>
          </a:prstGeom>
          <a:noFill/>
        </p:spPr>
        <p:txBody>
          <a:bodyPr wrap="square" lIns="68580" tIns="34290" rIns="68580" bIns="34290" rtlCol="1">
            <a:spAutoFit/>
          </a:bodyPr>
          <a:lstStyle/>
          <a:p>
            <a:pPr algn="ctr"/>
            <a:r>
              <a:rPr lang="en-US" sz="2000" b="1" dirty="0" smtClean="0">
                <a:solidFill>
                  <a:prstClr val="black"/>
                </a:solidFill>
              </a:rPr>
              <a:t>Service Provider Network</a:t>
            </a:r>
            <a:endParaRPr lang="en-US" sz="2000" b="1" dirty="0">
              <a:solidFill>
                <a:prstClr val="black"/>
              </a:solidFill>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025" y="2385444"/>
            <a:ext cx="1963552" cy="1963552"/>
          </a:xfrm>
          <a:prstGeom prst="rect">
            <a:avLst/>
          </a:prstGeom>
        </p:spPr>
      </p:pic>
      <p:sp>
        <p:nvSpPr>
          <p:cNvPr id="20" name="Rectangle 19"/>
          <p:cNvSpPr/>
          <p:nvPr/>
        </p:nvSpPr>
        <p:spPr>
          <a:xfrm>
            <a:off x="578400" y="1422993"/>
            <a:ext cx="2038676" cy="377026"/>
          </a:xfrm>
          <a:prstGeom prst="rect">
            <a:avLst/>
          </a:prstGeom>
          <a:noFill/>
        </p:spPr>
        <p:txBody>
          <a:bodyPr wrap="square" lIns="68580" tIns="34290" rIns="68580" bIns="34290" rtlCol="1">
            <a:spAutoFit/>
          </a:bodyPr>
          <a:lstStyle/>
          <a:p>
            <a:pPr algn="ctr"/>
            <a:r>
              <a:rPr lang="en-US" sz="2000" b="1" dirty="0" smtClean="0">
                <a:solidFill>
                  <a:prstClr val="black"/>
                </a:solidFill>
              </a:rPr>
              <a:t>Internet</a:t>
            </a:r>
            <a:endParaRPr lang="en-US" sz="2000" b="1" dirty="0">
              <a:solidFill>
                <a:prstClr val="black"/>
              </a:solidFill>
            </a:endParaRPr>
          </a:p>
        </p:txBody>
      </p:sp>
      <p:grpSp>
        <p:nvGrpSpPr>
          <p:cNvPr id="60" name="Group 59"/>
          <p:cNvGrpSpPr/>
          <p:nvPr/>
        </p:nvGrpSpPr>
        <p:grpSpPr>
          <a:xfrm>
            <a:off x="4017394" y="2124918"/>
            <a:ext cx="1996569" cy="783518"/>
            <a:chOff x="8826084" y="687310"/>
            <a:chExt cx="2196226" cy="861870"/>
          </a:xfrm>
        </p:grpSpPr>
        <p:pic>
          <p:nvPicPr>
            <p:cNvPr id="24"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t="35650" b="34693"/>
            <a:stretch/>
          </p:blipFill>
          <p:spPr bwMode="auto">
            <a:xfrm>
              <a:off x="9007391" y="687310"/>
              <a:ext cx="1797092" cy="53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a:xfrm>
              <a:off x="8826084" y="1118989"/>
              <a:ext cx="2196226" cy="430191"/>
            </a:xfrm>
            <a:prstGeom prst="rect">
              <a:avLst/>
            </a:prstGeom>
          </p:spPr>
          <p:txBody>
            <a:bodyPr vert="horz" lIns="91440" tIns="45720" rIns="91440" bIns="45720" rtlCol="0" anchor="ctr">
              <a:noAutofit/>
            </a:bodyPr>
            <a:lstStyle/>
            <a:p>
              <a:pPr algn="ctr" defTabSz="457200">
                <a:spcBef>
                  <a:spcPct val="20000"/>
                </a:spcBef>
                <a:buFont typeface="Arial"/>
                <a:buNone/>
              </a:pPr>
              <a:r>
                <a:rPr lang="en-US" sz="1400" dirty="0" smtClean="0">
                  <a:solidFill>
                    <a:prstClr val="black"/>
                  </a:solidFill>
                  <a:cs typeface="Arial" panose="020B0604020202020204" pitchFamily="34" charset="0"/>
                </a:rPr>
                <a:t>NetFlow Stats Collector</a:t>
              </a:r>
              <a:endParaRPr lang="en-US" sz="1400" dirty="0">
                <a:solidFill>
                  <a:prstClr val="black"/>
                </a:solidFill>
                <a:cs typeface="Arial" panose="020B0604020202020204" pitchFamily="34" charset="0"/>
              </a:endParaRPr>
            </a:p>
          </p:txBody>
        </p:sp>
      </p:grpSp>
      <p:sp>
        <p:nvSpPr>
          <p:cNvPr id="36" name="Rectangle 35"/>
          <p:cNvSpPr/>
          <p:nvPr/>
        </p:nvSpPr>
        <p:spPr>
          <a:xfrm>
            <a:off x="0" y="5369415"/>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smtClean="0">
                <a:solidFill>
                  <a:prstClr val="black"/>
                </a:solidFill>
              </a:rPr>
              <a:t>DefenseFlow detects the attack (behavioral analysis)</a:t>
            </a:r>
            <a:endParaRPr lang="en-US" sz="2000" dirty="0">
              <a:solidFill>
                <a:prstClr val="black"/>
              </a:solidFill>
              <a:cs typeface="Arial" panose="020B0604020202020204" pitchFamily="34" charset="0"/>
            </a:endParaRPr>
          </a:p>
        </p:txBody>
      </p:sp>
      <p:cxnSp>
        <p:nvCxnSpPr>
          <p:cNvPr id="37" name="Straight Connector 36"/>
          <p:cNvCxnSpPr/>
          <p:nvPr/>
        </p:nvCxnSpPr>
        <p:spPr>
          <a:xfrm flipH="1">
            <a:off x="5849987" y="2405825"/>
            <a:ext cx="1108307" cy="1"/>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9317420" y="1422993"/>
            <a:ext cx="2869319" cy="377026"/>
          </a:xfrm>
          <a:prstGeom prst="rect">
            <a:avLst/>
          </a:prstGeom>
          <a:noFill/>
        </p:spPr>
        <p:txBody>
          <a:bodyPr wrap="square" lIns="68580" tIns="34290" rIns="68580" bIns="34290" rtlCol="1">
            <a:spAutoFit/>
          </a:bodyPr>
          <a:lstStyle/>
          <a:p>
            <a:pPr algn="ctr"/>
            <a:r>
              <a:rPr lang="en-US" sz="2000" b="1" dirty="0" smtClean="0">
                <a:solidFill>
                  <a:prstClr val="black"/>
                </a:solidFill>
              </a:rPr>
              <a:t>Protected Objects</a:t>
            </a:r>
            <a:endParaRPr lang="en-US" sz="2000" b="1" dirty="0">
              <a:solidFill>
                <a:prstClr val="black"/>
              </a:solidFill>
            </a:endParaRPr>
          </a:p>
        </p:txBody>
      </p:sp>
      <p:sp>
        <p:nvSpPr>
          <p:cNvPr id="23" name="Rectangle 22"/>
          <p:cNvSpPr/>
          <p:nvPr/>
        </p:nvSpPr>
        <p:spPr>
          <a:xfrm>
            <a:off x="4897128" y="3707139"/>
            <a:ext cx="2570077" cy="284693"/>
          </a:xfrm>
          <a:prstGeom prst="rect">
            <a:avLst/>
          </a:prstGeom>
          <a:noFill/>
        </p:spPr>
        <p:txBody>
          <a:bodyPr wrap="square" lIns="68580" tIns="34290" rIns="68580" bIns="34290" rtlCol="1">
            <a:spAutoFit/>
          </a:bodyPr>
          <a:lstStyle/>
          <a:p>
            <a:pPr algn="ctr"/>
            <a:r>
              <a:rPr lang="en-US" sz="1400" b="1" dirty="0" smtClean="0">
                <a:solidFill>
                  <a:prstClr val="black"/>
                </a:solidFill>
              </a:rPr>
              <a:t>Scrubbing Center</a:t>
            </a:r>
            <a:endParaRPr lang="en-US" sz="1400" b="1" dirty="0">
              <a:solidFill>
                <a:prstClr val="black"/>
              </a:solidFill>
            </a:endParaRPr>
          </a:p>
        </p:txBody>
      </p:sp>
      <p:sp>
        <p:nvSpPr>
          <p:cNvPr id="4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44</a:t>
            </a:fld>
            <a:endParaRPr lang="en-US" b="0" dirty="0">
              <a:solidFill>
                <a:prstClr val="white"/>
              </a:solidFill>
            </a:endParaRPr>
          </a:p>
        </p:txBody>
      </p:sp>
      <p:grpSp>
        <p:nvGrpSpPr>
          <p:cNvPr id="53" name="Group 52"/>
          <p:cNvGrpSpPr/>
          <p:nvPr/>
        </p:nvGrpSpPr>
        <p:grpSpPr>
          <a:xfrm>
            <a:off x="10118488" y="4115636"/>
            <a:ext cx="1355386" cy="800554"/>
            <a:chOff x="9976594" y="4399424"/>
            <a:chExt cx="1355386" cy="800554"/>
          </a:xfrm>
        </p:grpSpPr>
        <p:pic>
          <p:nvPicPr>
            <p:cNvPr id="51" name="Picture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2"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Group 53"/>
          <p:cNvGrpSpPr/>
          <p:nvPr/>
        </p:nvGrpSpPr>
        <p:grpSpPr>
          <a:xfrm>
            <a:off x="10118488" y="3104923"/>
            <a:ext cx="1355386" cy="800554"/>
            <a:chOff x="9976594" y="4399424"/>
            <a:chExt cx="1355386" cy="800554"/>
          </a:xfrm>
        </p:grpSpPr>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Group 56"/>
          <p:cNvGrpSpPr/>
          <p:nvPr/>
        </p:nvGrpSpPr>
        <p:grpSpPr>
          <a:xfrm>
            <a:off x="10118488" y="2128515"/>
            <a:ext cx="1355386" cy="800554"/>
            <a:chOff x="9976594" y="4399424"/>
            <a:chExt cx="1355386" cy="800554"/>
          </a:xfrm>
        </p:grpSpPr>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9"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64" name="Straight Arrow Connector 63"/>
          <p:cNvCxnSpPr/>
          <p:nvPr/>
        </p:nvCxnSpPr>
        <p:spPr>
          <a:xfrm>
            <a:off x="3467100" y="3499800"/>
            <a:ext cx="6651388"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176819" y="4864861"/>
            <a:ext cx="2016564"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9698182" y="3495674"/>
            <a:ext cx="420306" cy="0"/>
          </a:xfrm>
          <a:prstGeom prst="straightConnector1">
            <a:avLst/>
          </a:prstGeom>
          <a:ln w="50800">
            <a:solidFill>
              <a:srgbClr val="0D9547"/>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72" name="Picture 2" descr="https://appolicesite-aransaspasspolic.netdna-ssl.com/wp-content/uploads/2012/10/Alert-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03809" y="2407765"/>
            <a:ext cx="459112" cy="382594"/>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5965" y="5370868"/>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smtClean="0">
                <a:solidFill>
                  <a:prstClr val="black"/>
                </a:solidFill>
              </a:rPr>
              <a:t>DefenseFlow exports to DefensePro traffic baselines and diversion information</a:t>
            </a:r>
            <a:endParaRPr lang="en-US" sz="2000" dirty="0">
              <a:solidFill>
                <a:prstClr val="black"/>
              </a:solidFill>
              <a:cs typeface="Arial" panose="020B0604020202020204" pitchFamily="34" charset="0"/>
            </a:endParaRPr>
          </a:p>
        </p:txBody>
      </p:sp>
      <p:sp>
        <p:nvSpPr>
          <p:cNvPr id="74" name="Rectangle 73"/>
          <p:cNvSpPr/>
          <p:nvPr/>
        </p:nvSpPr>
        <p:spPr>
          <a:xfrm>
            <a:off x="-5260" y="5375169"/>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smtClean="0">
                <a:solidFill>
                  <a:prstClr val="black"/>
                </a:solidFill>
              </a:rPr>
              <a:t>DefenseFlow diverts traffic for attack cleansing</a:t>
            </a:r>
            <a:endParaRPr lang="en-US" sz="2000" dirty="0">
              <a:solidFill>
                <a:prstClr val="black"/>
              </a:solidFill>
              <a:cs typeface="Arial" panose="020B0604020202020204" pitchFamily="34" charset="0"/>
            </a:endParaRPr>
          </a:p>
        </p:txBody>
      </p:sp>
      <p:cxnSp>
        <p:nvCxnSpPr>
          <p:cNvPr id="10" name="Elbow Connector 9"/>
          <p:cNvCxnSpPr/>
          <p:nvPr/>
        </p:nvCxnSpPr>
        <p:spPr>
          <a:xfrm rot="5400000">
            <a:off x="6456053" y="3636656"/>
            <a:ext cx="1733339" cy="250295"/>
          </a:xfrm>
          <a:prstGeom prst="bentConnector3">
            <a:avLst>
              <a:gd name="adj1" fmla="val 99952"/>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183169" y="3726448"/>
            <a:ext cx="0" cy="1151922"/>
          </a:xfrm>
          <a:prstGeom prst="straightConnector1">
            <a:avLst/>
          </a:prstGeom>
          <a:ln w="50800">
            <a:solidFill>
              <a:srgbClr val="BA2025"/>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7068106" y="4831547"/>
            <a:ext cx="2365545" cy="0"/>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9433651" y="3716666"/>
            <a:ext cx="0" cy="1138671"/>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846543" y="3505200"/>
            <a:ext cx="969192" cy="0"/>
          </a:xfrm>
          <a:prstGeom prst="line">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61"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7948" b="31342"/>
          <a:stretch/>
        </p:blipFill>
        <p:spPr bwMode="auto">
          <a:xfrm>
            <a:off x="607624" y="3170926"/>
            <a:ext cx="1294319" cy="70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2743657"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0" name="Group 69"/>
          <p:cNvGrpSpPr/>
          <p:nvPr/>
        </p:nvGrpSpPr>
        <p:grpSpPr>
          <a:xfrm>
            <a:off x="5358114" y="4014868"/>
            <a:ext cx="1876238" cy="1333055"/>
            <a:chOff x="5172400" y="3544379"/>
            <a:chExt cx="1876238" cy="1333055"/>
          </a:xfrm>
        </p:grpSpPr>
        <p:pic>
          <p:nvPicPr>
            <p:cNvPr id="71" name="Picture 70"/>
            <p:cNvPicPr>
              <a:picLocks noChangeAspect="1"/>
            </p:cNvPicPr>
            <p:nvPr/>
          </p:nvPicPr>
          <p:blipFill rotWithShape="1">
            <a:blip r:embed="rId10" cstate="print">
              <a:extLst>
                <a:ext uri="{28A0092B-C50C-407E-A947-70E740481C1C}">
                  <a14:useLocalDpi xmlns:a14="http://schemas.microsoft.com/office/drawing/2010/main" val="0"/>
                </a:ext>
              </a:extLst>
            </a:blip>
            <a:srcRect t="12546" b="11719"/>
            <a:stretch/>
          </p:blipFill>
          <p:spPr>
            <a:xfrm>
              <a:off x="5704931" y="3544379"/>
              <a:ext cx="1343707" cy="1017659"/>
            </a:xfrm>
            <a:prstGeom prst="rect">
              <a:avLst/>
            </a:prstGeom>
          </p:spPr>
        </p:pic>
        <p:sp>
          <p:nvSpPr>
            <p:cNvPr id="73" name="Rectangle 72"/>
            <p:cNvSpPr/>
            <p:nvPr/>
          </p:nvSpPr>
          <p:spPr>
            <a:xfrm>
              <a:off x="5172400" y="4447243"/>
              <a:ext cx="1277007" cy="43019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200" dirty="0" smtClean="0">
                  <a:solidFill>
                    <a:prstClr val="black"/>
                  </a:solidFill>
                  <a:cs typeface="Arial" panose="020B0604020202020204" pitchFamily="34" charset="0"/>
                </a:rPr>
                <a:t>DefensePro</a:t>
              </a:r>
              <a:endParaRPr lang="en-US" sz="1200" dirty="0">
                <a:solidFill>
                  <a:prstClr val="black"/>
                </a:solidFill>
                <a:cs typeface="Arial" panose="020B0604020202020204" pitchFamily="34" charset="0"/>
              </a:endParaRPr>
            </a:p>
          </p:txBody>
        </p:sp>
      </p:grpSp>
      <p:pic>
        <p:nvPicPr>
          <p:cNvPr id="75" name="Picture 74"/>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5199733" y="4579996"/>
            <a:ext cx="1593771" cy="459550"/>
          </a:xfrm>
          <a:prstGeom prst="rect">
            <a:avLst/>
          </a:prstGeom>
          <a:noFill/>
          <a:ln>
            <a:noFill/>
          </a:ln>
        </p:spPr>
      </p:pic>
      <p:pic>
        <p:nvPicPr>
          <p:cNvPr id="46"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8994139"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657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750"/>
                                        <p:tgtEl>
                                          <p:spTgt spid="64"/>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p:cTn id="20" dur="500" fill="hold"/>
                                        <p:tgtEl>
                                          <p:spTgt spid="72"/>
                                        </p:tgtEl>
                                        <p:attrNameLst>
                                          <p:attrName>ppt_w</p:attrName>
                                        </p:attrNameLst>
                                      </p:cBhvr>
                                      <p:tavLst>
                                        <p:tav tm="0">
                                          <p:val>
                                            <p:fltVal val="0"/>
                                          </p:val>
                                        </p:tav>
                                        <p:tav tm="100000">
                                          <p:val>
                                            <p:strVal val="#ppt_w"/>
                                          </p:val>
                                        </p:tav>
                                      </p:tavLst>
                                    </p:anim>
                                    <p:anim calcmode="lin" valueType="num">
                                      <p:cBhvr>
                                        <p:cTn id="21" dur="500" fill="hold"/>
                                        <p:tgtEl>
                                          <p:spTgt spid="72"/>
                                        </p:tgtEl>
                                        <p:attrNameLst>
                                          <p:attrName>ppt_h</p:attrName>
                                        </p:attrNameLst>
                                      </p:cBhvr>
                                      <p:tavLst>
                                        <p:tav tm="0">
                                          <p:val>
                                            <p:fltVal val="0"/>
                                          </p:val>
                                        </p:tav>
                                        <p:tav tm="100000">
                                          <p:val>
                                            <p:strVal val="#ppt_h"/>
                                          </p:val>
                                        </p:tav>
                                      </p:tavLst>
                                    </p:anim>
                                    <p:anim calcmode="lin" valueType="num">
                                      <p:cBhvr>
                                        <p:cTn id="22" dur="500" fill="hold"/>
                                        <p:tgtEl>
                                          <p:spTgt spid="72"/>
                                        </p:tgtEl>
                                        <p:attrNameLst>
                                          <p:attrName>style.rotation</p:attrName>
                                        </p:attrNameLst>
                                      </p:cBhvr>
                                      <p:tavLst>
                                        <p:tav tm="0">
                                          <p:val>
                                            <p:fltVal val="360"/>
                                          </p:val>
                                        </p:tav>
                                        <p:tav tm="100000">
                                          <p:val>
                                            <p:fltVal val="0"/>
                                          </p:val>
                                        </p:tav>
                                      </p:tavLst>
                                    </p:anim>
                                    <p:animEffect transition="in" filter="fade">
                                      <p:cBhvr>
                                        <p:cTn id="23" dur="500"/>
                                        <p:tgtEl>
                                          <p:spTgt spid="7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36"/>
                                        </p:tgtEl>
                                      </p:cBhvr>
                                    </p:animEffect>
                                    <p:set>
                                      <p:cBhvr>
                                        <p:cTn id="31" dur="1" fill="hold">
                                          <p:stCondLst>
                                            <p:cond delay="499"/>
                                          </p:stCondLst>
                                        </p:cTn>
                                        <p:tgtEl>
                                          <p:spTgt spid="36"/>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250"/>
                                        <p:tgtEl>
                                          <p:spTgt spid="64"/>
                                        </p:tgtEl>
                                      </p:cBhvr>
                                    </p:animEffect>
                                    <p:set>
                                      <p:cBhvr>
                                        <p:cTn id="44" dur="1" fill="hold">
                                          <p:stCondLst>
                                            <p:cond delay="249"/>
                                          </p:stCondLst>
                                        </p:cTn>
                                        <p:tgtEl>
                                          <p:spTgt spid="64"/>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43"/>
                                        </p:tgtEl>
                                      </p:cBhvr>
                                    </p:animEffect>
                                    <p:set>
                                      <p:cBhvr>
                                        <p:cTn id="47" dur="1" fill="hold">
                                          <p:stCondLst>
                                            <p:cond delay="499"/>
                                          </p:stCondLst>
                                        </p:cTn>
                                        <p:tgtEl>
                                          <p:spTgt spid="43"/>
                                        </p:tgtEl>
                                        <p:attrNameLst>
                                          <p:attrName>style.visibility</p:attrName>
                                        </p:attrNameLst>
                                      </p:cBhvr>
                                      <p:to>
                                        <p:strVal val="hidden"/>
                                      </p:to>
                                    </p:se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childTnLst>
                          </p:cTn>
                        </p:par>
                        <p:par>
                          <p:cTn id="52" fill="hold">
                            <p:stCondLst>
                              <p:cond delay="1000"/>
                            </p:stCondLst>
                            <p:childTnLst>
                              <p:par>
                                <p:cTn id="53" presetID="22" presetClass="entr" presetSubtype="1"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up)">
                                      <p:cBhvr>
                                        <p:cTn id="55" dur="500"/>
                                        <p:tgtEl>
                                          <p:spTgt spid="63"/>
                                        </p:tgtEl>
                                      </p:cBhvr>
                                    </p:animEffect>
                                  </p:childTnLst>
                                </p:cTn>
                              </p:par>
                            </p:childTnLst>
                          </p:cTn>
                        </p:par>
                        <p:par>
                          <p:cTn id="56" fill="hold">
                            <p:stCondLst>
                              <p:cond delay="1500"/>
                            </p:stCondLst>
                            <p:childTnLst>
                              <p:par>
                                <p:cTn id="57" presetID="22" presetClass="entr" presetSubtype="8" fill="hold"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left)">
                                      <p:cBhvr>
                                        <p:cTn id="59" dur="500"/>
                                        <p:tgtEl>
                                          <p:spTgt spid="66"/>
                                        </p:tgtEl>
                                      </p:cBhvr>
                                    </p:animEffect>
                                  </p:childTnLst>
                                </p:cTn>
                              </p:par>
                            </p:childTnLst>
                          </p:cTn>
                        </p:par>
                        <p:par>
                          <p:cTn id="60" fill="hold">
                            <p:stCondLst>
                              <p:cond delay="2000"/>
                            </p:stCondLst>
                            <p:childTnLst>
                              <p:par>
                                <p:cTn id="61" presetID="22" presetClass="entr" presetSubtype="8"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500"/>
                                        <p:tgtEl>
                                          <p:spTgt spid="65"/>
                                        </p:tgtEl>
                                      </p:cBhvr>
                                    </p:animEffect>
                                  </p:childTnLst>
                                </p:cTn>
                              </p:par>
                            </p:childTnLst>
                          </p:cTn>
                        </p:par>
                        <p:par>
                          <p:cTn id="64" fill="hold">
                            <p:stCondLst>
                              <p:cond delay="2500"/>
                            </p:stCondLst>
                            <p:childTnLst>
                              <p:par>
                                <p:cTn id="65" presetID="22" presetClass="entr" presetSubtype="4"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down)">
                                      <p:cBhvr>
                                        <p:cTn id="67" dur="500"/>
                                        <p:tgtEl>
                                          <p:spTgt spid="67"/>
                                        </p:tgtEl>
                                      </p:cBhvr>
                                    </p:animEffect>
                                  </p:childTnLst>
                                </p:cTn>
                              </p:par>
                            </p:childTnLst>
                          </p:cTn>
                        </p:par>
                        <p:par>
                          <p:cTn id="68" fill="hold">
                            <p:stCondLst>
                              <p:cond delay="3000"/>
                            </p:stCondLst>
                            <p:childTnLst>
                              <p:par>
                                <p:cTn id="69" presetID="22" presetClass="entr" presetSubtype="8"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43" grpId="0"/>
      <p:bldP spid="43" grpId="1"/>
      <p:bldP spid="7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1" y="1387282"/>
            <a:ext cx="3548928" cy="39634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 name="Rectangle 8"/>
          <p:cNvSpPr/>
          <p:nvPr/>
        </p:nvSpPr>
        <p:spPr>
          <a:xfrm>
            <a:off x="9429708" y="1387283"/>
            <a:ext cx="2762292" cy="39634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2" name="Rectangle 11"/>
          <p:cNvSpPr/>
          <p:nvPr/>
        </p:nvSpPr>
        <p:spPr>
          <a:xfrm>
            <a:off x="3186374" y="1387283"/>
            <a:ext cx="6243334" cy="3963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Title 1"/>
          <p:cNvSpPr>
            <a:spLocks noGrp="1"/>
          </p:cNvSpPr>
          <p:nvPr>
            <p:ph type="ctrTitle"/>
          </p:nvPr>
        </p:nvSpPr>
        <p:spPr>
          <a:xfrm>
            <a:off x="1200147" y="432707"/>
            <a:ext cx="10549669" cy="583293"/>
          </a:xfrm>
        </p:spPr>
        <p:txBody>
          <a:bodyPr>
            <a:normAutofit/>
          </a:bodyPr>
          <a:lstStyle/>
          <a:p>
            <a:r>
              <a:rPr lang="en-US" dirty="0"/>
              <a:t>Use Case 2: 3rd party </a:t>
            </a:r>
            <a:r>
              <a:rPr lang="en-US" dirty="0" err="1"/>
              <a:t>NetFlow</a:t>
            </a:r>
            <a:r>
              <a:rPr lang="en-US" dirty="0"/>
              <a:t>-based Attack Detection</a:t>
            </a:r>
          </a:p>
        </p:txBody>
      </p:sp>
      <p:pic>
        <p:nvPicPr>
          <p:cNvPr id="8" name="Picture 7" descr="DefenseFlow.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68106" y="1922409"/>
            <a:ext cx="776492" cy="972864"/>
          </a:xfrm>
          <a:prstGeom prst="rect">
            <a:avLst/>
          </a:prstGeom>
        </p:spPr>
      </p:pic>
      <p:sp>
        <p:nvSpPr>
          <p:cNvPr id="17" name="Rectangle 16"/>
          <p:cNvSpPr/>
          <p:nvPr/>
        </p:nvSpPr>
        <p:spPr>
          <a:xfrm>
            <a:off x="4352614" y="1422993"/>
            <a:ext cx="3468414" cy="377026"/>
          </a:xfrm>
          <a:prstGeom prst="rect">
            <a:avLst/>
          </a:prstGeom>
          <a:noFill/>
        </p:spPr>
        <p:txBody>
          <a:bodyPr wrap="square" lIns="68580" tIns="34290" rIns="68580" bIns="34290" rtlCol="1">
            <a:spAutoFit/>
          </a:bodyPr>
          <a:lstStyle/>
          <a:p>
            <a:pPr algn="ctr"/>
            <a:r>
              <a:rPr lang="en-US" sz="2000" b="1" dirty="0" smtClean="0">
                <a:solidFill>
                  <a:prstClr val="black"/>
                </a:solidFill>
              </a:rPr>
              <a:t>Service Provider Network</a:t>
            </a:r>
            <a:endParaRPr lang="en-US" sz="2000" b="1" dirty="0">
              <a:solidFill>
                <a:prstClr val="black"/>
              </a:solidFill>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025" y="2385444"/>
            <a:ext cx="1963552" cy="1963552"/>
          </a:xfrm>
          <a:prstGeom prst="rect">
            <a:avLst/>
          </a:prstGeom>
        </p:spPr>
      </p:pic>
      <p:sp>
        <p:nvSpPr>
          <p:cNvPr id="20" name="Rectangle 19"/>
          <p:cNvSpPr/>
          <p:nvPr/>
        </p:nvSpPr>
        <p:spPr>
          <a:xfrm>
            <a:off x="578400" y="1422993"/>
            <a:ext cx="2038676" cy="377026"/>
          </a:xfrm>
          <a:prstGeom prst="rect">
            <a:avLst/>
          </a:prstGeom>
          <a:noFill/>
        </p:spPr>
        <p:txBody>
          <a:bodyPr wrap="square" lIns="68580" tIns="34290" rIns="68580" bIns="34290" rtlCol="1">
            <a:spAutoFit/>
          </a:bodyPr>
          <a:lstStyle/>
          <a:p>
            <a:pPr algn="ctr"/>
            <a:r>
              <a:rPr lang="en-US" sz="2000" b="1" dirty="0" smtClean="0">
                <a:solidFill>
                  <a:prstClr val="black"/>
                </a:solidFill>
              </a:rPr>
              <a:t>Internet</a:t>
            </a:r>
            <a:endParaRPr lang="en-US" sz="2000" b="1" dirty="0">
              <a:solidFill>
                <a:prstClr val="black"/>
              </a:solidFill>
            </a:endParaRPr>
          </a:p>
        </p:txBody>
      </p:sp>
      <p:grpSp>
        <p:nvGrpSpPr>
          <p:cNvPr id="60" name="Group 59"/>
          <p:cNvGrpSpPr/>
          <p:nvPr/>
        </p:nvGrpSpPr>
        <p:grpSpPr>
          <a:xfrm>
            <a:off x="4017394" y="2124918"/>
            <a:ext cx="1996569" cy="783518"/>
            <a:chOff x="8826084" y="687310"/>
            <a:chExt cx="2196226" cy="861870"/>
          </a:xfrm>
        </p:grpSpPr>
        <p:pic>
          <p:nvPicPr>
            <p:cNvPr id="24"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t="35650" b="34693"/>
            <a:stretch/>
          </p:blipFill>
          <p:spPr bwMode="auto">
            <a:xfrm>
              <a:off x="9007391" y="687310"/>
              <a:ext cx="1797092" cy="53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a:xfrm>
              <a:off x="8826084" y="1118989"/>
              <a:ext cx="2196226" cy="430191"/>
            </a:xfrm>
            <a:prstGeom prst="rect">
              <a:avLst/>
            </a:prstGeom>
          </p:spPr>
          <p:txBody>
            <a:bodyPr vert="horz" lIns="91440" tIns="45720" rIns="91440" bIns="45720" rtlCol="0" anchor="ctr">
              <a:noAutofit/>
            </a:bodyPr>
            <a:lstStyle/>
            <a:p>
              <a:pPr algn="ctr" defTabSz="457200">
                <a:spcBef>
                  <a:spcPct val="20000"/>
                </a:spcBef>
                <a:buFont typeface="Arial"/>
                <a:buNone/>
              </a:pPr>
              <a:r>
                <a:rPr lang="en-US" sz="1400" dirty="0" smtClean="0">
                  <a:solidFill>
                    <a:prstClr val="black"/>
                  </a:solidFill>
                  <a:cs typeface="Arial" panose="020B0604020202020204" pitchFamily="34" charset="0"/>
                </a:rPr>
                <a:t>NetFlow Stats Collector</a:t>
              </a:r>
              <a:endParaRPr lang="en-US" sz="1400" dirty="0">
                <a:solidFill>
                  <a:prstClr val="black"/>
                </a:solidFill>
                <a:cs typeface="Arial" panose="020B0604020202020204" pitchFamily="34" charset="0"/>
              </a:endParaRPr>
            </a:p>
          </p:txBody>
        </p:sp>
      </p:grpSp>
      <p:cxnSp>
        <p:nvCxnSpPr>
          <p:cNvPr id="37" name="Straight Connector 36"/>
          <p:cNvCxnSpPr/>
          <p:nvPr/>
        </p:nvCxnSpPr>
        <p:spPr>
          <a:xfrm flipH="1">
            <a:off x="5849987" y="2405825"/>
            <a:ext cx="1108307" cy="1"/>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9317420" y="1422993"/>
            <a:ext cx="2869319" cy="377026"/>
          </a:xfrm>
          <a:prstGeom prst="rect">
            <a:avLst/>
          </a:prstGeom>
          <a:noFill/>
        </p:spPr>
        <p:txBody>
          <a:bodyPr wrap="square" lIns="68580" tIns="34290" rIns="68580" bIns="34290" rtlCol="1">
            <a:spAutoFit/>
          </a:bodyPr>
          <a:lstStyle/>
          <a:p>
            <a:pPr algn="ctr"/>
            <a:r>
              <a:rPr lang="en-US" sz="2000" b="1" dirty="0" smtClean="0">
                <a:solidFill>
                  <a:prstClr val="black"/>
                </a:solidFill>
              </a:rPr>
              <a:t>Protected Objects</a:t>
            </a:r>
            <a:endParaRPr lang="en-US" sz="2000" b="1" dirty="0">
              <a:solidFill>
                <a:prstClr val="black"/>
              </a:solidFill>
            </a:endParaRPr>
          </a:p>
        </p:txBody>
      </p:sp>
      <p:sp>
        <p:nvSpPr>
          <p:cNvPr id="23" name="Rectangle 22"/>
          <p:cNvSpPr/>
          <p:nvPr/>
        </p:nvSpPr>
        <p:spPr>
          <a:xfrm>
            <a:off x="4897128" y="3707139"/>
            <a:ext cx="2570077" cy="284693"/>
          </a:xfrm>
          <a:prstGeom prst="rect">
            <a:avLst/>
          </a:prstGeom>
          <a:noFill/>
        </p:spPr>
        <p:txBody>
          <a:bodyPr wrap="square" lIns="68580" tIns="34290" rIns="68580" bIns="34290" rtlCol="1">
            <a:spAutoFit/>
          </a:bodyPr>
          <a:lstStyle/>
          <a:p>
            <a:pPr algn="ctr"/>
            <a:r>
              <a:rPr lang="en-US" sz="1400" b="1" dirty="0" smtClean="0">
                <a:solidFill>
                  <a:prstClr val="black"/>
                </a:solidFill>
              </a:rPr>
              <a:t>Scrubbing Center</a:t>
            </a:r>
            <a:endParaRPr lang="en-US" sz="1400" b="1" dirty="0">
              <a:solidFill>
                <a:prstClr val="black"/>
              </a:solidFill>
            </a:endParaRPr>
          </a:p>
        </p:txBody>
      </p:sp>
      <p:sp>
        <p:nvSpPr>
          <p:cNvPr id="4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45</a:t>
            </a:fld>
            <a:endParaRPr lang="en-US" b="0" dirty="0">
              <a:solidFill>
                <a:prstClr val="white"/>
              </a:solidFill>
            </a:endParaRPr>
          </a:p>
        </p:txBody>
      </p:sp>
      <p:grpSp>
        <p:nvGrpSpPr>
          <p:cNvPr id="53" name="Group 52"/>
          <p:cNvGrpSpPr/>
          <p:nvPr/>
        </p:nvGrpSpPr>
        <p:grpSpPr>
          <a:xfrm>
            <a:off x="10118488" y="4115636"/>
            <a:ext cx="1355386" cy="800554"/>
            <a:chOff x="9976594" y="4399424"/>
            <a:chExt cx="1355386" cy="800554"/>
          </a:xfrm>
        </p:grpSpPr>
        <p:pic>
          <p:nvPicPr>
            <p:cNvPr id="51" name="Picture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2"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Group 53"/>
          <p:cNvGrpSpPr/>
          <p:nvPr/>
        </p:nvGrpSpPr>
        <p:grpSpPr>
          <a:xfrm>
            <a:off x="10118488" y="3104923"/>
            <a:ext cx="1355386" cy="800554"/>
            <a:chOff x="9976594" y="4399424"/>
            <a:chExt cx="1355386" cy="800554"/>
          </a:xfrm>
        </p:grpSpPr>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Group 56"/>
          <p:cNvGrpSpPr/>
          <p:nvPr/>
        </p:nvGrpSpPr>
        <p:grpSpPr>
          <a:xfrm>
            <a:off x="10118488" y="2128515"/>
            <a:ext cx="1355386" cy="800554"/>
            <a:chOff x="9976594" y="4399424"/>
            <a:chExt cx="1355386" cy="800554"/>
          </a:xfrm>
        </p:grpSpPr>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9"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64" name="Straight Arrow Connector 63"/>
          <p:cNvCxnSpPr/>
          <p:nvPr/>
        </p:nvCxnSpPr>
        <p:spPr>
          <a:xfrm>
            <a:off x="3467100" y="3499800"/>
            <a:ext cx="6651388"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186374" y="4864283"/>
            <a:ext cx="2004123"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9716655" y="3495964"/>
            <a:ext cx="401833" cy="0"/>
          </a:xfrm>
          <a:prstGeom prst="straightConnector1">
            <a:avLst/>
          </a:prstGeom>
          <a:ln w="50800">
            <a:solidFill>
              <a:srgbClr val="0D9547"/>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8" idx="2"/>
          </p:cNvCxnSpPr>
          <p:nvPr/>
        </p:nvCxnSpPr>
        <p:spPr>
          <a:xfrm rot="5400000">
            <a:off x="6531141" y="3598486"/>
            <a:ext cx="1628425" cy="221998"/>
          </a:xfrm>
          <a:prstGeom prst="bentConnector3">
            <a:avLst>
              <a:gd name="adj1" fmla="val 99966"/>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183169" y="3797300"/>
            <a:ext cx="0" cy="1092489"/>
          </a:xfrm>
          <a:prstGeom prst="straightConnector1">
            <a:avLst/>
          </a:prstGeom>
          <a:ln w="50800">
            <a:solidFill>
              <a:srgbClr val="BA2025"/>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7077342" y="4827325"/>
            <a:ext cx="2361602" cy="0"/>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9433651" y="3740629"/>
            <a:ext cx="0" cy="1110221"/>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846543" y="3505200"/>
            <a:ext cx="969192" cy="0"/>
          </a:xfrm>
          <a:prstGeom prst="line">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61"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29487" r="27948" b="31342"/>
          <a:stretch/>
        </p:blipFill>
        <p:spPr bwMode="auto">
          <a:xfrm>
            <a:off x="607624" y="3170926"/>
            <a:ext cx="1294319" cy="70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743657"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0" name="Group 69"/>
          <p:cNvGrpSpPr/>
          <p:nvPr/>
        </p:nvGrpSpPr>
        <p:grpSpPr>
          <a:xfrm>
            <a:off x="5358114" y="4014868"/>
            <a:ext cx="1876238" cy="1333055"/>
            <a:chOff x="5172400" y="3544379"/>
            <a:chExt cx="1876238" cy="1333055"/>
          </a:xfrm>
        </p:grpSpPr>
        <p:pic>
          <p:nvPicPr>
            <p:cNvPr id="71" name="Picture 70"/>
            <p:cNvPicPr>
              <a:picLocks noChangeAspect="1"/>
            </p:cNvPicPr>
            <p:nvPr/>
          </p:nvPicPr>
          <p:blipFill rotWithShape="1">
            <a:blip r:embed="rId9" cstate="print">
              <a:extLst>
                <a:ext uri="{28A0092B-C50C-407E-A947-70E740481C1C}">
                  <a14:useLocalDpi xmlns:a14="http://schemas.microsoft.com/office/drawing/2010/main" val="0"/>
                </a:ext>
              </a:extLst>
            </a:blip>
            <a:srcRect t="12546" b="11719"/>
            <a:stretch/>
          </p:blipFill>
          <p:spPr>
            <a:xfrm>
              <a:off x="5704931" y="3544379"/>
              <a:ext cx="1343707" cy="1017659"/>
            </a:xfrm>
            <a:prstGeom prst="rect">
              <a:avLst/>
            </a:prstGeom>
          </p:spPr>
        </p:pic>
        <p:sp>
          <p:nvSpPr>
            <p:cNvPr id="73" name="Rectangle 72"/>
            <p:cNvSpPr/>
            <p:nvPr/>
          </p:nvSpPr>
          <p:spPr>
            <a:xfrm>
              <a:off x="5172400" y="4447243"/>
              <a:ext cx="1277007" cy="43019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200" dirty="0" smtClean="0">
                  <a:solidFill>
                    <a:prstClr val="black"/>
                  </a:solidFill>
                  <a:cs typeface="Arial" panose="020B0604020202020204" pitchFamily="34" charset="0"/>
                </a:rPr>
                <a:t>DefensePro</a:t>
              </a:r>
              <a:endParaRPr lang="en-US" sz="1200" dirty="0">
                <a:solidFill>
                  <a:prstClr val="black"/>
                </a:solidFill>
                <a:cs typeface="Arial" panose="020B0604020202020204" pitchFamily="34" charset="0"/>
              </a:endParaRPr>
            </a:p>
          </p:txBody>
        </p:sp>
      </p:grpSp>
      <p:pic>
        <p:nvPicPr>
          <p:cNvPr id="75" name="Picture 74"/>
          <p:cNvPicPr>
            <a:picLocks noChangeAspect="1"/>
          </p:cNvPicPr>
          <p:nvPr/>
        </p:nvPicPr>
        <p:blipFill rotWithShape="1">
          <a:blip r:embed="rId10" cstate="print">
            <a:extLst>
              <a:ext uri="{28A0092B-C50C-407E-A947-70E740481C1C}">
                <a14:useLocalDpi xmlns:a14="http://schemas.microsoft.com/office/drawing/2010/main" val="0"/>
              </a:ext>
            </a:extLst>
          </a:blip>
          <a:srcRect t="35278" b="35888"/>
          <a:stretch/>
        </p:blipFill>
        <p:spPr>
          <a:xfrm>
            <a:off x="5199733" y="4579996"/>
            <a:ext cx="1593771" cy="459550"/>
          </a:xfrm>
          <a:prstGeom prst="rect">
            <a:avLst/>
          </a:prstGeom>
          <a:noFill/>
          <a:ln>
            <a:noFill/>
          </a:ln>
        </p:spPr>
      </p:pic>
      <p:pic>
        <p:nvPicPr>
          <p:cNvPr id="46" name="Picture 2" descr="https://appolicesite-aransaspasspolic.netdna-ssl.com/wp-content/uploads/2012/10/Alert-Icon-.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97138" y="2037888"/>
            <a:ext cx="459112" cy="38259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5262876" y="1834311"/>
            <a:ext cx="552215" cy="55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Rectangle 47"/>
          <p:cNvSpPr/>
          <p:nvPr/>
        </p:nvSpPr>
        <p:spPr>
          <a:xfrm>
            <a:off x="0" y="5369415"/>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pPr>
            <a:r>
              <a:rPr lang="en-US" sz="2000" dirty="0">
                <a:solidFill>
                  <a:prstClr val="black"/>
                </a:solidFill>
              </a:rPr>
              <a:t>Attack detection by the </a:t>
            </a:r>
            <a:r>
              <a:rPr lang="en-US" sz="2000" dirty="0" err="1">
                <a:solidFill>
                  <a:prstClr val="black"/>
                </a:solidFill>
              </a:rPr>
              <a:t>NetFlow</a:t>
            </a:r>
            <a:r>
              <a:rPr lang="en-US" sz="2000" dirty="0">
                <a:solidFill>
                  <a:prstClr val="black"/>
                </a:solidFill>
              </a:rPr>
              <a:t> Attack Detector</a:t>
            </a:r>
          </a:p>
        </p:txBody>
      </p:sp>
      <p:sp>
        <p:nvSpPr>
          <p:cNvPr id="50" name="Rectangle 49"/>
          <p:cNvSpPr/>
          <p:nvPr/>
        </p:nvSpPr>
        <p:spPr>
          <a:xfrm>
            <a:off x="5965" y="5369415"/>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err="1">
                <a:solidFill>
                  <a:prstClr val="black"/>
                </a:solidFill>
              </a:rPr>
              <a:t>DefenseFlow</a:t>
            </a:r>
            <a:r>
              <a:rPr lang="en-US" sz="2000" dirty="0">
                <a:solidFill>
                  <a:prstClr val="black"/>
                </a:solidFill>
              </a:rPr>
              <a:t> configures </a:t>
            </a:r>
            <a:r>
              <a:rPr lang="en-US" sz="2000" dirty="0" err="1">
                <a:solidFill>
                  <a:prstClr val="black"/>
                </a:solidFill>
              </a:rPr>
              <a:t>DefensePro</a:t>
            </a:r>
            <a:r>
              <a:rPr lang="en-US" sz="2000" dirty="0">
                <a:solidFill>
                  <a:prstClr val="black"/>
                </a:solidFill>
              </a:rPr>
              <a:t> with Traffic baselines and diversion information</a:t>
            </a:r>
            <a:endParaRPr lang="en-US" sz="2000" dirty="0">
              <a:solidFill>
                <a:prstClr val="black"/>
              </a:solidFill>
              <a:cs typeface="Arial" panose="020B0604020202020204" pitchFamily="34" charset="0"/>
            </a:endParaRPr>
          </a:p>
        </p:txBody>
      </p:sp>
      <p:sp>
        <p:nvSpPr>
          <p:cNvPr id="72" name="Rectangle 71"/>
          <p:cNvSpPr/>
          <p:nvPr/>
        </p:nvSpPr>
        <p:spPr>
          <a:xfrm>
            <a:off x="-5260" y="5369582"/>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err="1">
                <a:solidFill>
                  <a:prstClr val="black"/>
                </a:solidFill>
              </a:rPr>
              <a:t>DefenseFlow</a:t>
            </a:r>
            <a:r>
              <a:rPr lang="en-US" sz="2000" dirty="0">
                <a:solidFill>
                  <a:prstClr val="black"/>
                </a:solidFill>
              </a:rPr>
              <a:t> Diverts traffic for attack cleansing</a:t>
            </a:r>
            <a:endParaRPr lang="en-US" sz="2000" dirty="0">
              <a:solidFill>
                <a:prstClr val="black"/>
              </a:solidFill>
              <a:cs typeface="Arial" panose="020B0604020202020204" pitchFamily="34" charset="0"/>
            </a:endParaRPr>
          </a:p>
        </p:txBody>
      </p:sp>
      <p:pic>
        <p:nvPicPr>
          <p:cNvPr id="76"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8994139"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494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 calcmode="lin" valueType="num">
                                      <p:cBhvr>
                                        <p:cTn id="22" dur="500" fill="hold"/>
                                        <p:tgtEl>
                                          <p:spTgt spid="46"/>
                                        </p:tgtEl>
                                        <p:attrNameLst>
                                          <p:attrName>style.rotation</p:attrName>
                                        </p:attrNameLst>
                                      </p:cBhvr>
                                      <p:tavLst>
                                        <p:tav tm="0">
                                          <p:val>
                                            <p:fltVal val="360"/>
                                          </p:val>
                                        </p:tav>
                                        <p:tav tm="100000">
                                          <p:val>
                                            <p:fltVal val="0"/>
                                          </p:val>
                                        </p:tav>
                                      </p:tavLst>
                                    </p:anim>
                                    <p:animEffect transition="in" filter="fade">
                                      <p:cBhvr>
                                        <p:cTn id="23" dur="500"/>
                                        <p:tgtEl>
                                          <p:spTgt spid="4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48"/>
                                        </p:tgtEl>
                                      </p:cBhvr>
                                    </p:animEffect>
                                    <p:set>
                                      <p:cBhvr>
                                        <p:cTn id="31" dur="1" fill="hold">
                                          <p:stCondLst>
                                            <p:cond delay="499"/>
                                          </p:stCondLst>
                                        </p:cTn>
                                        <p:tgtEl>
                                          <p:spTgt spid="48"/>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250"/>
                                        <p:tgtEl>
                                          <p:spTgt spid="64"/>
                                        </p:tgtEl>
                                      </p:cBhvr>
                                    </p:animEffect>
                                    <p:set>
                                      <p:cBhvr>
                                        <p:cTn id="48" dur="1" fill="hold">
                                          <p:stCondLst>
                                            <p:cond delay="249"/>
                                          </p:stCondLst>
                                        </p:cTn>
                                        <p:tgtEl>
                                          <p:spTgt spid="6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50"/>
                                        </p:tgtEl>
                                      </p:cBhvr>
                                    </p:animEffect>
                                    <p:set>
                                      <p:cBhvr>
                                        <p:cTn id="51" dur="1" fill="hold">
                                          <p:stCondLst>
                                            <p:cond delay="499"/>
                                          </p:stCondLst>
                                        </p:cTn>
                                        <p:tgtEl>
                                          <p:spTgt spid="50"/>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fade">
                                      <p:cBhvr>
                                        <p:cTn id="55" dur="500"/>
                                        <p:tgtEl>
                                          <p:spTgt spid="72"/>
                                        </p:tgtEl>
                                      </p:cBhvr>
                                    </p:animEffect>
                                  </p:childTnLst>
                                </p:cTn>
                              </p:par>
                            </p:childTnLst>
                          </p:cTn>
                        </p:par>
                        <p:par>
                          <p:cTn id="56" fill="hold">
                            <p:stCondLst>
                              <p:cond delay="1000"/>
                            </p:stCondLst>
                            <p:childTnLst>
                              <p:par>
                                <p:cTn id="57" presetID="22" presetClass="entr" presetSubtype="1" fill="hold"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wipe(up)">
                                      <p:cBhvr>
                                        <p:cTn id="59" dur="500"/>
                                        <p:tgtEl>
                                          <p:spTgt spid="63"/>
                                        </p:tgtEl>
                                      </p:cBhvr>
                                    </p:animEffect>
                                  </p:childTnLst>
                                </p:cTn>
                              </p:par>
                            </p:childTnLst>
                          </p:cTn>
                        </p:par>
                        <p:par>
                          <p:cTn id="60" fill="hold">
                            <p:stCondLst>
                              <p:cond delay="1500"/>
                            </p:stCondLst>
                            <p:childTnLst>
                              <p:par>
                                <p:cTn id="61" presetID="22" presetClass="entr" presetSubtype="8"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left)">
                                      <p:cBhvr>
                                        <p:cTn id="63" dur="500"/>
                                        <p:tgtEl>
                                          <p:spTgt spid="66"/>
                                        </p:tgtEl>
                                      </p:cBhvr>
                                    </p:animEffect>
                                  </p:childTnLst>
                                </p:cTn>
                              </p:par>
                            </p:childTnLst>
                          </p:cTn>
                        </p:par>
                        <p:par>
                          <p:cTn id="64" fill="hold">
                            <p:stCondLst>
                              <p:cond delay="2000"/>
                            </p:stCondLst>
                            <p:childTnLst>
                              <p:par>
                                <p:cTn id="65" presetID="22" presetClass="entr" presetSubtype="8" fill="hold"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wipe(left)">
                                      <p:cBhvr>
                                        <p:cTn id="67" dur="500"/>
                                        <p:tgtEl>
                                          <p:spTgt spid="65"/>
                                        </p:tgtEl>
                                      </p:cBhvr>
                                    </p:animEffect>
                                  </p:childTnLst>
                                </p:cTn>
                              </p:par>
                            </p:childTnLst>
                          </p:cTn>
                        </p:par>
                        <p:par>
                          <p:cTn id="68" fill="hold">
                            <p:stCondLst>
                              <p:cond delay="2500"/>
                            </p:stCondLst>
                            <p:childTnLst>
                              <p:par>
                                <p:cTn id="69" presetID="22" presetClass="entr" presetSubtype="4"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down)">
                                      <p:cBhvr>
                                        <p:cTn id="71" dur="500"/>
                                        <p:tgtEl>
                                          <p:spTgt spid="67"/>
                                        </p:tgtEl>
                                      </p:cBhvr>
                                    </p:animEffect>
                                  </p:childTnLst>
                                </p:cTn>
                              </p:par>
                            </p:childTnLst>
                          </p:cTn>
                        </p:par>
                        <p:par>
                          <p:cTn id="72" fill="hold">
                            <p:stCondLst>
                              <p:cond delay="3000"/>
                            </p:stCondLst>
                            <p:childTnLst>
                              <p:par>
                                <p:cTn id="73" presetID="22" presetClass="entr" presetSubtype="8"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wipe(left)">
                                      <p:cBhvr>
                                        <p:cTn id="7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50" grpId="0"/>
      <p:bldP spid="50" grpId="1"/>
      <p:bldP spid="7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1" y="1387282"/>
            <a:ext cx="3548928" cy="39634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9" name="Rectangle 8"/>
          <p:cNvSpPr/>
          <p:nvPr/>
        </p:nvSpPr>
        <p:spPr>
          <a:xfrm>
            <a:off x="9429708" y="1387283"/>
            <a:ext cx="2762292" cy="39634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2" name="Rectangle 11"/>
          <p:cNvSpPr/>
          <p:nvPr/>
        </p:nvSpPr>
        <p:spPr>
          <a:xfrm>
            <a:off x="3186374" y="1387283"/>
            <a:ext cx="6243334" cy="3963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Title 1"/>
          <p:cNvSpPr>
            <a:spLocks noGrp="1"/>
          </p:cNvSpPr>
          <p:nvPr>
            <p:ph type="ctrTitle"/>
          </p:nvPr>
        </p:nvSpPr>
        <p:spPr>
          <a:xfrm>
            <a:off x="1200148" y="432707"/>
            <a:ext cx="9788418" cy="583293"/>
          </a:xfrm>
        </p:spPr>
        <p:txBody>
          <a:bodyPr>
            <a:normAutofit/>
          </a:bodyPr>
          <a:lstStyle/>
          <a:p>
            <a:r>
              <a:rPr lang="en-US" dirty="0"/>
              <a:t>Use Case 3: </a:t>
            </a:r>
            <a:r>
              <a:rPr lang="en-US" dirty="0" err="1"/>
              <a:t>OpenFlow</a:t>
            </a:r>
            <a:r>
              <a:rPr lang="en-US" dirty="0"/>
              <a:t>-based Attack Detection (SDN)</a:t>
            </a:r>
          </a:p>
        </p:txBody>
      </p:sp>
      <p:pic>
        <p:nvPicPr>
          <p:cNvPr id="8" name="Picture 7" descr="DefenseFlow.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68106" y="1922409"/>
            <a:ext cx="776492" cy="972864"/>
          </a:xfrm>
          <a:prstGeom prst="rect">
            <a:avLst/>
          </a:prstGeom>
        </p:spPr>
      </p:pic>
      <p:sp>
        <p:nvSpPr>
          <p:cNvPr id="17" name="Rectangle 16"/>
          <p:cNvSpPr/>
          <p:nvPr/>
        </p:nvSpPr>
        <p:spPr>
          <a:xfrm>
            <a:off x="4352614" y="1422993"/>
            <a:ext cx="3468414" cy="377026"/>
          </a:xfrm>
          <a:prstGeom prst="rect">
            <a:avLst/>
          </a:prstGeom>
          <a:noFill/>
        </p:spPr>
        <p:txBody>
          <a:bodyPr wrap="square" lIns="68580" tIns="34290" rIns="68580" bIns="34290" rtlCol="1">
            <a:spAutoFit/>
          </a:bodyPr>
          <a:lstStyle/>
          <a:p>
            <a:pPr algn="ctr"/>
            <a:r>
              <a:rPr lang="en-US" sz="2000" b="1" dirty="0" smtClean="0">
                <a:solidFill>
                  <a:prstClr val="black"/>
                </a:solidFill>
              </a:rPr>
              <a:t>Service Provider Network</a:t>
            </a:r>
            <a:endParaRPr lang="en-US" sz="2000" b="1" dirty="0">
              <a:solidFill>
                <a:prstClr val="black"/>
              </a:solidFill>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025" y="2385444"/>
            <a:ext cx="1963552" cy="1963552"/>
          </a:xfrm>
          <a:prstGeom prst="rect">
            <a:avLst/>
          </a:prstGeom>
        </p:spPr>
      </p:pic>
      <p:sp>
        <p:nvSpPr>
          <p:cNvPr id="20" name="Rectangle 19"/>
          <p:cNvSpPr/>
          <p:nvPr/>
        </p:nvSpPr>
        <p:spPr>
          <a:xfrm>
            <a:off x="578400" y="1422993"/>
            <a:ext cx="2038676" cy="377026"/>
          </a:xfrm>
          <a:prstGeom prst="rect">
            <a:avLst/>
          </a:prstGeom>
          <a:noFill/>
        </p:spPr>
        <p:txBody>
          <a:bodyPr wrap="square" lIns="68580" tIns="34290" rIns="68580" bIns="34290" rtlCol="1">
            <a:spAutoFit/>
          </a:bodyPr>
          <a:lstStyle/>
          <a:p>
            <a:pPr algn="ctr"/>
            <a:r>
              <a:rPr lang="en-US" sz="2000" b="1" dirty="0" smtClean="0">
                <a:solidFill>
                  <a:prstClr val="black"/>
                </a:solidFill>
              </a:rPr>
              <a:t>Internet</a:t>
            </a:r>
            <a:endParaRPr lang="en-US" sz="2000" b="1" dirty="0">
              <a:solidFill>
                <a:prstClr val="black"/>
              </a:solidFill>
            </a:endParaRPr>
          </a:p>
        </p:txBody>
      </p:sp>
      <p:grpSp>
        <p:nvGrpSpPr>
          <p:cNvPr id="60" name="Group 59"/>
          <p:cNvGrpSpPr/>
          <p:nvPr/>
        </p:nvGrpSpPr>
        <p:grpSpPr>
          <a:xfrm>
            <a:off x="4017394" y="2124918"/>
            <a:ext cx="1996569" cy="783518"/>
            <a:chOff x="8826084" y="687310"/>
            <a:chExt cx="2196226" cy="861870"/>
          </a:xfrm>
        </p:grpSpPr>
        <p:pic>
          <p:nvPicPr>
            <p:cNvPr id="24"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t="35650" b="34693"/>
            <a:stretch/>
          </p:blipFill>
          <p:spPr bwMode="auto">
            <a:xfrm>
              <a:off x="9007391" y="687310"/>
              <a:ext cx="1797092" cy="53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a:xfrm>
              <a:off x="8826084" y="1118989"/>
              <a:ext cx="2196226" cy="430191"/>
            </a:xfrm>
            <a:prstGeom prst="rect">
              <a:avLst/>
            </a:prstGeom>
          </p:spPr>
          <p:txBody>
            <a:bodyPr vert="horz" lIns="91440" tIns="45720" rIns="91440" bIns="45720" rtlCol="0" anchor="ctr">
              <a:noAutofit/>
            </a:bodyPr>
            <a:lstStyle/>
            <a:p>
              <a:pPr algn="ctr" defTabSz="457200">
                <a:spcBef>
                  <a:spcPct val="20000"/>
                </a:spcBef>
                <a:buFont typeface="Arial"/>
                <a:buNone/>
              </a:pPr>
              <a:r>
                <a:rPr lang="en-US" sz="1400" dirty="0">
                  <a:solidFill>
                    <a:prstClr val="black"/>
                  </a:solidFill>
                  <a:cs typeface="Arial" panose="020B0604020202020204" pitchFamily="34" charset="0"/>
                </a:rPr>
                <a:t>SDN Controller</a:t>
              </a:r>
            </a:p>
          </p:txBody>
        </p:sp>
      </p:grpSp>
      <p:cxnSp>
        <p:nvCxnSpPr>
          <p:cNvPr id="37" name="Straight Connector 36"/>
          <p:cNvCxnSpPr/>
          <p:nvPr/>
        </p:nvCxnSpPr>
        <p:spPr>
          <a:xfrm flipH="1">
            <a:off x="5849987" y="2405825"/>
            <a:ext cx="1108307" cy="1"/>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9317420" y="1422993"/>
            <a:ext cx="2869319" cy="377026"/>
          </a:xfrm>
          <a:prstGeom prst="rect">
            <a:avLst/>
          </a:prstGeom>
          <a:noFill/>
        </p:spPr>
        <p:txBody>
          <a:bodyPr wrap="square" lIns="68580" tIns="34290" rIns="68580" bIns="34290" rtlCol="1">
            <a:spAutoFit/>
          </a:bodyPr>
          <a:lstStyle/>
          <a:p>
            <a:pPr algn="ctr"/>
            <a:r>
              <a:rPr lang="en-US" sz="2000" b="1" dirty="0" smtClean="0">
                <a:solidFill>
                  <a:prstClr val="black"/>
                </a:solidFill>
              </a:rPr>
              <a:t>Protected Objects</a:t>
            </a:r>
            <a:endParaRPr lang="en-US" sz="2000" b="1" dirty="0">
              <a:solidFill>
                <a:prstClr val="black"/>
              </a:solidFill>
            </a:endParaRPr>
          </a:p>
        </p:txBody>
      </p:sp>
      <p:sp>
        <p:nvSpPr>
          <p:cNvPr id="23" name="Rectangle 22"/>
          <p:cNvSpPr/>
          <p:nvPr/>
        </p:nvSpPr>
        <p:spPr>
          <a:xfrm>
            <a:off x="4897128" y="3707139"/>
            <a:ext cx="2570077" cy="284693"/>
          </a:xfrm>
          <a:prstGeom prst="rect">
            <a:avLst/>
          </a:prstGeom>
          <a:noFill/>
        </p:spPr>
        <p:txBody>
          <a:bodyPr wrap="square" lIns="68580" tIns="34290" rIns="68580" bIns="34290" rtlCol="1">
            <a:spAutoFit/>
          </a:bodyPr>
          <a:lstStyle/>
          <a:p>
            <a:pPr algn="ctr"/>
            <a:r>
              <a:rPr lang="en-US" sz="1400" b="1" dirty="0" smtClean="0">
                <a:solidFill>
                  <a:prstClr val="black"/>
                </a:solidFill>
              </a:rPr>
              <a:t>Scrubbing Center</a:t>
            </a:r>
            <a:endParaRPr lang="en-US" sz="1400" b="1" dirty="0">
              <a:solidFill>
                <a:prstClr val="black"/>
              </a:solidFill>
            </a:endParaRPr>
          </a:p>
        </p:txBody>
      </p:sp>
      <p:sp>
        <p:nvSpPr>
          <p:cNvPr id="4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46</a:t>
            </a:fld>
            <a:endParaRPr lang="en-US" b="0" dirty="0">
              <a:solidFill>
                <a:prstClr val="white"/>
              </a:solidFill>
            </a:endParaRPr>
          </a:p>
        </p:txBody>
      </p:sp>
      <p:grpSp>
        <p:nvGrpSpPr>
          <p:cNvPr id="53" name="Group 52"/>
          <p:cNvGrpSpPr/>
          <p:nvPr/>
        </p:nvGrpSpPr>
        <p:grpSpPr>
          <a:xfrm>
            <a:off x="10118488" y="4115636"/>
            <a:ext cx="1355386" cy="800554"/>
            <a:chOff x="9976594" y="4399424"/>
            <a:chExt cx="1355386" cy="800554"/>
          </a:xfrm>
        </p:grpSpPr>
        <p:pic>
          <p:nvPicPr>
            <p:cNvPr id="51" name="Picture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2"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Group 53"/>
          <p:cNvGrpSpPr/>
          <p:nvPr/>
        </p:nvGrpSpPr>
        <p:grpSpPr>
          <a:xfrm>
            <a:off x="10118488" y="3104923"/>
            <a:ext cx="1355386" cy="800554"/>
            <a:chOff x="9976594" y="4399424"/>
            <a:chExt cx="1355386" cy="800554"/>
          </a:xfrm>
        </p:grpSpPr>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Group 56"/>
          <p:cNvGrpSpPr/>
          <p:nvPr/>
        </p:nvGrpSpPr>
        <p:grpSpPr>
          <a:xfrm>
            <a:off x="10118488" y="2128515"/>
            <a:ext cx="1355386" cy="800554"/>
            <a:chOff x="9976594" y="4399424"/>
            <a:chExt cx="1355386" cy="800554"/>
          </a:xfrm>
        </p:grpSpPr>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6594" y="4399424"/>
              <a:ext cx="800554" cy="800554"/>
            </a:xfrm>
            <a:prstGeom prst="rect">
              <a:avLst/>
            </a:prstGeom>
          </p:spPr>
        </p:pic>
        <p:pic>
          <p:nvPicPr>
            <p:cNvPr id="59"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0777148" y="4602475"/>
              <a:ext cx="554832" cy="55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64" name="Straight Arrow Connector 63"/>
          <p:cNvCxnSpPr/>
          <p:nvPr/>
        </p:nvCxnSpPr>
        <p:spPr>
          <a:xfrm>
            <a:off x="3467100" y="3499800"/>
            <a:ext cx="6651388"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193000" y="4864283"/>
            <a:ext cx="1997497" cy="0"/>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9656274" y="3495674"/>
            <a:ext cx="462214" cy="0"/>
          </a:xfrm>
          <a:prstGeom prst="straightConnector1">
            <a:avLst/>
          </a:prstGeom>
          <a:ln w="50800">
            <a:solidFill>
              <a:srgbClr val="0D9547"/>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72" name="Picture 2" descr="https://appolicesite-aransaspasspolic.netdna-ssl.com/wp-content/uploads/2012/10/Alert-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03809" y="2407765"/>
            <a:ext cx="459112" cy="382594"/>
          </a:xfrm>
          <a:prstGeom prst="rect">
            <a:avLst/>
          </a:prstGeom>
          <a:noFill/>
          <a:extLst>
            <a:ext uri="{909E8E84-426E-40DD-AFC4-6F175D3DCCD1}">
              <a14:hiddenFill xmlns:a14="http://schemas.microsoft.com/office/drawing/2010/main">
                <a:solidFill>
                  <a:srgbClr val="FFFFFF"/>
                </a:solidFill>
              </a14:hiddenFill>
            </a:ext>
          </a:extLst>
        </p:spPr>
      </p:pic>
      <p:cxnSp>
        <p:nvCxnSpPr>
          <p:cNvPr id="63" name="Straight Arrow Connector 62"/>
          <p:cNvCxnSpPr/>
          <p:nvPr/>
        </p:nvCxnSpPr>
        <p:spPr>
          <a:xfrm>
            <a:off x="3183169" y="3541415"/>
            <a:ext cx="0" cy="1341918"/>
          </a:xfrm>
          <a:prstGeom prst="straightConnector1">
            <a:avLst/>
          </a:prstGeom>
          <a:ln w="50800">
            <a:solidFill>
              <a:srgbClr val="BA2025"/>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7068106" y="4831547"/>
            <a:ext cx="2361602" cy="0"/>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9433651" y="3819528"/>
            <a:ext cx="0" cy="1031612"/>
          </a:xfrm>
          <a:prstGeom prst="straightConnector1">
            <a:avLst/>
          </a:prstGeom>
          <a:ln w="50800">
            <a:solidFill>
              <a:schemeClr val="accent1"/>
            </a:solidFill>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846543" y="3505200"/>
            <a:ext cx="969192" cy="0"/>
          </a:xfrm>
          <a:prstGeom prst="line">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61"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29487" r="27948" b="31342"/>
          <a:stretch/>
        </p:blipFill>
        <p:spPr bwMode="auto">
          <a:xfrm>
            <a:off x="607624" y="3170926"/>
            <a:ext cx="1294319" cy="70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2743657"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0" name="Group 69"/>
          <p:cNvGrpSpPr/>
          <p:nvPr/>
        </p:nvGrpSpPr>
        <p:grpSpPr>
          <a:xfrm>
            <a:off x="5358114" y="4014868"/>
            <a:ext cx="1876238" cy="1333055"/>
            <a:chOff x="5172400" y="3544379"/>
            <a:chExt cx="1876238" cy="1333055"/>
          </a:xfrm>
        </p:grpSpPr>
        <p:pic>
          <p:nvPicPr>
            <p:cNvPr id="71" name="Picture 70"/>
            <p:cNvPicPr>
              <a:picLocks noChangeAspect="1"/>
            </p:cNvPicPr>
            <p:nvPr/>
          </p:nvPicPr>
          <p:blipFill rotWithShape="1">
            <a:blip r:embed="rId10" cstate="print">
              <a:extLst>
                <a:ext uri="{28A0092B-C50C-407E-A947-70E740481C1C}">
                  <a14:useLocalDpi xmlns:a14="http://schemas.microsoft.com/office/drawing/2010/main" val="0"/>
                </a:ext>
              </a:extLst>
            </a:blip>
            <a:srcRect t="12546" b="11719"/>
            <a:stretch/>
          </p:blipFill>
          <p:spPr>
            <a:xfrm>
              <a:off x="5704931" y="3544379"/>
              <a:ext cx="1343707" cy="1017659"/>
            </a:xfrm>
            <a:prstGeom prst="rect">
              <a:avLst/>
            </a:prstGeom>
          </p:spPr>
        </p:pic>
        <p:sp>
          <p:nvSpPr>
            <p:cNvPr id="73" name="Rectangle 72"/>
            <p:cNvSpPr/>
            <p:nvPr/>
          </p:nvSpPr>
          <p:spPr>
            <a:xfrm>
              <a:off x="5172400" y="4447243"/>
              <a:ext cx="1277007" cy="43019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200" dirty="0" smtClean="0">
                  <a:solidFill>
                    <a:prstClr val="black"/>
                  </a:solidFill>
                  <a:cs typeface="Arial" panose="020B0604020202020204" pitchFamily="34" charset="0"/>
                </a:rPr>
                <a:t>DefensePro</a:t>
              </a:r>
              <a:endParaRPr lang="en-US" sz="1200" dirty="0">
                <a:solidFill>
                  <a:prstClr val="black"/>
                </a:solidFill>
                <a:cs typeface="Arial" panose="020B0604020202020204" pitchFamily="34" charset="0"/>
              </a:endParaRPr>
            </a:p>
          </p:txBody>
        </p:sp>
      </p:grpSp>
      <p:pic>
        <p:nvPicPr>
          <p:cNvPr id="75" name="Picture 74"/>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5199733" y="4579996"/>
            <a:ext cx="1593771" cy="459550"/>
          </a:xfrm>
          <a:prstGeom prst="rect">
            <a:avLst/>
          </a:prstGeom>
          <a:noFill/>
          <a:ln>
            <a:noFill/>
          </a:ln>
        </p:spPr>
      </p:pic>
      <p:pic>
        <p:nvPicPr>
          <p:cNvPr id="46" name="Picture 2"/>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2973060" y="2798230"/>
            <a:ext cx="439880" cy="393577"/>
          </a:xfrm>
          <a:prstGeom prst="rect">
            <a:avLst/>
          </a:prstGeom>
          <a:ln>
            <a:noFill/>
          </a:ln>
          <a:effectLst/>
        </p:spPr>
      </p:pic>
      <p:pic>
        <p:nvPicPr>
          <p:cNvPr id="47" name="Picture 2"/>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4830585" y="2273073"/>
            <a:ext cx="363537" cy="325270"/>
          </a:xfrm>
          <a:prstGeom prst="rect">
            <a:avLst/>
          </a:prstGeom>
          <a:ln>
            <a:noFill/>
          </a:ln>
          <a:effectLst/>
        </p:spPr>
      </p:pic>
      <p:cxnSp>
        <p:nvCxnSpPr>
          <p:cNvPr id="48" name="Straight Connector 47"/>
          <p:cNvCxnSpPr/>
          <p:nvPr/>
        </p:nvCxnSpPr>
        <p:spPr>
          <a:xfrm>
            <a:off x="5849987" y="2506777"/>
            <a:ext cx="1108307" cy="1"/>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0" y="5369415"/>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err="1">
                <a:solidFill>
                  <a:prstClr val="black"/>
                </a:solidFill>
              </a:rPr>
              <a:t>DefenseFlow</a:t>
            </a:r>
            <a:r>
              <a:rPr lang="en-US" sz="2000" dirty="0">
                <a:solidFill>
                  <a:prstClr val="black"/>
                </a:solidFill>
              </a:rPr>
              <a:t> detects the attack (behavioral analysis)</a:t>
            </a:r>
            <a:endParaRPr lang="en-US" sz="2000" dirty="0">
              <a:solidFill>
                <a:prstClr val="black"/>
              </a:solidFill>
              <a:cs typeface="Arial" panose="020B0604020202020204" pitchFamily="34" charset="0"/>
            </a:endParaRPr>
          </a:p>
        </p:txBody>
      </p:sp>
      <p:sp>
        <p:nvSpPr>
          <p:cNvPr id="76" name="Rectangle 75"/>
          <p:cNvSpPr/>
          <p:nvPr/>
        </p:nvSpPr>
        <p:spPr>
          <a:xfrm>
            <a:off x="5965" y="5369415"/>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err="1">
                <a:solidFill>
                  <a:prstClr val="black"/>
                </a:solidFill>
              </a:rPr>
              <a:t>DefenseFlow</a:t>
            </a:r>
            <a:r>
              <a:rPr lang="en-US" sz="2000" dirty="0">
                <a:solidFill>
                  <a:prstClr val="black"/>
                </a:solidFill>
              </a:rPr>
              <a:t> configures </a:t>
            </a:r>
            <a:r>
              <a:rPr lang="en-US" sz="2000" dirty="0" err="1">
                <a:solidFill>
                  <a:prstClr val="black"/>
                </a:solidFill>
              </a:rPr>
              <a:t>DefensePro</a:t>
            </a:r>
            <a:r>
              <a:rPr lang="en-US" sz="2000" dirty="0">
                <a:solidFill>
                  <a:prstClr val="black"/>
                </a:solidFill>
              </a:rPr>
              <a:t> for attack information and traffic diversion</a:t>
            </a:r>
            <a:endParaRPr lang="en-US" sz="2000" dirty="0">
              <a:solidFill>
                <a:prstClr val="black"/>
              </a:solidFill>
              <a:cs typeface="Arial" panose="020B0604020202020204" pitchFamily="34" charset="0"/>
            </a:endParaRPr>
          </a:p>
        </p:txBody>
      </p:sp>
      <p:sp>
        <p:nvSpPr>
          <p:cNvPr id="77" name="Rectangle 76"/>
          <p:cNvSpPr/>
          <p:nvPr/>
        </p:nvSpPr>
        <p:spPr>
          <a:xfrm>
            <a:off x="-5260" y="5369414"/>
            <a:ext cx="12192000" cy="559961"/>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2000" dirty="0" err="1">
                <a:solidFill>
                  <a:prstClr val="black"/>
                </a:solidFill>
              </a:rPr>
              <a:t>DefenseFlow</a:t>
            </a:r>
            <a:r>
              <a:rPr lang="en-US" sz="2000" dirty="0">
                <a:solidFill>
                  <a:prstClr val="black"/>
                </a:solidFill>
              </a:rPr>
              <a:t> Diverts suspicious traffic for attack cleansing</a:t>
            </a:r>
            <a:endParaRPr lang="en-US" sz="2000" dirty="0">
              <a:solidFill>
                <a:prstClr val="black"/>
              </a:solidFill>
              <a:cs typeface="Arial" panose="020B0604020202020204" pitchFamily="34" charset="0"/>
            </a:endParaRPr>
          </a:p>
        </p:txBody>
      </p:sp>
      <p:pic>
        <p:nvPicPr>
          <p:cNvPr id="78" name="Picture 2"/>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9216394" y="2778352"/>
            <a:ext cx="439880" cy="393577"/>
          </a:xfrm>
          <a:prstGeom prst="rect">
            <a:avLst/>
          </a:prstGeom>
          <a:ln>
            <a:noFill/>
          </a:ln>
          <a:effectLst/>
        </p:spPr>
      </p:pic>
      <p:pic>
        <p:nvPicPr>
          <p:cNvPr id="79"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8994139" y="3065688"/>
            <a:ext cx="879025" cy="87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 name="Elbow Connector 80"/>
          <p:cNvCxnSpPr/>
          <p:nvPr/>
        </p:nvCxnSpPr>
        <p:spPr>
          <a:xfrm rot="5400000">
            <a:off x="6456053" y="3636656"/>
            <a:ext cx="1733339" cy="250295"/>
          </a:xfrm>
          <a:prstGeom prst="bentConnector3">
            <a:avLst>
              <a:gd name="adj1" fmla="val 99952"/>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5339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750"/>
                                        <p:tgtEl>
                                          <p:spTgt spid="64"/>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p:cTn id="20" dur="500" fill="hold"/>
                                        <p:tgtEl>
                                          <p:spTgt spid="72"/>
                                        </p:tgtEl>
                                        <p:attrNameLst>
                                          <p:attrName>ppt_w</p:attrName>
                                        </p:attrNameLst>
                                      </p:cBhvr>
                                      <p:tavLst>
                                        <p:tav tm="0">
                                          <p:val>
                                            <p:fltVal val="0"/>
                                          </p:val>
                                        </p:tav>
                                        <p:tav tm="100000">
                                          <p:val>
                                            <p:strVal val="#ppt_w"/>
                                          </p:val>
                                        </p:tav>
                                      </p:tavLst>
                                    </p:anim>
                                    <p:anim calcmode="lin" valueType="num">
                                      <p:cBhvr>
                                        <p:cTn id="21" dur="500" fill="hold"/>
                                        <p:tgtEl>
                                          <p:spTgt spid="72"/>
                                        </p:tgtEl>
                                        <p:attrNameLst>
                                          <p:attrName>ppt_h</p:attrName>
                                        </p:attrNameLst>
                                      </p:cBhvr>
                                      <p:tavLst>
                                        <p:tav tm="0">
                                          <p:val>
                                            <p:fltVal val="0"/>
                                          </p:val>
                                        </p:tav>
                                        <p:tav tm="100000">
                                          <p:val>
                                            <p:strVal val="#ppt_h"/>
                                          </p:val>
                                        </p:tav>
                                      </p:tavLst>
                                    </p:anim>
                                    <p:anim calcmode="lin" valueType="num">
                                      <p:cBhvr>
                                        <p:cTn id="22" dur="500" fill="hold"/>
                                        <p:tgtEl>
                                          <p:spTgt spid="72"/>
                                        </p:tgtEl>
                                        <p:attrNameLst>
                                          <p:attrName>style.rotation</p:attrName>
                                        </p:attrNameLst>
                                      </p:cBhvr>
                                      <p:tavLst>
                                        <p:tav tm="0">
                                          <p:val>
                                            <p:fltVal val="360"/>
                                          </p:val>
                                        </p:tav>
                                        <p:tav tm="100000">
                                          <p:val>
                                            <p:fltVal val="0"/>
                                          </p:val>
                                        </p:tav>
                                      </p:tavLst>
                                    </p:anim>
                                    <p:animEffect transition="in" filter="fade">
                                      <p:cBhvr>
                                        <p:cTn id="23" dur="500"/>
                                        <p:tgtEl>
                                          <p:spTgt spid="7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50"/>
                                        </p:tgtEl>
                                      </p:cBhvr>
                                    </p:animEffect>
                                    <p:set>
                                      <p:cBhvr>
                                        <p:cTn id="31" dur="1" fill="hold">
                                          <p:stCondLst>
                                            <p:cond delay="499"/>
                                          </p:stCondLst>
                                        </p:cTn>
                                        <p:tgtEl>
                                          <p:spTgt spid="50"/>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500"/>
                                        <p:tgtEl>
                                          <p:spTgt spid="76"/>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up)">
                                      <p:cBhvr>
                                        <p:cTn id="39" dur="750"/>
                                        <p:tgtEl>
                                          <p:spTgt spid="8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76"/>
                                        </p:tgtEl>
                                      </p:cBhvr>
                                    </p:animEffect>
                                    <p:set>
                                      <p:cBhvr>
                                        <p:cTn id="44" dur="1" fill="hold">
                                          <p:stCondLst>
                                            <p:cond delay="499"/>
                                          </p:stCondLst>
                                        </p:cTn>
                                        <p:tgtEl>
                                          <p:spTgt spid="76"/>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par>
                          <p:cTn id="49" fill="hold">
                            <p:stCondLst>
                              <p:cond delay="1000"/>
                            </p:stCondLst>
                            <p:childTnLst>
                              <p:par>
                                <p:cTn id="50" presetID="22" presetClass="entr" presetSubtype="2"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right)">
                                      <p:cBhvr>
                                        <p:cTn id="52" dur="500"/>
                                        <p:tgtEl>
                                          <p:spTgt spid="48"/>
                                        </p:tgtEl>
                                      </p:cBhvr>
                                    </p:animEffect>
                                  </p:childTnLst>
                                </p:cTn>
                              </p:par>
                            </p:childTnLst>
                          </p:cTn>
                        </p:par>
                        <p:par>
                          <p:cTn id="53" fill="hold">
                            <p:stCondLst>
                              <p:cond delay="1500"/>
                            </p:stCondLst>
                            <p:childTnLst>
                              <p:par>
                                <p:cTn id="54" presetID="10" presetClass="exit" presetSubtype="0" fill="hold" nodeType="afterEffect">
                                  <p:stCondLst>
                                    <p:cond delay="0"/>
                                  </p:stCondLst>
                                  <p:childTnLst>
                                    <p:animEffect transition="out" filter="fade">
                                      <p:cBhvr>
                                        <p:cTn id="55" dur="250"/>
                                        <p:tgtEl>
                                          <p:spTgt spid="64"/>
                                        </p:tgtEl>
                                      </p:cBhvr>
                                    </p:animEffect>
                                    <p:set>
                                      <p:cBhvr>
                                        <p:cTn id="56" dur="1" fill="hold">
                                          <p:stCondLst>
                                            <p:cond delay="249"/>
                                          </p:stCondLst>
                                        </p:cTn>
                                        <p:tgtEl>
                                          <p:spTgt spid="64"/>
                                        </p:tgtEl>
                                        <p:attrNameLst>
                                          <p:attrName>style.visibility</p:attrName>
                                        </p:attrNameLst>
                                      </p:cBhvr>
                                      <p:to>
                                        <p:strVal val="hidden"/>
                                      </p:to>
                                    </p:set>
                                  </p:childTnLst>
                                </p:cTn>
                              </p:par>
                            </p:childTnLst>
                          </p:cTn>
                        </p:par>
                        <p:par>
                          <p:cTn id="57" fill="hold">
                            <p:stCondLst>
                              <p:cond delay="1750"/>
                            </p:stCondLst>
                            <p:childTnLst>
                              <p:par>
                                <p:cTn id="58" presetID="22" presetClass="entr" presetSubtype="1"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up)">
                                      <p:cBhvr>
                                        <p:cTn id="60" dur="500"/>
                                        <p:tgtEl>
                                          <p:spTgt spid="63"/>
                                        </p:tgtEl>
                                      </p:cBhvr>
                                    </p:animEffect>
                                  </p:childTnLst>
                                </p:cTn>
                              </p:par>
                            </p:childTnLst>
                          </p:cTn>
                        </p:par>
                        <p:par>
                          <p:cTn id="61" fill="hold">
                            <p:stCondLst>
                              <p:cond delay="2250"/>
                            </p:stCondLst>
                            <p:childTnLst>
                              <p:par>
                                <p:cTn id="62" presetID="22" presetClass="entr" presetSubtype="8"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ipe(left)">
                                      <p:cBhvr>
                                        <p:cTn id="64" dur="500"/>
                                        <p:tgtEl>
                                          <p:spTgt spid="66"/>
                                        </p:tgtEl>
                                      </p:cBhvr>
                                    </p:animEffect>
                                  </p:childTnLst>
                                </p:cTn>
                              </p:par>
                            </p:childTnLst>
                          </p:cTn>
                        </p:par>
                        <p:par>
                          <p:cTn id="65" fill="hold">
                            <p:stCondLst>
                              <p:cond delay="2750"/>
                            </p:stCondLst>
                            <p:childTnLst>
                              <p:par>
                                <p:cTn id="66" presetID="22" presetClass="entr" presetSubtype="8"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childTnLst>
                          </p:cTn>
                        </p:par>
                        <p:par>
                          <p:cTn id="69" fill="hold">
                            <p:stCondLst>
                              <p:cond delay="3250"/>
                            </p:stCondLst>
                            <p:childTnLst>
                              <p:par>
                                <p:cTn id="70" presetID="22" presetClass="entr" presetSubtype="4" fill="hold" nodeType="after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wipe(down)">
                                      <p:cBhvr>
                                        <p:cTn id="72" dur="500"/>
                                        <p:tgtEl>
                                          <p:spTgt spid="67"/>
                                        </p:tgtEl>
                                      </p:cBhvr>
                                    </p:animEffect>
                                  </p:childTnLst>
                                </p:cTn>
                              </p:par>
                            </p:childTnLst>
                          </p:cTn>
                        </p:par>
                        <p:par>
                          <p:cTn id="73" fill="hold">
                            <p:stCondLst>
                              <p:cond delay="3750"/>
                            </p:stCondLst>
                            <p:childTnLst>
                              <p:par>
                                <p:cTn id="74" presetID="22" presetClass="entr" presetSubtype="8" fill="hold" nodeType="after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wipe(left)">
                                      <p:cBhvr>
                                        <p:cTn id="7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0" grpId="1"/>
      <p:bldP spid="76" grpId="0"/>
      <p:bldP spid="76" grpId="1"/>
      <p:bldP spid="7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Summary of Use Cases</a:t>
            </a:r>
            <a:endParaRPr lang="en-US" dirty="0"/>
          </a:p>
        </p:txBody>
      </p:sp>
      <p:sp>
        <p:nvSpPr>
          <p:cNvPr id="3" name="Rectangle 2"/>
          <p:cNvSpPr/>
          <p:nvPr/>
        </p:nvSpPr>
        <p:spPr>
          <a:xfrm>
            <a:off x="1874520" y="1584960"/>
            <a:ext cx="3550919" cy="43753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4" name="Rectangle 3"/>
          <p:cNvSpPr/>
          <p:nvPr/>
        </p:nvSpPr>
        <p:spPr>
          <a:xfrm>
            <a:off x="8950616" y="1584960"/>
            <a:ext cx="3241384" cy="43753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5" name="Rectangle 4"/>
          <p:cNvSpPr/>
          <p:nvPr/>
        </p:nvSpPr>
        <p:spPr>
          <a:xfrm>
            <a:off x="5425440" y="1584960"/>
            <a:ext cx="3505200" cy="43753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6" name="Rectangle 5"/>
          <p:cNvSpPr/>
          <p:nvPr/>
        </p:nvSpPr>
        <p:spPr>
          <a:xfrm>
            <a:off x="5465134" y="1636353"/>
            <a:ext cx="3468414" cy="377026"/>
          </a:xfrm>
          <a:prstGeom prst="rect">
            <a:avLst/>
          </a:prstGeom>
          <a:noFill/>
        </p:spPr>
        <p:txBody>
          <a:bodyPr wrap="square" lIns="68580" tIns="34290" rIns="68580" bIns="34290" rtlCol="1">
            <a:spAutoFit/>
          </a:bodyPr>
          <a:lstStyle/>
          <a:p>
            <a:pPr algn="ctr"/>
            <a:r>
              <a:rPr lang="en-US" sz="2000" b="1" dirty="0" smtClean="0">
                <a:solidFill>
                  <a:prstClr val="black"/>
                </a:solidFill>
              </a:rPr>
              <a:t>Traffic Redirection</a:t>
            </a:r>
            <a:endParaRPr lang="en-US" sz="2000" b="1" dirty="0">
              <a:solidFill>
                <a:prstClr val="black"/>
              </a:solidFill>
            </a:endParaRPr>
          </a:p>
        </p:txBody>
      </p:sp>
      <p:sp>
        <p:nvSpPr>
          <p:cNvPr id="7" name="Rectangle 6"/>
          <p:cNvSpPr/>
          <p:nvPr/>
        </p:nvSpPr>
        <p:spPr>
          <a:xfrm>
            <a:off x="2590080" y="1636353"/>
            <a:ext cx="2038676" cy="377026"/>
          </a:xfrm>
          <a:prstGeom prst="rect">
            <a:avLst/>
          </a:prstGeom>
          <a:noFill/>
        </p:spPr>
        <p:txBody>
          <a:bodyPr wrap="square" lIns="68580" tIns="34290" rIns="68580" bIns="34290" rtlCol="1">
            <a:spAutoFit/>
          </a:bodyPr>
          <a:lstStyle/>
          <a:p>
            <a:pPr algn="ctr"/>
            <a:r>
              <a:rPr lang="en-US" sz="2000" b="1" dirty="0" smtClean="0">
                <a:solidFill>
                  <a:prstClr val="black"/>
                </a:solidFill>
              </a:rPr>
              <a:t>Attack Detection</a:t>
            </a:r>
            <a:endParaRPr lang="en-US" sz="2000" b="1" dirty="0">
              <a:solidFill>
                <a:prstClr val="black"/>
              </a:solidFill>
            </a:endParaRPr>
          </a:p>
        </p:txBody>
      </p:sp>
      <p:sp>
        <p:nvSpPr>
          <p:cNvPr id="8" name="Rectangle 7"/>
          <p:cNvSpPr/>
          <p:nvPr/>
        </p:nvSpPr>
        <p:spPr>
          <a:xfrm>
            <a:off x="9149780" y="1636353"/>
            <a:ext cx="2869319" cy="377026"/>
          </a:xfrm>
          <a:prstGeom prst="rect">
            <a:avLst/>
          </a:prstGeom>
          <a:noFill/>
        </p:spPr>
        <p:txBody>
          <a:bodyPr wrap="square" lIns="68580" tIns="34290" rIns="68580" bIns="34290" rtlCol="1">
            <a:spAutoFit/>
          </a:bodyPr>
          <a:lstStyle/>
          <a:p>
            <a:pPr algn="ctr"/>
            <a:r>
              <a:rPr lang="en-US" sz="2000" b="1" dirty="0" smtClean="0">
                <a:solidFill>
                  <a:prstClr val="black"/>
                </a:solidFill>
              </a:rPr>
              <a:t>Attack Mitigation</a:t>
            </a:r>
            <a:endParaRPr lang="en-US" sz="2000" b="1" dirty="0">
              <a:solidFill>
                <a:prstClr val="black"/>
              </a:solidFill>
            </a:endParaRPr>
          </a:p>
        </p:txBody>
      </p:sp>
      <p:sp>
        <p:nvSpPr>
          <p:cNvPr id="23" name="Rectangle 22"/>
          <p:cNvSpPr/>
          <p:nvPr/>
        </p:nvSpPr>
        <p:spPr>
          <a:xfrm>
            <a:off x="9578874" y="4057973"/>
            <a:ext cx="1919171" cy="503388"/>
          </a:xfrm>
          <a:prstGeom prst="rect">
            <a:avLst/>
          </a:prstGeom>
        </p:spPr>
        <p:txBody>
          <a:bodyPr vert="horz" lIns="91440" tIns="45720" rIns="91440" bIns="45720" rtlCol="0" anchor="ctr">
            <a:noAutofit/>
          </a:bodyPr>
          <a:lstStyle/>
          <a:p>
            <a:pPr algn="ctr" defTabSz="457200">
              <a:lnSpc>
                <a:spcPts val="2600"/>
              </a:lnSpc>
              <a:spcBef>
                <a:spcPct val="20000"/>
              </a:spcBef>
              <a:buFont typeface="Arial"/>
              <a:buNone/>
            </a:pPr>
            <a:r>
              <a:rPr lang="en-US" sz="1400" b="1" dirty="0" smtClean="0">
                <a:solidFill>
                  <a:prstClr val="black"/>
                </a:solidFill>
                <a:cs typeface="Arial" panose="020B0604020202020204" pitchFamily="34" charset="0"/>
              </a:rPr>
              <a:t>DefensePro</a:t>
            </a:r>
            <a:endParaRPr lang="en-US" sz="1400" b="1" dirty="0">
              <a:solidFill>
                <a:prstClr val="black"/>
              </a:solidFill>
              <a:cs typeface="Arial" panose="020B0604020202020204" pitchFamily="34" charset="0"/>
            </a:endParaRPr>
          </a:p>
        </p:txBody>
      </p:sp>
      <p:sp>
        <p:nvSpPr>
          <p:cNvPr id="30" name="Rectangle 29"/>
          <p:cNvSpPr/>
          <p:nvPr/>
        </p:nvSpPr>
        <p:spPr>
          <a:xfrm>
            <a:off x="0" y="1584960"/>
            <a:ext cx="1871612" cy="43753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31" name="Rectangle 30"/>
          <p:cNvSpPr/>
          <p:nvPr/>
        </p:nvSpPr>
        <p:spPr>
          <a:xfrm>
            <a:off x="0" y="1636353"/>
            <a:ext cx="1874520" cy="377026"/>
          </a:xfrm>
          <a:prstGeom prst="rect">
            <a:avLst/>
          </a:prstGeom>
          <a:noFill/>
        </p:spPr>
        <p:txBody>
          <a:bodyPr wrap="square" lIns="68580" tIns="34290" rIns="68580" bIns="34290" rtlCol="1">
            <a:spAutoFit/>
          </a:bodyPr>
          <a:lstStyle/>
          <a:p>
            <a:pPr algn="ctr"/>
            <a:r>
              <a:rPr lang="en-US" sz="2000" b="1" dirty="0" smtClean="0">
                <a:solidFill>
                  <a:prstClr val="black"/>
                </a:solidFill>
              </a:rPr>
              <a:t>Case</a:t>
            </a:r>
            <a:endParaRPr lang="en-US" sz="2000" b="1" dirty="0">
              <a:solidFill>
                <a:prstClr val="black"/>
              </a:solidFill>
            </a:endParaRPr>
          </a:p>
        </p:txBody>
      </p:sp>
      <p:sp>
        <p:nvSpPr>
          <p:cNvPr id="32" name="Line 9"/>
          <p:cNvSpPr>
            <a:spLocks noChangeShapeType="1"/>
          </p:cNvSpPr>
          <p:nvPr/>
        </p:nvSpPr>
        <p:spPr bwMode="invGray">
          <a:xfrm>
            <a:off x="1179443" y="2656131"/>
            <a:ext cx="7766437" cy="0"/>
          </a:xfrm>
          <a:prstGeom prst="line">
            <a:avLst/>
          </a:prstGeom>
          <a:ln w="19050">
            <a:solidFill>
              <a:srgbClr val="8C8C8C"/>
            </a:solidFill>
            <a:prstDash val="sysDash"/>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wrap="none" lIns="91411" tIns="45704" rIns="91411" bIns="45704" anchor="ctr"/>
          <a:lstStyle/>
          <a:p>
            <a:pPr>
              <a:defRPr/>
            </a:pPr>
            <a:endParaRPr lang="en-US" kern="0" dirty="0" smtClean="0">
              <a:solidFill>
                <a:srgbClr val="000000"/>
              </a:solidFill>
            </a:endParaRPr>
          </a:p>
        </p:txBody>
      </p:sp>
      <p:sp>
        <p:nvSpPr>
          <p:cNvPr id="33" name="Line 9"/>
          <p:cNvSpPr>
            <a:spLocks noChangeShapeType="1"/>
          </p:cNvSpPr>
          <p:nvPr/>
        </p:nvSpPr>
        <p:spPr bwMode="invGray">
          <a:xfrm>
            <a:off x="1179443" y="3905811"/>
            <a:ext cx="8431745" cy="0"/>
          </a:xfrm>
          <a:prstGeom prst="line">
            <a:avLst/>
          </a:prstGeom>
          <a:ln w="19050">
            <a:solidFill>
              <a:srgbClr val="8C8C8C"/>
            </a:solidFill>
            <a:prstDash val="sysDash"/>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wrap="none" lIns="91411" tIns="45704" rIns="91411" bIns="45704" anchor="ctr"/>
          <a:lstStyle/>
          <a:p>
            <a:endParaRPr lang="en-US" kern="0" dirty="0">
              <a:solidFill>
                <a:srgbClr val="000000"/>
              </a:solidFill>
            </a:endParaRPr>
          </a:p>
        </p:txBody>
      </p:sp>
      <p:sp>
        <p:nvSpPr>
          <p:cNvPr id="34" name="Line 9"/>
          <p:cNvSpPr>
            <a:spLocks noChangeShapeType="1"/>
          </p:cNvSpPr>
          <p:nvPr/>
        </p:nvSpPr>
        <p:spPr bwMode="invGray">
          <a:xfrm>
            <a:off x="1179443" y="5170731"/>
            <a:ext cx="7751197" cy="0"/>
          </a:xfrm>
          <a:prstGeom prst="line">
            <a:avLst/>
          </a:prstGeom>
          <a:ln w="19050">
            <a:solidFill>
              <a:srgbClr val="8C8C8C"/>
            </a:solidFill>
            <a:prstDash val="sysDash"/>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wrap="none" lIns="91411" tIns="45704" rIns="91411" bIns="45704" anchor="ctr"/>
          <a:lstStyle/>
          <a:p>
            <a:endParaRPr lang="en-US" kern="0" dirty="0">
              <a:solidFill>
                <a:srgbClr val="000000"/>
              </a:solidFill>
            </a:endParaRPr>
          </a:p>
        </p:txBody>
      </p:sp>
      <p:pic>
        <p:nvPicPr>
          <p:cNvPr id="16"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2098977" y="2103735"/>
            <a:ext cx="680727" cy="680728"/>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2895603" y="2205031"/>
            <a:ext cx="2264735"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NetFlow Attack Detector</a:t>
            </a:r>
            <a:endParaRPr lang="en-US" sz="1600" dirty="0">
              <a:solidFill>
                <a:prstClr val="black"/>
              </a:solidFill>
              <a:cs typeface="Arial" panose="020B0604020202020204" pitchFamily="34" charset="0"/>
            </a:endParaRPr>
          </a:p>
        </p:txBody>
      </p:sp>
      <p:sp>
        <p:nvSpPr>
          <p:cNvPr id="19" name="Rectangle 18"/>
          <p:cNvSpPr/>
          <p:nvPr/>
        </p:nvSpPr>
        <p:spPr>
          <a:xfrm>
            <a:off x="2895603" y="3472729"/>
            <a:ext cx="1919171"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NetFlow  Telemetry</a:t>
            </a:r>
            <a:endParaRPr lang="en-US" sz="1600" dirty="0">
              <a:solidFill>
                <a:prstClr val="black"/>
              </a:solidFill>
              <a:cs typeface="Arial" panose="020B0604020202020204" pitchFamily="34" charset="0"/>
            </a:endParaRPr>
          </a:p>
        </p:txBody>
      </p:sp>
      <p:sp>
        <p:nvSpPr>
          <p:cNvPr id="21" name="Rectangle 20"/>
          <p:cNvSpPr/>
          <p:nvPr/>
        </p:nvSpPr>
        <p:spPr>
          <a:xfrm>
            <a:off x="2895602" y="4720620"/>
            <a:ext cx="2531167"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OpenFlow (SDN) Telemetry</a:t>
            </a:r>
            <a:endParaRPr lang="en-US" sz="1600" dirty="0">
              <a:solidFill>
                <a:prstClr val="black"/>
              </a:solidFill>
              <a:cs typeface="Arial" panose="020B0604020202020204" pitchFamily="34" charset="0"/>
            </a:endParaRPr>
          </a:p>
        </p:txBody>
      </p:sp>
      <p:sp>
        <p:nvSpPr>
          <p:cNvPr id="27" name="Rectangle 26"/>
          <p:cNvSpPr/>
          <p:nvPr/>
        </p:nvSpPr>
        <p:spPr>
          <a:xfrm>
            <a:off x="6876656" y="2211654"/>
            <a:ext cx="1706371"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BGP Redirection</a:t>
            </a:r>
            <a:endParaRPr lang="en-US" sz="1600" dirty="0">
              <a:solidFill>
                <a:prstClr val="black"/>
              </a:solidFill>
              <a:cs typeface="Arial" panose="020B0604020202020204" pitchFamily="34" charset="0"/>
            </a:endParaRPr>
          </a:p>
        </p:txBody>
      </p:sp>
      <p:sp>
        <p:nvSpPr>
          <p:cNvPr id="28" name="Rectangle 27"/>
          <p:cNvSpPr/>
          <p:nvPr/>
        </p:nvSpPr>
        <p:spPr>
          <a:xfrm>
            <a:off x="6876656" y="3461334"/>
            <a:ext cx="1706371"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BGP Redirection</a:t>
            </a:r>
            <a:endParaRPr lang="en-US" sz="1600" dirty="0">
              <a:solidFill>
                <a:prstClr val="black"/>
              </a:solidFill>
              <a:cs typeface="Arial" panose="020B0604020202020204" pitchFamily="34" charset="0"/>
            </a:endParaRPr>
          </a:p>
        </p:txBody>
      </p:sp>
      <p:sp>
        <p:nvSpPr>
          <p:cNvPr id="29" name="Rectangle 28"/>
          <p:cNvSpPr/>
          <p:nvPr/>
        </p:nvSpPr>
        <p:spPr>
          <a:xfrm>
            <a:off x="6876656" y="4729599"/>
            <a:ext cx="1706371" cy="503388"/>
          </a:xfrm>
          <a:prstGeom prst="rect">
            <a:avLst/>
          </a:prstGeom>
        </p:spPr>
        <p:txBody>
          <a:bodyPr vert="horz" lIns="91440" tIns="45720" rIns="91440" bIns="45720" rtlCol="0" anchor="ctr">
            <a:noAutofit/>
          </a:bodyPr>
          <a:lstStyle/>
          <a:p>
            <a:pPr defTabSz="457200">
              <a:lnSpc>
                <a:spcPts val="2600"/>
              </a:lnSpc>
              <a:spcBef>
                <a:spcPct val="20000"/>
              </a:spcBef>
              <a:buFont typeface="Arial"/>
              <a:buNone/>
            </a:pPr>
            <a:r>
              <a:rPr lang="en-US" sz="1600" dirty="0" smtClean="0">
                <a:solidFill>
                  <a:prstClr val="black"/>
                </a:solidFill>
                <a:cs typeface="Arial" panose="020B0604020202020204" pitchFamily="34" charset="0"/>
              </a:rPr>
              <a:t>SDN Redirection</a:t>
            </a:r>
            <a:endParaRPr lang="en-US" sz="1600" dirty="0">
              <a:solidFill>
                <a:prstClr val="black"/>
              </a:solidFill>
              <a:cs typeface="Arial" panose="020B0604020202020204" pitchFamily="34" charset="0"/>
            </a:endParaRPr>
          </a:p>
        </p:txBody>
      </p:sp>
      <p:sp>
        <p:nvSpPr>
          <p:cNvPr id="35" name="Line 9"/>
          <p:cNvSpPr>
            <a:spLocks noChangeShapeType="1"/>
          </p:cNvSpPr>
          <p:nvPr/>
        </p:nvSpPr>
        <p:spPr bwMode="invGray">
          <a:xfrm>
            <a:off x="8930640" y="2656131"/>
            <a:ext cx="1143000" cy="1056897"/>
          </a:xfrm>
          <a:prstGeom prst="line">
            <a:avLst/>
          </a:prstGeom>
          <a:ln w="19050">
            <a:solidFill>
              <a:srgbClr val="8C8C8C"/>
            </a:solidFill>
            <a:prstDash val="sysDash"/>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wrap="none" lIns="91411" tIns="45704" rIns="91411" bIns="45704" anchor="ctr"/>
          <a:lstStyle/>
          <a:p>
            <a:endParaRPr lang="en-US" kern="0" dirty="0">
              <a:solidFill>
                <a:srgbClr val="000000"/>
              </a:solidFill>
            </a:endParaRPr>
          </a:p>
        </p:txBody>
      </p:sp>
      <p:sp>
        <p:nvSpPr>
          <p:cNvPr id="36" name="Line 9"/>
          <p:cNvSpPr>
            <a:spLocks noChangeShapeType="1"/>
          </p:cNvSpPr>
          <p:nvPr/>
        </p:nvSpPr>
        <p:spPr bwMode="invGray">
          <a:xfrm flipV="1">
            <a:off x="8950616" y="3905811"/>
            <a:ext cx="1123024" cy="1264920"/>
          </a:xfrm>
          <a:prstGeom prst="line">
            <a:avLst/>
          </a:prstGeom>
          <a:ln w="19050">
            <a:solidFill>
              <a:srgbClr val="8C8C8C"/>
            </a:solidFill>
            <a:prstDash val="sysDash"/>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wrap="none" lIns="91411" tIns="45704" rIns="91411" bIns="45704" anchor="ctr"/>
          <a:lstStyle/>
          <a:p>
            <a:endParaRPr lang="en-US" kern="0" dirty="0">
              <a:solidFill>
                <a:srgbClr val="000000"/>
              </a:solidFill>
            </a:endParaRPr>
          </a:p>
        </p:txBody>
      </p:sp>
      <p:pic>
        <p:nvPicPr>
          <p:cNvPr id="15" name="Picture 14"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8787" y="2098090"/>
            <a:ext cx="616675" cy="772629"/>
          </a:xfrm>
          <a:prstGeom prst="rect">
            <a:avLst/>
          </a:prstGeom>
          <a:noFill/>
          <a:ln>
            <a:noFill/>
          </a:ln>
          <a:effectLst>
            <a:outerShdw blurRad="63500" sx="102000" sy="102000" algn="ctr" rotWithShape="0">
              <a:prstClr val="black">
                <a:alpha val="40000"/>
              </a:prstClr>
            </a:outerShdw>
          </a:effectLst>
        </p:spPr>
      </p:pic>
      <p:pic>
        <p:nvPicPr>
          <p:cNvPr id="37" name="Picture 36"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9999" y="3349026"/>
            <a:ext cx="616675" cy="772629"/>
          </a:xfrm>
          <a:prstGeom prst="rect">
            <a:avLst/>
          </a:prstGeom>
          <a:noFill/>
          <a:ln>
            <a:noFill/>
          </a:ln>
          <a:effectLst>
            <a:outerShdw blurRad="63500" sx="102000" sy="102000" algn="ctr" rotWithShape="0">
              <a:prstClr val="black">
                <a:alpha val="40000"/>
              </a:prstClr>
            </a:outerShdw>
          </a:effectLst>
        </p:spPr>
      </p:pic>
      <p:pic>
        <p:nvPicPr>
          <p:cNvPr id="38" name="Picture 37"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24026" y="4605320"/>
            <a:ext cx="616675" cy="772629"/>
          </a:xfrm>
          <a:prstGeom prst="rect">
            <a:avLst/>
          </a:prstGeom>
          <a:noFill/>
          <a:ln>
            <a:noFill/>
          </a:ln>
          <a:effectLst>
            <a:outerShdw blurRad="63500" sx="102000" sy="102000" algn="ctr" rotWithShape="0">
              <a:prstClr val="black">
                <a:alpha val="40000"/>
              </a:prstClr>
            </a:outerShdw>
          </a:effectLst>
        </p:spPr>
      </p:pic>
      <p:pic>
        <p:nvPicPr>
          <p:cNvPr id="39" name="Picture 38"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1883" y="3349026"/>
            <a:ext cx="616675" cy="772629"/>
          </a:xfrm>
          <a:prstGeom prst="rect">
            <a:avLst/>
          </a:prstGeom>
          <a:noFill/>
          <a:ln>
            <a:noFill/>
          </a:ln>
          <a:effectLst>
            <a:outerShdw blurRad="63500" sx="102000" sy="102000" algn="ctr" rotWithShape="0">
              <a:prstClr val="black">
                <a:alpha val="40000"/>
              </a:prstClr>
            </a:outerShdw>
          </a:effectLst>
        </p:spPr>
      </p:pic>
      <p:pic>
        <p:nvPicPr>
          <p:cNvPr id="40" name="Picture 39"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5910" y="4605320"/>
            <a:ext cx="616675" cy="772629"/>
          </a:xfrm>
          <a:prstGeom prst="rect">
            <a:avLst/>
          </a:prstGeom>
          <a:noFill/>
          <a:ln>
            <a:noFill/>
          </a:ln>
          <a:effectLst>
            <a:outerShdw blurRad="63500" sx="102000" sy="102000" algn="ctr" rotWithShape="0">
              <a:prstClr val="black">
                <a:alpha val="40000"/>
              </a:prstClr>
            </a:outerShdw>
          </a:effectLst>
        </p:spPr>
      </p:pic>
      <p:sp>
        <p:nvSpPr>
          <p:cNvPr id="41"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47</a:t>
            </a:fld>
            <a:endParaRPr lang="en-US" b="0" dirty="0">
              <a:solidFill>
                <a:prstClr val="white"/>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6819" y="2212471"/>
            <a:ext cx="857972" cy="857972"/>
          </a:xfrm>
          <a:prstGeom prst="rect">
            <a:avLst/>
          </a:prstGeom>
          <a:noFill/>
          <a:ln>
            <a:noFill/>
          </a:ln>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6818" y="3472729"/>
            <a:ext cx="857972" cy="857972"/>
          </a:xfrm>
          <a:prstGeom prst="rect">
            <a:avLst/>
          </a:prstGeom>
          <a:noFill/>
          <a:ln>
            <a:noFill/>
          </a:ln>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8273" y="4732988"/>
            <a:ext cx="857972" cy="857972"/>
          </a:xfrm>
          <a:prstGeom prst="rect">
            <a:avLst/>
          </a:prstGeom>
          <a:noFill/>
          <a:ln>
            <a:noFill/>
          </a:ln>
        </p:spPr>
      </p:pic>
      <p:pic>
        <p:nvPicPr>
          <p:cNvPr id="44" name="Picture 43"/>
          <p:cNvPicPr>
            <a:picLocks noChangeAspect="1"/>
          </p:cNvPicPr>
          <p:nvPr/>
        </p:nvPicPr>
        <p:blipFill rotWithShape="1">
          <a:blip r:embed="rId7" cstate="print">
            <a:extLst>
              <a:ext uri="{28A0092B-C50C-407E-A947-70E740481C1C}">
                <a14:useLocalDpi xmlns:a14="http://schemas.microsoft.com/office/drawing/2010/main" val="0"/>
              </a:ext>
            </a:extLst>
          </a:blip>
          <a:srcRect t="35278" b="35888"/>
          <a:stretch/>
        </p:blipFill>
        <p:spPr>
          <a:xfrm>
            <a:off x="9475023" y="3514870"/>
            <a:ext cx="2121309" cy="611662"/>
          </a:xfrm>
          <a:prstGeom prst="rect">
            <a:avLst/>
          </a:prstGeom>
          <a:noFill/>
          <a:ln>
            <a:noFill/>
          </a:ln>
        </p:spPr>
      </p:pic>
    </p:spTree>
    <p:extLst>
      <p:ext uri="{BB962C8B-B14F-4D97-AF65-F5344CB8AC3E}">
        <p14:creationId xmlns:p14="http://schemas.microsoft.com/office/powerpoint/2010/main" val="11286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par>
                                <p:cTn id="12" presetID="10" presetClass="entr" presetSubtype="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1000"/>
                            </p:stCondLst>
                            <p:childTnLst>
                              <p:par>
                                <p:cTn id="60" presetID="22" presetClass="entr" presetSubtype="4"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down)">
                                      <p:cBhvr>
                                        <p:cTn id="62" dur="500"/>
                                        <p:tgtEl>
                                          <p:spTgt spid="36"/>
                                        </p:tgtEl>
                                      </p:cBhvr>
                                    </p:animEffect>
                                  </p:childTnLst>
                                </p:cTn>
                              </p:par>
                              <p:par>
                                <p:cTn id="63" presetID="10" presetClass="entr" presetSubtype="0" fill="hold"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par>
                          <p:cTn id="69" fill="hold">
                            <p:stCondLst>
                              <p:cond delay="1500"/>
                            </p:stCondLst>
                            <p:childTnLst>
                              <p:par>
                                <p:cTn id="70" presetID="10" presetClass="entr" presetSubtype="0" fill="hold"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7" grpId="0"/>
      <p:bldP spid="19" grpId="0"/>
      <p:bldP spid="21" grpId="0"/>
      <p:bldP spid="27" grpId="0"/>
      <p:bldP spid="28" grpId="0"/>
      <p:bldP spid="29" grpId="0"/>
      <p:bldP spid="35" grpId="0" animBg="1"/>
      <p:bldP spid="3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Service Provider </a:t>
            </a:r>
            <a:r>
              <a:rPr lang="en-US" dirty="0" smtClean="0"/>
              <a:t>Solution</a:t>
            </a:r>
            <a:endParaRPr lang="en-US" dirty="0"/>
          </a:p>
        </p:txBody>
      </p:sp>
    </p:spTree>
    <p:extLst>
      <p:ext uri="{BB962C8B-B14F-4D97-AF65-F5344CB8AC3E}">
        <p14:creationId xmlns:p14="http://schemas.microsoft.com/office/powerpoint/2010/main" val="32216956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4719" y="1556521"/>
            <a:ext cx="2618865" cy="3555229"/>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1" name="Rectangle 90"/>
          <p:cNvSpPr/>
          <p:nvPr/>
        </p:nvSpPr>
        <p:spPr>
          <a:xfrm>
            <a:off x="2615233" y="1556521"/>
            <a:ext cx="5237580" cy="3555229"/>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cxnSp>
        <p:nvCxnSpPr>
          <p:cNvPr id="61" name="Straight Connector 60"/>
          <p:cNvCxnSpPr/>
          <p:nvPr/>
        </p:nvCxnSpPr>
        <p:spPr>
          <a:xfrm>
            <a:off x="1029528" y="3248677"/>
            <a:ext cx="2377247" cy="0"/>
          </a:xfrm>
          <a:prstGeom prst="line">
            <a:avLst/>
          </a:prstGeom>
          <a:noFill/>
          <a:ln w="19050" cap="flat" cmpd="sng" algn="ctr">
            <a:solidFill>
              <a:srgbClr val="8C8C8C"/>
            </a:solidFill>
            <a:prstDash val="sysDash"/>
            <a:headEnd type="none" w="med" len="med"/>
            <a:tailEnd type="none" w="med" len="med"/>
          </a:ln>
          <a:effectLst/>
        </p:spPr>
      </p:cxnSp>
      <p:cxnSp>
        <p:nvCxnSpPr>
          <p:cNvPr id="70" name="Straight Connector 69"/>
          <p:cNvCxnSpPr/>
          <p:nvPr/>
        </p:nvCxnSpPr>
        <p:spPr>
          <a:xfrm>
            <a:off x="3398838" y="3247618"/>
            <a:ext cx="4893988" cy="0"/>
          </a:xfrm>
          <a:prstGeom prst="line">
            <a:avLst/>
          </a:prstGeom>
          <a:noFill/>
          <a:ln w="19050" cap="flat" cmpd="sng" algn="ctr">
            <a:solidFill>
              <a:srgbClr val="8C8C8C"/>
            </a:solidFill>
            <a:prstDash val="sysDash"/>
            <a:headEnd type="none" w="med" len="med"/>
            <a:tailEnd type="none" w="med" len="med"/>
          </a:ln>
          <a:effectLst/>
        </p:spPr>
      </p:cxnSp>
      <p:cxnSp>
        <p:nvCxnSpPr>
          <p:cNvPr id="80" name="Straight Connector 79"/>
          <p:cNvCxnSpPr/>
          <p:nvPr/>
        </p:nvCxnSpPr>
        <p:spPr>
          <a:xfrm flipV="1">
            <a:off x="2608263" y="2554106"/>
            <a:ext cx="1760054" cy="693512"/>
          </a:xfrm>
          <a:prstGeom prst="line">
            <a:avLst/>
          </a:prstGeom>
          <a:noFill/>
          <a:ln w="19050" cap="flat" cmpd="sng" algn="ctr">
            <a:solidFill>
              <a:srgbClr val="8C8C8C"/>
            </a:solidFill>
            <a:prstDash val="sysDash"/>
            <a:headEnd type="none" w="med" len="med"/>
            <a:tailEnd type="none" w="med" len="med"/>
          </a:ln>
          <a:effectLst/>
        </p:spPr>
      </p:cxnSp>
      <p:cxnSp>
        <p:nvCxnSpPr>
          <p:cNvPr id="82" name="Straight Connector 81"/>
          <p:cNvCxnSpPr/>
          <p:nvPr/>
        </p:nvCxnSpPr>
        <p:spPr>
          <a:xfrm>
            <a:off x="2615232" y="3215861"/>
            <a:ext cx="1753085" cy="747728"/>
          </a:xfrm>
          <a:prstGeom prst="line">
            <a:avLst/>
          </a:prstGeom>
          <a:noFill/>
          <a:ln w="19050" cap="flat" cmpd="sng" algn="ctr">
            <a:solidFill>
              <a:srgbClr val="8C8C8C"/>
            </a:solidFill>
            <a:prstDash val="sysDash"/>
            <a:headEnd type="none" w="med" len="med"/>
            <a:tailEnd type="none" w="med" len="med"/>
          </a:ln>
          <a:effectLst/>
        </p:spPr>
      </p:cxnSp>
      <p:cxnSp>
        <p:nvCxnSpPr>
          <p:cNvPr id="84" name="Straight Connector 83"/>
          <p:cNvCxnSpPr/>
          <p:nvPr/>
        </p:nvCxnSpPr>
        <p:spPr>
          <a:xfrm>
            <a:off x="6099729" y="2538542"/>
            <a:ext cx="1753084" cy="709076"/>
          </a:xfrm>
          <a:prstGeom prst="line">
            <a:avLst/>
          </a:prstGeom>
          <a:noFill/>
          <a:ln w="19050" cap="flat" cmpd="sng" algn="ctr">
            <a:solidFill>
              <a:srgbClr val="8C8C8C"/>
            </a:solidFill>
            <a:prstDash val="sysDash"/>
            <a:headEnd type="none" w="med" len="med"/>
            <a:tailEnd type="none" w="med" len="med"/>
          </a:ln>
          <a:effectLst/>
        </p:spPr>
      </p:cxnSp>
      <p:cxnSp>
        <p:nvCxnSpPr>
          <p:cNvPr id="86" name="Straight Connector 85"/>
          <p:cNvCxnSpPr/>
          <p:nvPr/>
        </p:nvCxnSpPr>
        <p:spPr>
          <a:xfrm flipH="1">
            <a:off x="6125129" y="3241397"/>
            <a:ext cx="1753085" cy="715841"/>
          </a:xfrm>
          <a:prstGeom prst="line">
            <a:avLst/>
          </a:prstGeom>
          <a:noFill/>
          <a:ln w="19050" cap="flat" cmpd="sng" algn="ctr">
            <a:solidFill>
              <a:srgbClr val="8C8C8C"/>
            </a:solidFill>
            <a:prstDash val="sysDash"/>
            <a:headEnd type="none" w="med" len="med"/>
            <a:tailEnd type="none" w="med" len="med"/>
          </a:ln>
          <a:effectLst/>
        </p:spPr>
      </p:cxnSp>
      <p:sp>
        <p:nvSpPr>
          <p:cNvPr id="92" name="Rectangle 91"/>
          <p:cNvSpPr/>
          <p:nvPr/>
        </p:nvSpPr>
        <p:spPr>
          <a:xfrm>
            <a:off x="7852815" y="1556521"/>
            <a:ext cx="4339186" cy="3555229"/>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grpSp>
        <p:nvGrpSpPr>
          <p:cNvPr id="15" name="Group 14"/>
          <p:cNvGrpSpPr/>
          <p:nvPr/>
        </p:nvGrpSpPr>
        <p:grpSpPr>
          <a:xfrm>
            <a:off x="4023304" y="2193529"/>
            <a:ext cx="2421438" cy="2115072"/>
            <a:chOff x="4056664" y="2536429"/>
            <a:chExt cx="2421438" cy="2115072"/>
          </a:xfrm>
        </p:grpSpPr>
        <p:cxnSp>
          <p:nvCxnSpPr>
            <p:cNvPr id="73" name="Straight Connector 72"/>
            <p:cNvCxnSpPr/>
            <p:nvPr/>
          </p:nvCxnSpPr>
          <p:spPr>
            <a:xfrm>
              <a:off x="4396915" y="2881442"/>
              <a:ext cx="0" cy="1480483"/>
            </a:xfrm>
            <a:prstGeom prst="line">
              <a:avLst/>
            </a:prstGeom>
            <a:noFill/>
            <a:ln w="19050" cap="flat" cmpd="sng" algn="ctr">
              <a:solidFill>
                <a:srgbClr val="8C8C8C"/>
              </a:solidFill>
              <a:prstDash val="sysDash"/>
              <a:headEnd type="none" w="med" len="med"/>
              <a:tailEnd type="none" w="med" len="med"/>
            </a:ln>
            <a:effectLst/>
          </p:spPr>
        </p:cxnSp>
        <p:cxnSp>
          <p:nvCxnSpPr>
            <p:cNvPr id="74" name="Straight Connector 73"/>
            <p:cNvCxnSpPr/>
            <p:nvPr/>
          </p:nvCxnSpPr>
          <p:spPr>
            <a:xfrm>
              <a:off x="6133089" y="2909802"/>
              <a:ext cx="0" cy="1480483"/>
            </a:xfrm>
            <a:prstGeom prst="line">
              <a:avLst/>
            </a:prstGeom>
            <a:noFill/>
            <a:ln w="19050" cap="flat" cmpd="sng" algn="ctr">
              <a:solidFill>
                <a:srgbClr val="8C8C8C"/>
              </a:solidFill>
              <a:prstDash val="sysDash"/>
              <a:headEnd type="none" w="med" len="med"/>
              <a:tailEnd type="none" w="med" len="med"/>
            </a:ln>
            <a:effectLst/>
          </p:spPr>
        </p:cxnSp>
        <p:cxnSp>
          <p:nvCxnSpPr>
            <p:cNvPr id="76" name="Straight Connector 75"/>
            <p:cNvCxnSpPr/>
            <p:nvPr/>
          </p:nvCxnSpPr>
          <p:spPr>
            <a:xfrm>
              <a:off x="4387390" y="2870633"/>
              <a:ext cx="1731412" cy="1416805"/>
            </a:xfrm>
            <a:prstGeom prst="line">
              <a:avLst/>
            </a:prstGeom>
            <a:noFill/>
            <a:ln w="19050" cap="flat" cmpd="sng" algn="ctr">
              <a:solidFill>
                <a:srgbClr val="8C8C8C"/>
              </a:solidFill>
              <a:prstDash val="sysDash"/>
              <a:headEnd type="none" w="med" len="med"/>
              <a:tailEnd type="none" w="med" len="med"/>
            </a:ln>
            <a:effectLst/>
          </p:spPr>
        </p:cxnSp>
        <p:cxnSp>
          <p:nvCxnSpPr>
            <p:cNvPr id="78" name="Straight Connector 77"/>
            <p:cNvCxnSpPr/>
            <p:nvPr/>
          </p:nvCxnSpPr>
          <p:spPr>
            <a:xfrm flipV="1">
              <a:off x="4387390" y="2889683"/>
              <a:ext cx="1731412" cy="1416806"/>
            </a:xfrm>
            <a:prstGeom prst="line">
              <a:avLst/>
            </a:prstGeom>
            <a:noFill/>
            <a:ln w="19050" cap="flat" cmpd="sng" algn="ctr">
              <a:solidFill>
                <a:srgbClr val="8C8C8C"/>
              </a:solidFill>
              <a:prstDash val="sysDash"/>
              <a:headEnd type="none" w="med" len="med"/>
              <a:tailEnd type="none" w="med" len="med"/>
            </a:ln>
            <a:effectLst/>
          </p:spPr>
        </p:cxnSp>
        <p:cxnSp>
          <p:nvCxnSpPr>
            <p:cNvPr id="111" name="Straight Connector 110"/>
            <p:cNvCxnSpPr/>
            <p:nvPr/>
          </p:nvCxnSpPr>
          <p:spPr>
            <a:xfrm>
              <a:off x="4387390" y="2882360"/>
              <a:ext cx="1731412" cy="14646"/>
            </a:xfrm>
            <a:prstGeom prst="line">
              <a:avLst/>
            </a:prstGeom>
            <a:noFill/>
            <a:ln w="19050" cap="flat" cmpd="sng" algn="ctr">
              <a:solidFill>
                <a:srgbClr val="8C8C8C"/>
              </a:solidFill>
              <a:prstDash val="sysDash"/>
              <a:headEnd type="none" w="med" len="med"/>
              <a:tailEnd type="none" w="med" len="med"/>
            </a:ln>
            <a:effectLst/>
          </p:spPr>
        </p:cxnSp>
        <p:cxnSp>
          <p:nvCxnSpPr>
            <p:cNvPr id="114" name="Straight Connector 113"/>
            <p:cNvCxnSpPr/>
            <p:nvPr/>
          </p:nvCxnSpPr>
          <p:spPr>
            <a:xfrm>
              <a:off x="4396915" y="4306488"/>
              <a:ext cx="1731412" cy="0"/>
            </a:xfrm>
            <a:prstGeom prst="line">
              <a:avLst/>
            </a:prstGeom>
            <a:noFill/>
            <a:ln w="19050" cap="flat" cmpd="sng" algn="ctr">
              <a:solidFill>
                <a:srgbClr val="8C8C8C"/>
              </a:solidFill>
              <a:prstDash val="sysDash"/>
              <a:headEnd type="none" w="med" len="med"/>
              <a:tailEnd type="none" w="med" len="med"/>
            </a:ln>
            <a:effectLst/>
          </p:spPr>
        </p:cxnSp>
        <p:pic>
          <p:nvPicPr>
            <p:cNvPr id="65"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4056664" y="2536429"/>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4056664" y="3961475"/>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788076" y="2536429"/>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788076" y="3961475"/>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15" name="Straight Connector 114"/>
          <p:cNvCxnSpPr/>
          <p:nvPr/>
        </p:nvCxnSpPr>
        <p:spPr>
          <a:xfrm>
            <a:off x="8031749" y="3247618"/>
            <a:ext cx="2831634" cy="0"/>
          </a:xfrm>
          <a:prstGeom prst="line">
            <a:avLst/>
          </a:prstGeom>
          <a:noFill/>
          <a:ln w="19050" cap="flat" cmpd="sng" algn="ctr">
            <a:solidFill>
              <a:srgbClr val="8C8C8C"/>
            </a:solidFill>
            <a:prstDash val="sysDash"/>
            <a:headEnd type="none" w="med" len="med"/>
            <a:tailEnd type="none" w="med" len="med"/>
          </a:ln>
          <a:effectLst/>
        </p:spPr>
      </p:cxnSp>
      <p:cxnSp>
        <p:nvCxnSpPr>
          <p:cNvPr id="118" name="Straight Connector 117"/>
          <p:cNvCxnSpPr/>
          <p:nvPr/>
        </p:nvCxnSpPr>
        <p:spPr>
          <a:xfrm>
            <a:off x="7835626" y="2294571"/>
            <a:ext cx="16149" cy="1868252"/>
          </a:xfrm>
          <a:prstGeom prst="line">
            <a:avLst/>
          </a:prstGeom>
          <a:noFill/>
          <a:ln w="19050" cap="flat" cmpd="sng" algn="ctr">
            <a:solidFill>
              <a:srgbClr val="8C8C8C"/>
            </a:solidFill>
            <a:prstDash val="sysDash"/>
            <a:headEnd type="none" w="med" len="med"/>
            <a:tailEnd type="none" w="med" len="med"/>
          </a:ln>
          <a:effectLst/>
        </p:spPr>
      </p:cxnSp>
      <p:cxnSp>
        <p:nvCxnSpPr>
          <p:cNvPr id="120" name="Straight Connector 119"/>
          <p:cNvCxnSpPr/>
          <p:nvPr/>
        </p:nvCxnSpPr>
        <p:spPr>
          <a:xfrm>
            <a:off x="7847225" y="2287406"/>
            <a:ext cx="2947375" cy="0"/>
          </a:xfrm>
          <a:prstGeom prst="line">
            <a:avLst/>
          </a:prstGeom>
          <a:noFill/>
          <a:ln w="19050" cap="flat" cmpd="sng" algn="ctr">
            <a:solidFill>
              <a:srgbClr val="8C8C8C"/>
            </a:solidFill>
            <a:prstDash val="sysDash"/>
            <a:headEnd type="none" w="med" len="med"/>
            <a:tailEnd type="none" w="med" len="med"/>
          </a:ln>
          <a:effectLst/>
        </p:spPr>
      </p:cxnSp>
      <p:cxnSp>
        <p:nvCxnSpPr>
          <p:cNvPr id="124" name="Straight Connector 123"/>
          <p:cNvCxnSpPr/>
          <p:nvPr/>
        </p:nvCxnSpPr>
        <p:spPr>
          <a:xfrm>
            <a:off x="7844119" y="4162823"/>
            <a:ext cx="2966349" cy="0"/>
          </a:xfrm>
          <a:prstGeom prst="line">
            <a:avLst/>
          </a:prstGeom>
          <a:noFill/>
          <a:ln w="19050" cap="flat" cmpd="sng" algn="ctr">
            <a:solidFill>
              <a:srgbClr val="8C8C8C"/>
            </a:solidFill>
            <a:prstDash val="sysDash"/>
            <a:headEnd type="none" w="med" len="med"/>
            <a:tailEnd type="none" w="med" len="med"/>
          </a:ln>
          <a:effectLst/>
        </p:spPr>
      </p:cxnSp>
      <p:sp>
        <p:nvSpPr>
          <p:cNvPr id="146" name="TextBox 145"/>
          <p:cNvSpPr txBox="1"/>
          <p:nvPr/>
        </p:nvSpPr>
        <p:spPr>
          <a:xfrm>
            <a:off x="125801" y="1565244"/>
            <a:ext cx="2369852" cy="764702"/>
          </a:xfrm>
          <a:prstGeom prst="rect">
            <a:avLst/>
          </a:prstGeom>
          <a:noFill/>
        </p:spPr>
        <p:txBody>
          <a:bodyPr wrap="square" lIns="117226" tIns="58613" rIns="117226" bIns="58613" rtlCol="0">
            <a:spAutoFit/>
          </a:bodyPr>
          <a:lstStyle/>
          <a:p>
            <a:pPr algn="ctr"/>
            <a:r>
              <a:rPr lang="en-US" sz="1400" b="1" dirty="0" smtClean="0">
                <a:latin typeface="+mj-lt"/>
              </a:rPr>
              <a:t>Peering </a:t>
            </a:r>
          </a:p>
          <a:p>
            <a:pPr algn="ctr"/>
            <a:r>
              <a:rPr lang="en-US" sz="1400" b="1" dirty="0" smtClean="0">
                <a:latin typeface="+mj-lt"/>
              </a:rPr>
              <a:t>Carriers/ISPs</a:t>
            </a:r>
            <a:r>
              <a:rPr lang="he-IL" sz="1400" b="1" dirty="0" smtClean="0">
                <a:latin typeface="+mj-lt"/>
              </a:rPr>
              <a:t> </a:t>
            </a:r>
            <a:r>
              <a:rPr lang="en-US" sz="1400" b="1" dirty="0" smtClean="0">
                <a:latin typeface="+mj-lt"/>
              </a:rPr>
              <a:t>Local/International</a:t>
            </a:r>
            <a:endParaRPr lang="en-US" sz="1400" b="1" dirty="0">
              <a:latin typeface="+mj-lt"/>
            </a:endParaRPr>
          </a:p>
        </p:txBody>
      </p:sp>
      <p:sp>
        <p:nvSpPr>
          <p:cNvPr id="147" name="TextBox 146"/>
          <p:cNvSpPr txBox="1"/>
          <p:nvPr/>
        </p:nvSpPr>
        <p:spPr>
          <a:xfrm>
            <a:off x="4208417" y="1587996"/>
            <a:ext cx="2090069" cy="333814"/>
          </a:xfrm>
          <a:prstGeom prst="rect">
            <a:avLst/>
          </a:prstGeom>
          <a:noFill/>
        </p:spPr>
        <p:txBody>
          <a:bodyPr wrap="none" lIns="117226" tIns="58613" rIns="117226" bIns="58613" rtlCol="0">
            <a:spAutoFit/>
          </a:bodyPr>
          <a:lstStyle/>
          <a:p>
            <a:r>
              <a:rPr lang="en-US" sz="1400" b="1" dirty="0" smtClean="0">
                <a:latin typeface="+mj-lt"/>
              </a:rPr>
              <a:t>Internet Service Provider</a:t>
            </a:r>
            <a:endParaRPr lang="en-US" sz="1400" b="1" dirty="0">
              <a:latin typeface="+mj-lt"/>
            </a:endParaRPr>
          </a:p>
        </p:txBody>
      </p:sp>
      <p:sp>
        <p:nvSpPr>
          <p:cNvPr id="148" name="TextBox 147"/>
          <p:cNvSpPr txBox="1"/>
          <p:nvPr/>
        </p:nvSpPr>
        <p:spPr>
          <a:xfrm>
            <a:off x="8785789" y="1565244"/>
            <a:ext cx="2621705" cy="333814"/>
          </a:xfrm>
          <a:prstGeom prst="rect">
            <a:avLst/>
          </a:prstGeom>
          <a:noFill/>
        </p:spPr>
        <p:txBody>
          <a:bodyPr wrap="square" lIns="117226" tIns="58613" rIns="117226" bIns="58613" rtlCol="0">
            <a:spAutoFit/>
          </a:bodyPr>
          <a:lstStyle/>
          <a:p>
            <a:pPr algn="ctr"/>
            <a:r>
              <a:rPr lang="en-US" sz="1400" b="1" dirty="0" smtClean="0">
                <a:latin typeface="+mj-lt"/>
              </a:rPr>
              <a:t>Corporate Internet</a:t>
            </a:r>
            <a:r>
              <a:rPr lang="he-IL" sz="1400" b="1" dirty="0" smtClean="0">
                <a:latin typeface="+mj-lt"/>
              </a:rPr>
              <a:t> </a:t>
            </a:r>
            <a:r>
              <a:rPr lang="en-US" sz="1400" b="1" dirty="0" smtClean="0">
                <a:latin typeface="+mj-lt"/>
              </a:rPr>
              <a:t>Connection</a:t>
            </a:r>
            <a:endParaRPr lang="en-US" sz="1400" b="1" dirty="0">
              <a:latin typeface="+mj-lt"/>
            </a:endParaRPr>
          </a:p>
        </p:txBody>
      </p:sp>
      <p:sp>
        <p:nvSpPr>
          <p:cNvPr id="165" name="Rectangle 164"/>
          <p:cNvSpPr/>
          <p:nvPr/>
        </p:nvSpPr>
        <p:spPr>
          <a:xfrm>
            <a:off x="7383870" y="3519831"/>
            <a:ext cx="937885" cy="276999"/>
          </a:xfrm>
          <a:prstGeom prst="rect">
            <a:avLst/>
          </a:prstGeom>
        </p:spPr>
        <p:txBody>
          <a:bodyPr wrap="none">
            <a:spAutoFit/>
          </a:bodyPr>
          <a:lstStyle/>
          <a:p>
            <a:r>
              <a:rPr lang="en-US" sz="1200" dirty="0">
                <a:effectLst>
                  <a:glow rad="88900">
                    <a:schemeClr val="bg1"/>
                  </a:glow>
                </a:effectLst>
              </a:rPr>
              <a:t>Transit Edge</a:t>
            </a:r>
          </a:p>
        </p:txBody>
      </p:sp>
      <p:sp>
        <p:nvSpPr>
          <p:cNvPr id="166" name="Rectangle 165"/>
          <p:cNvSpPr/>
          <p:nvPr/>
        </p:nvSpPr>
        <p:spPr>
          <a:xfrm>
            <a:off x="2117952" y="3517595"/>
            <a:ext cx="992388" cy="276999"/>
          </a:xfrm>
          <a:prstGeom prst="rect">
            <a:avLst/>
          </a:prstGeom>
        </p:spPr>
        <p:txBody>
          <a:bodyPr wrap="none">
            <a:spAutoFit/>
          </a:bodyPr>
          <a:lstStyle/>
          <a:p>
            <a:r>
              <a:rPr lang="en-US" sz="1200" dirty="0">
                <a:effectLst>
                  <a:glow rad="88900">
                    <a:schemeClr val="bg1"/>
                  </a:glow>
                </a:effectLst>
              </a:rPr>
              <a:t>Peering Edge</a:t>
            </a:r>
          </a:p>
        </p:txBody>
      </p:sp>
      <p:sp>
        <p:nvSpPr>
          <p:cNvPr id="167" name="Rectangle 166"/>
          <p:cNvSpPr/>
          <p:nvPr/>
        </p:nvSpPr>
        <p:spPr>
          <a:xfrm>
            <a:off x="4828890" y="3977906"/>
            <a:ext cx="797013" cy="276999"/>
          </a:xfrm>
          <a:prstGeom prst="rect">
            <a:avLst/>
          </a:prstGeom>
        </p:spPr>
        <p:txBody>
          <a:bodyPr wrap="none">
            <a:spAutoFit/>
          </a:bodyPr>
          <a:lstStyle/>
          <a:p>
            <a:r>
              <a:rPr lang="en-US" sz="1200" dirty="0"/>
              <a:t>Backbone</a:t>
            </a:r>
          </a:p>
        </p:txBody>
      </p:sp>
      <p:grpSp>
        <p:nvGrpSpPr>
          <p:cNvPr id="60" name="Group 59"/>
          <p:cNvGrpSpPr/>
          <p:nvPr/>
        </p:nvGrpSpPr>
        <p:grpSpPr>
          <a:xfrm>
            <a:off x="10748426" y="2882535"/>
            <a:ext cx="736698" cy="622450"/>
            <a:chOff x="10251191" y="2100345"/>
            <a:chExt cx="996425" cy="841898"/>
          </a:xfrm>
        </p:grpSpPr>
        <p:pic>
          <p:nvPicPr>
            <p:cNvPr id="62"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9"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5" name="Group 84"/>
          <p:cNvGrpSpPr/>
          <p:nvPr/>
        </p:nvGrpSpPr>
        <p:grpSpPr>
          <a:xfrm>
            <a:off x="10748426" y="3798555"/>
            <a:ext cx="736698" cy="622450"/>
            <a:chOff x="10251191" y="2100345"/>
            <a:chExt cx="996425" cy="841898"/>
          </a:xfrm>
        </p:grpSpPr>
        <p:pic>
          <p:nvPicPr>
            <p:cNvPr id="87"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5" name="Group 104"/>
          <p:cNvGrpSpPr/>
          <p:nvPr/>
        </p:nvGrpSpPr>
        <p:grpSpPr>
          <a:xfrm>
            <a:off x="10748426" y="1958727"/>
            <a:ext cx="736698" cy="622450"/>
            <a:chOff x="10251191" y="2100345"/>
            <a:chExt cx="996425" cy="841898"/>
          </a:xfrm>
        </p:grpSpPr>
        <p:pic>
          <p:nvPicPr>
            <p:cNvPr id="106"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49</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grpSp>
        <p:nvGrpSpPr>
          <p:cNvPr id="54" name="Group 53"/>
          <p:cNvGrpSpPr/>
          <p:nvPr/>
        </p:nvGrpSpPr>
        <p:grpSpPr>
          <a:xfrm>
            <a:off x="597231" y="2606644"/>
            <a:ext cx="1336210" cy="1012875"/>
            <a:chOff x="597231" y="2606644"/>
            <a:chExt cx="1336210" cy="1012875"/>
          </a:xfrm>
        </p:grpSpPr>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56"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7"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7201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200149" y="432709"/>
            <a:ext cx="9329889" cy="583293"/>
          </a:xfrm>
        </p:spPr>
        <p:txBody>
          <a:bodyPr/>
          <a:lstStyle/>
          <a:p>
            <a:r>
              <a:rPr lang="en-US" dirty="0" smtClean="0"/>
              <a:t>Attacker Motivation is Shifting</a:t>
            </a:r>
            <a:endParaRPr lang="en-US" dirty="0"/>
          </a:p>
        </p:txBody>
      </p:sp>
      <p:sp>
        <p:nvSpPr>
          <p:cNvPr id="10" name="Content Placeholder 9"/>
          <p:cNvSpPr>
            <a:spLocks noGrp="1"/>
          </p:cNvSpPr>
          <p:nvPr>
            <p:ph sz="quarter" idx="17"/>
          </p:nvPr>
        </p:nvSpPr>
        <p:spPr>
          <a:xfrm>
            <a:off x="437170" y="2232562"/>
            <a:ext cx="5258903" cy="2984332"/>
          </a:xfrm>
        </p:spPr>
        <p:txBody>
          <a:bodyPr/>
          <a:lstStyle/>
          <a:p>
            <a:pPr>
              <a:spcBef>
                <a:spcPts val="600"/>
              </a:spcBef>
              <a:spcAft>
                <a:spcPts val="600"/>
              </a:spcAft>
            </a:pPr>
            <a:r>
              <a:rPr lang="en-US" dirty="0" smtClean="0"/>
              <a:t>More than </a:t>
            </a:r>
            <a:r>
              <a:rPr lang="en-US" b="1" dirty="0" smtClean="0"/>
              <a:t>50% increase</a:t>
            </a:r>
            <a:r>
              <a:rPr lang="en-US" dirty="0" smtClean="0"/>
              <a:t> </a:t>
            </a:r>
            <a:r>
              <a:rPr lang="en-US" dirty="0"/>
              <a:t>in </a:t>
            </a:r>
            <a:r>
              <a:rPr lang="en-US" b="1" dirty="0"/>
              <a:t>ransom</a:t>
            </a:r>
            <a:r>
              <a:rPr lang="en-US" dirty="0"/>
              <a:t> as a motivator for </a:t>
            </a:r>
            <a:r>
              <a:rPr lang="en-US" dirty="0" smtClean="0"/>
              <a:t>attackers</a:t>
            </a:r>
            <a:endParaRPr lang="en-US" dirty="0"/>
          </a:p>
          <a:p>
            <a:pPr>
              <a:spcBef>
                <a:spcPts val="600"/>
              </a:spcBef>
              <a:spcAft>
                <a:spcPts val="600"/>
              </a:spcAft>
            </a:pPr>
            <a:r>
              <a:rPr lang="en-US" dirty="0" smtClean="0"/>
              <a:t>Motivation </a:t>
            </a:r>
            <a:r>
              <a:rPr lang="en-US" dirty="0"/>
              <a:t>behind cyber-attacks </a:t>
            </a:r>
            <a:r>
              <a:rPr lang="en-US" dirty="0" smtClean="0"/>
              <a:t>is still largely </a:t>
            </a:r>
            <a:r>
              <a:rPr lang="en-US" b="1" dirty="0" smtClean="0"/>
              <a:t>unknown</a:t>
            </a:r>
            <a:endParaRPr lang="en-US" dirty="0"/>
          </a:p>
          <a:p>
            <a:pPr>
              <a:spcBef>
                <a:spcPts val="600"/>
              </a:spcBef>
              <a:spcAft>
                <a:spcPts val="600"/>
              </a:spcAft>
            </a:pPr>
            <a:r>
              <a:rPr lang="en-US" dirty="0"/>
              <a:t>One-third cited </a:t>
            </a:r>
            <a:r>
              <a:rPr lang="en-US" b="1" dirty="0" smtClean="0"/>
              <a:t>political/hacktivism</a:t>
            </a:r>
            <a:endParaRPr lang="en-US" dirty="0" smtClean="0"/>
          </a:p>
          <a:p>
            <a:pPr>
              <a:spcBef>
                <a:spcPts val="600"/>
              </a:spcBef>
              <a:spcAft>
                <a:spcPts val="600"/>
              </a:spcAft>
            </a:pPr>
            <a:r>
              <a:rPr lang="en-US" dirty="0" smtClean="0"/>
              <a:t>About </a:t>
            </a:r>
            <a:r>
              <a:rPr lang="en-US" dirty="0"/>
              <a:t>a quarter referenced </a:t>
            </a:r>
            <a:r>
              <a:rPr lang="en-US" b="1" dirty="0"/>
              <a:t>competition, ransom</a:t>
            </a:r>
            <a:r>
              <a:rPr lang="en-US" dirty="0"/>
              <a:t>, or </a:t>
            </a:r>
            <a:r>
              <a:rPr lang="en-US" b="1" dirty="0"/>
              <a:t>angry </a:t>
            </a:r>
            <a:r>
              <a:rPr lang="en-US" b="1" dirty="0" smtClean="0"/>
              <a:t>users</a:t>
            </a:r>
            <a:endParaRPr lang="en-US" dirty="0"/>
          </a:p>
        </p:txBody>
      </p:sp>
      <p:sp>
        <p:nvSpPr>
          <p:cNvPr id="7" name="Slide Number Placeholder 3"/>
          <p:cNvSpPr txBox="1">
            <a:spLocks/>
          </p:cNvSpPr>
          <p:nvPr/>
        </p:nvSpPr>
        <p:spPr>
          <a:xfrm>
            <a:off x="11474179" y="6345917"/>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5</a:t>
            </a:fld>
            <a:endParaRPr lang="en-US" dirty="0">
              <a:solidFill>
                <a:prstClr val="white"/>
              </a:solidFill>
            </a:endParaRPr>
          </a:p>
        </p:txBody>
      </p:sp>
      <p:graphicFrame>
        <p:nvGraphicFramePr>
          <p:cNvPr id="11" name="Chart 10"/>
          <p:cNvGraphicFramePr/>
          <p:nvPr>
            <p:extLst>
              <p:ext uri="{D42A27DB-BD31-4B8C-83A1-F6EECF244321}">
                <p14:modId xmlns:p14="http://schemas.microsoft.com/office/powerpoint/2010/main" val="1440997619"/>
              </p:ext>
            </p:extLst>
          </p:nvPr>
        </p:nvGraphicFramePr>
        <p:xfrm>
          <a:off x="6370075" y="1639613"/>
          <a:ext cx="5655384" cy="3812515"/>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6448098" y="5334257"/>
            <a:ext cx="5577360" cy="492049"/>
          </a:xfrm>
          <a:prstGeom prst="rect">
            <a:avLst/>
          </a:prstGeom>
          <a:noFill/>
        </p:spPr>
        <p:txBody>
          <a:bodyPr wrap="square" lIns="121530" tIns="60765" rIns="121530" bIns="60765" rtlCol="0">
            <a:spAutoFit/>
          </a:bodyPr>
          <a:lstStyle/>
          <a:p>
            <a:pPr algn="ctr" defTabSz="607267"/>
            <a:r>
              <a:rPr lang="en-US" sz="1200" b="1" dirty="0" smtClean="0">
                <a:solidFill>
                  <a:prstClr val="black"/>
                </a:solidFill>
                <a:cs typeface="Arial"/>
              </a:rPr>
              <a:t>Q:  </a:t>
            </a:r>
            <a:r>
              <a:rPr lang="en-US" sz="1200" b="1" dirty="0">
                <a:solidFill>
                  <a:prstClr val="black"/>
                </a:solidFill>
                <a:cs typeface="Arial"/>
              </a:rPr>
              <a:t>Which of the following motives are behind any cyber-attacks your organization experienced?</a:t>
            </a:r>
          </a:p>
        </p:txBody>
      </p:sp>
      <p:sp>
        <p:nvSpPr>
          <p:cNvPr id="21" name="Content Placeholder 10"/>
          <p:cNvSpPr>
            <a:spLocks noGrp="1"/>
          </p:cNvSpPr>
          <p:nvPr>
            <p:ph sz="quarter" idx="11"/>
          </p:nvPr>
        </p:nvSpPr>
        <p:spPr>
          <a:xfrm>
            <a:off x="438946" y="1659349"/>
            <a:ext cx="5253037" cy="383207"/>
          </a:xfrm>
        </p:spPr>
        <p:txBody>
          <a:bodyPr/>
          <a:lstStyle/>
          <a:p>
            <a:r>
              <a:rPr lang="en-US" dirty="0"/>
              <a:t>Increase in Ransom as a Motive</a:t>
            </a:r>
            <a:endParaRPr lang="en-US" dirty="0" smtClean="0"/>
          </a:p>
        </p:txBody>
      </p:sp>
    </p:spTree>
    <p:extLst>
      <p:ext uri="{BB962C8B-B14F-4D97-AF65-F5344CB8AC3E}">
        <p14:creationId xmlns:p14="http://schemas.microsoft.com/office/powerpoint/2010/main" val="188381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2615232" y="1560512"/>
            <a:ext cx="5236543" cy="3551238"/>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0" name="Rectangle 89"/>
          <p:cNvSpPr/>
          <p:nvPr/>
        </p:nvSpPr>
        <p:spPr>
          <a:xfrm>
            <a:off x="-6892" y="1560512"/>
            <a:ext cx="2615233"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sp>
        <p:nvSpPr>
          <p:cNvPr id="92" name="Rectangle 91"/>
          <p:cNvSpPr/>
          <p:nvPr/>
        </p:nvSpPr>
        <p:spPr>
          <a:xfrm>
            <a:off x="7851775" y="1560512"/>
            <a:ext cx="4340225"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cxnSp>
        <p:nvCxnSpPr>
          <p:cNvPr id="4" name="Straight Connector 3"/>
          <p:cNvCxnSpPr/>
          <p:nvPr/>
        </p:nvCxnSpPr>
        <p:spPr>
          <a:xfrm flipV="1">
            <a:off x="2608263" y="2354645"/>
            <a:ext cx="0" cy="655168"/>
          </a:xfrm>
          <a:prstGeom prst="line">
            <a:avLst/>
          </a:prstGeom>
          <a:noFill/>
          <a:ln w="19050" cap="flat" cmpd="sng" algn="ctr">
            <a:solidFill>
              <a:schemeClr val="accent2"/>
            </a:solidFill>
            <a:prstDash val="sysDash"/>
            <a:headEnd type="none" w="med" len="med"/>
            <a:tailEnd type="none" w="med" len="med"/>
          </a:ln>
          <a:effectLst/>
        </p:spPr>
      </p:cxnSp>
      <p:grpSp>
        <p:nvGrpSpPr>
          <p:cNvPr id="48" name="Group 47"/>
          <p:cNvGrpSpPr/>
          <p:nvPr/>
        </p:nvGrpSpPr>
        <p:grpSpPr>
          <a:xfrm>
            <a:off x="4571165" y="2539154"/>
            <a:ext cx="886860" cy="491057"/>
            <a:chOff x="5365653" y="2955313"/>
            <a:chExt cx="886860" cy="491057"/>
          </a:xfrm>
        </p:grpSpPr>
        <p:pic>
          <p:nvPicPr>
            <p:cNvPr id="81" name="Picture 8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1623" y="2967205"/>
              <a:ext cx="450890" cy="441872"/>
            </a:xfrm>
            <a:prstGeom prst="rect">
              <a:avLst/>
            </a:prstGeom>
            <a:effectLst>
              <a:outerShdw blurRad="63500" sx="102000" sy="102000" algn="ctr" rotWithShape="0">
                <a:prstClr val="black">
                  <a:alpha val="40000"/>
                </a:prstClr>
              </a:outerShdw>
            </a:effectLst>
          </p:spPr>
        </p:pic>
        <p:pic>
          <p:nvPicPr>
            <p:cNvPr id="77" name="Picture 76"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5653" y="2955313"/>
              <a:ext cx="391938" cy="491057"/>
            </a:xfrm>
            <a:prstGeom prst="rect">
              <a:avLst/>
            </a:prstGeom>
          </p:spPr>
        </p:pic>
      </p:grpSp>
      <p:sp>
        <p:nvSpPr>
          <p:cNvPr id="36" name="Rectangle 35"/>
          <p:cNvSpPr/>
          <p:nvPr/>
        </p:nvSpPr>
        <p:spPr>
          <a:xfrm>
            <a:off x="2599425" y="2510576"/>
            <a:ext cx="808939" cy="276999"/>
          </a:xfrm>
          <a:prstGeom prst="rect">
            <a:avLst/>
          </a:prstGeom>
        </p:spPr>
        <p:txBody>
          <a:bodyPr wrap="none">
            <a:spAutoFit/>
          </a:bodyPr>
          <a:lstStyle/>
          <a:p>
            <a:r>
              <a:rPr lang="en-US" sz="1200" dirty="0"/>
              <a:t>Telemetry</a:t>
            </a:r>
          </a:p>
        </p:txBody>
      </p:sp>
      <p:sp>
        <p:nvSpPr>
          <p:cNvPr id="112" name="Rectangle 111"/>
          <p:cNvSpPr/>
          <p:nvPr/>
        </p:nvSpPr>
        <p:spPr>
          <a:xfrm>
            <a:off x="4064543" y="2519520"/>
            <a:ext cx="500458" cy="276999"/>
          </a:xfrm>
          <a:prstGeom prst="rect">
            <a:avLst/>
          </a:prstGeom>
        </p:spPr>
        <p:txBody>
          <a:bodyPr wrap="none">
            <a:spAutoFit/>
          </a:bodyPr>
          <a:lstStyle/>
          <a:p>
            <a:r>
              <a:rPr lang="en-US" sz="1200" dirty="0"/>
              <a:t>Alert</a:t>
            </a:r>
          </a:p>
        </p:txBody>
      </p:sp>
      <p:pic>
        <p:nvPicPr>
          <p:cNvPr id="108"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t="35650" b="34693"/>
          <a:stretch/>
        </p:blipFill>
        <p:spPr bwMode="auto">
          <a:xfrm>
            <a:off x="3354640" y="2675963"/>
            <a:ext cx="760786" cy="22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 name="Rectangle 130"/>
          <p:cNvSpPr/>
          <p:nvPr/>
        </p:nvSpPr>
        <p:spPr>
          <a:xfrm>
            <a:off x="1165940" y="1059092"/>
            <a:ext cx="10316029" cy="461665"/>
          </a:xfrm>
          <a:prstGeom prst="rect">
            <a:avLst/>
          </a:prstGeom>
        </p:spPr>
        <p:txBody>
          <a:bodyPr wrap="none">
            <a:spAutoFit/>
          </a:bodyPr>
          <a:lstStyle/>
          <a:p>
            <a:pPr algn="ctr"/>
            <a:r>
              <a:rPr lang="en-US" sz="2400" b="1" dirty="0">
                <a:solidFill>
                  <a:schemeClr val="accent5"/>
                </a:solidFill>
                <a:latin typeface="+mj-lt"/>
                <a:cs typeface="Arial"/>
              </a:rPr>
              <a:t>Tier 1</a:t>
            </a:r>
            <a:r>
              <a:rPr lang="en-US" sz="2400" dirty="0">
                <a:solidFill>
                  <a:schemeClr val="accent5"/>
                </a:solidFill>
                <a:latin typeface="+mj-lt"/>
                <a:cs typeface="Arial"/>
              </a:rPr>
              <a:t>: Infrastructure and Volumetric </a:t>
            </a:r>
            <a:r>
              <a:rPr lang="en-US" sz="2400" dirty="0" smtClean="0">
                <a:solidFill>
                  <a:schemeClr val="accent5"/>
                </a:solidFill>
                <a:latin typeface="+mj-lt"/>
                <a:cs typeface="Arial"/>
              </a:rPr>
              <a:t>Protection (with 3rd party telemetry device)</a:t>
            </a:r>
            <a:endParaRPr lang="en-US" sz="2400" dirty="0">
              <a:solidFill>
                <a:schemeClr val="accent5"/>
              </a:solidFill>
              <a:latin typeface="+mj-lt"/>
              <a:cs typeface="Arial"/>
            </a:endParaRPr>
          </a:p>
        </p:txBody>
      </p:sp>
      <p:cxnSp>
        <p:nvCxnSpPr>
          <p:cNvPr id="7" name="Elbow Connector 6"/>
          <p:cNvCxnSpPr/>
          <p:nvPr/>
        </p:nvCxnSpPr>
        <p:spPr>
          <a:xfrm flipV="1">
            <a:off x="7851775" y="2289003"/>
            <a:ext cx="2978150" cy="823768"/>
          </a:xfrm>
          <a:prstGeom prst="bentConnector3">
            <a:avLst>
              <a:gd name="adj1" fmla="val -213"/>
            </a:avLst>
          </a:prstGeom>
          <a:ln w="381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a:off x="7831815" y="3246598"/>
            <a:ext cx="3046110" cy="928855"/>
          </a:xfrm>
          <a:prstGeom prst="bentConnector3">
            <a:avLst>
              <a:gd name="adj1" fmla="val 282"/>
            </a:avLst>
          </a:prstGeom>
          <a:noFill/>
          <a:ln w="38100" cap="flat" cmpd="sng" algn="ctr">
            <a:solidFill>
              <a:schemeClr val="tx1">
                <a:lumMod val="50000"/>
                <a:lumOff val="50000"/>
              </a:schemeClr>
            </a:solidFill>
            <a:prstDash val="solid"/>
            <a:headEnd type="none" w="med" len="med"/>
            <a:tailEnd type="none" w="med" len="med"/>
          </a:ln>
          <a:effectLst/>
        </p:spPr>
      </p:cxnSp>
      <p:sp>
        <p:nvSpPr>
          <p:cNvPr id="126" name="Rectangle 125"/>
          <p:cNvSpPr/>
          <p:nvPr/>
        </p:nvSpPr>
        <p:spPr>
          <a:xfrm>
            <a:off x="314325" y="5178052"/>
            <a:ext cx="8433890" cy="727038"/>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prstClr val="black"/>
                </a:solidFill>
              </a:rPr>
              <a:t>Flow based telemetry used to detect network layer attacks from peering edges while high capacity Mitigation Center is used to protect infrastructure</a:t>
            </a:r>
          </a:p>
        </p:txBody>
      </p:sp>
      <p:cxnSp>
        <p:nvCxnSpPr>
          <p:cNvPr id="40" name="Straight Connector 39"/>
          <p:cNvCxnSpPr/>
          <p:nvPr/>
        </p:nvCxnSpPr>
        <p:spPr>
          <a:xfrm>
            <a:off x="2759368" y="2816659"/>
            <a:ext cx="581870" cy="0"/>
          </a:xfrm>
          <a:prstGeom prst="line">
            <a:avLst/>
          </a:prstGeom>
          <a:noFill/>
          <a:ln w="19050" cap="flat" cmpd="sng" algn="ctr">
            <a:solidFill>
              <a:srgbClr val="8C8C8C"/>
            </a:solidFill>
            <a:prstDash val="sysDash"/>
            <a:headEnd type="none" w="med" len="med"/>
            <a:tailEnd type="triangle" w="med" len="med"/>
          </a:ln>
          <a:effectLst/>
        </p:spPr>
      </p:cxnSp>
      <p:sp>
        <p:nvSpPr>
          <p:cNvPr id="96" name="Rectangle 95"/>
          <p:cNvSpPr/>
          <p:nvPr/>
        </p:nvSpPr>
        <p:spPr>
          <a:xfrm>
            <a:off x="4109785" y="1581869"/>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Carrier Scrubbing Center</a:t>
            </a:r>
            <a:endParaRPr lang="en-US" sz="2000" b="1" dirty="0">
              <a:solidFill>
                <a:prstClr val="black"/>
              </a:solidFill>
            </a:endParaRPr>
          </a:p>
        </p:txBody>
      </p:sp>
      <p:cxnSp>
        <p:nvCxnSpPr>
          <p:cNvPr id="110" name="Straight Connector 109"/>
          <p:cNvCxnSpPr/>
          <p:nvPr/>
        </p:nvCxnSpPr>
        <p:spPr>
          <a:xfrm rot="5400000">
            <a:off x="2671941" y="2882369"/>
            <a:ext cx="152455" cy="1"/>
          </a:xfrm>
          <a:prstGeom prst="line">
            <a:avLst/>
          </a:prstGeom>
          <a:noFill/>
          <a:ln w="19050" cap="flat" cmpd="sng" algn="ctr">
            <a:solidFill>
              <a:srgbClr val="8C8C8C"/>
            </a:solidFill>
            <a:prstDash val="sysDash"/>
            <a:headEnd type="none" w="med" len="med"/>
            <a:tailEnd type="triangle" w="med" len="med"/>
          </a:ln>
          <a:effectLst/>
        </p:spPr>
      </p:cxnSp>
      <p:cxnSp>
        <p:nvCxnSpPr>
          <p:cNvPr id="119" name="Straight Connector 118"/>
          <p:cNvCxnSpPr/>
          <p:nvPr/>
        </p:nvCxnSpPr>
        <p:spPr>
          <a:xfrm flipV="1">
            <a:off x="2608263" y="2345219"/>
            <a:ext cx="1913871" cy="1"/>
          </a:xfrm>
          <a:prstGeom prst="line">
            <a:avLst/>
          </a:prstGeom>
          <a:noFill/>
          <a:ln w="19050" cap="flat" cmpd="sng" algn="ctr">
            <a:solidFill>
              <a:schemeClr val="accent2"/>
            </a:solidFill>
            <a:prstDash val="sysDash"/>
            <a:headEnd type="none" w="med" len="med"/>
            <a:tailEnd type="none" w="med" len="med"/>
          </a:ln>
          <a:effectLst/>
        </p:spPr>
      </p:cxnSp>
      <p:grpSp>
        <p:nvGrpSpPr>
          <p:cNvPr id="120" name="Group 119"/>
          <p:cNvGrpSpPr/>
          <p:nvPr/>
        </p:nvGrpSpPr>
        <p:grpSpPr>
          <a:xfrm>
            <a:off x="4494006" y="2017203"/>
            <a:ext cx="760786" cy="489093"/>
            <a:chOff x="5046363" y="2031670"/>
            <a:chExt cx="1323360" cy="850759"/>
          </a:xfrm>
        </p:grpSpPr>
        <p:pic>
          <p:nvPicPr>
            <p:cNvPr id="121" name="Picture 120"/>
            <p:cNvPicPr>
              <a:picLocks noChangeAspect="1"/>
            </p:cNvPicPr>
            <p:nvPr/>
          </p:nvPicPr>
          <p:blipFill rotWithShape="1">
            <a:blip r:embed="rId5" cstate="print">
              <a:extLst>
                <a:ext uri="{28A0092B-C50C-407E-A947-70E740481C1C}">
                  <a14:useLocalDpi xmlns:a14="http://schemas.microsoft.com/office/drawing/2010/main" val="0"/>
                </a:ext>
              </a:extLst>
            </a:blip>
            <a:srcRect t="35278" b="35888"/>
            <a:stretch/>
          </p:blipFill>
          <p:spPr>
            <a:xfrm>
              <a:off x="5046363" y="2500850"/>
              <a:ext cx="1323360" cy="381579"/>
            </a:xfrm>
            <a:prstGeom prst="rect">
              <a:avLst/>
            </a:prstGeom>
            <a:noFill/>
            <a:ln>
              <a:noFill/>
            </a:ln>
          </p:spPr>
        </p:pic>
        <p:pic>
          <p:nvPicPr>
            <p:cNvPr id="123" name="Picture 122"/>
            <p:cNvPicPr>
              <a:picLocks noChangeAspect="1"/>
            </p:cNvPicPr>
            <p:nvPr/>
          </p:nvPicPr>
          <p:blipFill rotWithShape="1">
            <a:blip r:embed="rId5" cstate="print">
              <a:extLst>
                <a:ext uri="{28A0092B-C50C-407E-A947-70E740481C1C}">
                  <a14:useLocalDpi xmlns:a14="http://schemas.microsoft.com/office/drawing/2010/main" val="0"/>
                </a:ext>
              </a:extLst>
            </a:blip>
            <a:srcRect t="35278" b="35888"/>
            <a:stretch/>
          </p:blipFill>
          <p:spPr>
            <a:xfrm>
              <a:off x="5046363" y="2274544"/>
              <a:ext cx="1323360" cy="381579"/>
            </a:xfrm>
            <a:prstGeom prst="rect">
              <a:avLst/>
            </a:prstGeom>
            <a:noFill/>
            <a:ln>
              <a:noFill/>
            </a:ln>
          </p:spPr>
        </p:pic>
        <p:pic>
          <p:nvPicPr>
            <p:cNvPr id="124" name="Picture 123"/>
            <p:cNvPicPr>
              <a:picLocks noChangeAspect="1"/>
            </p:cNvPicPr>
            <p:nvPr/>
          </p:nvPicPr>
          <p:blipFill rotWithShape="1">
            <a:blip r:embed="rId5" cstate="print">
              <a:extLst>
                <a:ext uri="{28A0092B-C50C-407E-A947-70E740481C1C}">
                  <a14:useLocalDpi xmlns:a14="http://schemas.microsoft.com/office/drawing/2010/main" val="0"/>
                </a:ext>
              </a:extLst>
            </a:blip>
            <a:srcRect t="35278" b="35888"/>
            <a:stretch/>
          </p:blipFill>
          <p:spPr>
            <a:xfrm>
              <a:off x="5046363" y="2031670"/>
              <a:ext cx="1323360" cy="381578"/>
            </a:xfrm>
            <a:prstGeom prst="rect">
              <a:avLst/>
            </a:prstGeom>
            <a:noFill/>
            <a:ln>
              <a:noFill/>
            </a:ln>
          </p:spPr>
        </p:pic>
      </p:grpSp>
      <p:cxnSp>
        <p:nvCxnSpPr>
          <p:cNvPr id="125" name="Straight Connector 124"/>
          <p:cNvCxnSpPr/>
          <p:nvPr/>
        </p:nvCxnSpPr>
        <p:spPr>
          <a:xfrm flipV="1">
            <a:off x="4115426" y="2806142"/>
            <a:ext cx="406708" cy="11208"/>
          </a:xfrm>
          <a:prstGeom prst="line">
            <a:avLst/>
          </a:prstGeom>
          <a:noFill/>
          <a:ln w="19050" cap="flat" cmpd="sng" algn="ctr">
            <a:solidFill>
              <a:srgbClr val="8C8C8C"/>
            </a:solidFill>
            <a:prstDash val="sysDash"/>
            <a:headEnd type="triangle" w="med" len="med"/>
            <a:tailEnd type="triangle" w="med" len="med"/>
          </a:ln>
          <a:effectLst/>
        </p:spPr>
      </p:cxnSp>
      <p:sp>
        <p:nvSpPr>
          <p:cNvPr id="94" name="Rectangle 93"/>
          <p:cNvSpPr/>
          <p:nvPr/>
        </p:nvSpPr>
        <p:spPr>
          <a:xfrm>
            <a:off x="177006" y="1560513"/>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Cloud</a:t>
            </a:r>
            <a:endParaRPr lang="en-US" sz="2000" b="1" dirty="0">
              <a:solidFill>
                <a:prstClr val="black"/>
              </a:solidFill>
            </a:endParaRPr>
          </a:p>
        </p:txBody>
      </p:sp>
      <p:sp>
        <p:nvSpPr>
          <p:cNvPr id="95" name="Rectangle 94"/>
          <p:cNvSpPr/>
          <p:nvPr/>
        </p:nvSpPr>
        <p:spPr>
          <a:xfrm>
            <a:off x="8898169" y="1550650"/>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Corporate LAN</a:t>
            </a:r>
            <a:endParaRPr lang="en-US" sz="2000" b="1" dirty="0">
              <a:solidFill>
                <a:prstClr val="black"/>
              </a:solidFill>
            </a:endParaRPr>
          </a:p>
        </p:txBody>
      </p:sp>
      <p:cxnSp>
        <p:nvCxnSpPr>
          <p:cNvPr id="102" name="Straight Connector 101"/>
          <p:cNvCxnSpPr/>
          <p:nvPr/>
        </p:nvCxnSpPr>
        <p:spPr>
          <a:xfrm>
            <a:off x="5513752" y="2333423"/>
            <a:ext cx="0" cy="877117"/>
          </a:xfrm>
          <a:prstGeom prst="line">
            <a:avLst/>
          </a:prstGeom>
          <a:noFill/>
          <a:ln w="19050" cap="flat" cmpd="sng" algn="ctr">
            <a:solidFill>
              <a:schemeClr val="accent1"/>
            </a:solidFill>
            <a:prstDash val="sysDash"/>
            <a:headEnd type="none" w="med" len="med"/>
            <a:tailEnd type="none" w="med" len="med"/>
          </a:ln>
          <a:effectLst/>
        </p:spPr>
      </p:cxnSp>
      <p:cxnSp>
        <p:nvCxnSpPr>
          <p:cNvPr id="67" name="Straight Connector 66"/>
          <p:cNvCxnSpPr/>
          <p:nvPr/>
        </p:nvCxnSpPr>
        <p:spPr>
          <a:xfrm>
            <a:off x="7963248" y="3226187"/>
            <a:ext cx="2890838"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50</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cxnSp>
        <p:nvCxnSpPr>
          <p:cNvPr id="82" name="Straight Connector 81"/>
          <p:cNvCxnSpPr/>
          <p:nvPr/>
        </p:nvCxnSpPr>
        <p:spPr>
          <a:xfrm>
            <a:off x="1707134" y="3232150"/>
            <a:ext cx="6120000" cy="0"/>
          </a:xfrm>
          <a:prstGeom prst="line">
            <a:avLst/>
          </a:prstGeom>
          <a:noFill/>
          <a:ln w="38100" cap="flat" cmpd="sng" algn="ctr">
            <a:solidFill>
              <a:schemeClr val="tx1">
                <a:lumMod val="50000"/>
                <a:lumOff val="50000"/>
              </a:schemeClr>
            </a:solidFill>
            <a:prstDash val="solid"/>
            <a:headEnd type="none" w="med" len="med"/>
            <a:tailEnd type="none" w="med" len="med"/>
          </a:ln>
          <a:effectLst/>
        </p:spPr>
      </p:cxnSp>
      <p:cxnSp>
        <p:nvCxnSpPr>
          <p:cNvPr id="61" name="Straight Connector 60"/>
          <p:cNvCxnSpPr/>
          <p:nvPr/>
        </p:nvCxnSpPr>
        <p:spPr>
          <a:xfrm>
            <a:off x="5254792" y="2333425"/>
            <a:ext cx="258960" cy="0"/>
          </a:xfrm>
          <a:prstGeom prst="line">
            <a:avLst/>
          </a:prstGeom>
          <a:noFill/>
          <a:ln w="19050" cap="flat" cmpd="sng" algn="ctr">
            <a:solidFill>
              <a:schemeClr val="accent1"/>
            </a:solidFill>
            <a:prstDash val="sysDash"/>
            <a:headEnd type="none" w="med" len="med"/>
            <a:tailEnd type="none" w="med" len="med"/>
          </a:ln>
          <a:effectLst/>
        </p:spPr>
      </p:cxnSp>
      <p:cxnSp>
        <p:nvCxnSpPr>
          <p:cNvPr id="70" name="Straight Connector 69"/>
          <p:cNvCxnSpPr/>
          <p:nvPr/>
        </p:nvCxnSpPr>
        <p:spPr>
          <a:xfrm>
            <a:off x="1832238" y="3234422"/>
            <a:ext cx="739891" cy="0"/>
          </a:xfrm>
          <a:prstGeom prst="line">
            <a:avLst/>
          </a:prstGeom>
          <a:noFill/>
          <a:ln w="38100" cap="flat" cmpd="sng" algn="ctr">
            <a:solidFill>
              <a:schemeClr val="accent2"/>
            </a:solidFill>
            <a:prstDash val="solid"/>
            <a:headEnd type="none" w="med" len="med"/>
            <a:tailEnd type="none" w="med" len="med"/>
          </a:ln>
          <a:effectLst/>
        </p:spPr>
      </p:cxnSp>
      <p:cxnSp>
        <p:nvCxnSpPr>
          <p:cNvPr id="72" name="Straight Connector 71"/>
          <p:cNvCxnSpPr/>
          <p:nvPr/>
        </p:nvCxnSpPr>
        <p:spPr>
          <a:xfrm>
            <a:off x="2789315" y="3236602"/>
            <a:ext cx="4908022" cy="0"/>
          </a:xfrm>
          <a:prstGeom prst="line">
            <a:avLst/>
          </a:prstGeom>
          <a:noFill/>
          <a:ln w="38100" cap="flat" cmpd="sng" algn="ctr">
            <a:solidFill>
              <a:srgbClr val="C00000"/>
            </a:solidFill>
            <a:prstDash val="solid"/>
            <a:headEnd type="none" w="med" len="med"/>
            <a:tailEnd type="none" w="med" len="med"/>
          </a:ln>
          <a:effectLst/>
        </p:spPr>
      </p:cxnSp>
      <p:cxnSp>
        <p:nvCxnSpPr>
          <p:cNvPr id="76" name="Straight Connector 75"/>
          <p:cNvCxnSpPr/>
          <p:nvPr/>
        </p:nvCxnSpPr>
        <p:spPr>
          <a:xfrm>
            <a:off x="2818883" y="3238874"/>
            <a:ext cx="4908022" cy="0"/>
          </a:xfrm>
          <a:prstGeom prst="line">
            <a:avLst/>
          </a:prstGeom>
          <a:noFill/>
          <a:ln w="38100" cap="flat" cmpd="sng" algn="ctr">
            <a:solidFill>
              <a:schemeClr val="accent1"/>
            </a:solidFill>
            <a:prstDash val="solid"/>
            <a:headEnd type="none" w="med" len="med"/>
            <a:tailEnd type="none" w="med" len="med"/>
          </a:ln>
          <a:effectLst/>
        </p:spPr>
      </p:cxnSp>
      <p:cxnSp>
        <p:nvCxnSpPr>
          <p:cNvPr id="79" name="Elbow Connector 78"/>
          <p:cNvCxnSpPr/>
          <p:nvPr/>
        </p:nvCxnSpPr>
        <p:spPr>
          <a:xfrm flipV="1">
            <a:off x="7854047" y="2291275"/>
            <a:ext cx="2978150" cy="823768"/>
          </a:xfrm>
          <a:prstGeom prst="bentConnector3">
            <a:avLst>
              <a:gd name="adj1" fmla="val -213"/>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7938224" y="3228459"/>
            <a:ext cx="2890838" cy="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87" name="Elbow Connector 86"/>
          <p:cNvCxnSpPr/>
          <p:nvPr/>
        </p:nvCxnSpPr>
        <p:spPr>
          <a:xfrm>
            <a:off x="7834087" y="3248870"/>
            <a:ext cx="3046110" cy="928855"/>
          </a:xfrm>
          <a:prstGeom prst="bentConnector3">
            <a:avLst>
              <a:gd name="adj1" fmla="val 282"/>
            </a:avLst>
          </a:prstGeom>
          <a:noFill/>
          <a:ln w="38100" cap="flat" cmpd="sng" algn="ctr">
            <a:solidFill>
              <a:schemeClr val="accent1"/>
            </a:solidFill>
            <a:prstDash val="solid"/>
            <a:headEnd type="none" w="med" len="med"/>
            <a:tailEnd type="none" w="med" len="med"/>
          </a:ln>
          <a:effectLst/>
        </p:spPr>
      </p:cxnSp>
      <p:pic>
        <p:nvPicPr>
          <p:cNvPr id="84"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597231" y="2606644"/>
            <a:ext cx="1336210" cy="1012875"/>
            <a:chOff x="597231" y="2606644"/>
            <a:chExt cx="1336210" cy="1012875"/>
          </a:xfrm>
        </p:grpSpPr>
        <p:pic>
          <p:nvPicPr>
            <p:cNvPr id="133" name="Picture 1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97"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Group 63"/>
          <p:cNvGrpSpPr/>
          <p:nvPr/>
        </p:nvGrpSpPr>
        <p:grpSpPr>
          <a:xfrm>
            <a:off x="10748426" y="2882535"/>
            <a:ext cx="736698" cy="622450"/>
            <a:chOff x="10251191" y="2100345"/>
            <a:chExt cx="996425" cy="841898"/>
          </a:xfrm>
        </p:grpSpPr>
        <p:pic>
          <p:nvPicPr>
            <p:cNvPr id="65"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9"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 name="Group 74"/>
          <p:cNvGrpSpPr/>
          <p:nvPr/>
        </p:nvGrpSpPr>
        <p:grpSpPr>
          <a:xfrm>
            <a:off x="10748426" y="3798555"/>
            <a:ext cx="736698" cy="622450"/>
            <a:chOff x="10251191" y="2100345"/>
            <a:chExt cx="996425" cy="841898"/>
          </a:xfrm>
        </p:grpSpPr>
        <p:pic>
          <p:nvPicPr>
            <p:cNvPr id="78"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8" name="Group 87"/>
          <p:cNvGrpSpPr/>
          <p:nvPr/>
        </p:nvGrpSpPr>
        <p:grpSpPr>
          <a:xfrm>
            <a:off x="10748426" y="1958727"/>
            <a:ext cx="736698" cy="622450"/>
            <a:chOff x="10251191" y="2100345"/>
            <a:chExt cx="996425" cy="841898"/>
          </a:xfrm>
        </p:grpSpPr>
        <p:pic>
          <p:nvPicPr>
            <p:cNvPr id="89"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367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barn(outVertical)">
                                      <p:cBhvr>
                                        <p:cTn id="11" dur="500"/>
                                        <p:tgtEl>
                                          <p:spTgt spid="4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110"/>
                                        </p:tgtEl>
                                        <p:attrNameLst>
                                          <p:attrName>style.visibility</p:attrName>
                                        </p:attrNameLst>
                                      </p:cBhvr>
                                      <p:to>
                                        <p:strVal val="visible"/>
                                      </p:to>
                                    </p:set>
                                    <p:animEffect transition="in" filter="barn(outVertical)">
                                      <p:cBhvr>
                                        <p:cTn id="18" dur="500"/>
                                        <p:tgtEl>
                                          <p:spTgt spid="1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left)">
                                      <p:cBhvr>
                                        <p:cTn id="27" dur="500"/>
                                        <p:tgtEl>
                                          <p:spTgt spid="72"/>
                                        </p:tgtEl>
                                      </p:cBhvr>
                                    </p:animEffect>
                                  </p:childTnLst>
                                </p:cTn>
                              </p:par>
                              <p:par>
                                <p:cTn id="28" presetID="16" presetClass="entr" presetSubtype="37" fill="hold" nodeType="with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barn(outVertical)">
                                      <p:cBhvr>
                                        <p:cTn id="30" dur="500"/>
                                        <p:tgtEl>
                                          <p:spTgt spid="1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2"/>
                                        </p:tgtEl>
                                        <p:attrNameLst>
                                          <p:attrName>style.visibility</p:attrName>
                                        </p:attrNameLst>
                                      </p:cBhvr>
                                      <p:to>
                                        <p:strVal val="visible"/>
                                      </p:to>
                                    </p:set>
                                    <p:animEffect transition="in" filter="fade">
                                      <p:cBhvr>
                                        <p:cTn id="33" dur="500"/>
                                        <p:tgtEl>
                                          <p:spTgt spid="112"/>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6"/>
                                        </p:tgtEl>
                                        <p:attrNameLst>
                                          <p:attrName>style.visibility</p:attrName>
                                        </p:attrNameLst>
                                      </p:cBhvr>
                                      <p:to>
                                        <p:strVal val="visible"/>
                                      </p:to>
                                    </p:set>
                                    <p:animEffect transition="in" filter="fade">
                                      <p:cBhvr>
                                        <p:cTn id="37" dur="500"/>
                                        <p:tgtEl>
                                          <p:spTgt spid="126"/>
                                        </p:tgtEl>
                                      </p:cBhvr>
                                    </p:animEffect>
                                  </p:childTnLst>
                                </p:cTn>
                              </p:par>
                              <p:par>
                                <p:cTn id="38" presetID="22" presetClass="entr" presetSubtype="4"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childTnLst>
                          </p:cTn>
                        </p:par>
                        <p:par>
                          <p:cTn id="41" fill="hold">
                            <p:stCondLst>
                              <p:cond delay="1500"/>
                            </p:stCondLst>
                            <p:childTnLst>
                              <p:par>
                                <p:cTn id="42" presetID="22" presetClass="entr" presetSubtype="8" fill="hold" nodeType="afterEffect">
                                  <p:stCondLst>
                                    <p:cond delay="0"/>
                                  </p:stCondLst>
                                  <p:childTnLst>
                                    <p:set>
                                      <p:cBhvr>
                                        <p:cTn id="43" dur="1" fill="hold">
                                          <p:stCondLst>
                                            <p:cond delay="0"/>
                                          </p:stCondLst>
                                        </p:cTn>
                                        <p:tgtEl>
                                          <p:spTgt spid="119"/>
                                        </p:tgtEl>
                                        <p:attrNameLst>
                                          <p:attrName>style.visibility</p:attrName>
                                        </p:attrNameLst>
                                      </p:cBhvr>
                                      <p:to>
                                        <p:strVal val="visible"/>
                                      </p:to>
                                    </p:set>
                                    <p:animEffect transition="in" filter="wipe(left)">
                                      <p:cBhvr>
                                        <p:cTn id="44" dur="500"/>
                                        <p:tgtEl>
                                          <p:spTgt spid="119"/>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wipe(left)">
                                      <p:cBhvr>
                                        <p:cTn id="49" dur="500"/>
                                        <p:tgtEl>
                                          <p:spTgt spid="61"/>
                                        </p:tgtEl>
                                      </p:cBhvr>
                                    </p:animEffect>
                                  </p:childTnLst>
                                </p:cTn>
                              </p:par>
                            </p:childTnLst>
                          </p:cTn>
                        </p:par>
                        <p:par>
                          <p:cTn id="50" fill="hold">
                            <p:stCondLst>
                              <p:cond delay="500"/>
                            </p:stCondLst>
                            <p:childTnLst>
                              <p:par>
                                <p:cTn id="51" presetID="22" presetClass="entr" presetSubtype="1" fill="hold"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wipe(up)">
                                      <p:cBhvr>
                                        <p:cTn id="53" dur="500"/>
                                        <p:tgtEl>
                                          <p:spTgt spid="102"/>
                                        </p:tgtEl>
                                      </p:cBhvr>
                                    </p:animEffect>
                                  </p:childTnLst>
                                </p:cTn>
                              </p:par>
                              <p:par>
                                <p:cTn id="54" presetID="22" presetClass="entr" presetSubtype="8" fill="hold"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left)">
                                      <p:cBhvr>
                                        <p:cTn id="60" dur="500"/>
                                        <p:tgtEl>
                                          <p:spTgt spid="79"/>
                                        </p:tgtEl>
                                      </p:cBhvr>
                                    </p:animEffect>
                                  </p:childTnLst>
                                </p:cTn>
                              </p:par>
                              <p:par>
                                <p:cTn id="61" presetID="22" presetClass="entr" presetSubtype="8" fill="hold" nodeType="withEffect">
                                  <p:stCondLst>
                                    <p:cond delay="0"/>
                                  </p:stCondLst>
                                  <p:childTnLst>
                                    <p:set>
                                      <p:cBhvr>
                                        <p:cTn id="62" dur="1" fill="hold">
                                          <p:stCondLst>
                                            <p:cond delay="0"/>
                                          </p:stCondLst>
                                        </p:cTn>
                                        <p:tgtEl>
                                          <p:spTgt spid="80"/>
                                        </p:tgtEl>
                                        <p:attrNameLst>
                                          <p:attrName>style.visibility</p:attrName>
                                        </p:attrNameLst>
                                      </p:cBhvr>
                                      <p:to>
                                        <p:strVal val="visible"/>
                                      </p:to>
                                    </p:set>
                                    <p:animEffect transition="in" filter="wipe(left)">
                                      <p:cBhvr>
                                        <p:cTn id="63" dur="500"/>
                                        <p:tgtEl>
                                          <p:spTgt spid="80"/>
                                        </p:tgtEl>
                                      </p:cBhvr>
                                    </p:animEffect>
                                  </p:childTnLst>
                                </p:cTn>
                              </p:par>
                              <p:par>
                                <p:cTn id="64" presetID="22" presetClass="entr" presetSubtype="8" fill="hold" nodeType="withEffect">
                                  <p:stCondLst>
                                    <p:cond delay="0"/>
                                  </p:stCondLst>
                                  <p:childTnLst>
                                    <p:set>
                                      <p:cBhvr>
                                        <p:cTn id="65" dur="1" fill="hold">
                                          <p:stCondLst>
                                            <p:cond delay="0"/>
                                          </p:stCondLst>
                                        </p:cTn>
                                        <p:tgtEl>
                                          <p:spTgt spid="87"/>
                                        </p:tgtEl>
                                        <p:attrNameLst>
                                          <p:attrName>style.visibility</p:attrName>
                                        </p:attrNameLst>
                                      </p:cBhvr>
                                      <p:to>
                                        <p:strVal val="visible"/>
                                      </p:to>
                                    </p:set>
                                    <p:animEffect transition="in" filter="wipe(left)">
                                      <p:cBhvr>
                                        <p:cTn id="66"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12" grpId="0"/>
      <p:bldP spid="12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2615232" y="1560512"/>
            <a:ext cx="5236543" cy="3551238"/>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0" name="Rectangle 89"/>
          <p:cNvSpPr/>
          <p:nvPr/>
        </p:nvSpPr>
        <p:spPr>
          <a:xfrm>
            <a:off x="-6892" y="1560512"/>
            <a:ext cx="2615233"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sp>
        <p:nvSpPr>
          <p:cNvPr id="92" name="Rectangle 91"/>
          <p:cNvSpPr/>
          <p:nvPr/>
        </p:nvSpPr>
        <p:spPr>
          <a:xfrm>
            <a:off x="7851775" y="1560512"/>
            <a:ext cx="4340225"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cxnSp>
        <p:nvCxnSpPr>
          <p:cNvPr id="4" name="Straight Connector 3"/>
          <p:cNvCxnSpPr/>
          <p:nvPr/>
        </p:nvCxnSpPr>
        <p:spPr>
          <a:xfrm flipV="1">
            <a:off x="2608263" y="2354645"/>
            <a:ext cx="0" cy="655168"/>
          </a:xfrm>
          <a:prstGeom prst="line">
            <a:avLst/>
          </a:prstGeom>
          <a:noFill/>
          <a:ln w="19050" cap="flat" cmpd="sng" algn="ctr">
            <a:solidFill>
              <a:schemeClr val="accent2"/>
            </a:solidFill>
            <a:prstDash val="sysDash"/>
            <a:headEnd type="none" w="med" len="med"/>
            <a:tailEnd type="none" w="med" len="med"/>
          </a:ln>
          <a:effectLst/>
        </p:spPr>
      </p:cxnSp>
      <p:grpSp>
        <p:nvGrpSpPr>
          <p:cNvPr id="48" name="Group 47"/>
          <p:cNvGrpSpPr/>
          <p:nvPr/>
        </p:nvGrpSpPr>
        <p:grpSpPr>
          <a:xfrm>
            <a:off x="4571165" y="2539154"/>
            <a:ext cx="886860" cy="491057"/>
            <a:chOff x="5365653" y="2955313"/>
            <a:chExt cx="886860" cy="491057"/>
          </a:xfrm>
        </p:grpSpPr>
        <p:pic>
          <p:nvPicPr>
            <p:cNvPr id="81" name="Picture 8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1623" y="2967205"/>
              <a:ext cx="450890" cy="441872"/>
            </a:xfrm>
            <a:prstGeom prst="rect">
              <a:avLst/>
            </a:prstGeom>
            <a:effectLst>
              <a:outerShdw blurRad="63500" sx="102000" sy="102000" algn="ctr" rotWithShape="0">
                <a:prstClr val="black">
                  <a:alpha val="40000"/>
                </a:prstClr>
              </a:outerShdw>
            </a:effectLst>
          </p:spPr>
        </p:pic>
        <p:pic>
          <p:nvPicPr>
            <p:cNvPr id="77" name="Picture 76"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5653" y="2955313"/>
              <a:ext cx="391938" cy="491057"/>
            </a:xfrm>
            <a:prstGeom prst="rect">
              <a:avLst/>
            </a:prstGeom>
          </p:spPr>
        </p:pic>
      </p:grpSp>
      <p:sp>
        <p:nvSpPr>
          <p:cNvPr id="36" name="Rectangle 35"/>
          <p:cNvSpPr/>
          <p:nvPr/>
        </p:nvSpPr>
        <p:spPr>
          <a:xfrm>
            <a:off x="3222217" y="2510576"/>
            <a:ext cx="808939" cy="276999"/>
          </a:xfrm>
          <a:prstGeom prst="rect">
            <a:avLst/>
          </a:prstGeom>
        </p:spPr>
        <p:txBody>
          <a:bodyPr wrap="none">
            <a:spAutoFit/>
          </a:bodyPr>
          <a:lstStyle/>
          <a:p>
            <a:r>
              <a:rPr lang="en-US" sz="1200" dirty="0"/>
              <a:t>Telemetry</a:t>
            </a:r>
          </a:p>
        </p:txBody>
      </p:sp>
      <p:sp>
        <p:nvSpPr>
          <p:cNvPr id="131" name="Rectangle 130"/>
          <p:cNvSpPr/>
          <p:nvPr/>
        </p:nvSpPr>
        <p:spPr>
          <a:xfrm>
            <a:off x="1191610" y="1059092"/>
            <a:ext cx="9983439" cy="461665"/>
          </a:xfrm>
          <a:prstGeom prst="rect">
            <a:avLst/>
          </a:prstGeom>
        </p:spPr>
        <p:txBody>
          <a:bodyPr wrap="none">
            <a:spAutoFit/>
          </a:bodyPr>
          <a:lstStyle/>
          <a:p>
            <a:pPr algn="ctr"/>
            <a:r>
              <a:rPr lang="en-US" sz="2400" b="1" dirty="0">
                <a:solidFill>
                  <a:schemeClr val="accent5"/>
                </a:solidFill>
                <a:latin typeface="+mj-lt"/>
                <a:cs typeface="Arial"/>
              </a:rPr>
              <a:t>Tier 1</a:t>
            </a:r>
            <a:r>
              <a:rPr lang="en-US" sz="2400" dirty="0">
                <a:solidFill>
                  <a:schemeClr val="accent5"/>
                </a:solidFill>
                <a:latin typeface="+mj-lt"/>
                <a:cs typeface="Arial"/>
              </a:rPr>
              <a:t>: Infrastructure and Volumetric </a:t>
            </a:r>
            <a:r>
              <a:rPr lang="en-US" sz="2400" dirty="0" smtClean="0">
                <a:solidFill>
                  <a:schemeClr val="accent5"/>
                </a:solidFill>
                <a:latin typeface="+mj-lt"/>
                <a:cs typeface="Arial"/>
              </a:rPr>
              <a:t>Protection (with </a:t>
            </a:r>
            <a:r>
              <a:rPr lang="en-US" sz="2400" dirty="0" err="1" smtClean="0">
                <a:solidFill>
                  <a:schemeClr val="accent5"/>
                </a:solidFill>
                <a:latin typeface="+mj-lt"/>
                <a:cs typeface="Arial"/>
              </a:rPr>
              <a:t>DefenseFlow</a:t>
            </a:r>
            <a:r>
              <a:rPr lang="en-US" sz="2400" dirty="0" smtClean="0">
                <a:solidFill>
                  <a:schemeClr val="accent5"/>
                </a:solidFill>
                <a:latin typeface="+mj-lt"/>
                <a:cs typeface="Arial"/>
              </a:rPr>
              <a:t> as detector)</a:t>
            </a:r>
            <a:endParaRPr lang="en-US" sz="2400" dirty="0">
              <a:solidFill>
                <a:schemeClr val="accent5"/>
              </a:solidFill>
              <a:latin typeface="+mj-lt"/>
              <a:cs typeface="Arial"/>
            </a:endParaRPr>
          </a:p>
        </p:txBody>
      </p:sp>
      <p:cxnSp>
        <p:nvCxnSpPr>
          <p:cNvPr id="7" name="Elbow Connector 6"/>
          <p:cNvCxnSpPr/>
          <p:nvPr/>
        </p:nvCxnSpPr>
        <p:spPr>
          <a:xfrm flipV="1">
            <a:off x="7851775" y="2289003"/>
            <a:ext cx="2978150" cy="823768"/>
          </a:xfrm>
          <a:prstGeom prst="bentConnector3">
            <a:avLst>
              <a:gd name="adj1" fmla="val -213"/>
            </a:avLst>
          </a:prstGeom>
          <a:ln w="3810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a:off x="7831815" y="3246598"/>
            <a:ext cx="3046110" cy="928855"/>
          </a:xfrm>
          <a:prstGeom prst="bentConnector3">
            <a:avLst>
              <a:gd name="adj1" fmla="val 282"/>
            </a:avLst>
          </a:prstGeom>
          <a:noFill/>
          <a:ln w="38100" cap="flat" cmpd="sng" algn="ctr">
            <a:solidFill>
              <a:schemeClr val="tx1">
                <a:lumMod val="50000"/>
                <a:lumOff val="50000"/>
              </a:schemeClr>
            </a:solidFill>
            <a:prstDash val="solid"/>
            <a:headEnd type="none" w="med" len="med"/>
            <a:tailEnd type="none" w="med" len="med"/>
          </a:ln>
          <a:effectLst/>
        </p:spPr>
      </p:cxnSp>
      <p:sp>
        <p:nvSpPr>
          <p:cNvPr id="126" name="Rectangle 125"/>
          <p:cNvSpPr/>
          <p:nvPr/>
        </p:nvSpPr>
        <p:spPr>
          <a:xfrm>
            <a:off x="314325" y="5178052"/>
            <a:ext cx="5636099" cy="727038"/>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prstClr val="black"/>
                </a:solidFill>
              </a:rPr>
              <a:t>Flow based telemetry used to detect network layer attacks from peering edges while high capacity Mitigation Center is used to protect infrastructure</a:t>
            </a:r>
          </a:p>
        </p:txBody>
      </p:sp>
      <p:cxnSp>
        <p:nvCxnSpPr>
          <p:cNvPr id="40" name="Straight Connector 39"/>
          <p:cNvCxnSpPr/>
          <p:nvPr/>
        </p:nvCxnSpPr>
        <p:spPr>
          <a:xfrm flipV="1">
            <a:off x="2759368" y="2806142"/>
            <a:ext cx="1734638" cy="10517"/>
          </a:xfrm>
          <a:prstGeom prst="line">
            <a:avLst/>
          </a:prstGeom>
          <a:noFill/>
          <a:ln w="19050" cap="flat" cmpd="sng" algn="ctr">
            <a:solidFill>
              <a:srgbClr val="8C8C8C"/>
            </a:solidFill>
            <a:prstDash val="sysDash"/>
            <a:headEnd type="none" w="med" len="med"/>
            <a:tailEnd type="triangle" w="med" len="med"/>
          </a:ln>
          <a:effectLst/>
        </p:spPr>
      </p:cxnSp>
      <p:sp>
        <p:nvSpPr>
          <p:cNvPr id="96" name="Rectangle 95"/>
          <p:cNvSpPr/>
          <p:nvPr/>
        </p:nvSpPr>
        <p:spPr>
          <a:xfrm>
            <a:off x="4109785" y="1581869"/>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Carrier Scrubbing Center</a:t>
            </a:r>
            <a:endParaRPr lang="en-US" sz="2000" b="1" dirty="0">
              <a:solidFill>
                <a:prstClr val="black"/>
              </a:solidFill>
            </a:endParaRPr>
          </a:p>
        </p:txBody>
      </p:sp>
      <p:cxnSp>
        <p:nvCxnSpPr>
          <p:cNvPr id="110" name="Straight Connector 109"/>
          <p:cNvCxnSpPr/>
          <p:nvPr/>
        </p:nvCxnSpPr>
        <p:spPr>
          <a:xfrm rot="5400000">
            <a:off x="2671941" y="2882369"/>
            <a:ext cx="152455" cy="1"/>
          </a:xfrm>
          <a:prstGeom prst="line">
            <a:avLst/>
          </a:prstGeom>
          <a:noFill/>
          <a:ln w="19050" cap="flat" cmpd="sng" algn="ctr">
            <a:solidFill>
              <a:srgbClr val="8C8C8C"/>
            </a:solidFill>
            <a:prstDash val="sysDash"/>
            <a:headEnd type="none" w="med" len="med"/>
            <a:tailEnd type="triangle" w="med" len="med"/>
          </a:ln>
          <a:effectLst/>
        </p:spPr>
      </p:cxnSp>
      <p:cxnSp>
        <p:nvCxnSpPr>
          <p:cNvPr id="119" name="Straight Connector 118"/>
          <p:cNvCxnSpPr/>
          <p:nvPr/>
        </p:nvCxnSpPr>
        <p:spPr>
          <a:xfrm flipV="1">
            <a:off x="2608263" y="2345219"/>
            <a:ext cx="1913871" cy="1"/>
          </a:xfrm>
          <a:prstGeom prst="line">
            <a:avLst/>
          </a:prstGeom>
          <a:noFill/>
          <a:ln w="19050" cap="flat" cmpd="sng" algn="ctr">
            <a:solidFill>
              <a:schemeClr val="accent2"/>
            </a:solidFill>
            <a:prstDash val="sysDash"/>
            <a:headEnd type="none" w="med" len="med"/>
            <a:tailEnd type="none" w="med" len="med"/>
          </a:ln>
          <a:effectLst/>
        </p:spPr>
      </p:cxnSp>
      <p:grpSp>
        <p:nvGrpSpPr>
          <p:cNvPr id="120" name="Group 119"/>
          <p:cNvGrpSpPr/>
          <p:nvPr/>
        </p:nvGrpSpPr>
        <p:grpSpPr>
          <a:xfrm>
            <a:off x="4494006" y="2017203"/>
            <a:ext cx="760786" cy="489093"/>
            <a:chOff x="5046363" y="2031670"/>
            <a:chExt cx="1323360" cy="850759"/>
          </a:xfrm>
        </p:grpSpPr>
        <p:pic>
          <p:nvPicPr>
            <p:cNvPr id="121" name="Picture 120"/>
            <p:cNvPicPr>
              <a:picLocks noChangeAspect="1"/>
            </p:cNvPicPr>
            <p:nvPr/>
          </p:nvPicPr>
          <p:blipFill rotWithShape="1">
            <a:blip r:embed="rId4" cstate="print">
              <a:extLst>
                <a:ext uri="{28A0092B-C50C-407E-A947-70E740481C1C}">
                  <a14:useLocalDpi xmlns:a14="http://schemas.microsoft.com/office/drawing/2010/main" val="0"/>
                </a:ext>
              </a:extLst>
            </a:blip>
            <a:srcRect t="35278" b="35888"/>
            <a:stretch/>
          </p:blipFill>
          <p:spPr>
            <a:xfrm>
              <a:off x="5046363" y="2500850"/>
              <a:ext cx="1323360" cy="381579"/>
            </a:xfrm>
            <a:prstGeom prst="rect">
              <a:avLst/>
            </a:prstGeom>
            <a:noFill/>
            <a:ln>
              <a:noFill/>
            </a:ln>
          </p:spPr>
        </p:pic>
        <p:pic>
          <p:nvPicPr>
            <p:cNvPr id="123" name="Picture 122"/>
            <p:cNvPicPr>
              <a:picLocks noChangeAspect="1"/>
            </p:cNvPicPr>
            <p:nvPr/>
          </p:nvPicPr>
          <p:blipFill rotWithShape="1">
            <a:blip r:embed="rId4" cstate="print">
              <a:extLst>
                <a:ext uri="{28A0092B-C50C-407E-A947-70E740481C1C}">
                  <a14:useLocalDpi xmlns:a14="http://schemas.microsoft.com/office/drawing/2010/main" val="0"/>
                </a:ext>
              </a:extLst>
            </a:blip>
            <a:srcRect t="35278" b="35888"/>
            <a:stretch/>
          </p:blipFill>
          <p:spPr>
            <a:xfrm>
              <a:off x="5046363" y="2274544"/>
              <a:ext cx="1323360" cy="381579"/>
            </a:xfrm>
            <a:prstGeom prst="rect">
              <a:avLst/>
            </a:prstGeom>
            <a:noFill/>
            <a:ln>
              <a:noFill/>
            </a:ln>
          </p:spPr>
        </p:pic>
        <p:pic>
          <p:nvPicPr>
            <p:cNvPr id="124" name="Picture 123"/>
            <p:cNvPicPr>
              <a:picLocks noChangeAspect="1"/>
            </p:cNvPicPr>
            <p:nvPr/>
          </p:nvPicPr>
          <p:blipFill rotWithShape="1">
            <a:blip r:embed="rId4" cstate="print">
              <a:extLst>
                <a:ext uri="{28A0092B-C50C-407E-A947-70E740481C1C}">
                  <a14:useLocalDpi xmlns:a14="http://schemas.microsoft.com/office/drawing/2010/main" val="0"/>
                </a:ext>
              </a:extLst>
            </a:blip>
            <a:srcRect t="35278" b="35888"/>
            <a:stretch/>
          </p:blipFill>
          <p:spPr>
            <a:xfrm>
              <a:off x="5046363" y="2031670"/>
              <a:ext cx="1323360" cy="381578"/>
            </a:xfrm>
            <a:prstGeom prst="rect">
              <a:avLst/>
            </a:prstGeom>
            <a:noFill/>
            <a:ln>
              <a:noFill/>
            </a:ln>
          </p:spPr>
        </p:pic>
      </p:grpSp>
      <p:sp>
        <p:nvSpPr>
          <p:cNvPr id="94" name="Rectangle 93"/>
          <p:cNvSpPr/>
          <p:nvPr/>
        </p:nvSpPr>
        <p:spPr>
          <a:xfrm>
            <a:off x="177006" y="1560513"/>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Cloud</a:t>
            </a:r>
            <a:endParaRPr lang="en-US" sz="2000" b="1" dirty="0">
              <a:solidFill>
                <a:prstClr val="black"/>
              </a:solidFill>
            </a:endParaRPr>
          </a:p>
        </p:txBody>
      </p:sp>
      <p:sp>
        <p:nvSpPr>
          <p:cNvPr id="95" name="Rectangle 94"/>
          <p:cNvSpPr/>
          <p:nvPr/>
        </p:nvSpPr>
        <p:spPr>
          <a:xfrm>
            <a:off x="8898169" y="1550650"/>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Corporate LAN</a:t>
            </a:r>
            <a:endParaRPr lang="en-US" sz="2000" b="1" dirty="0">
              <a:solidFill>
                <a:prstClr val="black"/>
              </a:solidFill>
            </a:endParaRPr>
          </a:p>
        </p:txBody>
      </p:sp>
      <p:cxnSp>
        <p:nvCxnSpPr>
          <p:cNvPr id="102" name="Straight Connector 101"/>
          <p:cNvCxnSpPr/>
          <p:nvPr/>
        </p:nvCxnSpPr>
        <p:spPr>
          <a:xfrm>
            <a:off x="5513752" y="2333423"/>
            <a:ext cx="0" cy="877117"/>
          </a:xfrm>
          <a:prstGeom prst="line">
            <a:avLst/>
          </a:prstGeom>
          <a:noFill/>
          <a:ln w="19050" cap="flat" cmpd="sng" algn="ctr">
            <a:solidFill>
              <a:schemeClr val="accent1"/>
            </a:solidFill>
            <a:prstDash val="sysDash"/>
            <a:headEnd type="none" w="med" len="med"/>
            <a:tailEnd type="none" w="med" len="med"/>
          </a:ln>
          <a:effectLst/>
        </p:spPr>
      </p:cxnSp>
      <p:cxnSp>
        <p:nvCxnSpPr>
          <p:cNvPr id="67" name="Straight Connector 66"/>
          <p:cNvCxnSpPr/>
          <p:nvPr/>
        </p:nvCxnSpPr>
        <p:spPr>
          <a:xfrm>
            <a:off x="7963248" y="3226187"/>
            <a:ext cx="2890838"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51</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cxnSp>
        <p:nvCxnSpPr>
          <p:cNvPr id="82" name="Straight Connector 81"/>
          <p:cNvCxnSpPr/>
          <p:nvPr/>
        </p:nvCxnSpPr>
        <p:spPr>
          <a:xfrm>
            <a:off x="1707134" y="3232150"/>
            <a:ext cx="6120000" cy="0"/>
          </a:xfrm>
          <a:prstGeom prst="line">
            <a:avLst/>
          </a:prstGeom>
          <a:noFill/>
          <a:ln w="38100" cap="flat" cmpd="sng" algn="ctr">
            <a:solidFill>
              <a:schemeClr val="tx1">
                <a:lumMod val="50000"/>
                <a:lumOff val="50000"/>
              </a:schemeClr>
            </a:solidFill>
            <a:prstDash val="solid"/>
            <a:headEnd type="none" w="med" len="med"/>
            <a:tailEnd type="none" w="med" len="med"/>
          </a:ln>
          <a:effectLst/>
        </p:spPr>
      </p:cxnSp>
      <p:cxnSp>
        <p:nvCxnSpPr>
          <p:cNvPr id="61" name="Straight Connector 60"/>
          <p:cNvCxnSpPr/>
          <p:nvPr/>
        </p:nvCxnSpPr>
        <p:spPr>
          <a:xfrm>
            <a:off x="5254792" y="2333425"/>
            <a:ext cx="258960" cy="0"/>
          </a:xfrm>
          <a:prstGeom prst="line">
            <a:avLst/>
          </a:prstGeom>
          <a:noFill/>
          <a:ln w="19050" cap="flat" cmpd="sng" algn="ctr">
            <a:solidFill>
              <a:schemeClr val="accent1"/>
            </a:solidFill>
            <a:prstDash val="sysDash"/>
            <a:headEnd type="none" w="med" len="med"/>
            <a:tailEnd type="none" w="med" len="med"/>
          </a:ln>
          <a:effectLst/>
        </p:spPr>
      </p:cxnSp>
      <p:cxnSp>
        <p:nvCxnSpPr>
          <p:cNvPr id="70" name="Straight Connector 69"/>
          <p:cNvCxnSpPr/>
          <p:nvPr/>
        </p:nvCxnSpPr>
        <p:spPr>
          <a:xfrm>
            <a:off x="1832238" y="3234422"/>
            <a:ext cx="739891" cy="0"/>
          </a:xfrm>
          <a:prstGeom prst="line">
            <a:avLst/>
          </a:prstGeom>
          <a:noFill/>
          <a:ln w="38100" cap="flat" cmpd="sng" algn="ctr">
            <a:solidFill>
              <a:schemeClr val="accent2"/>
            </a:solidFill>
            <a:prstDash val="solid"/>
            <a:headEnd type="none" w="med" len="med"/>
            <a:tailEnd type="none" w="med" len="med"/>
          </a:ln>
          <a:effectLst/>
        </p:spPr>
      </p:cxnSp>
      <p:cxnSp>
        <p:nvCxnSpPr>
          <p:cNvPr id="72" name="Straight Connector 71"/>
          <p:cNvCxnSpPr/>
          <p:nvPr/>
        </p:nvCxnSpPr>
        <p:spPr>
          <a:xfrm>
            <a:off x="2789315" y="3236602"/>
            <a:ext cx="4908022" cy="0"/>
          </a:xfrm>
          <a:prstGeom prst="line">
            <a:avLst/>
          </a:prstGeom>
          <a:noFill/>
          <a:ln w="38100" cap="flat" cmpd="sng" algn="ctr">
            <a:solidFill>
              <a:srgbClr val="C00000"/>
            </a:solidFill>
            <a:prstDash val="solid"/>
            <a:headEnd type="none" w="med" len="med"/>
            <a:tailEnd type="none" w="med" len="med"/>
          </a:ln>
          <a:effectLst/>
        </p:spPr>
      </p:cxnSp>
      <p:cxnSp>
        <p:nvCxnSpPr>
          <p:cNvPr id="76" name="Straight Connector 75"/>
          <p:cNvCxnSpPr/>
          <p:nvPr/>
        </p:nvCxnSpPr>
        <p:spPr>
          <a:xfrm>
            <a:off x="2818883" y="3238874"/>
            <a:ext cx="4908022" cy="0"/>
          </a:xfrm>
          <a:prstGeom prst="line">
            <a:avLst/>
          </a:prstGeom>
          <a:noFill/>
          <a:ln w="38100" cap="flat" cmpd="sng" algn="ctr">
            <a:solidFill>
              <a:schemeClr val="accent1"/>
            </a:solidFill>
            <a:prstDash val="solid"/>
            <a:headEnd type="none" w="med" len="med"/>
            <a:tailEnd type="none" w="med" len="med"/>
          </a:ln>
          <a:effectLst/>
        </p:spPr>
      </p:cxnSp>
      <p:cxnSp>
        <p:nvCxnSpPr>
          <p:cNvPr id="79" name="Elbow Connector 78"/>
          <p:cNvCxnSpPr/>
          <p:nvPr/>
        </p:nvCxnSpPr>
        <p:spPr>
          <a:xfrm flipV="1">
            <a:off x="7854047" y="2291275"/>
            <a:ext cx="2978150" cy="823768"/>
          </a:xfrm>
          <a:prstGeom prst="bentConnector3">
            <a:avLst>
              <a:gd name="adj1" fmla="val -213"/>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7938224" y="3228459"/>
            <a:ext cx="2890838" cy="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87" name="Elbow Connector 86"/>
          <p:cNvCxnSpPr/>
          <p:nvPr/>
        </p:nvCxnSpPr>
        <p:spPr>
          <a:xfrm>
            <a:off x="7834087" y="3248870"/>
            <a:ext cx="3046110" cy="928855"/>
          </a:xfrm>
          <a:prstGeom prst="bentConnector3">
            <a:avLst>
              <a:gd name="adj1" fmla="val 282"/>
            </a:avLst>
          </a:prstGeom>
          <a:noFill/>
          <a:ln w="38100" cap="flat" cmpd="sng" algn="ctr">
            <a:solidFill>
              <a:schemeClr val="accent1"/>
            </a:solidFill>
            <a:prstDash val="solid"/>
            <a:headEnd type="none" w="med" len="med"/>
            <a:tailEnd type="none" w="med" len="med"/>
          </a:ln>
          <a:effectLst/>
        </p:spPr>
      </p:cxnSp>
      <p:pic>
        <p:nvPicPr>
          <p:cNvPr id="84"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597231" y="2606644"/>
            <a:ext cx="1336210" cy="1012875"/>
            <a:chOff x="597231" y="2606644"/>
            <a:chExt cx="1336210" cy="1012875"/>
          </a:xfrm>
        </p:grpSpPr>
        <p:pic>
          <p:nvPicPr>
            <p:cNvPr id="133" name="Picture 1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97"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Group 63"/>
          <p:cNvGrpSpPr/>
          <p:nvPr/>
        </p:nvGrpSpPr>
        <p:grpSpPr>
          <a:xfrm>
            <a:off x="10748426" y="2882535"/>
            <a:ext cx="736698" cy="622450"/>
            <a:chOff x="10251191" y="2100345"/>
            <a:chExt cx="996425" cy="841898"/>
          </a:xfrm>
        </p:grpSpPr>
        <p:pic>
          <p:nvPicPr>
            <p:cNvPr id="65"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9"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 name="Group 74"/>
          <p:cNvGrpSpPr/>
          <p:nvPr/>
        </p:nvGrpSpPr>
        <p:grpSpPr>
          <a:xfrm>
            <a:off x="10748426" y="3798555"/>
            <a:ext cx="736698" cy="622450"/>
            <a:chOff x="10251191" y="2100345"/>
            <a:chExt cx="996425" cy="841898"/>
          </a:xfrm>
        </p:grpSpPr>
        <p:pic>
          <p:nvPicPr>
            <p:cNvPr id="78"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8" name="Group 87"/>
          <p:cNvGrpSpPr/>
          <p:nvPr/>
        </p:nvGrpSpPr>
        <p:grpSpPr>
          <a:xfrm>
            <a:off x="10748426" y="1958727"/>
            <a:ext cx="736698" cy="622450"/>
            <a:chOff x="10251191" y="2100345"/>
            <a:chExt cx="996425" cy="841898"/>
          </a:xfrm>
        </p:grpSpPr>
        <p:pic>
          <p:nvPicPr>
            <p:cNvPr id="89"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2" name="Rectangle 61"/>
          <p:cNvSpPr/>
          <p:nvPr/>
        </p:nvSpPr>
        <p:spPr>
          <a:xfrm>
            <a:off x="6339884" y="5200994"/>
            <a:ext cx="1663712" cy="338554"/>
          </a:xfrm>
          <a:prstGeom prst="rect">
            <a:avLst/>
          </a:prstGeom>
        </p:spPr>
        <p:txBody>
          <a:bodyPr wrap="square">
            <a:spAutoFit/>
          </a:bodyPr>
          <a:lstStyle/>
          <a:p>
            <a:r>
              <a:rPr lang="en-US" sz="1600" b="1" kern="0" dirty="0">
                <a:solidFill>
                  <a:schemeClr val="accent5"/>
                </a:solidFill>
                <a:latin typeface="+mj-lt"/>
                <a:cs typeface="Arial" pitchFamily="34" charset="0"/>
              </a:rPr>
              <a:t>Unique Value:</a:t>
            </a:r>
          </a:p>
        </p:txBody>
      </p:sp>
      <p:cxnSp>
        <p:nvCxnSpPr>
          <p:cNvPr id="63" name="Straight Connector 62"/>
          <p:cNvCxnSpPr/>
          <p:nvPr/>
        </p:nvCxnSpPr>
        <p:spPr>
          <a:xfrm>
            <a:off x="7850099" y="5284605"/>
            <a:ext cx="0" cy="5788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7963248" y="5238475"/>
            <a:ext cx="3991682" cy="738664"/>
          </a:xfrm>
          <a:prstGeom prst="rect">
            <a:avLst/>
          </a:prstGeom>
        </p:spPr>
        <p:txBody>
          <a:bodyPr wrap="square">
            <a:spAutoFit/>
          </a:bodyPr>
          <a:lstStyle/>
          <a:p>
            <a:r>
              <a:rPr lang="en-US" sz="1400" dirty="0">
                <a:latin typeface="+mj-lt"/>
                <a:cs typeface="Arial"/>
              </a:rPr>
              <a:t>Radware TM Behavioral Technology delivers the fastest time to mitigation and mitigation accuracy in </a:t>
            </a:r>
            <a:r>
              <a:rPr lang="en-US" sz="1400" dirty="0" smtClean="0">
                <a:latin typeface="+mj-lt"/>
                <a:cs typeface="Arial"/>
              </a:rPr>
              <a:t>Out-Of-Path </a:t>
            </a:r>
            <a:r>
              <a:rPr lang="en-US" sz="1400" dirty="0">
                <a:latin typeface="+mj-lt"/>
                <a:cs typeface="Arial"/>
              </a:rPr>
              <a:t>Infrastructure Protection</a:t>
            </a:r>
          </a:p>
        </p:txBody>
      </p:sp>
    </p:spTree>
    <p:extLst>
      <p:ext uri="{BB962C8B-B14F-4D97-AF65-F5344CB8AC3E}">
        <p14:creationId xmlns:p14="http://schemas.microsoft.com/office/powerpoint/2010/main" val="513583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outVertical)">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110"/>
                                        </p:tgtEl>
                                        <p:attrNameLst>
                                          <p:attrName>style.visibility</p:attrName>
                                        </p:attrNameLst>
                                      </p:cBhvr>
                                      <p:to>
                                        <p:strVal val="visible"/>
                                      </p:to>
                                    </p:set>
                                    <p:animEffect transition="in" filter="barn(outVertical)">
                                      <p:cBhvr>
                                        <p:cTn id="14" dur="500"/>
                                        <p:tgtEl>
                                          <p:spTgt spid="1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wipe(left)">
                                      <p:cBhvr>
                                        <p:cTn id="19" dur="500"/>
                                        <p:tgtEl>
                                          <p:spTgt spid="70"/>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left)">
                                      <p:cBhvr>
                                        <p:cTn id="23" dur="500"/>
                                        <p:tgtEl>
                                          <p:spTgt spid="72"/>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22" presetClass="entr" presetSubtype="4"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119"/>
                                        </p:tgtEl>
                                        <p:attrNameLst>
                                          <p:attrName>style.visibility</p:attrName>
                                        </p:attrNameLst>
                                      </p:cBhvr>
                                      <p:to>
                                        <p:strVal val="visible"/>
                                      </p:to>
                                    </p:set>
                                    <p:animEffect transition="in" filter="wipe(left)">
                                      <p:cBhvr>
                                        <p:cTn id="34" dur="500"/>
                                        <p:tgtEl>
                                          <p:spTgt spid="11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500"/>
                            </p:stCondLst>
                            <p:childTnLst>
                              <p:par>
                                <p:cTn id="41" presetID="22" presetClass="entr" presetSubtype="1" fill="hold" nodeType="afterEffect">
                                  <p:stCondLst>
                                    <p:cond delay="0"/>
                                  </p:stCondLst>
                                  <p:childTnLst>
                                    <p:set>
                                      <p:cBhvr>
                                        <p:cTn id="42" dur="1" fill="hold">
                                          <p:stCondLst>
                                            <p:cond delay="0"/>
                                          </p:stCondLst>
                                        </p:cTn>
                                        <p:tgtEl>
                                          <p:spTgt spid="102"/>
                                        </p:tgtEl>
                                        <p:attrNameLst>
                                          <p:attrName>style.visibility</p:attrName>
                                        </p:attrNameLst>
                                      </p:cBhvr>
                                      <p:to>
                                        <p:strVal val="visible"/>
                                      </p:to>
                                    </p:set>
                                    <p:animEffect transition="in" filter="wipe(up)">
                                      <p:cBhvr>
                                        <p:cTn id="43" dur="500"/>
                                        <p:tgtEl>
                                          <p:spTgt spid="102"/>
                                        </p:tgtEl>
                                      </p:cBhvr>
                                    </p:animEffect>
                                  </p:childTnLst>
                                </p:cTn>
                              </p:par>
                              <p:par>
                                <p:cTn id="44" presetID="22" presetClass="entr" presetSubtype="8" fill="hold"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left)">
                                      <p:cBhvr>
                                        <p:cTn id="46" dur="500"/>
                                        <p:tgtEl>
                                          <p:spTgt spid="76"/>
                                        </p:tgtEl>
                                      </p:cBhvr>
                                    </p:animEffect>
                                  </p:childTnLst>
                                </p:cTn>
                              </p:par>
                            </p:childTnLst>
                          </p:cTn>
                        </p:par>
                        <p:par>
                          <p:cTn id="47" fill="hold">
                            <p:stCondLst>
                              <p:cond delay="1000"/>
                            </p:stCondLst>
                            <p:childTnLst>
                              <p:par>
                                <p:cTn id="48" presetID="22" presetClass="entr" presetSubtype="8"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wipe(left)">
                                      <p:cBhvr>
                                        <p:cTn id="50" dur="500"/>
                                        <p:tgtEl>
                                          <p:spTgt spid="79"/>
                                        </p:tgtEl>
                                      </p:cBhvr>
                                    </p:animEffect>
                                  </p:childTnLst>
                                </p:cTn>
                              </p:par>
                              <p:par>
                                <p:cTn id="51" presetID="22" presetClass="entr" presetSubtype="8"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left)">
                                      <p:cBhvr>
                                        <p:cTn id="53" dur="500"/>
                                        <p:tgtEl>
                                          <p:spTgt spid="80"/>
                                        </p:tgtEl>
                                      </p:cBhvr>
                                    </p:animEffect>
                                  </p:childTnLst>
                                </p:cTn>
                              </p:par>
                              <p:par>
                                <p:cTn id="54" presetID="22" presetClass="entr" presetSubtype="8" fill="hold" nodeType="withEffect">
                                  <p:stCondLst>
                                    <p:cond delay="0"/>
                                  </p:stCondLst>
                                  <p:childTnLst>
                                    <p:set>
                                      <p:cBhvr>
                                        <p:cTn id="55" dur="1" fill="hold">
                                          <p:stCondLst>
                                            <p:cond delay="0"/>
                                          </p:stCondLst>
                                        </p:cTn>
                                        <p:tgtEl>
                                          <p:spTgt spid="87"/>
                                        </p:tgtEl>
                                        <p:attrNameLst>
                                          <p:attrName>style.visibility</p:attrName>
                                        </p:attrNameLst>
                                      </p:cBhvr>
                                      <p:to>
                                        <p:strVal val="visible"/>
                                      </p:to>
                                    </p:set>
                                    <p:animEffect transition="in" filter="wipe(left)">
                                      <p:cBhvr>
                                        <p:cTn id="56" dur="500"/>
                                        <p:tgtEl>
                                          <p:spTgt spid="8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par>
                                <p:cTn id="62" presetID="10" presetClass="entr" presetSubtype="0" fill="hold" nodeType="with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fade">
                                      <p:cBhvr>
                                        <p:cTn id="64" dur="500"/>
                                        <p:tgtEl>
                                          <p:spTgt spid="6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fade">
                                      <p:cBhvr>
                                        <p:cTn id="67"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26" grpId="0" animBg="1"/>
      <p:bldP spid="62" grpId="0"/>
      <p:bldP spid="9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2615232" y="1560512"/>
            <a:ext cx="5236543" cy="3551238"/>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0" name="Rectangle 89"/>
          <p:cNvSpPr/>
          <p:nvPr/>
        </p:nvSpPr>
        <p:spPr>
          <a:xfrm>
            <a:off x="-1" y="1560512"/>
            <a:ext cx="2615233"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sp>
        <p:nvSpPr>
          <p:cNvPr id="92" name="Rectangle 91"/>
          <p:cNvSpPr/>
          <p:nvPr/>
        </p:nvSpPr>
        <p:spPr>
          <a:xfrm>
            <a:off x="7851775" y="1560512"/>
            <a:ext cx="4340225"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cxnSp>
        <p:nvCxnSpPr>
          <p:cNvPr id="4" name="Straight Connector 3"/>
          <p:cNvCxnSpPr/>
          <p:nvPr/>
        </p:nvCxnSpPr>
        <p:spPr>
          <a:xfrm flipV="1">
            <a:off x="2608263" y="2354645"/>
            <a:ext cx="0" cy="655168"/>
          </a:xfrm>
          <a:prstGeom prst="line">
            <a:avLst/>
          </a:prstGeom>
          <a:noFill/>
          <a:ln w="19050" cap="flat" cmpd="sng" algn="ctr">
            <a:solidFill>
              <a:schemeClr val="accent2"/>
            </a:solidFill>
            <a:prstDash val="sysDash"/>
            <a:headEnd type="none" w="med" len="med"/>
            <a:tailEnd type="none" w="med" len="med"/>
          </a:ln>
          <a:effectLst/>
        </p:spPr>
      </p:cxnSp>
      <p:sp>
        <p:nvSpPr>
          <p:cNvPr id="131" name="Rectangle 130"/>
          <p:cNvSpPr/>
          <p:nvPr/>
        </p:nvSpPr>
        <p:spPr>
          <a:xfrm>
            <a:off x="1187261" y="1068619"/>
            <a:ext cx="8439362" cy="461665"/>
          </a:xfrm>
          <a:prstGeom prst="rect">
            <a:avLst/>
          </a:prstGeom>
        </p:spPr>
        <p:txBody>
          <a:bodyPr wrap="none">
            <a:spAutoFit/>
          </a:bodyPr>
          <a:lstStyle/>
          <a:p>
            <a:pPr lvl="0"/>
            <a:r>
              <a:rPr lang="en-US" sz="2400" b="1" dirty="0">
                <a:solidFill>
                  <a:srgbClr val="E46C0A"/>
                </a:solidFill>
                <a:cs typeface="Arial"/>
              </a:rPr>
              <a:t>Tier 2</a:t>
            </a:r>
            <a:r>
              <a:rPr lang="en-US" sz="2400" dirty="0">
                <a:solidFill>
                  <a:srgbClr val="E46C0A"/>
                </a:solidFill>
                <a:cs typeface="Arial"/>
              </a:rPr>
              <a:t>: Customer Applications Inline Protection – Small Enterprises</a:t>
            </a:r>
          </a:p>
        </p:txBody>
      </p:sp>
      <p:cxnSp>
        <p:nvCxnSpPr>
          <p:cNvPr id="7" name="Elbow Connector 6"/>
          <p:cNvCxnSpPr/>
          <p:nvPr/>
        </p:nvCxnSpPr>
        <p:spPr>
          <a:xfrm flipV="1">
            <a:off x="7851775" y="2289003"/>
            <a:ext cx="2978150" cy="823768"/>
          </a:xfrm>
          <a:prstGeom prst="bentConnector3">
            <a:avLst>
              <a:gd name="adj1" fmla="val -213"/>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a:off x="7831815" y="3246598"/>
            <a:ext cx="3046110" cy="928855"/>
          </a:xfrm>
          <a:prstGeom prst="bentConnector3">
            <a:avLst>
              <a:gd name="adj1" fmla="val 282"/>
            </a:avLst>
          </a:prstGeom>
          <a:noFill/>
          <a:ln w="38100" cap="flat" cmpd="sng" algn="ctr">
            <a:solidFill>
              <a:schemeClr val="accent1"/>
            </a:solidFill>
            <a:prstDash val="solid"/>
            <a:headEnd type="none" w="med" len="med"/>
            <a:tailEnd type="none" w="med" len="med"/>
          </a:ln>
          <a:effectLst/>
        </p:spPr>
      </p:cxnSp>
      <p:cxnSp>
        <p:nvCxnSpPr>
          <p:cNvPr id="119" name="Straight Connector 118"/>
          <p:cNvCxnSpPr/>
          <p:nvPr/>
        </p:nvCxnSpPr>
        <p:spPr>
          <a:xfrm>
            <a:off x="2608263" y="2345218"/>
            <a:ext cx="2158871" cy="0"/>
          </a:xfrm>
          <a:prstGeom prst="line">
            <a:avLst/>
          </a:prstGeom>
          <a:noFill/>
          <a:ln w="19050" cap="flat" cmpd="sng" algn="ctr">
            <a:solidFill>
              <a:schemeClr val="accent2"/>
            </a:solidFill>
            <a:prstDash val="sysDash"/>
            <a:headEnd type="none" w="med" len="med"/>
            <a:tailEnd type="none" w="med" len="med"/>
          </a:ln>
          <a:effectLst/>
        </p:spPr>
      </p:cxnSp>
      <p:cxnSp>
        <p:nvCxnSpPr>
          <p:cNvPr id="104" name="Straight Connector 103"/>
          <p:cNvCxnSpPr/>
          <p:nvPr/>
        </p:nvCxnSpPr>
        <p:spPr>
          <a:xfrm>
            <a:off x="2621582" y="3234911"/>
            <a:ext cx="1808806" cy="1291621"/>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6143650" y="3247747"/>
            <a:ext cx="1734565" cy="1278785"/>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4417688" y="4520182"/>
            <a:ext cx="1731412"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5513752" y="2354645"/>
            <a:ext cx="0" cy="855895"/>
          </a:xfrm>
          <a:prstGeom prst="line">
            <a:avLst/>
          </a:prstGeom>
          <a:noFill/>
          <a:ln w="19050" cap="flat" cmpd="sng" algn="ctr">
            <a:solidFill>
              <a:schemeClr val="accent1"/>
            </a:solidFill>
            <a:prstDash val="sysDash"/>
            <a:headEnd type="none" w="med" len="med"/>
            <a:tailEnd type="none" w="med" len="med"/>
          </a:ln>
          <a:effectLst/>
        </p:spPr>
      </p:cxnSp>
      <p:sp>
        <p:nvSpPr>
          <p:cNvPr id="134" name="Rectangle 133"/>
          <p:cNvSpPr/>
          <p:nvPr/>
        </p:nvSpPr>
        <p:spPr>
          <a:xfrm>
            <a:off x="4109785" y="1591394"/>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Carrier Scrubbing Center</a:t>
            </a:r>
            <a:endParaRPr lang="en-US" sz="2000" b="1" dirty="0">
              <a:solidFill>
                <a:prstClr val="black"/>
              </a:solidFill>
            </a:endParaRPr>
          </a:p>
        </p:txBody>
      </p:sp>
      <p:sp>
        <p:nvSpPr>
          <p:cNvPr id="135" name="Rectangle 134"/>
          <p:cNvSpPr/>
          <p:nvPr/>
        </p:nvSpPr>
        <p:spPr>
          <a:xfrm>
            <a:off x="177006" y="1570038"/>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Cloud</a:t>
            </a:r>
            <a:endParaRPr lang="en-US" sz="2000" b="1" dirty="0">
              <a:solidFill>
                <a:prstClr val="black"/>
              </a:solidFill>
            </a:endParaRPr>
          </a:p>
        </p:txBody>
      </p:sp>
      <p:sp>
        <p:nvSpPr>
          <p:cNvPr id="136" name="Rectangle 135"/>
          <p:cNvSpPr/>
          <p:nvPr/>
        </p:nvSpPr>
        <p:spPr>
          <a:xfrm>
            <a:off x="8898169" y="1560175"/>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Corporate LAN</a:t>
            </a:r>
            <a:endParaRPr lang="en-US" sz="2000" b="1" dirty="0">
              <a:solidFill>
                <a:prstClr val="black"/>
              </a:solidFill>
            </a:endParaRPr>
          </a:p>
        </p:txBody>
      </p:sp>
      <p:sp>
        <p:nvSpPr>
          <p:cNvPr id="138" name="Rectangular Callout 137"/>
          <p:cNvSpPr/>
          <p:nvPr/>
        </p:nvSpPr>
        <p:spPr>
          <a:xfrm flipH="1">
            <a:off x="7378782" y="5200442"/>
            <a:ext cx="2465861" cy="684364"/>
          </a:xfrm>
          <a:prstGeom prst="wedgeRectCallout">
            <a:avLst>
              <a:gd name="adj1" fmla="val 100788"/>
              <a:gd name="adj2" fmla="val -376837"/>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050" dirty="0">
                <a:solidFill>
                  <a:prstClr val="black"/>
                </a:solidFill>
                <a:cs typeface="Arial"/>
              </a:rPr>
              <a:t>DC Applications protected by advanced inline detection with signaling to activate higher tier mitigation when necessary </a:t>
            </a:r>
          </a:p>
        </p:txBody>
      </p:sp>
      <p:cxnSp>
        <p:nvCxnSpPr>
          <p:cNvPr id="145" name="Straight Connector 144"/>
          <p:cNvCxnSpPr/>
          <p:nvPr/>
        </p:nvCxnSpPr>
        <p:spPr>
          <a:xfrm>
            <a:off x="6055967" y="3541231"/>
            <a:ext cx="0" cy="122318"/>
          </a:xfrm>
          <a:prstGeom prst="line">
            <a:avLst/>
          </a:prstGeom>
          <a:noFill/>
          <a:ln w="19050" cap="flat" cmpd="sng" algn="ctr">
            <a:solidFill>
              <a:srgbClr val="8C8C8C"/>
            </a:solidFill>
            <a:prstDash val="sysDash"/>
            <a:headEnd type="none" w="med" len="med"/>
            <a:tailEnd type="none" w="med" len="med"/>
          </a:ln>
          <a:effectLst/>
        </p:spPr>
      </p:cxnSp>
      <p:grpSp>
        <p:nvGrpSpPr>
          <p:cNvPr id="112" name="Group 111"/>
          <p:cNvGrpSpPr/>
          <p:nvPr/>
        </p:nvGrpSpPr>
        <p:grpSpPr>
          <a:xfrm>
            <a:off x="5364371" y="3597411"/>
            <a:ext cx="1390124" cy="629476"/>
            <a:chOff x="7851833" y="4010719"/>
            <a:chExt cx="1682050" cy="761667"/>
          </a:xfrm>
        </p:grpSpPr>
        <p:pic>
          <p:nvPicPr>
            <p:cNvPr id="120" name="Picture 119"/>
            <p:cNvPicPr>
              <a:picLocks noChangeAspect="1"/>
            </p:cNvPicPr>
            <p:nvPr/>
          </p:nvPicPr>
          <p:blipFill rotWithShape="1">
            <a:blip r:embed="rId2" cstate="print">
              <a:extLst>
                <a:ext uri="{28A0092B-C50C-407E-A947-70E740481C1C}">
                  <a14:useLocalDpi xmlns:a14="http://schemas.microsoft.com/office/drawing/2010/main" val="0"/>
                </a:ext>
              </a:extLst>
            </a:blip>
            <a:srcRect t="32420" b="35161"/>
            <a:stretch/>
          </p:blipFill>
          <p:spPr>
            <a:xfrm>
              <a:off x="8150923" y="4010719"/>
              <a:ext cx="1113594" cy="361023"/>
            </a:xfrm>
            <a:prstGeom prst="rect">
              <a:avLst/>
            </a:prstGeom>
            <a:noFill/>
            <a:ln>
              <a:noFill/>
            </a:ln>
          </p:spPr>
        </p:pic>
        <p:sp>
          <p:nvSpPr>
            <p:cNvPr id="121" name="Rectangle 120"/>
            <p:cNvSpPr/>
            <p:nvPr/>
          </p:nvSpPr>
          <p:spPr>
            <a:xfrm>
              <a:off x="7851833" y="4288252"/>
              <a:ext cx="1682050" cy="484134"/>
            </a:xfrm>
            <a:prstGeom prst="rect">
              <a:avLst/>
            </a:prstGeom>
          </p:spPr>
          <p:txBody>
            <a:bodyPr wrap="none">
              <a:spAutoFit/>
            </a:bodyPr>
            <a:lstStyle/>
            <a:p>
              <a:pPr algn="ctr"/>
              <a:r>
                <a:rPr lang="en-US" sz="1000" dirty="0" err="1"/>
                <a:t>Alteon</a:t>
              </a:r>
              <a:r>
                <a:rPr lang="en-US" sz="1000" dirty="0"/>
                <a:t> SSL Accelerator </a:t>
              </a:r>
            </a:p>
            <a:p>
              <a:pPr algn="ctr"/>
              <a:r>
                <a:rPr lang="en-US" sz="1000" dirty="0"/>
                <a:t>(optional)</a:t>
              </a:r>
            </a:p>
          </p:txBody>
        </p:sp>
      </p:grpSp>
      <p:pic>
        <p:nvPicPr>
          <p:cNvPr id="123" name="Picture 122" descr="DefenseFlow.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7614" y="2552739"/>
            <a:ext cx="391938" cy="491057"/>
          </a:xfrm>
          <a:prstGeom prst="rect">
            <a:avLst/>
          </a:prstGeom>
        </p:spPr>
      </p:pic>
      <p:sp>
        <p:nvSpPr>
          <p:cNvPr id="124" name="Rectangle 123"/>
          <p:cNvSpPr/>
          <p:nvPr/>
        </p:nvSpPr>
        <p:spPr>
          <a:xfrm>
            <a:off x="10273942" y="3499033"/>
            <a:ext cx="1689468" cy="276999"/>
          </a:xfrm>
          <a:prstGeom prst="rect">
            <a:avLst/>
          </a:prstGeom>
        </p:spPr>
        <p:txBody>
          <a:bodyPr wrap="square">
            <a:spAutoFit/>
          </a:bodyPr>
          <a:lstStyle/>
          <a:p>
            <a:pPr lvl="0" algn="ctr"/>
            <a:r>
              <a:rPr lang="en-US" sz="1200" dirty="0">
                <a:solidFill>
                  <a:prstClr val="black"/>
                </a:solidFill>
              </a:rPr>
              <a:t>Unprotected Customer</a:t>
            </a:r>
          </a:p>
        </p:txBody>
      </p:sp>
      <p:sp>
        <p:nvSpPr>
          <p:cNvPr id="125" name="Rectangle 124"/>
          <p:cNvSpPr/>
          <p:nvPr/>
        </p:nvSpPr>
        <p:spPr>
          <a:xfrm>
            <a:off x="10289047" y="4388033"/>
            <a:ext cx="1674363" cy="276999"/>
          </a:xfrm>
          <a:prstGeom prst="rect">
            <a:avLst/>
          </a:prstGeom>
        </p:spPr>
        <p:txBody>
          <a:bodyPr wrap="square">
            <a:spAutoFit/>
          </a:bodyPr>
          <a:lstStyle/>
          <a:p>
            <a:pPr lvl="0" algn="ctr"/>
            <a:r>
              <a:rPr lang="en-US" sz="1200" b="1" dirty="0">
                <a:solidFill>
                  <a:srgbClr val="E46C0A"/>
                </a:solidFill>
              </a:rPr>
              <a:t>Protected Customer</a:t>
            </a:r>
          </a:p>
        </p:txBody>
      </p:sp>
      <p:cxnSp>
        <p:nvCxnSpPr>
          <p:cNvPr id="94" name="Straight Connector 93"/>
          <p:cNvCxnSpPr/>
          <p:nvPr/>
        </p:nvCxnSpPr>
        <p:spPr>
          <a:xfrm>
            <a:off x="7963248" y="3226187"/>
            <a:ext cx="2890838"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10748426" y="2882535"/>
            <a:ext cx="736698" cy="622450"/>
            <a:chOff x="10251191" y="2100345"/>
            <a:chExt cx="996425" cy="841898"/>
          </a:xfrm>
        </p:grpSpPr>
        <p:pic>
          <p:nvPicPr>
            <p:cNvPr id="96"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8" name="Group 117"/>
          <p:cNvGrpSpPr/>
          <p:nvPr/>
        </p:nvGrpSpPr>
        <p:grpSpPr>
          <a:xfrm>
            <a:off x="10748426" y="3798555"/>
            <a:ext cx="736698" cy="622450"/>
            <a:chOff x="10251191" y="2100345"/>
            <a:chExt cx="996425" cy="841898"/>
          </a:xfrm>
        </p:grpSpPr>
        <p:pic>
          <p:nvPicPr>
            <p:cNvPr id="126"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6" name="Rectangle 75"/>
          <p:cNvSpPr/>
          <p:nvPr/>
        </p:nvSpPr>
        <p:spPr>
          <a:xfrm>
            <a:off x="1189584" y="5200994"/>
            <a:ext cx="1663712" cy="338554"/>
          </a:xfrm>
          <a:prstGeom prst="rect">
            <a:avLst/>
          </a:prstGeom>
        </p:spPr>
        <p:txBody>
          <a:bodyPr wrap="square">
            <a:spAutoFit/>
          </a:bodyPr>
          <a:lstStyle/>
          <a:p>
            <a:r>
              <a:rPr lang="en-US" sz="1600" b="1" kern="0" dirty="0">
                <a:solidFill>
                  <a:schemeClr val="accent5"/>
                </a:solidFill>
                <a:latin typeface="+mj-lt"/>
                <a:cs typeface="Arial" pitchFamily="34" charset="0"/>
              </a:rPr>
              <a:t>Unique Value:</a:t>
            </a:r>
          </a:p>
        </p:txBody>
      </p:sp>
      <p:cxnSp>
        <p:nvCxnSpPr>
          <p:cNvPr id="79" name="Straight Connector 78"/>
          <p:cNvCxnSpPr/>
          <p:nvPr/>
        </p:nvCxnSpPr>
        <p:spPr>
          <a:xfrm>
            <a:off x="2617911" y="5284605"/>
            <a:ext cx="0" cy="5788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2731059" y="5238475"/>
            <a:ext cx="4647723" cy="738664"/>
          </a:xfrm>
          <a:prstGeom prst="rect">
            <a:avLst/>
          </a:prstGeom>
        </p:spPr>
        <p:txBody>
          <a:bodyPr wrap="square">
            <a:spAutoFit/>
          </a:bodyPr>
          <a:lstStyle/>
          <a:p>
            <a:pPr marL="342900" lvl="1" indent="-288000">
              <a:buBlip>
                <a:blip r:embed="rId6"/>
              </a:buBlip>
            </a:pPr>
            <a:r>
              <a:rPr lang="en-US" sz="1400" dirty="0">
                <a:solidFill>
                  <a:prstClr val="black"/>
                </a:solidFill>
                <a:cs typeface="Arial"/>
              </a:rPr>
              <a:t>Immediate mitigation of application and network attacks</a:t>
            </a:r>
          </a:p>
          <a:p>
            <a:pPr marL="342900" lvl="1" indent="-288000">
              <a:buBlip>
                <a:blip r:embed="rId6"/>
              </a:buBlip>
            </a:pPr>
            <a:r>
              <a:rPr lang="en-US" sz="1400" dirty="0">
                <a:solidFill>
                  <a:prstClr val="black"/>
                </a:solidFill>
                <a:cs typeface="Arial"/>
              </a:rPr>
              <a:t>Widest security coverage</a:t>
            </a:r>
          </a:p>
          <a:p>
            <a:pPr marL="342900" lvl="1" indent="-288000">
              <a:buBlip>
                <a:blip r:embed="rId6"/>
              </a:buBlip>
            </a:pPr>
            <a:r>
              <a:rPr lang="en-US" sz="1400" dirty="0">
                <a:solidFill>
                  <a:prstClr val="black"/>
                </a:solidFill>
                <a:cs typeface="Arial"/>
              </a:rPr>
              <a:t>Signaling to Tier 1 for volumetric attacks</a:t>
            </a:r>
          </a:p>
        </p:txBody>
      </p:sp>
      <p:sp>
        <p:nvSpPr>
          <p:cNvPr id="72"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52</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81" name="Rectangle 80"/>
          <p:cNvSpPr/>
          <p:nvPr/>
        </p:nvSpPr>
        <p:spPr>
          <a:xfrm>
            <a:off x="10282417" y="2561471"/>
            <a:ext cx="1672513" cy="276999"/>
          </a:xfrm>
          <a:prstGeom prst="rect">
            <a:avLst/>
          </a:prstGeom>
        </p:spPr>
        <p:txBody>
          <a:bodyPr wrap="square">
            <a:spAutoFit/>
          </a:bodyPr>
          <a:lstStyle/>
          <a:p>
            <a:r>
              <a:rPr lang="en-US" sz="1200" dirty="0" smtClean="0"/>
              <a:t>Unprotected Customer</a:t>
            </a:r>
            <a:endParaRPr lang="en-US" sz="1200" dirty="0"/>
          </a:p>
        </p:txBody>
      </p:sp>
      <p:grpSp>
        <p:nvGrpSpPr>
          <p:cNvPr id="82" name="Group 81"/>
          <p:cNvGrpSpPr/>
          <p:nvPr/>
        </p:nvGrpSpPr>
        <p:grpSpPr>
          <a:xfrm>
            <a:off x="10750324" y="1958727"/>
            <a:ext cx="736698" cy="622450"/>
            <a:chOff x="10251191" y="2100345"/>
            <a:chExt cx="996425" cy="841898"/>
          </a:xfrm>
        </p:grpSpPr>
        <p:pic>
          <p:nvPicPr>
            <p:cNvPr id="8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5" name="Straight Connector 94"/>
          <p:cNvCxnSpPr/>
          <p:nvPr/>
        </p:nvCxnSpPr>
        <p:spPr>
          <a:xfrm>
            <a:off x="1707134" y="3232150"/>
            <a:ext cx="6120000" cy="0"/>
          </a:xfrm>
          <a:prstGeom prst="line">
            <a:avLst/>
          </a:prstGeom>
          <a:noFill/>
          <a:ln w="38100" cap="flat" cmpd="sng" algn="ctr">
            <a:solidFill>
              <a:schemeClr val="accent1"/>
            </a:solidFill>
            <a:prstDash val="solid"/>
            <a:headEnd type="none" w="med" len="med"/>
            <a:tailEnd type="none" w="med" len="med"/>
          </a:ln>
          <a:effectLst/>
        </p:spPr>
      </p:cxnSp>
      <p:pic>
        <p:nvPicPr>
          <p:cNvPr id="97"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9" name="Group 98"/>
          <p:cNvGrpSpPr/>
          <p:nvPr/>
        </p:nvGrpSpPr>
        <p:grpSpPr>
          <a:xfrm>
            <a:off x="597231" y="2606644"/>
            <a:ext cx="1336210" cy="1012875"/>
            <a:chOff x="597231" y="2606644"/>
            <a:chExt cx="1336210" cy="1012875"/>
          </a:xfrm>
        </p:grpSpPr>
        <p:pic>
          <p:nvPicPr>
            <p:cNvPr id="100" name="Picture 9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105"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3" name="Group 92"/>
          <p:cNvGrpSpPr/>
          <p:nvPr/>
        </p:nvGrpSpPr>
        <p:grpSpPr>
          <a:xfrm>
            <a:off x="5602632" y="3078263"/>
            <a:ext cx="908089" cy="469003"/>
            <a:chOff x="8143463" y="3283409"/>
            <a:chExt cx="1098788" cy="567495"/>
          </a:xfrm>
        </p:grpSpPr>
        <p:pic>
          <p:nvPicPr>
            <p:cNvPr id="103" name="Picture 102"/>
            <p:cNvPicPr>
              <a:picLocks noChangeAspect="1"/>
            </p:cNvPicPr>
            <p:nvPr/>
          </p:nvPicPr>
          <p:blipFill rotWithShape="1">
            <a:blip r:embed="rId10" cstate="print">
              <a:extLst>
                <a:ext uri="{28A0092B-C50C-407E-A947-70E740481C1C}">
                  <a14:useLocalDpi xmlns:a14="http://schemas.microsoft.com/office/drawing/2010/main" val="0"/>
                </a:ext>
              </a:extLst>
            </a:blip>
            <a:srcRect t="35278" b="35888"/>
            <a:stretch/>
          </p:blipFill>
          <p:spPr>
            <a:xfrm>
              <a:off x="8143463" y="3283409"/>
              <a:ext cx="1098788" cy="316826"/>
            </a:xfrm>
            <a:prstGeom prst="rect">
              <a:avLst/>
            </a:prstGeom>
            <a:noFill/>
            <a:ln>
              <a:noFill/>
            </a:ln>
          </p:spPr>
        </p:pic>
        <p:sp>
          <p:nvSpPr>
            <p:cNvPr id="114" name="Rectangle 113"/>
            <p:cNvSpPr/>
            <p:nvPr/>
          </p:nvSpPr>
          <p:spPr>
            <a:xfrm>
              <a:off x="8215512" y="3552976"/>
              <a:ext cx="954689" cy="297928"/>
            </a:xfrm>
            <a:prstGeom prst="rect">
              <a:avLst/>
            </a:prstGeom>
          </p:spPr>
          <p:txBody>
            <a:bodyPr wrap="none">
              <a:spAutoFit/>
            </a:bodyPr>
            <a:lstStyle/>
            <a:p>
              <a:pPr algn="ctr"/>
              <a:r>
                <a:rPr lang="en-US" sz="1000" dirty="0" err="1"/>
                <a:t>DefensePro</a:t>
              </a:r>
              <a:endParaRPr lang="en-US" sz="1000" dirty="0"/>
            </a:p>
          </p:txBody>
        </p:sp>
      </p:grpSp>
      <p:grpSp>
        <p:nvGrpSpPr>
          <p:cNvPr id="130" name="Group 129"/>
          <p:cNvGrpSpPr/>
          <p:nvPr/>
        </p:nvGrpSpPr>
        <p:grpSpPr>
          <a:xfrm>
            <a:off x="6402963" y="3118682"/>
            <a:ext cx="1284343" cy="373705"/>
            <a:chOff x="6730259" y="3194107"/>
            <a:chExt cx="1554055" cy="452182"/>
          </a:xfrm>
        </p:grpSpPr>
        <p:pic>
          <p:nvPicPr>
            <p:cNvPr id="132" name="Picture 131"/>
            <p:cNvPicPr>
              <a:picLocks noChangeAspect="1"/>
            </p:cNvPicPr>
            <p:nvPr/>
          </p:nvPicPr>
          <p:blipFill rotWithShape="1">
            <a:blip r:embed="rId11" cstate="print">
              <a:extLst>
                <a:ext uri="{28A0092B-C50C-407E-A947-70E740481C1C}">
                  <a14:useLocalDpi xmlns:a14="http://schemas.microsoft.com/office/drawing/2010/main" val="0"/>
                </a:ext>
              </a:extLst>
            </a:blip>
            <a:srcRect t="39070" b="37922"/>
            <a:stretch/>
          </p:blipFill>
          <p:spPr>
            <a:xfrm>
              <a:off x="6963003" y="3194107"/>
              <a:ext cx="1088567" cy="250462"/>
            </a:xfrm>
            <a:prstGeom prst="rect">
              <a:avLst/>
            </a:prstGeom>
            <a:noFill/>
            <a:ln>
              <a:noFill/>
            </a:ln>
          </p:spPr>
        </p:pic>
        <p:sp>
          <p:nvSpPr>
            <p:cNvPr id="133" name="TextBox 132"/>
            <p:cNvSpPr txBox="1"/>
            <p:nvPr/>
          </p:nvSpPr>
          <p:spPr>
            <a:xfrm>
              <a:off x="6730259" y="3374030"/>
              <a:ext cx="1554055" cy="272259"/>
            </a:xfrm>
            <a:prstGeom prst="rect">
              <a:avLst/>
            </a:prstGeom>
            <a:noFill/>
          </p:spPr>
          <p:txBody>
            <a:bodyPr wrap="square" lIns="117226" tIns="58613" rIns="117226" bIns="58613" rtlCol="0">
              <a:spAutoFit/>
            </a:bodyPr>
            <a:lstStyle/>
            <a:p>
              <a:pPr algn="ctr"/>
              <a:r>
                <a:rPr lang="en-US" sz="1000" dirty="0" err="1" smtClean="0"/>
                <a:t>AppWall</a:t>
              </a:r>
              <a:endParaRPr lang="en-US" sz="1000" dirty="0"/>
            </a:p>
          </p:txBody>
        </p:sp>
      </p:grpSp>
      <p:cxnSp>
        <p:nvCxnSpPr>
          <p:cNvPr id="139" name="Straight Connector 138"/>
          <p:cNvCxnSpPr/>
          <p:nvPr/>
        </p:nvCxnSpPr>
        <p:spPr>
          <a:xfrm>
            <a:off x="7060079" y="2682229"/>
            <a:ext cx="0" cy="511514"/>
          </a:xfrm>
          <a:prstGeom prst="line">
            <a:avLst/>
          </a:prstGeom>
          <a:noFill/>
          <a:ln w="19050" cap="flat" cmpd="sng" algn="ctr">
            <a:solidFill>
              <a:srgbClr val="8C8C8C"/>
            </a:solidFill>
            <a:prstDash val="sysDash"/>
            <a:headEnd type="none" w="med" len="med"/>
            <a:tailEnd type="triangle" w="med" len="med"/>
          </a:ln>
          <a:effectLst/>
        </p:spPr>
      </p:cxnSp>
      <p:cxnSp>
        <p:nvCxnSpPr>
          <p:cNvPr id="140" name="Straight Connector 139"/>
          <p:cNvCxnSpPr/>
          <p:nvPr/>
        </p:nvCxnSpPr>
        <p:spPr>
          <a:xfrm>
            <a:off x="6089893" y="2936662"/>
            <a:ext cx="0" cy="208171"/>
          </a:xfrm>
          <a:prstGeom prst="line">
            <a:avLst/>
          </a:prstGeom>
          <a:noFill/>
          <a:ln w="19050" cap="flat" cmpd="sng" algn="ctr">
            <a:solidFill>
              <a:srgbClr val="8C8C8C"/>
            </a:solidFill>
            <a:prstDash val="sysDash"/>
            <a:headEnd type="none" w="med" len="med"/>
            <a:tailEnd type="triangle" w="med" len="med"/>
          </a:ln>
          <a:effectLst/>
        </p:spPr>
      </p:cxnSp>
      <p:cxnSp>
        <p:nvCxnSpPr>
          <p:cNvPr id="107" name="Straight Connector 106"/>
          <p:cNvCxnSpPr/>
          <p:nvPr/>
        </p:nvCxnSpPr>
        <p:spPr>
          <a:xfrm>
            <a:off x="5162550" y="2892703"/>
            <a:ext cx="927343" cy="0"/>
          </a:xfrm>
          <a:prstGeom prst="line">
            <a:avLst/>
          </a:prstGeom>
          <a:noFill/>
          <a:ln w="19050" cap="flat" cmpd="sng" algn="ctr">
            <a:solidFill>
              <a:srgbClr val="8C8C8C"/>
            </a:solidFill>
            <a:prstDash val="sysDash"/>
            <a:headEnd type="triangle" w="med" len="med"/>
            <a:tailEnd type="none" w="med" len="med"/>
          </a:ln>
          <a:effectLst/>
        </p:spPr>
      </p:cxnSp>
      <p:cxnSp>
        <p:nvCxnSpPr>
          <p:cNvPr id="109" name="Straight Connector 108"/>
          <p:cNvCxnSpPr/>
          <p:nvPr/>
        </p:nvCxnSpPr>
        <p:spPr>
          <a:xfrm>
            <a:off x="5179552" y="2648894"/>
            <a:ext cx="1880527" cy="10860"/>
          </a:xfrm>
          <a:prstGeom prst="line">
            <a:avLst/>
          </a:prstGeom>
          <a:noFill/>
          <a:ln w="19050" cap="flat" cmpd="sng" algn="ctr">
            <a:solidFill>
              <a:srgbClr val="8C8C8C"/>
            </a:solidFill>
            <a:prstDash val="sysDash"/>
            <a:headEnd type="triangle" w="med" len="med"/>
            <a:tailEnd type="none" w="med" len="med"/>
          </a:ln>
          <a:effectLst/>
        </p:spPr>
      </p:cxnSp>
      <p:sp>
        <p:nvSpPr>
          <p:cNvPr id="111" name="Rectangle 110"/>
          <p:cNvSpPr/>
          <p:nvPr/>
        </p:nvSpPr>
        <p:spPr>
          <a:xfrm>
            <a:off x="5475276" y="2411930"/>
            <a:ext cx="1087157" cy="261610"/>
          </a:xfrm>
          <a:prstGeom prst="rect">
            <a:avLst/>
          </a:prstGeom>
        </p:spPr>
        <p:txBody>
          <a:bodyPr wrap="none">
            <a:spAutoFit/>
          </a:bodyPr>
          <a:lstStyle/>
          <a:p>
            <a:r>
              <a:rPr lang="en-US" sz="1100" dirty="0"/>
              <a:t>Signaling Traffic</a:t>
            </a:r>
          </a:p>
        </p:txBody>
      </p:sp>
      <p:sp>
        <p:nvSpPr>
          <p:cNvPr id="153" name="Rectangle 152"/>
          <p:cNvSpPr/>
          <p:nvPr/>
        </p:nvSpPr>
        <p:spPr>
          <a:xfrm>
            <a:off x="5475276" y="2671610"/>
            <a:ext cx="1087157" cy="261610"/>
          </a:xfrm>
          <a:prstGeom prst="rect">
            <a:avLst/>
          </a:prstGeom>
        </p:spPr>
        <p:txBody>
          <a:bodyPr wrap="none">
            <a:spAutoFit/>
          </a:bodyPr>
          <a:lstStyle/>
          <a:p>
            <a:r>
              <a:rPr lang="en-US" sz="1100" dirty="0"/>
              <a:t>Signaling Traffic</a:t>
            </a:r>
          </a:p>
        </p:txBody>
      </p:sp>
      <p:sp>
        <p:nvSpPr>
          <p:cNvPr id="137" name="Rectangular Callout 136"/>
          <p:cNvSpPr/>
          <p:nvPr/>
        </p:nvSpPr>
        <p:spPr>
          <a:xfrm flipH="1">
            <a:off x="10005865" y="5217064"/>
            <a:ext cx="1608202" cy="689151"/>
          </a:xfrm>
          <a:prstGeom prst="wedgeRectCallout">
            <a:avLst>
              <a:gd name="adj1" fmla="val 229559"/>
              <a:gd name="adj2" fmla="val -388412"/>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050" dirty="0">
                <a:solidFill>
                  <a:prstClr val="black"/>
                </a:solidFill>
                <a:cs typeface="Arial"/>
              </a:rPr>
              <a:t>Web applications protected by advanced web tier protection</a:t>
            </a:r>
          </a:p>
        </p:txBody>
      </p:sp>
      <p:sp>
        <p:nvSpPr>
          <p:cNvPr id="155" name="Rectangle 154"/>
          <p:cNvSpPr/>
          <p:nvPr/>
        </p:nvSpPr>
        <p:spPr>
          <a:xfrm>
            <a:off x="4407355" y="4526531"/>
            <a:ext cx="1786195" cy="276999"/>
          </a:xfrm>
          <a:prstGeom prst="rect">
            <a:avLst/>
          </a:prstGeom>
        </p:spPr>
        <p:txBody>
          <a:bodyPr wrap="none">
            <a:spAutoFit/>
          </a:bodyPr>
          <a:lstStyle/>
          <a:p>
            <a:r>
              <a:rPr lang="en-US" sz="1200" dirty="0"/>
              <a:t>Unprotected Client Traffic</a:t>
            </a:r>
          </a:p>
        </p:txBody>
      </p:sp>
      <p:cxnSp>
        <p:nvCxnSpPr>
          <p:cNvPr id="73" name="Straight Connector 72"/>
          <p:cNvCxnSpPr/>
          <p:nvPr/>
        </p:nvCxnSpPr>
        <p:spPr>
          <a:xfrm>
            <a:off x="5047144" y="2345218"/>
            <a:ext cx="472500" cy="0"/>
          </a:xfrm>
          <a:prstGeom prst="line">
            <a:avLst/>
          </a:prstGeom>
          <a:noFill/>
          <a:ln w="19050" cap="flat" cmpd="sng" algn="ctr">
            <a:solidFill>
              <a:schemeClr val="accent1"/>
            </a:solidFill>
            <a:prstDash val="sysDash"/>
            <a:headEnd type="none" w="med" len="med"/>
            <a:tailEnd type="none" w="med" len="med"/>
          </a:ln>
          <a:effectLst/>
        </p:spPr>
      </p:cxnSp>
      <p:grpSp>
        <p:nvGrpSpPr>
          <p:cNvPr id="78" name="Group 77"/>
          <p:cNvGrpSpPr/>
          <p:nvPr/>
        </p:nvGrpSpPr>
        <p:grpSpPr>
          <a:xfrm>
            <a:off x="4494006" y="2017203"/>
            <a:ext cx="760786" cy="489093"/>
            <a:chOff x="5046363" y="2031670"/>
            <a:chExt cx="1323360" cy="850759"/>
          </a:xfrm>
        </p:grpSpPr>
        <p:pic>
          <p:nvPicPr>
            <p:cNvPr id="83" name="Picture 82"/>
            <p:cNvPicPr>
              <a:picLocks noChangeAspect="1"/>
            </p:cNvPicPr>
            <p:nvPr/>
          </p:nvPicPr>
          <p:blipFill rotWithShape="1">
            <a:blip r:embed="rId12" cstate="print">
              <a:extLst>
                <a:ext uri="{28A0092B-C50C-407E-A947-70E740481C1C}">
                  <a14:useLocalDpi xmlns:a14="http://schemas.microsoft.com/office/drawing/2010/main" val="0"/>
                </a:ext>
              </a:extLst>
            </a:blip>
            <a:srcRect t="35278" b="35888"/>
            <a:stretch/>
          </p:blipFill>
          <p:spPr>
            <a:xfrm>
              <a:off x="5046363" y="2500850"/>
              <a:ext cx="1323360" cy="381579"/>
            </a:xfrm>
            <a:prstGeom prst="rect">
              <a:avLst/>
            </a:prstGeom>
            <a:noFill/>
            <a:ln>
              <a:noFill/>
            </a:ln>
          </p:spPr>
        </p:pic>
        <p:pic>
          <p:nvPicPr>
            <p:cNvPr id="85" name="Picture 84"/>
            <p:cNvPicPr>
              <a:picLocks noChangeAspect="1"/>
            </p:cNvPicPr>
            <p:nvPr/>
          </p:nvPicPr>
          <p:blipFill rotWithShape="1">
            <a:blip r:embed="rId12" cstate="print">
              <a:extLst>
                <a:ext uri="{28A0092B-C50C-407E-A947-70E740481C1C}">
                  <a14:useLocalDpi xmlns:a14="http://schemas.microsoft.com/office/drawing/2010/main" val="0"/>
                </a:ext>
              </a:extLst>
            </a:blip>
            <a:srcRect t="35278" b="35888"/>
            <a:stretch/>
          </p:blipFill>
          <p:spPr>
            <a:xfrm>
              <a:off x="5046363" y="2274544"/>
              <a:ext cx="1323360" cy="381579"/>
            </a:xfrm>
            <a:prstGeom prst="rect">
              <a:avLst/>
            </a:prstGeom>
            <a:noFill/>
            <a:ln>
              <a:noFill/>
            </a:ln>
          </p:spPr>
        </p:pic>
        <p:pic>
          <p:nvPicPr>
            <p:cNvPr id="88" name="Picture 87"/>
            <p:cNvPicPr>
              <a:picLocks noChangeAspect="1"/>
            </p:cNvPicPr>
            <p:nvPr/>
          </p:nvPicPr>
          <p:blipFill rotWithShape="1">
            <a:blip r:embed="rId12" cstate="print">
              <a:extLst>
                <a:ext uri="{28A0092B-C50C-407E-A947-70E740481C1C}">
                  <a14:useLocalDpi xmlns:a14="http://schemas.microsoft.com/office/drawing/2010/main" val="0"/>
                </a:ext>
              </a:extLst>
            </a:blip>
            <a:srcRect t="35278" b="35888"/>
            <a:stretch/>
          </p:blipFill>
          <p:spPr>
            <a:xfrm>
              <a:off x="5046363" y="2031670"/>
              <a:ext cx="1323360" cy="381578"/>
            </a:xfrm>
            <a:prstGeom prst="rect">
              <a:avLst/>
            </a:prstGeom>
            <a:noFill/>
            <a:ln>
              <a:noFill/>
            </a:ln>
          </p:spPr>
        </p:pic>
      </p:grpSp>
    </p:spTree>
    <p:extLst>
      <p:ext uri="{BB962C8B-B14F-4D97-AF65-F5344CB8AC3E}">
        <p14:creationId xmlns:p14="http://schemas.microsoft.com/office/powerpoint/2010/main" val="238757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5"/>
                                        </p:tgtEl>
                                        <p:attrNameLst>
                                          <p:attrName>style.visibility</p:attrName>
                                        </p:attrNameLst>
                                      </p:cBhvr>
                                      <p:to>
                                        <p:strVal val="visible"/>
                                      </p:to>
                                    </p:set>
                                    <p:animEffect transition="in" filter="wipe(up)">
                                      <p:cBhvr>
                                        <p:cTn id="11" dur="500"/>
                                        <p:tgtEl>
                                          <p:spTgt spid="14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fade">
                                      <p:cBhvr>
                                        <p:cTn id="15" dur="500"/>
                                        <p:tgtEl>
                                          <p:spTgt spid="112"/>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07"/>
                                        </p:tgtEl>
                                        <p:attrNameLst>
                                          <p:attrName>style.visibility</p:attrName>
                                        </p:attrNameLst>
                                      </p:cBhvr>
                                      <p:to>
                                        <p:strVal val="visible"/>
                                      </p:to>
                                    </p:set>
                                    <p:animEffect transition="in" filter="wipe(right)">
                                      <p:cBhvr>
                                        <p:cTn id="19" dur="500"/>
                                        <p:tgtEl>
                                          <p:spTgt spid="10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3"/>
                                        </p:tgtEl>
                                        <p:attrNameLst>
                                          <p:attrName>style.visibility</p:attrName>
                                        </p:attrNameLst>
                                      </p:cBhvr>
                                      <p:to>
                                        <p:strVal val="visible"/>
                                      </p:to>
                                    </p:set>
                                    <p:animEffect transition="in" filter="fade">
                                      <p:cBhvr>
                                        <p:cTn id="22" dur="500"/>
                                        <p:tgtEl>
                                          <p:spTgt spid="153"/>
                                        </p:tgtEl>
                                      </p:cBhvr>
                                    </p:animEffect>
                                  </p:childTnLst>
                                </p:cTn>
                              </p:par>
                              <p:par>
                                <p:cTn id="23" presetID="22" presetClass="entr" presetSubtype="1" fill="hold" nodeType="withEffect">
                                  <p:stCondLst>
                                    <p:cond delay="0"/>
                                  </p:stCondLst>
                                  <p:childTnLst>
                                    <p:set>
                                      <p:cBhvr>
                                        <p:cTn id="24" dur="1" fill="hold">
                                          <p:stCondLst>
                                            <p:cond delay="0"/>
                                          </p:stCondLst>
                                        </p:cTn>
                                        <p:tgtEl>
                                          <p:spTgt spid="140"/>
                                        </p:tgtEl>
                                        <p:attrNameLst>
                                          <p:attrName>style.visibility</p:attrName>
                                        </p:attrNameLst>
                                      </p:cBhvr>
                                      <p:to>
                                        <p:strVal val="visible"/>
                                      </p:to>
                                    </p:set>
                                    <p:animEffect transition="in" filter="wipe(up)">
                                      <p:cBhvr>
                                        <p:cTn id="25" dur="500"/>
                                        <p:tgtEl>
                                          <p:spTgt spid="140"/>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38"/>
                                        </p:tgtEl>
                                        <p:attrNameLst>
                                          <p:attrName>style.visibility</p:attrName>
                                        </p:attrNameLst>
                                      </p:cBhvr>
                                      <p:to>
                                        <p:strVal val="visible"/>
                                      </p:to>
                                    </p:set>
                                    <p:animEffect transition="in" filter="wipe(down)">
                                      <p:cBhvr>
                                        <p:cTn id="29" dur="500"/>
                                        <p:tgtEl>
                                          <p:spTgt spid="13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30"/>
                                        </p:tgtEl>
                                        <p:attrNameLst>
                                          <p:attrName>style.visibility</p:attrName>
                                        </p:attrNameLst>
                                      </p:cBhvr>
                                      <p:to>
                                        <p:strVal val="visible"/>
                                      </p:to>
                                    </p:set>
                                    <p:animEffect transition="in" filter="fade">
                                      <p:cBhvr>
                                        <p:cTn id="34" dur="500"/>
                                        <p:tgtEl>
                                          <p:spTgt spid="130"/>
                                        </p:tgtEl>
                                      </p:cBhvr>
                                    </p:animEffect>
                                  </p:childTnLst>
                                </p:cTn>
                              </p:par>
                              <p:par>
                                <p:cTn id="35" presetID="22" presetClass="entr" presetSubtype="2" fill="hold" nodeType="with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right)">
                                      <p:cBhvr>
                                        <p:cTn id="37" dur="500"/>
                                        <p:tgtEl>
                                          <p:spTgt spid="10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fade">
                                      <p:cBhvr>
                                        <p:cTn id="40" dur="500"/>
                                        <p:tgtEl>
                                          <p:spTgt spid="111"/>
                                        </p:tgtEl>
                                      </p:cBhvr>
                                    </p:animEffect>
                                  </p:childTnLst>
                                </p:cTn>
                              </p:par>
                              <p:par>
                                <p:cTn id="41" presetID="22" presetClass="entr" presetSubtype="1" fill="hold" nodeType="withEffect">
                                  <p:stCondLst>
                                    <p:cond delay="0"/>
                                  </p:stCondLst>
                                  <p:childTnLst>
                                    <p:set>
                                      <p:cBhvr>
                                        <p:cTn id="42" dur="1" fill="hold">
                                          <p:stCondLst>
                                            <p:cond delay="0"/>
                                          </p:stCondLst>
                                        </p:cTn>
                                        <p:tgtEl>
                                          <p:spTgt spid="139"/>
                                        </p:tgtEl>
                                        <p:attrNameLst>
                                          <p:attrName>style.visibility</p:attrName>
                                        </p:attrNameLst>
                                      </p:cBhvr>
                                      <p:to>
                                        <p:strVal val="visible"/>
                                      </p:to>
                                    </p:set>
                                    <p:animEffect transition="in" filter="wipe(up)">
                                      <p:cBhvr>
                                        <p:cTn id="43" dur="500"/>
                                        <p:tgtEl>
                                          <p:spTgt spid="139"/>
                                        </p:tgtEl>
                                      </p:cBhvr>
                                    </p:animEffect>
                                  </p:childTnLst>
                                </p:cTn>
                              </p:par>
                            </p:childTnLst>
                          </p:cTn>
                        </p:par>
                        <p:par>
                          <p:cTn id="44" fill="hold">
                            <p:stCondLst>
                              <p:cond delay="500"/>
                            </p:stCondLst>
                            <p:childTnLst>
                              <p:par>
                                <p:cTn id="45" presetID="22" presetClass="entr" presetSubtype="4" fill="hold" grpId="0"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wipe(down)">
                                      <p:cBhvr>
                                        <p:cTn id="47" dur="500"/>
                                        <p:tgtEl>
                                          <p:spTgt spid="13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fade">
                                      <p:cBhvr>
                                        <p:cTn id="52" dur="500"/>
                                        <p:tgtEl>
                                          <p:spTgt spid="76"/>
                                        </p:tgtEl>
                                      </p:cBhvr>
                                    </p:animEffect>
                                  </p:childTnLst>
                                </p:cTn>
                              </p:par>
                              <p:par>
                                <p:cTn id="53" presetID="10" presetClass="entr" presetSubtype="0" fill="hold" nodeType="with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fade">
                                      <p:cBhvr>
                                        <p:cTn id="55" dur="500"/>
                                        <p:tgtEl>
                                          <p:spTgt spid="7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76" grpId="0"/>
      <p:bldP spid="80" grpId="0"/>
      <p:bldP spid="111" grpId="0"/>
      <p:bldP spid="153" grpId="0"/>
      <p:bldP spid="13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2615232" y="1560512"/>
            <a:ext cx="5236543" cy="3551238"/>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2" name="Rectangle 91"/>
          <p:cNvSpPr/>
          <p:nvPr/>
        </p:nvSpPr>
        <p:spPr>
          <a:xfrm>
            <a:off x="7851775" y="1560512"/>
            <a:ext cx="4340225"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cxnSp>
        <p:nvCxnSpPr>
          <p:cNvPr id="98" name="Straight Connector 97"/>
          <p:cNvCxnSpPr/>
          <p:nvPr/>
        </p:nvCxnSpPr>
        <p:spPr>
          <a:xfrm>
            <a:off x="7963248" y="3226187"/>
            <a:ext cx="2890838"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1" y="1560512"/>
            <a:ext cx="2615233"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sp>
        <p:nvSpPr>
          <p:cNvPr id="113" name="Rectangle 112"/>
          <p:cNvSpPr/>
          <p:nvPr/>
        </p:nvSpPr>
        <p:spPr>
          <a:xfrm>
            <a:off x="10273942" y="3499033"/>
            <a:ext cx="1689468" cy="276999"/>
          </a:xfrm>
          <a:prstGeom prst="rect">
            <a:avLst/>
          </a:prstGeom>
        </p:spPr>
        <p:txBody>
          <a:bodyPr wrap="square">
            <a:spAutoFit/>
          </a:bodyPr>
          <a:lstStyle/>
          <a:p>
            <a:pPr lvl="0" algn="ctr"/>
            <a:r>
              <a:rPr lang="en-US" sz="1200" dirty="0">
                <a:solidFill>
                  <a:prstClr val="black"/>
                </a:solidFill>
              </a:rPr>
              <a:t>Unprotected Customer</a:t>
            </a:r>
          </a:p>
        </p:txBody>
      </p:sp>
      <p:sp>
        <p:nvSpPr>
          <p:cNvPr id="131" name="Rectangle 130"/>
          <p:cNvSpPr/>
          <p:nvPr/>
        </p:nvSpPr>
        <p:spPr>
          <a:xfrm>
            <a:off x="1187261" y="1068619"/>
            <a:ext cx="8439362" cy="461665"/>
          </a:xfrm>
          <a:prstGeom prst="rect">
            <a:avLst/>
          </a:prstGeom>
        </p:spPr>
        <p:txBody>
          <a:bodyPr wrap="none">
            <a:spAutoFit/>
          </a:bodyPr>
          <a:lstStyle/>
          <a:p>
            <a:pPr lvl="0"/>
            <a:r>
              <a:rPr lang="en-US" sz="2400" b="1" dirty="0">
                <a:solidFill>
                  <a:srgbClr val="E46C0A"/>
                </a:solidFill>
                <a:cs typeface="Arial"/>
              </a:rPr>
              <a:t>Tier 2</a:t>
            </a:r>
            <a:r>
              <a:rPr lang="en-US" sz="2400" dirty="0">
                <a:solidFill>
                  <a:srgbClr val="E46C0A"/>
                </a:solidFill>
                <a:cs typeface="Arial"/>
              </a:rPr>
              <a:t>: Customer Applications Inline Protection – Small Enterprises</a:t>
            </a:r>
          </a:p>
        </p:txBody>
      </p:sp>
      <p:cxnSp>
        <p:nvCxnSpPr>
          <p:cNvPr id="7" name="Elbow Connector 6"/>
          <p:cNvCxnSpPr/>
          <p:nvPr/>
        </p:nvCxnSpPr>
        <p:spPr>
          <a:xfrm flipV="1">
            <a:off x="7851775" y="2289003"/>
            <a:ext cx="2978150" cy="823768"/>
          </a:xfrm>
          <a:prstGeom prst="bentConnector3">
            <a:avLst>
              <a:gd name="adj1" fmla="val -213"/>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a:off x="7831815" y="3246598"/>
            <a:ext cx="3046110" cy="928855"/>
          </a:xfrm>
          <a:prstGeom prst="bentConnector3">
            <a:avLst>
              <a:gd name="adj1" fmla="val 282"/>
            </a:avLst>
          </a:prstGeom>
          <a:noFill/>
          <a:ln w="38100" cap="flat" cmpd="sng" algn="ctr">
            <a:solidFill>
              <a:schemeClr val="accent1"/>
            </a:solidFill>
            <a:prstDash val="solid"/>
            <a:headEnd type="none" w="med" len="med"/>
            <a:tailEnd type="none" w="med" len="med"/>
          </a:ln>
          <a:effectLst/>
        </p:spPr>
      </p:cxnSp>
      <p:cxnSp>
        <p:nvCxnSpPr>
          <p:cNvPr id="89" name="Straight Connector 88"/>
          <p:cNvCxnSpPr/>
          <p:nvPr/>
        </p:nvCxnSpPr>
        <p:spPr>
          <a:xfrm>
            <a:off x="5513752" y="2354645"/>
            <a:ext cx="0" cy="855895"/>
          </a:xfrm>
          <a:prstGeom prst="line">
            <a:avLst/>
          </a:prstGeom>
          <a:noFill/>
          <a:ln w="19050" cap="flat" cmpd="sng" algn="ctr">
            <a:solidFill>
              <a:schemeClr val="accent1"/>
            </a:solidFill>
            <a:prstDash val="sysDash"/>
            <a:headEnd type="none" w="med" len="med"/>
            <a:tailEnd type="none" w="med" len="med"/>
          </a:ln>
          <a:effectLst/>
        </p:spPr>
      </p:cxnSp>
      <p:grpSp>
        <p:nvGrpSpPr>
          <p:cNvPr id="93" name="Group 92"/>
          <p:cNvGrpSpPr/>
          <p:nvPr/>
        </p:nvGrpSpPr>
        <p:grpSpPr>
          <a:xfrm>
            <a:off x="8288682" y="4002188"/>
            <a:ext cx="908089" cy="469003"/>
            <a:chOff x="8143463" y="3283409"/>
            <a:chExt cx="1098788" cy="567495"/>
          </a:xfrm>
        </p:grpSpPr>
        <p:pic>
          <p:nvPicPr>
            <p:cNvPr id="103" name="Picture 102"/>
            <p:cNvPicPr>
              <a:picLocks noChangeAspect="1"/>
            </p:cNvPicPr>
            <p:nvPr/>
          </p:nvPicPr>
          <p:blipFill rotWithShape="1">
            <a:blip r:embed="rId2" cstate="print">
              <a:extLst>
                <a:ext uri="{28A0092B-C50C-407E-A947-70E740481C1C}">
                  <a14:useLocalDpi xmlns:a14="http://schemas.microsoft.com/office/drawing/2010/main" val="0"/>
                </a:ext>
              </a:extLst>
            </a:blip>
            <a:srcRect t="35278" b="35888"/>
            <a:stretch/>
          </p:blipFill>
          <p:spPr>
            <a:xfrm>
              <a:off x="8143463" y="3283409"/>
              <a:ext cx="1098788" cy="316826"/>
            </a:xfrm>
            <a:prstGeom prst="rect">
              <a:avLst/>
            </a:prstGeom>
            <a:noFill/>
            <a:ln>
              <a:noFill/>
            </a:ln>
          </p:spPr>
        </p:pic>
        <p:sp>
          <p:nvSpPr>
            <p:cNvPr id="114" name="Rectangle 113"/>
            <p:cNvSpPr/>
            <p:nvPr/>
          </p:nvSpPr>
          <p:spPr>
            <a:xfrm>
              <a:off x="8215512" y="3552976"/>
              <a:ext cx="954689" cy="297928"/>
            </a:xfrm>
            <a:prstGeom prst="rect">
              <a:avLst/>
            </a:prstGeom>
          </p:spPr>
          <p:txBody>
            <a:bodyPr wrap="none">
              <a:spAutoFit/>
            </a:bodyPr>
            <a:lstStyle/>
            <a:p>
              <a:pPr algn="ctr"/>
              <a:r>
                <a:rPr lang="en-US" sz="1000" dirty="0" err="1"/>
                <a:t>DefensePro</a:t>
              </a:r>
              <a:endParaRPr lang="en-US" sz="1000" dirty="0"/>
            </a:p>
          </p:txBody>
        </p:sp>
      </p:grpSp>
      <p:grpSp>
        <p:nvGrpSpPr>
          <p:cNvPr id="118" name="Group 117"/>
          <p:cNvGrpSpPr/>
          <p:nvPr/>
        </p:nvGrpSpPr>
        <p:grpSpPr>
          <a:xfrm>
            <a:off x="8047663" y="4521798"/>
            <a:ext cx="1390124" cy="629476"/>
            <a:chOff x="7851833" y="4010719"/>
            <a:chExt cx="1682050" cy="761667"/>
          </a:xfrm>
        </p:grpSpPr>
        <p:pic>
          <p:nvPicPr>
            <p:cNvPr id="128" name="Picture 127"/>
            <p:cNvPicPr>
              <a:picLocks noChangeAspect="1"/>
            </p:cNvPicPr>
            <p:nvPr/>
          </p:nvPicPr>
          <p:blipFill rotWithShape="1">
            <a:blip r:embed="rId3" cstate="print">
              <a:extLst>
                <a:ext uri="{28A0092B-C50C-407E-A947-70E740481C1C}">
                  <a14:useLocalDpi xmlns:a14="http://schemas.microsoft.com/office/drawing/2010/main" val="0"/>
                </a:ext>
              </a:extLst>
            </a:blip>
            <a:srcRect t="32420" b="35161"/>
            <a:stretch/>
          </p:blipFill>
          <p:spPr>
            <a:xfrm>
              <a:off x="8150923" y="4010719"/>
              <a:ext cx="1113594" cy="361023"/>
            </a:xfrm>
            <a:prstGeom prst="rect">
              <a:avLst/>
            </a:prstGeom>
            <a:noFill/>
            <a:ln>
              <a:noFill/>
            </a:ln>
          </p:spPr>
        </p:pic>
        <p:sp>
          <p:nvSpPr>
            <p:cNvPr id="129" name="Rectangle 128"/>
            <p:cNvSpPr/>
            <p:nvPr/>
          </p:nvSpPr>
          <p:spPr>
            <a:xfrm>
              <a:off x="7851833" y="4288252"/>
              <a:ext cx="1682050" cy="484134"/>
            </a:xfrm>
            <a:prstGeom prst="rect">
              <a:avLst/>
            </a:prstGeom>
          </p:spPr>
          <p:txBody>
            <a:bodyPr wrap="none">
              <a:spAutoFit/>
            </a:bodyPr>
            <a:lstStyle/>
            <a:p>
              <a:pPr algn="ctr"/>
              <a:r>
                <a:rPr lang="en-US" sz="1000" dirty="0" err="1"/>
                <a:t>Alteon</a:t>
              </a:r>
              <a:r>
                <a:rPr lang="en-US" sz="1000" dirty="0"/>
                <a:t> SSL Accelerator </a:t>
              </a:r>
            </a:p>
            <a:p>
              <a:pPr algn="ctr"/>
              <a:r>
                <a:rPr lang="en-US" sz="1000" dirty="0"/>
                <a:t>(optional)</a:t>
              </a:r>
            </a:p>
          </p:txBody>
        </p:sp>
      </p:grpSp>
      <p:grpSp>
        <p:nvGrpSpPr>
          <p:cNvPr id="130" name="Group 129"/>
          <p:cNvGrpSpPr/>
          <p:nvPr/>
        </p:nvGrpSpPr>
        <p:grpSpPr>
          <a:xfrm>
            <a:off x="9089013" y="4042607"/>
            <a:ext cx="1284343" cy="373705"/>
            <a:chOff x="6730259" y="3194107"/>
            <a:chExt cx="1554055" cy="452182"/>
          </a:xfrm>
        </p:grpSpPr>
        <p:pic>
          <p:nvPicPr>
            <p:cNvPr id="132" name="Picture 131"/>
            <p:cNvPicPr>
              <a:picLocks noChangeAspect="1"/>
            </p:cNvPicPr>
            <p:nvPr/>
          </p:nvPicPr>
          <p:blipFill rotWithShape="1">
            <a:blip r:embed="rId4" cstate="print">
              <a:extLst>
                <a:ext uri="{28A0092B-C50C-407E-A947-70E740481C1C}">
                  <a14:useLocalDpi xmlns:a14="http://schemas.microsoft.com/office/drawing/2010/main" val="0"/>
                </a:ext>
              </a:extLst>
            </a:blip>
            <a:srcRect t="39070" b="37922"/>
            <a:stretch/>
          </p:blipFill>
          <p:spPr>
            <a:xfrm>
              <a:off x="6963003" y="3194107"/>
              <a:ext cx="1088567" cy="250462"/>
            </a:xfrm>
            <a:prstGeom prst="rect">
              <a:avLst/>
            </a:prstGeom>
            <a:noFill/>
            <a:ln>
              <a:noFill/>
            </a:ln>
          </p:spPr>
        </p:pic>
        <p:sp>
          <p:nvSpPr>
            <p:cNvPr id="133" name="TextBox 132"/>
            <p:cNvSpPr txBox="1"/>
            <p:nvPr/>
          </p:nvSpPr>
          <p:spPr>
            <a:xfrm>
              <a:off x="6730259" y="3374030"/>
              <a:ext cx="1554055" cy="272259"/>
            </a:xfrm>
            <a:prstGeom prst="rect">
              <a:avLst/>
            </a:prstGeom>
            <a:noFill/>
          </p:spPr>
          <p:txBody>
            <a:bodyPr wrap="square" lIns="117226" tIns="58613" rIns="117226" bIns="58613" rtlCol="0">
              <a:spAutoFit/>
            </a:bodyPr>
            <a:lstStyle/>
            <a:p>
              <a:pPr algn="ctr"/>
              <a:r>
                <a:rPr lang="en-US" sz="1000" dirty="0" err="1" smtClean="0"/>
                <a:t>AppWall</a:t>
              </a:r>
              <a:endParaRPr lang="en-US" sz="1000" dirty="0"/>
            </a:p>
          </p:txBody>
        </p:sp>
      </p:grpSp>
      <p:sp>
        <p:nvSpPr>
          <p:cNvPr id="134" name="Rectangle 133"/>
          <p:cNvSpPr/>
          <p:nvPr/>
        </p:nvSpPr>
        <p:spPr>
          <a:xfrm>
            <a:off x="4109785" y="1591394"/>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Carrier Scrubbing Center</a:t>
            </a:r>
            <a:endParaRPr lang="en-US" sz="2000" b="1" dirty="0">
              <a:solidFill>
                <a:prstClr val="black"/>
              </a:solidFill>
            </a:endParaRPr>
          </a:p>
        </p:txBody>
      </p:sp>
      <p:sp>
        <p:nvSpPr>
          <p:cNvPr id="135" name="Rectangle 134"/>
          <p:cNvSpPr/>
          <p:nvPr/>
        </p:nvSpPr>
        <p:spPr>
          <a:xfrm>
            <a:off x="177006" y="1570038"/>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Cloud</a:t>
            </a:r>
            <a:endParaRPr lang="en-US" sz="2000" b="1" dirty="0">
              <a:solidFill>
                <a:prstClr val="black"/>
              </a:solidFill>
            </a:endParaRPr>
          </a:p>
        </p:txBody>
      </p:sp>
      <p:sp>
        <p:nvSpPr>
          <p:cNvPr id="136" name="Rectangle 135"/>
          <p:cNvSpPr/>
          <p:nvPr/>
        </p:nvSpPr>
        <p:spPr>
          <a:xfrm>
            <a:off x="8898169" y="1560175"/>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Corporate LAN</a:t>
            </a:r>
            <a:endParaRPr lang="en-US" sz="2000" b="1" dirty="0">
              <a:solidFill>
                <a:prstClr val="black"/>
              </a:solidFill>
            </a:endParaRPr>
          </a:p>
        </p:txBody>
      </p:sp>
      <p:cxnSp>
        <p:nvCxnSpPr>
          <p:cNvPr id="139" name="Straight Connector 138"/>
          <p:cNvCxnSpPr/>
          <p:nvPr/>
        </p:nvCxnSpPr>
        <p:spPr>
          <a:xfrm>
            <a:off x="9731184" y="2675180"/>
            <a:ext cx="14945" cy="1394863"/>
          </a:xfrm>
          <a:prstGeom prst="line">
            <a:avLst/>
          </a:prstGeom>
          <a:noFill/>
          <a:ln w="19050" cap="flat" cmpd="sng" algn="ctr">
            <a:solidFill>
              <a:srgbClr val="8C8C8C"/>
            </a:solidFill>
            <a:prstDash val="sysDash"/>
            <a:headEnd type="none" w="med" len="med"/>
            <a:tailEnd type="triangle" w="med" len="med"/>
          </a:ln>
          <a:effectLst/>
        </p:spPr>
      </p:cxnSp>
      <p:cxnSp>
        <p:nvCxnSpPr>
          <p:cNvPr id="140" name="Straight Connector 139"/>
          <p:cNvCxnSpPr/>
          <p:nvPr/>
        </p:nvCxnSpPr>
        <p:spPr>
          <a:xfrm>
            <a:off x="8740775" y="2887118"/>
            <a:ext cx="0" cy="1134015"/>
          </a:xfrm>
          <a:prstGeom prst="line">
            <a:avLst/>
          </a:prstGeom>
          <a:noFill/>
          <a:ln w="19050" cap="flat" cmpd="sng" algn="ctr">
            <a:solidFill>
              <a:srgbClr val="8C8C8C"/>
            </a:solidFill>
            <a:prstDash val="sysDash"/>
            <a:headEnd type="none" w="med" len="med"/>
            <a:tailEnd type="triangle" w="med" len="med"/>
          </a:ln>
          <a:effectLst/>
        </p:spPr>
      </p:cxnSp>
      <p:cxnSp>
        <p:nvCxnSpPr>
          <p:cNvPr id="141" name="Straight Connector 140"/>
          <p:cNvCxnSpPr/>
          <p:nvPr/>
        </p:nvCxnSpPr>
        <p:spPr>
          <a:xfrm>
            <a:off x="5162550" y="2892703"/>
            <a:ext cx="3579467" cy="0"/>
          </a:xfrm>
          <a:prstGeom prst="line">
            <a:avLst/>
          </a:prstGeom>
          <a:noFill/>
          <a:ln w="19050" cap="flat" cmpd="sng" algn="ctr">
            <a:solidFill>
              <a:srgbClr val="8C8C8C"/>
            </a:solidFill>
            <a:prstDash val="sysDash"/>
            <a:headEnd type="triangle" w="med" len="med"/>
            <a:tailEnd type="none" w="med" len="med"/>
          </a:ln>
          <a:effectLst/>
        </p:spPr>
      </p:cxnSp>
      <p:cxnSp>
        <p:nvCxnSpPr>
          <p:cNvPr id="142" name="Straight Connector 141"/>
          <p:cNvCxnSpPr/>
          <p:nvPr/>
        </p:nvCxnSpPr>
        <p:spPr>
          <a:xfrm>
            <a:off x="5179552" y="2648894"/>
            <a:ext cx="4551632" cy="26286"/>
          </a:xfrm>
          <a:prstGeom prst="line">
            <a:avLst/>
          </a:prstGeom>
          <a:noFill/>
          <a:ln w="19050" cap="flat" cmpd="sng" algn="ctr">
            <a:solidFill>
              <a:srgbClr val="8C8C8C"/>
            </a:solidFill>
            <a:prstDash val="sysDash"/>
            <a:headEnd type="triangle" w="med" len="med"/>
            <a:tailEnd type="none" w="med" len="med"/>
          </a:ln>
          <a:effectLst/>
        </p:spPr>
      </p:cxnSp>
      <p:cxnSp>
        <p:nvCxnSpPr>
          <p:cNvPr id="145" name="Straight Connector 144"/>
          <p:cNvCxnSpPr/>
          <p:nvPr/>
        </p:nvCxnSpPr>
        <p:spPr>
          <a:xfrm>
            <a:off x="8742017" y="4417531"/>
            <a:ext cx="0" cy="122318"/>
          </a:xfrm>
          <a:prstGeom prst="line">
            <a:avLst/>
          </a:prstGeom>
          <a:noFill/>
          <a:ln w="19050" cap="flat" cmpd="sng" algn="ctr">
            <a:solidFill>
              <a:srgbClr val="8C8C8C"/>
            </a:solidFill>
            <a:prstDash val="sysDash"/>
            <a:headEnd type="none" w="med" len="med"/>
            <a:tailEnd type="none" w="med" len="med"/>
          </a:ln>
          <a:effectLst/>
        </p:spPr>
      </p:cxnSp>
      <p:pic>
        <p:nvPicPr>
          <p:cNvPr id="96" name="Picture 95" descr="DefenseFlow.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7614" y="2552739"/>
            <a:ext cx="391938" cy="491057"/>
          </a:xfrm>
          <a:prstGeom prst="rect">
            <a:avLst/>
          </a:prstGeom>
        </p:spPr>
      </p:pic>
      <p:sp>
        <p:nvSpPr>
          <p:cNvPr id="102" name="Rectangle 101"/>
          <p:cNvSpPr/>
          <p:nvPr/>
        </p:nvSpPr>
        <p:spPr>
          <a:xfrm>
            <a:off x="2767375" y="5183984"/>
            <a:ext cx="3795058" cy="605294"/>
          </a:xfrm>
          <a:prstGeom prst="rect">
            <a:avLst/>
          </a:prstGeom>
        </p:spPr>
        <p:txBody>
          <a:bodyPr wrap="square">
            <a:spAutoFit/>
          </a:bodyPr>
          <a:lstStyle/>
          <a:p>
            <a:pPr marL="54900" lvl="1">
              <a:lnSpc>
                <a:spcPts val="2000"/>
              </a:lnSpc>
              <a:spcBef>
                <a:spcPts val="300"/>
              </a:spcBef>
            </a:pPr>
            <a:r>
              <a:rPr lang="en-US" sz="1400" dirty="0">
                <a:solidFill>
                  <a:prstClr val="black"/>
                </a:solidFill>
                <a:cs typeface="Arial"/>
              </a:rPr>
              <a:t>Dedicated hardware and resources per customer with full integration to Tier 1 mitigation </a:t>
            </a:r>
          </a:p>
        </p:txBody>
      </p:sp>
      <p:sp>
        <p:nvSpPr>
          <p:cNvPr id="108" name="Rectangle 107"/>
          <p:cNvSpPr/>
          <p:nvPr/>
        </p:nvSpPr>
        <p:spPr>
          <a:xfrm>
            <a:off x="10289047" y="4388033"/>
            <a:ext cx="1674363" cy="276999"/>
          </a:xfrm>
          <a:prstGeom prst="rect">
            <a:avLst/>
          </a:prstGeom>
        </p:spPr>
        <p:txBody>
          <a:bodyPr wrap="square">
            <a:spAutoFit/>
          </a:bodyPr>
          <a:lstStyle/>
          <a:p>
            <a:pPr lvl="0" algn="ctr"/>
            <a:r>
              <a:rPr lang="en-US" sz="1200" b="1" dirty="0">
                <a:solidFill>
                  <a:srgbClr val="E46C0A"/>
                </a:solidFill>
              </a:rPr>
              <a:t>Protected Customer</a:t>
            </a:r>
          </a:p>
        </p:txBody>
      </p:sp>
      <p:grpSp>
        <p:nvGrpSpPr>
          <p:cNvPr id="75" name="Group 74"/>
          <p:cNvGrpSpPr/>
          <p:nvPr/>
        </p:nvGrpSpPr>
        <p:grpSpPr>
          <a:xfrm>
            <a:off x="10748426" y="2882535"/>
            <a:ext cx="736698" cy="622450"/>
            <a:chOff x="10251191" y="2100345"/>
            <a:chExt cx="996425" cy="841898"/>
          </a:xfrm>
        </p:grpSpPr>
        <p:pic>
          <p:nvPicPr>
            <p:cNvPr id="7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6"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4" name="Group 123"/>
          <p:cNvGrpSpPr/>
          <p:nvPr/>
        </p:nvGrpSpPr>
        <p:grpSpPr>
          <a:xfrm>
            <a:off x="10748426" y="3798555"/>
            <a:ext cx="736698" cy="622450"/>
            <a:chOff x="10251191" y="2100345"/>
            <a:chExt cx="996425" cy="841898"/>
          </a:xfrm>
        </p:grpSpPr>
        <p:pic>
          <p:nvPicPr>
            <p:cNvPr id="125"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6"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 name="Rectangle 71"/>
          <p:cNvSpPr/>
          <p:nvPr/>
        </p:nvSpPr>
        <p:spPr>
          <a:xfrm>
            <a:off x="1216880" y="5200994"/>
            <a:ext cx="1663712" cy="338554"/>
          </a:xfrm>
          <a:prstGeom prst="rect">
            <a:avLst/>
          </a:prstGeom>
        </p:spPr>
        <p:txBody>
          <a:bodyPr wrap="square">
            <a:spAutoFit/>
          </a:bodyPr>
          <a:lstStyle/>
          <a:p>
            <a:r>
              <a:rPr lang="en-US" sz="1600" b="1" kern="0" dirty="0">
                <a:solidFill>
                  <a:schemeClr val="accent5"/>
                </a:solidFill>
                <a:latin typeface="+mj-lt"/>
                <a:cs typeface="Arial" pitchFamily="34" charset="0"/>
              </a:rPr>
              <a:t>Unique Value:</a:t>
            </a:r>
          </a:p>
        </p:txBody>
      </p:sp>
      <p:cxnSp>
        <p:nvCxnSpPr>
          <p:cNvPr id="76" name="Straight Connector 75"/>
          <p:cNvCxnSpPr/>
          <p:nvPr/>
        </p:nvCxnSpPr>
        <p:spPr>
          <a:xfrm>
            <a:off x="2617911" y="5284605"/>
            <a:ext cx="0" cy="5788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621582" y="3234911"/>
            <a:ext cx="1808806" cy="1291621"/>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6143650" y="3247747"/>
            <a:ext cx="1734565" cy="1278785"/>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417688" y="4520182"/>
            <a:ext cx="1731412"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8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53</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81" name="Rectangle 80"/>
          <p:cNvSpPr/>
          <p:nvPr/>
        </p:nvSpPr>
        <p:spPr>
          <a:xfrm>
            <a:off x="10282417" y="2561471"/>
            <a:ext cx="1672513" cy="276999"/>
          </a:xfrm>
          <a:prstGeom prst="rect">
            <a:avLst/>
          </a:prstGeom>
        </p:spPr>
        <p:txBody>
          <a:bodyPr wrap="square">
            <a:spAutoFit/>
          </a:bodyPr>
          <a:lstStyle/>
          <a:p>
            <a:r>
              <a:rPr lang="en-US" sz="1200" dirty="0" smtClean="0"/>
              <a:t>Unprotected Customer</a:t>
            </a:r>
            <a:endParaRPr lang="en-US" sz="1200" dirty="0"/>
          </a:p>
        </p:txBody>
      </p:sp>
      <p:grpSp>
        <p:nvGrpSpPr>
          <p:cNvPr id="86" name="Group 85"/>
          <p:cNvGrpSpPr/>
          <p:nvPr/>
        </p:nvGrpSpPr>
        <p:grpSpPr>
          <a:xfrm>
            <a:off x="10750324" y="1958727"/>
            <a:ext cx="736698" cy="622450"/>
            <a:chOff x="10251191" y="2100345"/>
            <a:chExt cx="996425" cy="841898"/>
          </a:xfrm>
        </p:grpSpPr>
        <p:pic>
          <p:nvPicPr>
            <p:cNvPr id="8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9" name="Straight Connector 98"/>
          <p:cNvCxnSpPr/>
          <p:nvPr/>
        </p:nvCxnSpPr>
        <p:spPr>
          <a:xfrm>
            <a:off x="1707134" y="3232150"/>
            <a:ext cx="6120000" cy="0"/>
          </a:xfrm>
          <a:prstGeom prst="line">
            <a:avLst/>
          </a:prstGeom>
          <a:noFill/>
          <a:ln w="38100" cap="flat" cmpd="sng" algn="ctr">
            <a:solidFill>
              <a:schemeClr val="accent1"/>
            </a:solidFill>
            <a:prstDash val="solid"/>
            <a:headEnd type="none" w="med" len="med"/>
            <a:tailEnd type="none" w="med" len="med"/>
          </a:ln>
          <a:effectLst/>
        </p:spPr>
      </p:cxnSp>
      <p:pic>
        <p:nvPicPr>
          <p:cNvPr id="10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 name="Group 104"/>
          <p:cNvGrpSpPr/>
          <p:nvPr/>
        </p:nvGrpSpPr>
        <p:grpSpPr>
          <a:xfrm>
            <a:off x="597231" y="2606644"/>
            <a:ext cx="1336210" cy="1012875"/>
            <a:chOff x="597231" y="2606644"/>
            <a:chExt cx="1336210" cy="1012875"/>
          </a:xfrm>
        </p:grpSpPr>
        <p:pic>
          <p:nvPicPr>
            <p:cNvPr id="106" name="Picture 10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107"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9" name="Rectangle 108"/>
          <p:cNvSpPr/>
          <p:nvPr/>
        </p:nvSpPr>
        <p:spPr>
          <a:xfrm>
            <a:off x="5475276" y="2411930"/>
            <a:ext cx="1087157" cy="261610"/>
          </a:xfrm>
          <a:prstGeom prst="rect">
            <a:avLst/>
          </a:prstGeom>
        </p:spPr>
        <p:txBody>
          <a:bodyPr wrap="none">
            <a:spAutoFit/>
          </a:bodyPr>
          <a:lstStyle/>
          <a:p>
            <a:r>
              <a:rPr lang="en-US" sz="1100" dirty="0"/>
              <a:t>Signaling Traffic</a:t>
            </a:r>
          </a:p>
        </p:txBody>
      </p:sp>
      <p:sp>
        <p:nvSpPr>
          <p:cNvPr id="111" name="Rectangle 110"/>
          <p:cNvSpPr/>
          <p:nvPr/>
        </p:nvSpPr>
        <p:spPr>
          <a:xfrm>
            <a:off x="5475276" y="2671610"/>
            <a:ext cx="1087157" cy="261610"/>
          </a:xfrm>
          <a:prstGeom prst="rect">
            <a:avLst/>
          </a:prstGeom>
        </p:spPr>
        <p:txBody>
          <a:bodyPr wrap="none">
            <a:spAutoFit/>
          </a:bodyPr>
          <a:lstStyle/>
          <a:p>
            <a:r>
              <a:rPr lang="en-US" sz="1100" dirty="0"/>
              <a:t>Signaling Traffic</a:t>
            </a:r>
          </a:p>
        </p:txBody>
      </p:sp>
      <p:sp>
        <p:nvSpPr>
          <p:cNvPr id="154" name="Rectangular Callout 153"/>
          <p:cNvSpPr/>
          <p:nvPr/>
        </p:nvSpPr>
        <p:spPr>
          <a:xfrm flipH="1">
            <a:off x="7378782" y="5200442"/>
            <a:ext cx="2465861" cy="684364"/>
          </a:xfrm>
          <a:prstGeom prst="wedgeRectCallout">
            <a:avLst>
              <a:gd name="adj1" fmla="val 81043"/>
              <a:gd name="adj2" fmla="val -380308"/>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050" dirty="0">
                <a:solidFill>
                  <a:prstClr val="black"/>
                </a:solidFill>
                <a:cs typeface="Arial"/>
              </a:rPr>
              <a:t>DC Applications protected by advanced inline detection with signaling to activate higher tier mitigation when necessary </a:t>
            </a:r>
          </a:p>
        </p:txBody>
      </p:sp>
      <p:sp>
        <p:nvSpPr>
          <p:cNvPr id="155" name="Rectangular Callout 154"/>
          <p:cNvSpPr/>
          <p:nvPr/>
        </p:nvSpPr>
        <p:spPr>
          <a:xfrm flipH="1">
            <a:off x="10005865" y="5217064"/>
            <a:ext cx="1608202" cy="689151"/>
          </a:xfrm>
          <a:prstGeom prst="wedgeRectCallout">
            <a:avLst>
              <a:gd name="adj1" fmla="val 233989"/>
              <a:gd name="adj2" fmla="val -417706"/>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r>
              <a:rPr lang="en-US" sz="1050" dirty="0">
                <a:solidFill>
                  <a:prstClr val="black"/>
                </a:solidFill>
                <a:cs typeface="Arial"/>
              </a:rPr>
              <a:t>Web applications protected by advanced web tier protection</a:t>
            </a:r>
          </a:p>
        </p:txBody>
      </p:sp>
      <p:sp>
        <p:nvSpPr>
          <p:cNvPr id="156" name="Rectangle 155"/>
          <p:cNvSpPr/>
          <p:nvPr/>
        </p:nvSpPr>
        <p:spPr>
          <a:xfrm>
            <a:off x="4407355" y="4526531"/>
            <a:ext cx="1786195" cy="276999"/>
          </a:xfrm>
          <a:prstGeom prst="rect">
            <a:avLst/>
          </a:prstGeom>
        </p:spPr>
        <p:txBody>
          <a:bodyPr wrap="none">
            <a:spAutoFit/>
          </a:bodyPr>
          <a:lstStyle/>
          <a:p>
            <a:r>
              <a:rPr lang="en-US" sz="1200" dirty="0"/>
              <a:t>Unprotected Client Traffic</a:t>
            </a:r>
          </a:p>
        </p:txBody>
      </p:sp>
      <p:cxnSp>
        <p:nvCxnSpPr>
          <p:cNvPr id="121" name="Straight Connector 120"/>
          <p:cNvCxnSpPr/>
          <p:nvPr/>
        </p:nvCxnSpPr>
        <p:spPr>
          <a:xfrm flipV="1">
            <a:off x="2608263" y="2354645"/>
            <a:ext cx="0" cy="655168"/>
          </a:xfrm>
          <a:prstGeom prst="line">
            <a:avLst/>
          </a:prstGeom>
          <a:noFill/>
          <a:ln w="19050" cap="flat" cmpd="sng" algn="ctr">
            <a:solidFill>
              <a:schemeClr val="accent2"/>
            </a:solidFill>
            <a:prstDash val="sysDash"/>
            <a:headEnd type="none" w="med" len="med"/>
            <a:tailEnd type="none" w="med" len="med"/>
          </a:ln>
          <a:effectLst/>
        </p:spPr>
      </p:cxnSp>
      <p:cxnSp>
        <p:nvCxnSpPr>
          <p:cNvPr id="127" name="Straight Connector 126"/>
          <p:cNvCxnSpPr/>
          <p:nvPr/>
        </p:nvCxnSpPr>
        <p:spPr>
          <a:xfrm>
            <a:off x="2608263" y="2345218"/>
            <a:ext cx="2158871" cy="0"/>
          </a:xfrm>
          <a:prstGeom prst="line">
            <a:avLst/>
          </a:prstGeom>
          <a:noFill/>
          <a:ln w="19050" cap="flat" cmpd="sng" algn="ctr">
            <a:solidFill>
              <a:schemeClr val="accent2"/>
            </a:solidFill>
            <a:prstDash val="sysDash"/>
            <a:headEnd type="none" w="med" len="med"/>
            <a:tailEnd type="none" w="med" len="med"/>
          </a:ln>
          <a:effectLst/>
        </p:spPr>
      </p:cxnSp>
      <p:cxnSp>
        <p:nvCxnSpPr>
          <p:cNvPr id="137" name="Straight Connector 136"/>
          <p:cNvCxnSpPr/>
          <p:nvPr/>
        </p:nvCxnSpPr>
        <p:spPr>
          <a:xfrm>
            <a:off x="5047144" y="2345218"/>
            <a:ext cx="472500" cy="0"/>
          </a:xfrm>
          <a:prstGeom prst="line">
            <a:avLst/>
          </a:prstGeom>
          <a:noFill/>
          <a:ln w="19050" cap="flat" cmpd="sng" algn="ctr">
            <a:solidFill>
              <a:schemeClr val="accent1"/>
            </a:solidFill>
            <a:prstDash val="sysDash"/>
            <a:headEnd type="none" w="med" len="med"/>
            <a:tailEnd type="none" w="med" len="med"/>
          </a:ln>
          <a:effectLst/>
        </p:spPr>
      </p:cxnSp>
      <p:grpSp>
        <p:nvGrpSpPr>
          <p:cNvPr id="138" name="Group 137"/>
          <p:cNvGrpSpPr/>
          <p:nvPr/>
        </p:nvGrpSpPr>
        <p:grpSpPr>
          <a:xfrm>
            <a:off x="4494006" y="2017203"/>
            <a:ext cx="760786" cy="489093"/>
            <a:chOff x="5046363" y="2031670"/>
            <a:chExt cx="1323360" cy="850759"/>
          </a:xfrm>
        </p:grpSpPr>
        <p:pic>
          <p:nvPicPr>
            <p:cNvPr id="143" name="Picture 142"/>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5046363" y="2500850"/>
              <a:ext cx="1323360" cy="381579"/>
            </a:xfrm>
            <a:prstGeom prst="rect">
              <a:avLst/>
            </a:prstGeom>
            <a:noFill/>
            <a:ln>
              <a:noFill/>
            </a:ln>
          </p:spPr>
        </p:pic>
        <p:pic>
          <p:nvPicPr>
            <p:cNvPr id="144" name="Picture 143"/>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5046363" y="2274544"/>
              <a:ext cx="1323360" cy="381579"/>
            </a:xfrm>
            <a:prstGeom prst="rect">
              <a:avLst/>
            </a:prstGeom>
            <a:noFill/>
            <a:ln>
              <a:noFill/>
            </a:ln>
          </p:spPr>
        </p:pic>
        <p:pic>
          <p:nvPicPr>
            <p:cNvPr id="147" name="Picture 146"/>
            <p:cNvPicPr>
              <a:picLocks noChangeAspect="1"/>
            </p:cNvPicPr>
            <p:nvPr/>
          </p:nvPicPr>
          <p:blipFill rotWithShape="1">
            <a:blip r:embed="rId11" cstate="print">
              <a:extLst>
                <a:ext uri="{28A0092B-C50C-407E-A947-70E740481C1C}">
                  <a14:useLocalDpi xmlns:a14="http://schemas.microsoft.com/office/drawing/2010/main" val="0"/>
                </a:ext>
              </a:extLst>
            </a:blip>
            <a:srcRect t="35278" b="35888"/>
            <a:stretch/>
          </p:blipFill>
          <p:spPr>
            <a:xfrm>
              <a:off x="5046363" y="2031670"/>
              <a:ext cx="1323360" cy="381578"/>
            </a:xfrm>
            <a:prstGeom prst="rect">
              <a:avLst/>
            </a:prstGeom>
            <a:noFill/>
            <a:ln>
              <a:noFill/>
            </a:ln>
          </p:spPr>
        </p:pic>
      </p:grpSp>
      <p:pic>
        <p:nvPicPr>
          <p:cNvPr id="104"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73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5"/>
                                        </p:tgtEl>
                                        <p:attrNameLst>
                                          <p:attrName>style.visibility</p:attrName>
                                        </p:attrNameLst>
                                      </p:cBhvr>
                                      <p:to>
                                        <p:strVal val="visible"/>
                                      </p:to>
                                    </p:set>
                                    <p:animEffect transition="in" filter="wipe(up)">
                                      <p:cBhvr>
                                        <p:cTn id="11" dur="500"/>
                                        <p:tgtEl>
                                          <p:spTgt spid="14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500"/>
                                        <p:tgtEl>
                                          <p:spTgt spid="1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wipe(right)">
                                      <p:cBhvr>
                                        <p:cTn id="20" dur="500"/>
                                        <p:tgtEl>
                                          <p:spTgt spid="141"/>
                                        </p:tgtEl>
                                      </p:cBhvr>
                                    </p:animEffect>
                                  </p:childTnLst>
                                </p:cTn>
                              </p:par>
                              <p:par>
                                <p:cTn id="21" presetID="22" presetClass="entr" presetSubtype="1"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up)">
                                      <p:cBhvr>
                                        <p:cTn id="23" dur="500"/>
                                        <p:tgtEl>
                                          <p:spTgt spid="1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1"/>
                                        </p:tgtEl>
                                        <p:attrNameLst>
                                          <p:attrName>style.visibility</p:attrName>
                                        </p:attrNameLst>
                                      </p:cBhvr>
                                      <p:to>
                                        <p:strVal val="visible"/>
                                      </p:to>
                                    </p:set>
                                    <p:animEffect transition="in" filter="fade">
                                      <p:cBhvr>
                                        <p:cTn id="26" dur="500"/>
                                        <p:tgtEl>
                                          <p:spTgt spid="111"/>
                                        </p:tgtEl>
                                      </p:cBhvr>
                                    </p:animEffect>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154"/>
                                        </p:tgtEl>
                                        <p:attrNameLst>
                                          <p:attrName>style.visibility</p:attrName>
                                        </p:attrNameLst>
                                      </p:cBhvr>
                                      <p:to>
                                        <p:strVal val="visible"/>
                                      </p:to>
                                    </p:set>
                                    <p:animEffect transition="in" filter="wipe(down)">
                                      <p:cBhvr>
                                        <p:cTn id="30" dur="500"/>
                                        <p:tgtEl>
                                          <p:spTgt spid="15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0"/>
                                        </p:tgtEl>
                                        <p:attrNameLst>
                                          <p:attrName>style.visibility</p:attrName>
                                        </p:attrNameLst>
                                      </p:cBhvr>
                                      <p:to>
                                        <p:strVal val="visible"/>
                                      </p:to>
                                    </p:set>
                                    <p:animEffect transition="in" filter="fade">
                                      <p:cBhvr>
                                        <p:cTn id="35" dur="500"/>
                                        <p:tgtEl>
                                          <p:spTgt spid="130"/>
                                        </p:tgtEl>
                                      </p:cBhvr>
                                    </p:animEffect>
                                  </p:childTnLst>
                                </p:cTn>
                              </p:par>
                              <p:par>
                                <p:cTn id="36" presetID="22" presetClass="entr" presetSubtype="2" fill="hold" nodeType="withEffect">
                                  <p:stCondLst>
                                    <p:cond delay="0"/>
                                  </p:stCondLst>
                                  <p:childTnLst>
                                    <p:set>
                                      <p:cBhvr>
                                        <p:cTn id="37" dur="1" fill="hold">
                                          <p:stCondLst>
                                            <p:cond delay="0"/>
                                          </p:stCondLst>
                                        </p:cTn>
                                        <p:tgtEl>
                                          <p:spTgt spid="142"/>
                                        </p:tgtEl>
                                        <p:attrNameLst>
                                          <p:attrName>style.visibility</p:attrName>
                                        </p:attrNameLst>
                                      </p:cBhvr>
                                      <p:to>
                                        <p:strVal val="visible"/>
                                      </p:to>
                                    </p:set>
                                    <p:animEffect transition="in" filter="wipe(right)">
                                      <p:cBhvr>
                                        <p:cTn id="38" dur="500"/>
                                        <p:tgtEl>
                                          <p:spTgt spid="142"/>
                                        </p:tgtEl>
                                      </p:cBhvr>
                                    </p:animEffect>
                                  </p:childTnLst>
                                </p:cTn>
                              </p:par>
                              <p:par>
                                <p:cTn id="39" presetID="22" presetClass="entr" presetSubtype="1" fill="hold" nodeType="withEffect">
                                  <p:stCondLst>
                                    <p:cond delay="0"/>
                                  </p:stCondLst>
                                  <p:childTnLst>
                                    <p:set>
                                      <p:cBhvr>
                                        <p:cTn id="40" dur="1" fill="hold">
                                          <p:stCondLst>
                                            <p:cond delay="0"/>
                                          </p:stCondLst>
                                        </p:cTn>
                                        <p:tgtEl>
                                          <p:spTgt spid="139"/>
                                        </p:tgtEl>
                                        <p:attrNameLst>
                                          <p:attrName>style.visibility</p:attrName>
                                        </p:attrNameLst>
                                      </p:cBhvr>
                                      <p:to>
                                        <p:strVal val="visible"/>
                                      </p:to>
                                    </p:set>
                                    <p:animEffect transition="in" filter="wipe(up)">
                                      <p:cBhvr>
                                        <p:cTn id="41" dur="500"/>
                                        <p:tgtEl>
                                          <p:spTgt spid="139"/>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109"/>
                                        </p:tgtEl>
                                        <p:attrNameLst>
                                          <p:attrName>style.visibility</p:attrName>
                                        </p:attrNameLst>
                                      </p:cBhvr>
                                      <p:to>
                                        <p:strVal val="visible"/>
                                      </p:to>
                                    </p:set>
                                    <p:animEffect transition="in" filter="fade">
                                      <p:cBhvr>
                                        <p:cTn id="45" dur="500"/>
                                        <p:tgtEl>
                                          <p:spTgt spid="109"/>
                                        </p:tgtEl>
                                      </p:cBhvr>
                                    </p:animEffect>
                                  </p:childTnLst>
                                </p:cTn>
                              </p:par>
                            </p:childTnLst>
                          </p:cTn>
                        </p:par>
                        <p:par>
                          <p:cTn id="46" fill="hold">
                            <p:stCondLst>
                              <p:cond delay="1000"/>
                            </p:stCondLst>
                            <p:childTnLst>
                              <p:par>
                                <p:cTn id="47" presetID="22" presetClass="entr" presetSubtype="4" fill="hold" grpId="0" nodeType="after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wipe(down)">
                                      <p:cBhvr>
                                        <p:cTn id="49" dur="500"/>
                                        <p:tgtEl>
                                          <p:spTgt spid="15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fade">
                                      <p:cBhvr>
                                        <p:cTn id="54" dur="500"/>
                                        <p:tgtEl>
                                          <p:spTgt spid="7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2"/>
                                        </p:tgtEl>
                                        <p:attrNameLst>
                                          <p:attrName>style.visibility</p:attrName>
                                        </p:attrNameLst>
                                      </p:cBhvr>
                                      <p:to>
                                        <p:strVal val="visible"/>
                                      </p:to>
                                    </p:set>
                                    <p:animEffect transition="in" filter="fade">
                                      <p:cBhvr>
                                        <p:cTn id="57" dur="500"/>
                                        <p:tgtEl>
                                          <p:spTgt spid="102"/>
                                        </p:tgtEl>
                                      </p:cBhvr>
                                    </p:animEffect>
                                  </p:childTnLst>
                                </p:cTn>
                              </p:par>
                              <p:par>
                                <p:cTn id="58" presetID="10" presetClass="entr" presetSubtype="0" fill="hold" nodeType="with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fade">
                                      <p:cBhvr>
                                        <p:cTn id="60"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72" grpId="0"/>
      <p:bldP spid="109" grpId="0"/>
      <p:bldP spid="111" grpId="0"/>
      <p:bldP spid="154" grpId="0" animBg="1"/>
      <p:bldP spid="15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2615232" y="1560512"/>
            <a:ext cx="5236543" cy="3551238"/>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92" name="Rectangle 91"/>
          <p:cNvSpPr/>
          <p:nvPr/>
        </p:nvSpPr>
        <p:spPr>
          <a:xfrm>
            <a:off x="7851775" y="1560512"/>
            <a:ext cx="4340225"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cxnSp>
        <p:nvCxnSpPr>
          <p:cNvPr id="98" name="Straight Connector 97"/>
          <p:cNvCxnSpPr/>
          <p:nvPr/>
        </p:nvCxnSpPr>
        <p:spPr>
          <a:xfrm>
            <a:off x="7963248" y="3226187"/>
            <a:ext cx="2890838"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1" y="1560512"/>
            <a:ext cx="2615233" cy="355123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ndParaRPr>
          </a:p>
        </p:txBody>
      </p:sp>
      <p:sp>
        <p:nvSpPr>
          <p:cNvPr id="3" name="Title 2"/>
          <p:cNvSpPr>
            <a:spLocks noGrp="1"/>
          </p:cNvSpPr>
          <p:nvPr>
            <p:ph type="ctrTitle"/>
          </p:nvPr>
        </p:nvSpPr>
        <p:spPr/>
        <p:txBody>
          <a:bodyPr/>
          <a:lstStyle/>
          <a:p>
            <a:r>
              <a:rPr lang="en-US" dirty="0"/>
              <a:t>Carrier/ISP: Network Diagram</a:t>
            </a:r>
          </a:p>
        </p:txBody>
      </p:sp>
      <p:sp>
        <p:nvSpPr>
          <p:cNvPr id="113" name="Rectangle 112"/>
          <p:cNvSpPr/>
          <p:nvPr/>
        </p:nvSpPr>
        <p:spPr>
          <a:xfrm>
            <a:off x="10273942" y="3499033"/>
            <a:ext cx="1689468" cy="276999"/>
          </a:xfrm>
          <a:prstGeom prst="rect">
            <a:avLst/>
          </a:prstGeom>
        </p:spPr>
        <p:txBody>
          <a:bodyPr wrap="square">
            <a:spAutoFit/>
          </a:bodyPr>
          <a:lstStyle/>
          <a:p>
            <a:pPr lvl="0" algn="ctr"/>
            <a:r>
              <a:rPr lang="en-US" sz="1200" dirty="0">
                <a:solidFill>
                  <a:prstClr val="black"/>
                </a:solidFill>
              </a:rPr>
              <a:t>Unprotected Customer</a:t>
            </a:r>
          </a:p>
        </p:txBody>
      </p:sp>
      <p:sp>
        <p:nvSpPr>
          <p:cNvPr id="131" name="Rectangle 130"/>
          <p:cNvSpPr/>
          <p:nvPr/>
        </p:nvSpPr>
        <p:spPr>
          <a:xfrm>
            <a:off x="1187261" y="1068619"/>
            <a:ext cx="8256427" cy="461665"/>
          </a:xfrm>
          <a:prstGeom prst="rect">
            <a:avLst/>
          </a:prstGeom>
        </p:spPr>
        <p:txBody>
          <a:bodyPr wrap="none">
            <a:spAutoFit/>
          </a:bodyPr>
          <a:lstStyle/>
          <a:p>
            <a:pPr lvl="0"/>
            <a:r>
              <a:rPr lang="en-US" sz="2400" b="1" dirty="0">
                <a:solidFill>
                  <a:srgbClr val="E46C0A"/>
                </a:solidFill>
                <a:cs typeface="Arial"/>
              </a:rPr>
              <a:t>Tier 2</a:t>
            </a:r>
            <a:r>
              <a:rPr lang="en-US" sz="2400" dirty="0">
                <a:solidFill>
                  <a:srgbClr val="E46C0A"/>
                </a:solidFill>
                <a:cs typeface="Arial"/>
              </a:rPr>
              <a:t>: Customer Applications Inline Protection – </a:t>
            </a:r>
            <a:r>
              <a:rPr lang="en-US" sz="2400" dirty="0" smtClean="0">
                <a:solidFill>
                  <a:srgbClr val="E46C0A"/>
                </a:solidFill>
                <a:cs typeface="Arial"/>
              </a:rPr>
              <a:t>Peak Protection</a:t>
            </a:r>
            <a:endParaRPr lang="en-US" sz="2400" dirty="0">
              <a:solidFill>
                <a:srgbClr val="E46C0A"/>
              </a:solidFill>
              <a:cs typeface="Arial"/>
            </a:endParaRPr>
          </a:p>
        </p:txBody>
      </p:sp>
      <p:cxnSp>
        <p:nvCxnSpPr>
          <p:cNvPr id="7" name="Elbow Connector 6"/>
          <p:cNvCxnSpPr/>
          <p:nvPr/>
        </p:nvCxnSpPr>
        <p:spPr>
          <a:xfrm flipV="1">
            <a:off x="7851775" y="2289003"/>
            <a:ext cx="2978150" cy="823768"/>
          </a:xfrm>
          <a:prstGeom prst="bentConnector3">
            <a:avLst>
              <a:gd name="adj1" fmla="val -213"/>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a:off x="7831815" y="3246598"/>
            <a:ext cx="3046110" cy="928855"/>
          </a:xfrm>
          <a:prstGeom prst="bentConnector3">
            <a:avLst>
              <a:gd name="adj1" fmla="val 282"/>
            </a:avLst>
          </a:prstGeom>
          <a:noFill/>
          <a:ln w="38100" cap="flat" cmpd="sng" algn="ctr">
            <a:solidFill>
              <a:schemeClr val="accent1"/>
            </a:solidFill>
            <a:prstDash val="solid"/>
            <a:headEnd type="none" w="med" len="med"/>
            <a:tailEnd type="none" w="med" len="med"/>
          </a:ln>
          <a:effectLst/>
        </p:spPr>
      </p:cxnSp>
      <p:cxnSp>
        <p:nvCxnSpPr>
          <p:cNvPr id="89" name="Straight Connector 88"/>
          <p:cNvCxnSpPr/>
          <p:nvPr/>
        </p:nvCxnSpPr>
        <p:spPr>
          <a:xfrm>
            <a:off x="5513752" y="2354645"/>
            <a:ext cx="0" cy="855895"/>
          </a:xfrm>
          <a:prstGeom prst="line">
            <a:avLst/>
          </a:prstGeom>
          <a:noFill/>
          <a:ln w="19050" cap="flat" cmpd="sng" algn="ctr">
            <a:solidFill>
              <a:schemeClr val="accent1"/>
            </a:solidFill>
            <a:prstDash val="sysDash"/>
            <a:headEnd type="none" w="med" len="med"/>
            <a:tailEnd type="none" w="med" len="med"/>
          </a:ln>
          <a:effectLst/>
        </p:spPr>
      </p:cxnSp>
      <p:grpSp>
        <p:nvGrpSpPr>
          <p:cNvPr id="93" name="Group 92"/>
          <p:cNvGrpSpPr/>
          <p:nvPr/>
        </p:nvGrpSpPr>
        <p:grpSpPr>
          <a:xfrm>
            <a:off x="8288682" y="4002188"/>
            <a:ext cx="908089" cy="469003"/>
            <a:chOff x="8143463" y="3283409"/>
            <a:chExt cx="1098788" cy="567495"/>
          </a:xfrm>
        </p:grpSpPr>
        <p:pic>
          <p:nvPicPr>
            <p:cNvPr id="103" name="Picture 102"/>
            <p:cNvPicPr>
              <a:picLocks noChangeAspect="1"/>
            </p:cNvPicPr>
            <p:nvPr/>
          </p:nvPicPr>
          <p:blipFill rotWithShape="1">
            <a:blip r:embed="rId2" cstate="print">
              <a:extLst>
                <a:ext uri="{28A0092B-C50C-407E-A947-70E740481C1C}">
                  <a14:useLocalDpi xmlns:a14="http://schemas.microsoft.com/office/drawing/2010/main" val="0"/>
                </a:ext>
              </a:extLst>
            </a:blip>
            <a:srcRect t="35278" b="35888"/>
            <a:stretch/>
          </p:blipFill>
          <p:spPr>
            <a:xfrm>
              <a:off x="8143463" y="3283409"/>
              <a:ext cx="1098788" cy="316826"/>
            </a:xfrm>
            <a:prstGeom prst="rect">
              <a:avLst/>
            </a:prstGeom>
            <a:noFill/>
            <a:ln>
              <a:noFill/>
            </a:ln>
          </p:spPr>
        </p:pic>
        <p:sp>
          <p:nvSpPr>
            <p:cNvPr id="114" name="Rectangle 113"/>
            <p:cNvSpPr/>
            <p:nvPr/>
          </p:nvSpPr>
          <p:spPr>
            <a:xfrm>
              <a:off x="8215512" y="3552976"/>
              <a:ext cx="954689" cy="297928"/>
            </a:xfrm>
            <a:prstGeom prst="rect">
              <a:avLst/>
            </a:prstGeom>
          </p:spPr>
          <p:txBody>
            <a:bodyPr wrap="none">
              <a:spAutoFit/>
            </a:bodyPr>
            <a:lstStyle/>
            <a:p>
              <a:pPr algn="ctr"/>
              <a:r>
                <a:rPr lang="en-US" sz="1000" dirty="0" err="1"/>
                <a:t>DefensePro</a:t>
              </a:r>
              <a:endParaRPr lang="en-US" sz="1000" dirty="0"/>
            </a:p>
          </p:txBody>
        </p:sp>
      </p:grpSp>
      <p:grpSp>
        <p:nvGrpSpPr>
          <p:cNvPr id="118" name="Group 117"/>
          <p:cNvGrpSpPr/>
          <p:nvPr/>
        </p:nvGrpSpPr>
        <p:grpSpPr>
          <a:xfrm>
            <a:off x="8047663" y="4521798"/>
            <a:ext cx="1390124" cy="629476"/>
            <a:chOff x="7851833" y="4010719"/>
            <a:chExt cx="1682050" cy="761667"/>
          </a:xfrm>
        </p:grpSpPr>
        <p:pic>
          <p:nvPicPr>
            <p:cNvPr id="128" name="Picture 127"/>
            <p:cNvPicPr>
              <a:picLocks noChangeAspect="1"/>
            </p:cNvPicPr>
            <p:nvPr/>
          </p:nvPicPr>
          <p:blipFill rotWithShape="1">
            <a:blip r:embed="rId3" cstate="print">
              <a:extLst>
                <a:ext uri="{28A0092B-C50C-407E-A947-70E740481C1C}">
                  <a14:useLocalDpi xmlns:a14="http://schemas.microsoft.com/office/drawing/2010/main" val="0"/>
                </a:ext>
              </a:extLst>
            </a:blip>
            <a:srcRect t="32420" b="35161"/>
            <a:stretch/>
          </p:blipFill>
          <p:spPr>
            <a:xfrm>
              <a:off x="8150923" y="4010719"/>
              <a:ext cx="1113594" cy="361023"/>
            </a:xfrm>
            <a:prstGeom prst="rect">
              <a:avLst/>
            </a:prstGeom>
            <a:noFill/>
            <a:ln>
              <a:noFill/>
            </a:ln>
          </p:spPr>
        </p:pic>
        <p:sp>
          <p:nvSpPr>
            <p:cNvPr id="129" name="Rectangle 128"/>
            <p:cNvSpPr/>
            <p:nvPr/>
          </p:nvSpPr>
          <p:spPr>
            <a:xfrm>
              <a:off x="7851833" y="4288252"/>
              <a:ext cx="1682050" cy="484134"/>
            </a:xfrm>
            <a:prstGeom prst="rect">
              <a:avLst/>
            </a:prstGeom>
          </p:spPr>
          <p:txBody>
            <a:bodyPr wrap="none">
              <a:spAutoFit/>
            </a:bodyPr>
            <a:lstStyle/>
            <a:p>
              <a:pPr algn="ctr"/>
              <a:r>
                <a:rPr lang="en-US" sz="1000" dirty="0" err="1"/>
                <a:t>Alteon</a:t>
              </a:r>
              <a:r>
                <a:rPr lang="en-US" sz="1000" dirty="0"/>
                <a:t> SSL Accelerator </a:t>
              </a:r>
            </a:p>
            <a:p>
              <a:pPr algn="ctr"/>
              <a:r>
                <a:rPr lang="en-US" sz="1000" dirty="0"/>
                <a:t>(optional)</a:t>
              </a:r>
            </a:p>
          </p:txBody>
        </p:sp>
      </p:grpSp>
      <p:grpSp>
        <p:nvGrpSpPr>
          <p:cNvPr id="130" name="Group 129"/>
          <p:cNvGrpSpPr/>
          <p:nvPr/>
        </p:nvGrpSpPr>
        <p:grpSpPr>
          <a:xfrm>
            <a:off x="9089013" y="4042607"/>
            <a:ext cx="1284343" cy="373705"/>
            <a:chOff x="6730259" y="3194107"/>
            <a:chExt cx="1554055" cy="452182"/>
          </a:xfrm>
        </p:grpSpPr>
        <p:pic>
          <p:nvPicPr>
            <p:cNvPr id="132" name="Picture 131"/>
            <p:cNvPicPr>
              <a:picLocks noChangeAspect="1"/>
            </p:cNvPicPr>
            <p:nvPr/>
          </p:nvPicPr>
          <p:blipFill rotWithShape="1">
            <a:blip r:embed="rId4" cstate="print">
              <a:extLst>
                <a:ext uri="{28A0092B-C50C-407E-A947-70E740481C1C}">
                  <a14:useLocalDpi xmlns:a14="http://schemas.microsoft.com/office/drawing/2010/main" val="0"/>
                </a:ext>
              </a:extLst>
            </a:blip>
            <a:srcRect t="39070" b="37922"/>
            <a:stretch/>
          </p:blipFill>
          <p:spPr>
            <a:xfrm>
              <a:off x="6963003" y="3194107"/>
              <a:ext cx="1088567" cy="250462"/>
            </a:xfrm>
            <a:prstGeom prst="rect">
              <a:avLst/>
            </a:prstGeom>
            <a:noFill/>
            <a:ln>
              <a:noFill/>
            </a:ln>
          </p:spPr>
        </p:pic>
        <p:sp>
          <p:nvSpPr>
            <p:cNvPr id="133" name="TextBox 132"/>
            <p:cNvSpPr txBox="1"/>
            <p:nvPr/>
          </p:nvSpPr>
          <p:spPr>
            <a:xfrm>
              <a:off x="6730259" y="3374030"/>
              <a:ext cx="1554055" cy="272259"/>
            </a:xfrm>
            <a:prstGeom prst="rect">
              <a:avLst/>
            </a:prstGeom>
            <a:noFill/>
          </p:spPr>
          <p:txBody>
            <a:bodyPr wrap="square" lIns="117226" tIns="58613" rIns="117226" bIns="58613" rtlCol="0">
              <a:spAutoFit/>
            </a:bodyPr>
            <a:lstStyle/>
            <a:p>
              <a:pPr algn="ctr"/>
              <a:r>
                <a:rPr lang="en-US" sz="1000" dirty="0" err="1" smtClean="0"/>
                <a:t>AppWall</a:t>
              </a:r>
              <a:endParaRPr lang="en-US" sz="1000" dirty="0"/>
            </a:p>
          </p:txBody>
        </p:sp>
      </p:grpSp>
      <p:sp>
        <p:nvSpPr>
          <p:cNvPr id="134" name="Rectangle 133"/>
          <p:cNvSpPr/>
          <p:nvPr/>
        </p:nvSpPr>
        <p:spPr>
          <a:xfrm>
            <a:off x="4109785" y="1591394"/>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Carrier Scrubbing Center</a:t>
            </a:r>
            <a:endParaRPr lang="en-US" sz="2000" b="1" dirty="0">
              <a:solidFill>
                <a:prstClr val="black"/>
              </a:solidFill>
            </a:endParaRPr>
          </a:p>
        </p:txBody>
      </p:sp>
      <p:sp>
        <p:nvSpPr>
          <p:cNvPr id="135" name="Rectangle 134"/>
          <p:cNvSpPr/>
          <p:nvPr/>
        </p:nvSpPr>
        <p:spPr>
          <a:xfrm>
            <a:off x="177006" y="1570038"/>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Cloud</a:t>
            </a:r>
            <a:endParaRPr lang="en-US" sz="2000" b="1" dirty="0">
              <a:solidFill>
                <a:prstClr val="black"/>
              </a:solidFill>
            </a:endParaRPr>
          </a:p>
        </p:txBody>
      </p:sp>
      <p:sp>
        <p:nvSpPr>
          <p:cNvPr id="136" name="Rectangle 135"/>
          <p:cNvSpPr/>
          <p:nvPr/>
        </p:nvSpPr>
        <p:spPr>
          <a:xfrm>
            <a:off x="8898169" y="1560175"/>
            <a:ext cx="2247436" cy="284693"/>
          </a:xfrm>
          <a:prstGeom prst="rect">
            <a:avLst/>
          </a:prstGeom>
          <a:noFill/>
        </p:spPr>
        <p:txBody>
          <a:bodyPr wrap="square" lIns="68580" tIns="34290" rIns="68580" bIns="34290" rtlCol="1">
            <a:spAutoFit/>
          </a:bodyPr>
          <a:lstStyle/>
          <a:p>
            <a:pPr algn="ctr"/>
            <a:r>
              <a:rPr lang="en-US" sz="1400" b="1" dirty="0" smtClean="0">
                <a:solidFill>
                  <a:prstClr val="black"/>
                </a:solidFill>
                <a:cs typeface="Arial"/>
              </a:rPr>
              <a:t>Corporate LAN</a:t>
            </a:r>
            <a:endParaRPr lang="en-US" sz="2000" b="1" dirty="0">
              <a:solidFill>
                <a:prstClr val="black"/>
              </a:solidFill>
            </a:endParaRPr>
          </a:p>
        </p:txBody>
      </p:sp>
      <p:cxnSp>
        <p:nvCxnSpPr>
          <p:cNvPr id="139" name="Straight Connector 138"/>
          <p:cNvCxnSpPr/>
          <p:nvPr/>
        </p:nvCxnSpPr>
        <p:spPr>
          <a:xfrm>
            <a:off x="9731184" y="2675180"/>
            <a:ext cx="14945" cy="1394863"/>
          </a:xfrm>
          <a:prstGeom prst="line">
            <a:avLst/>
          </a:prstGeom>
          <a:noFill/>
          <a:ln w="19050" cap="flat" cmpd="sng" algn="ctr">
            <a:solidFill>
              <a:srgbClr val="8C8C8C"/>
            </a:solidFill>
            <a:prstDash val="sysDash"/>
            <a:headEnd type="none" w="med" len="med"/>
            <a:tailEnd type="triangle" w="med" len="med"/>
          </a:ln>
          <a:effectLst/>
        </p:spPr>
      </p:cxnSp>
      <p:cxnSp>
        <p:nvCxnSpPr>
          <p:cNvPr id="140" name="Straight Connector 139"/>
          <p:cNvCxnSpPr/>
          <p:nvPr/>
        </p:nvCxnSpPr>
        <p:spPr>
          <a:xfrm>
            <a:off x="8740775" y="2887118"/>
            <a:ext cx="0" cy="1134015"/>
          </a:xfrm>
          <a:prstGeom prst="line">
            <a:avLst/>
          </a:prstGeom>
          <a:noFill/>
          <a:ln w="19050" cap="flat" cmpd="sng" algn="ctr">
            <a:solidFill>
              <a:srgbClr val="8C8C8C"/>
            </a:solidFill>
            <a:prstDash val="sysDash"/>
            <a:headEnd type="none" w="med" len="med"/>
            <a:tailEnd type="triangle" w="med" len="med"/>
          </a:ln>
          <a:effectLst/>
        </p:spPr>
      </p:cxnSp>
      <p:cxnSp>
        <p:nvCxnSpPr>
          <p:cNvPr id="141" name="Straight Connector 140"/>
          <p:cNvCxnSpPr/>
          <p:nvPr/>
        </p:nvCxnSpPr>
        <p:spPr>
          <a:xfrm>
            <a:off x="5162550" y="2892703"/>
            <a:ext cx="3579467" cy="0"/>
          </a:xfrm>
          <a:prstGeom prst="line">
            <a:avLst/>
          </a:prstGeom>
          <a:noFill/>
          <a:ln w="19050" cap="flat" cmpd="sng" algn="ctr">
            <a:solidFill>
              <a:srgbClr val="8C8C8C"/>
            </a:solidFill>
            <a:prstDash val="sysDash"/>
            <a:headEnd type="triangle" w="med" len="med"/>
            <a:tailEnd type="none" w="med" len="med"/>
          </a:ln>
          <a:effectLst/>
        </p:spPr>
      </p:cxnSp>
      <p:cxnSp>
        <p:nvCxnSpPr>
          <p:cNvPr id="142" name="Straight Connector 141"/>
          <p:cNvCxnSpPr/>
          <p:nvPr/>
        </p:nvCxnSpPr>
        <p:spPr>
          <a:xfrm>
            <a:off x="5179552" y="2648894"/>
            <a:ext cx="4551632" cy="26286"/>
          </a:xfrm>
          <a:prstGeom prst="line">
            <a:avLst/>
          </a:prstGeom>
          <a:noFill/>
          <a:ln w="19050" cap="flat" cmpd="sng" algn="ctr">
            <a:solidFill>
              <a:srgbClr val="8C8C8C"/>
            </a:solidFill>
            <a:prstDash val="sysDash"/>
            <a:headEnd type="triangle" w="med" len="med"/>
            <a:tailEnd type="none" w="med" len="med"/>
          </a:ln>
          <a:effectLst/>
        </p:spPr>
      </p:cxnSp>
      <p:cxnSp>
        <p:nvCxnSpPr>
          <p:cNvPr id="145" name="Straight Connector 144"/>
          <p:cNvCxnSpPr/>
          <p:nvPr/>
        </p:nvCxnSpPr>
        <p:spPr>
          <a:xfrm>
            <a:off x="8742017" y="4417531"/>
            <a:ext cx="0" cy="122318"/>
          </a:xfrm>
          <a:prstGeom prst="line">
            <a:avLst/>
          </a:prstGeom>
          <a:noFill/>
          <a:ln w="19050" cap="flat" cmpd="sng" algn="ctr">
            <a:solidFill>
              <a:srgbClr val="8C8C8C"/>
            </a:solidFill>
            <a:prstDash val="sysDash"/>
            <a:headEnd type="none" w="med" len="med"/>
            <a:tailEnd type="none" w="med" len="med"/>
          </a:ln>
          <a:effectLst/>
        </p:spPr>
      </p:cxnSp>
      <p:pic>
        <p:nvPicPr>
          <p:cNvPr id="96" name="Picture 95" descr="DefenseFlow.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7614" y="2552739"/>
            <a:ext cx="391938" cy="491057"/>
          </a:xfrm>
          <a:prstGeom prst="rect">
            <a:avLst/>
          </a:prstGeom>
        </p:spPr>
      </p:pic>
      <p:sp>
        <p:nvSpPr>
          <p:cNvPr id="108" name="Rectangle 107"/>
          <p:cNvSpPr/>
          <p:nvPr/>
        </p:nvSpPr>
        <p:spPr>
          <a:xfrm>
            <a:off x="10289047" y="4388033"/>
            <a:ext cx="1674363" cy="276999"/>
          </a:xfrm>
          <a:prstGeom prst="rect">
            <a:avLst/>
          </a:prstGeom>
        </p:spPr>
        <p:txBody>
          <a:bodyPr wrap="square">
            <a:spAutoFit/>
          </a:bodyPr>
          <a:lstStyle/>
          <a:p>
            <a:pPr lvl="0" algn="ctr"/>
            <a:r>
              <a:rPr lang="en-US" sz="1200" b="1" dirty="0">
                <a:solidFill>
                  <a:srgbClr val="E46C0A"/>
                </a:solidFill>
              </a:rPr>
              <a:t>Protected Customer</a:t>
            </a:r>
          </a:p>
        </p:txBody>
      </p:sp>
      <p:grpSp>
        <p:nvGrpSpPr>
          <p:cNvPr id="75" name="Group 74"/>
          <p:cNvGrpSpPr/>
          <p:nvPr/>
        </p:nvGrpSpPr>
        <p:grpSpPr>
          <a:xfrm>
            <a:off x="10748426" y="2882535"/>
            <a:ext cx="736698" cy="622450"/>
            <a:chOff x="10251191" y="2100345"/>
            <a:chExt cx="996425" cy="841898"/>
          </a:xfrm>
        </p:grpSpPr>
        <p:pic>
          <p:nvPicPr>
            <p:cNvPr id="7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6"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300163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2068556"/>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10222546" y="3942178"/>
            <a:ext cx="428451" cy="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4" name="Group 123"/>
          <p:cNvGrpSpPr/>
          <p:nvPr/>
        </p:nvGrpSpPr>
        <p:grpSpPr>
          <a:xfrm>
            <a:off x="10748426" y="3798555"/>
            <a:ext cx="736698" cy="622450"/>
            <a:chOff x="10251191" y="2100345"/>
            <a:chExt cx="996425" cy="841898"/>
          </a:xfrm>
        </p:grpSpPr>
        <p:pic>
          <p:nvPicPr>
            <p:cNvPr id="125"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6"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9" name="Straight Connector 78"/>
          <p:cNvCxnSpPr/>
          <p:nvPr/>
        </p:nvCxnSpPr>
        <p:spPr>
          <a:xfrm>
            <a:off x="2621582" y="3234911"/>
            <a:ext cx="1808806" cy="1291621"/>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6143650" y="3247747"/>
            <a:ext cx="1734565" cy="1278785"/>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417688" y="4520182"/>
            <a:ext cx="1731412" cy="0"/>
          </a:xfrm>
          <a:prstGeom prst="line">
            <a:avLst/>
          </a:prstGeom>
          <a:ln w="381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8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54</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81" name="Rectangle 80"/>
          <p:cNvSpPr/>
          <p:nvPr/>
        </p:nvSpPr>
        <p:spPr>
          <a:xfrm>
            <a:off x="10282417" y="2561471"/>
            <a:ext cx="1672513" cy="276999"/>
          </a:xfrm>
          <a:prstGeom prst="rect">
            <a:avLst/>
          </a:prstGeom>
        </p:spPr>
        <p:txBody>
          <a:bodyPr wrap="square">
            <a:spAutoFit/>
          </a:bodyPr>
          <a:lstStyle/>
          <a:p>
            <a:r>
              <a:rPr lang="en-US" sz="1200" dirty="0" smtClean="0"/>
              <a:t>Unprotected Customer</a:t>
            </a:r>
            <a:endParaRPr lang="en-US" sz="1200" dirty="0"/>
          </a:p>
        </p:txBody>
      </p:sp>
      <p:grpSp>
        <p:nvGrpSpPr>
          <p:cNvPr id="86" name="Group 85"/>
          <p:cNvGrpSpPr/>
          <p:nvPr/>
        </p:nvGrpSpPr>
        <p:grpSpPr>
          <a:xfrm>
            <a:off x="10750324" y="1958727"/>
            <a:ext cx="736698" cy="622450"/>
            <a:chOff x="10251191" y="2100345"/>
            <a:chExt cx="996425" cy="841898"/>
          </a:xfrm>
        </p:grpSpPr>
        <p:pic>
          <p:nvPicPr>
            <p:cNvPr id="8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251191"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57292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8900" r="29490"/>
            <a:stretch/>
          </p:blipFill>
          <p:spPr bwMode="auto">
            <a:xfrm>
              <a:off x="10897306" y="2100345"/>
              <a:ext cx="350310" cy="84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9" name="Straight Connector 98"/>
          <p:cNvCxnSpPr/>
          <p:nvPr/>
        </p:nvCxnSpPr>
        <p:spPr>
          <a:xfrm>
            <a:off x="1707134" y="3232150"/>
            <a:ext cx="6120000" cy="0"/>
          </a:xfrm>
          <a:prstGeom prst="line">
            <a:avLst/>
          </a:prstGeom>
          <a:noFill/>
          <a:ln w="38100" cap="flat" cmpd="sng" algn="ctr">
            <a:solidFill>
              <a:schemeClr val="accent1"/>
            </a:solidFill>
            <a:prstDash val="solid"/>
            <a:headEnd type="none" w="med" len="med"/>
            <a:tailEnd type="none" w="med" len="med"/>
          </a:ln>
          <a:effectLst/>
        </p:spPr>
      </p:cxnSp>
      <p:pic>
        <p:nvPicPr>
          <p:cNvPr id="10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750780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 name="Group 104"/>
          <p:cNvGrpSpPr/>
          <p:nvPr/>
        </p:nvGrpSpPr>
        <p:grpSpPr>
          <a:xfrm>
            <a:off x="597231" y="2606644"/>
            <a:ext cx="1336210" cy="1012875"/>
            <a:chOff x="597231" y="2606644"/>
            <a:chExt cx="1336210" cy="1012875"/>
          </a:xfrm>
        </p:grpSpPr>
        <p:pic>
          <p:nvPicPr>
            <p:cNvPr id="106" name="Picture 10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7231" y="2606644"/>
              <a:ext cx="1054376" cy="1012875"/>
            </a:xfrm>
            <a:prstGeom prst="rect">
              <a:avLst/>
            </a:prstGeom>
          </p:spPr>
        </p:pic>
        <p:pic>
          <p:nvPicPr>
            <p:cNvPr id="107"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418439" y="2974649"/>
              <a:ext cx="515002" cy="51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9" name="Rectangle 108"/>
          <p:cNvSpPr/>
          <p:nvPr/>
        </p:nvSpPr>
        <p:spPr>
          <a:xfrm>
            <a:off x="5475276" y="2411930"/>
            <a:ext cx="1087157" cy="261610"/>
          </a:xfrm>
          <a:prstGeom prst="rect">
            <a:avLst/>
          </a:prstGeom>
        </p:spPr>
        <p:txBody>
          <a:bodyPr wrap="none">
            <a:spAutoFit/>
          </a:bodyPr>
          <a:lstStyle/>
          <a:p>
            <a:r>
              <a:rPr lang="en-US" sz="1100" dirty="0"/>
              <a:t>Signaling Traffic</a:t>
            </a:r>
          </a:p>
        </p:txBody>
      </p:sp>
      <p:sp>
        <p:nvSpPr>
          <p:cNvPr id="111" name="Rectangle 110"/>
          <p:cNvSpPr/>
          <p:nvPr/>
        </p:nvSpPr>
        <p:spPr>
          <a:xfrm>
            <a:off x="5475276" y="2671610"/>
            <a:ext cx="1087157" cy="261610"/>
          </a:xfrm>
          <a:prstGeom prst="rect">
            <a:avLst/>
          </a:prstGeom>
        </p:spPr>
        <p:txBody>
          <a:bodyPr wrap="none">
            <a:spAutoFit/>
          </a:bodyPr>
          <a:lstStyle/>
          <a:p>
            <a:r>
              <a:rPr lang="en-US" sz="1100" dirty="0"/>
              <a:t>Signaling Traffic</a:t>
            </a:r>
          </a:p>
        </p:txBody>
      </p:sp>
      <p:sp>
        <p:nvSpPr>
          <p:cNvPr id="156" name="Rectangle 155"/>
          <p:cNvSpPr/>
          <p:nvPr/>
        </p:nvSpPr>
        <p:spPr>
          <a:xfrm>
            <a:off x="4407355" y="4526531"/>
            <a:ext cx="1786195" cy="276999"/>
          </a:xfrm>
          <a:prstGeom prst="rect">
            <a:avLst/>
          </a:prstGeom>
        </p:spPr>
        <p:txBody>
          <a:bodyPr wrap="none">
            <a:spAutoFit/>
          </a:bodyPr>
          <a:lstStyle/>
          <a:p>
            <a:r>
              <a:rPr lang="en-US" sz="1200" dirty="0"/>
              <a:t>Unprotected Client Traffic</a:t>
            </a:r>
          </a:p>
        </p:txBody>
      </p:sp>
      <p:grpSp>
        <p:nvGrpSpPr>
          <p:cNvPr id="71" name="Group 70"/>
          <p:cNvGrpSpPr/>
          <p:nvPr/>
        </p:nvGrpSpPr>
        <p:grpSpPr>
          <a:xfrm>
            <a:off x="648961" y="1929614"/>
            <a:ext cx="1076600" cy="862352"/>
            <a:chOff x="1257411" y="2230863"/>
            <a:chExt cx="1285545" cy="1029717"/>
          </a:xfrm>
        </p:grpSpPr>
        <p:pic>
          <p:nvPicPr>
            <p:cNvPr id="73" name="Picture 72"/>
            <p:cNvPicPr>
              <a:picLocks noChangeAspect="1"/>
            </p:cNvPicPr>
            <p:nvPr/>
          </p:nvPicPr>
          <p:blipFill rotWithShape="1">
            <a:blip r:embed="rId11" cstate="print">
              <a:extLst>
                <a:ext uri="{28A0092B-C50C-407E-A947-70E740481C1C}">
                  <a14:useLocalDpi xmlns:a14="http://schemas.microsoft.com/office/drawing/2010/main" val="0"/>
                </a:ext>
              </a:extLst>
            </a:blip>
            <a:srcRect t="10661" b="9239"/>
            <a:stretch/>
          </p:blipFill>
          <p:spPr>
            <a:xfrm>
              <a:off x="1257411" y="2230863"/>
              <a:ext cx="1285545" cy="1029717"/>
            </a:xfrm>
            <a:prstGeom prst="rect">
              <a:avLst/>
            </a:prstGeom>
          </p:spPr>
        </p:pic>
        <p:pic>
          <p:nvPicPr>
            <p:cNvPr id="101" name="Picture 10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63004" y="2530998"/>
              <a:ext cx="472264" cy="592385"/>
            </a:xfrm>
            <a:prstGeom prst="rect">
              <a:avLst/>
            </a:prstGeom>
          </p:spPr>
        </p:pic>
      </p:grpSp>
      <p:cxnSp>
        <p:nvCxnSpPr>
          <p:cNvPr id="112" name="Straight Connector 111"/>
          <p:cNvCxnSpPr/>
          <p:nvPr/>
        </p:nvCxnSpPr>
        <p:spPr>
          <a:xfrm flipH="1">
            <a:off x="1998663" y="2791966"/>
            <a:ext cx="2800350" cy="0"/>
          </a:xfrm>
          <a:prstGeom prst="line">
            <a:avLst/>
          </a:prstGeom>
          <a:noFill/>
          <a:ln w="19050" cap="flat" cmpd="sng" algn="ctr">
            <a:solidFill>
              <a:srgbClr val="8C8C8C"/>
            </a:solidFill>
            <a:prstDash val="sysDash"/>
            <a:headEnd type="triangle" w="med" len="med"/>
            <a:tailEnd type="none" w="med" len="med"/>
          </a:ln>
          <a:effectLst/>
        </p:spPr>
      </p:cxnSp>
      <p:cxnSp>
        <p:nvCxnSpPr>
          <p:cNvPr id="115" name="Straight Connector 114"/>
          <p:cNvCxnSpPr/>
          <p:nvPr/>
        </p:nvCxnSpPr>
        <p:spPr>
          <a:xfrm flipV="1">
            <a:off x="1998663" y="2415292"/>
            <a:ext cx="0" cy="376674"/>
          </a:xfrm>
          <a:prstGeom prst="line">
            <a:avLst/>
          </a:prstGeom>
          <a:noFill/>
          <a:ln w="19050" cap="flat" cmpd="sng" algn="ctr">
            <a:solidFill>
              <a:srgbClr val="8C8C8C"/>
            </a:solidFill>
            <a:prstDash val="sysDash"/>
            <a:headEnd type="none" w="med" len="med"/>
            <a:tailEnd type="none" w="med" len="med"/>
          </a:ln>
          <a:effectLst/>
        </p:spPr>
      </p:cxnSp>
      <p:cxnSp>
        <p:nvCxnSpPr>
          <p:cNvPr id="117" name="Straight Arrow Connector 116"/>
          <p:cNvCxnSpPr/>
          <p:nvPr/>
        </p:nvCxnSpPr>
        <p:spPr>
          <a:xfrm flipH="1" flipV="1">
            <a:off x="1691549" y="2429017"/>
            <a:ext cx="289456" cy="1"/>
          </a:xfrm>
          <a:prstGeom prst="straightConnector1">
            <a:avLst/>
          </a:prstGeom>
          <a:noFill/>
          <a:ln w="19050" cap="flat" cmpd="sng" algn="ctr">
            <a:solidFill>
              <a:srgbClr val="8C8C8C"/>
            </a:solidFill>
            <a:prstDash val="sysDash"/>
            <a:headEnd type="none" w="med" len="med"/>
            <a:tailEnd type="triangle" w="med" len="med"/>
          </a:ln>
          <a:effectLst/>
        </p:spPr>
      </p:cxnSp>
      <p:sp>
        <p:nvSpPr>
          <p:cNvPr id="120" name="Rectangle 119"/>
          <p:cNvSpPr/>
          <p:nvPr/>
        </p:nvSpPr>
        <p:spPr>
          <a:xfrm>
            <a:off x="1216880" y="5200994"/>
            <a:ext cx="1663712" cy="338554"/>
          </a:xfrm>
          <a:prstGeom prst="rect">
            <a:avLst/>
          </a:prstGeom>
        </p:spPr>
        <p:txBody>
          <a:bodyPr wrap="square">
            <a:spAutoFit/>
          </a:bodyPr>
          <a:lstStyle/>
          <a:p>
            <a:r>
              <a:rPr lang="en-US" sz="1600" b="1" kern="0" dirty="0">
                <a:solidFill>
                  <a:schemeClr val="accent5"/>
                </a:solidFill>
                <a:latin typeface="+mj-lt"/>
                <a:cs typeface="Arial" pitchFamily="34" charset="0"/>
              </a:rPr>
              <a:t>Unique Value:</a:t>
            </a:r>
          </a:p>
        </p:txBody>
      </p:sp>
      <p:cxnSp>
        <p:nvCxnSpPr>
          <p:cNvPr id="121" name="Straight Connector 120"/>
          <p:cNvCxnSpPr/>
          <p:nvPr/>
        </p:nvCxnSpPr>
        <p:spPr>
          <a:xfrm>
            <a:off x="2617911" y="5284605"/>
            <a:ext cx="0" cy="5788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2731059" y="5238475"/>
            <a:ext cx="4956247" cy="738664"/>
          </a:xfrm>
          <a:prstGeom prst="rect">
            <a:avLst/>
          </a:prstGeom>
        </p:spPr>
        <p:txBody>
          <a:bodyPr wrap="square">
            <a:spAutoFit/>
          </a:bodyPr>
          <a:lstStyle/>
          <a:p>
            <a:pPr marL="342900" lvl="1" indent="-288000">
              <a:buBlip>
                <a:blip r:embed="rId13"/>
              </a:buBlip>
            </a:pPr>
            <a:r>
              <a:rPr lang="en-US" sz="1400" dirty="0">
                <a:solidFill>
                  <a:prstClr val="black"/>
                </a:solidFill>
                <a:cs typeface="Arial"/>
              </a:rPr>
              <a:t>Never run out of capacity when backed up by DefensePipe</a:t>
            </a:r>
          </a:p>
          <a:p>
            <a:pPr marL="342900" lvl="1" indent="-288000">
              <a:buBlip>
                <a:blip r:embed="rId13"/>
              </a:buBlip>
            </a:pPr>
            <a:r>
              <a:rPr lang="en-US" sz="1400" dirty="0">
                <a:solidFill>
                  <a:prstClr val="black"/>
                </a:solidFill>
                <a:cs typeface="Arial"/>
              </a:rPr>
              <a:t>Full integration between DefensePipe mitigation to lower capacity tiers mitigation</a:t>
            </a:r>
          </a:p>
        </p:txBody>
      </p:sp>
      <p:cxnSp>
        <p:nvCxnSpPr>
          <p:cNvPr id="137" name="Straight Connector 136"/>
          <p:cNvCxnSpPr/>
          <p:nvPr/>
        </p:nvCxnSpPr>
        <p:spPr>
          <a:xfrm flipV="1">
            <a:off x="2608263" y="2354645"/>
            <a:ext cx="0" cy="655168"/>
          </a:xfrm>
          <a:prstGeom prst="line">
            <a:avLst/>
          </a:prstGeom>
          <a:noFill/>
          <a:ln w="19050" cap="flat" cmpd="sng" algn="ctr">
            <a:solidFill>
              <a:schemeClr val="accent2"/>
            </a:solidFill>
            <a:prstDash val="sysDash"/>
            <a:headEnd type="none" w="med" len="med"/>
            <a:tailEnd type="none" w="med" len="med"/>
          </a:ln>
          <a:effectLst/>
        </p:spPr>
      </p:cxnSp>
      <p:cxnSp>
        <p:nvCxnSpPr>
          <p:cNvPr id="138" name="Straight Connector 137"/>
          <p:cNvCxnSpPr/>
          <p:nvPr/>
        </p:nvCxnSpPr>
        <p:spPr>
          <a:xfrm>
            <a:off x="2608263" y="2345218"/>
            <a:ext cx="2158871" cy="0"/>
          </a:xfrm>
          <a:prstGeom prst="line">
            <a:avLst/>
          </a:prstGeom>
          <a:noFill/>
          <a:ln w="19050" cap="flat" cmpd="sng" algn="ctr">
            <a:solidFill>
              <a:schemeClr val="accent2"/>
            </a:solidFill>
            <a:prstDash val="sysDash"/>
            <a:headEnd type="none" w="med" len="med"/>
            <a:tailEnd type="none" w="med" len="med"/>
          </a:ln>
          <a:effectLst/>
        </p:spPr>
      </p:cxnSp>
      <p:cxnSp>
        <p:nvCxnSpPr>
          <p:cNvPr id="143" name="Straight Connector 142"/>
          <p:cNvCxnSpPr/>
          <p:nvPr/>
        </p:nvCxnSpPr>
        <p:spPr>
          <a:xfrm>
            <a:off x="5047144" y="2345218"/>
            <a:ext cx="472500" cy="0"/>
          </a:xfrm>
          <a:prstGeom prst="line">
            <a:avLst/>
          </a:prstGeom>
          <a:noFill/>
          <a:ln w="19050" cap="flat" cmpd="sng" algn="ctr">
            <a:solidFill>
              <a:schemeClr val="accent1"/>
            </a:solidFill>
            <a:prstDash val="sysDash"/>
            <a:headEnd type="none" w="med" len="med"/>
            <a:tailEnd type="none" w="med" len="med"/>
          </a:ln>
          <a:effectLst/>
        </p:spPr>
      </p:cxnSp>
      <p:grpSp>
        <p:nvGrpSpPr>
          <p:cNvPr id="144" name="Group 143"/>
          <p:cNvGrpSpPr/>
          <p:nvPr/>
        </p:nvGrpSpPr>
        <p:grpSpPr>
          <a:xfrm>
            <a:off x="4494006" y="2017203"/>
            <a:ext cx="760786" cy="489093"/>
            <a:chOff x="5046363" y="2031670"/>
            <a:chExt cx="1323360" cy="850759"/>
          </a:xfrm>
        </p:grpSpPr>
        <p:pic>
          <p:nvPicPr>
            <p:cNvPr id="147" name="Picture 146"/>
            <p:cNvPicPr>
              <a:picLocks noChangeAspect="1"/>
            </p:cNvPicPr>
            <p:nvPr/>
          </p:nvPicPr>
          <p:blipFill rotWithShape="1">
            <a:blip r:embed="rId14" cstate="print">
              <a:extLst>
                <a:ext uri="{28A0092B-C50C-407E-A947-70E740481C1C}">
                  <a14:useLocalDpi xmlns:a14="http://schemas.microsoft.com/office/drawing/2010/main" val="0"/>
                </a:ext>
              </a:extLst>
            </a:blip>
            <a:srcRect t="35278" b="35888"/>
            <a:stretch/>
          </p:blipFill>
          <p:spPr>
            <a:xfrm>
              <a:off x="5046363" y="2500850"/>
              <a:ext cx="1323360" cy="381579"/>
            </a:xfrm>
            <a:prstGeom prst="rect">
              <a:avLst/>
            </a:prstGeom>
            <a:noFill/>
            <a:ln>
              <a:noFill/>
            </a:ln>
          </p:spPr>
        </p:pic>
        <p:pic>
          <p:nvPicPr>
            <p:cNvPr id="148" name="Picture 147"/>
            <p:cNvPicPr>
              <a:picLocks noChangeAspect="1"/>
            </p:cNvPicPr>
            <p:nvPr/>
          </p:nvPicPr>
          <p:blipFill rotWithShape="1">
            <a:blip r:embed="rId14" cstate="print">
              <a:extLst>
                <a:ext uri="{28A0092B-C50C-407E-A947-70E740481C1C}">
                  <a14:useLocalDpi xmlns:a14="http://schemas.microsoft.com/office/drawing/2010/main" val="0"/>
                </a:ext>
              </a:extLst>
            </a:blip>
            <a:srcRect t="35278" b="35888"/>
            <a:stretch/>
          </p:blipFill>
          <p:spPr>
            <a:xfrm>
              <a:off x="5046363" y="2274544"/>
              <a:ext cx="1323360" cy="381579"/>
            </a:xfrm>
            <a:prstGeom prst="rect">
              <a:avLst/>
            </a:prstGeom>
            <a:noFill/>
            <a:ln>
              <a:noFill/>
            </a:ln>
          </p:spPr>
        </p:pic>
        <p:pic>
          <p:nvPicPr>
            <p:cNvPr id="149" name="Picture 148"/>
            <p:cNvPicPr>
              <a:picLocks noChangeAspect="1"/>
            </p:cNvPicPr>
            <p:nvPr/>
          </p:nvPicPr>
          <p:blipFill rotWithShape="1">
            <a:blip r:embed="rId14" cstate="print">
              <a:extLst>
                <a:ext uri="{28A0092B-C50C-407E-A947-70E740481C1C}">
                  <a14:useLocalDpi xmlns:a14="http://schemas.microsoft.com/office/drawing/2010/main" val="0"/>
                </a:ext>
              </a:extLst>
            </a:blip>
            <a:srcRect t="35278" b="35888"/>
            <a:stretch/>
          </p:blipFill>
          <p:spPr>
            <a:xfrm>
              <a:off x="5046363" y="2031670"/>
              <a:ext cx="1323360" cy="381578"/>
            </a:xfrm>
            <a:prstGeom prst="rect">
              <a:avLst/>
            </a:prstGeom>
            <a:noFill/>
            <a:ln>
              <a:noFill/>
            </a:ln>
          </p:spPr>
        </p:pic>
      </p:grpSp>
      <p:pic>
        <p:nvPicPr>
          <p:cNvPr id="104"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263250" y="2887137"/>
            <a:ext cx="690026" cy="69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61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1000"/>
                                        <p:tgtEl>
                                          <p:spTgt spid="112"/>
                                        </p:tgtEl>
                                      </p:cBhvr>
                                    </p:animEffect>
                                  </p:childTnLst>
                                </p:cTn>
                              </p:par>
                              <p:par>
                                <p:cTn id="8" presetID="22" presetClass="entr" presetSubtype="4" fill="hold" nodeType="withEffect">
                                  <p:stCondLst>
                                    <p:cond delay="0"/>
                                  </p:stCondLst>
                                  <p:childTnLst>
                                    <p:set>
                                      <p:cBhvr>
                                        <p:cTn id="9" dur="1" fill="hold">
                                          <p:stCondLst>
                                            <p:cond delay="0"/>
                                          </p:stCondLst>
                                        </p:cTn>
                                        <p:tgtEl>
                                          <p:spTgt spid="115"/>
                                        </p:tgtEl>
                                        <p:attrNameLst>
                                          <p:attrName>style.visibility</p:attrName>
                                        </p:attrNameLst>
                                      </p:cBhvr>
                                      <p:to>
                                        <p:strVal val="visible"/>
                                      </p:to>
                                    </p:set>
                                    <p:animEffect transition="in" filter="wipe(down)">
                                      <p:cBhvr>
                                        <p:cTn id="10" dur="500"/>
                                        <p:tgtEl>
                                          <p:spTgt spid="115"/>
                                        </p:tgtEl>
                                      </p:cBhvr>
                                    </p:animEffect>
                                  </p:childTnLst>
                                </p:cTn>
                              </p:par>
                              <p:par>
                                <p:cTn id="11" presetID="22" presetClass="entr" presetSubtype="2" fill="hold" nodeType="withEffect">
                                  <p:stCondLst>
                                    <p:cond delay="500"/>
                                  </p:stCondLst>
                                  <p:childTnLst>
                                    <p:set>
                                      <p:cBhvr>
                                        <p:cTn id="12" dur="1" fill="hold">
                                          <p:stCondLst>
                                            <p:cond delay="0"/>
                                          </p:stCondLst>
                                        </p:cTn>
                                        <p:tgtEl>
                                          <p:spTgt spid="117"/>
                                        </p:tgtEl>
                                        <p:attrNameLst>
                                          <p:attrName>style.visibility</p:attrName>
                                        </p:attrNameLst>
                                      </p:cBhvr>
                                      <p:to>
                                        <p:strVal val="visible"/>
                                      </p:to>
                                    </p:set>
                                    <p:animEffect transition="in" filter="wipe(right)">
                                      <p:cBhvr>
                                        <p:cTn id="13" dur="500"/>
                                        <p:tgtEl>
                                          <p:spTgt spid="11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20"/>
                                        </p:tgtEl>
                                        <p:attrNameLst>
                                          <p:attrName>style.visibility</p:attrName>
                                        </p:attrNameLst>
                                      </p:cBhvr>
                                      <p:to>
                                        <p:strVal val="visible"/>
                                      </p:to>
                                    </p:set>
                                    <p:animEffect transition="in" filter="fade">
                                      <p:cBhvr>
                                        <p:cTn id="21" dur="500"/>
                                        <p:tgtEl>
                                          <p:spTgt spid="120"/>
                                        </p:tgtEl>
                                      </p:cBhvr>
                                    </p:animEffect>
                                  </p:childTnLst>
                                </p:cTn>
                              </p:par>
                              <p:par>
                                <p:cTn id="22" presetID="10" presetClass="entr" presetSubtype="0" fill="hold" nodeType="withEffect">
                                  <p:stCondLst>
                                    <p:cond delay="0"/>
                                  </p:stCondLst>
                                  <p:childTnLst>
                                    <p:set>
                                      <p:cBhvr>
                                        <p:cTn id="23" dur="1" fill="hold">
                                          <p:stCondLst>
                                            <p:cond delay="0"/>
                                          </p:stCondLst>
                                        </p:cTn>
                                        <p:tgtEl>
                                          <p:spTgt spid="121"/>
                                        </p:tgtEl>
                                        <p:attrNameLst>
                                          <p:attrName>style.visibility</p:attrName>
                                        </p:attrNameLst>
                                      </p:cBhvr>
                                      <p:to>
                                        <p:strVal val="visible"/>
                                      </p:to>
                                    </p:set>
                                    <p:animEffect transition="in" filter="fade">
                                      <p:cBhvr>
                                        <p:cTn id="24" dur="500"/>
                                        <p:tgtEl>
                                          <p:spTgt spid="1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7"/>
                                        </p:tgtEl>
                                        <p:attrNameLst>
                                          <p:attrName>style.visibility</p:attrName>
                                        </p:attrNameLst>
                                      </p:cBhvr>
                                      <p:to>
                                        <p:strVal val="visible"/>
                                      </p:to>
                                    </p:set>
                                    <p:animEffect transition="in" filter="fade">
                                      <p:cBhvr>
                                        <p:cTn id="2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Emergency Response </a:t>
            </a:r>
            <a:r>
              <a:rPr lang="en-US" dirty="0" smtClean="0"/>
              <a:t>Team</a:t>
            </a:r>
            <a:endParaRPr lang="en-US" dirty="0"/>
          </a:p>
        </p:txBody>
      </p:sp>
    </p:spTree>
    <p:extLst>
      <p:ext uri="{BB962C8B-B14F-4D97-AF65-F5344CB8AC3E}">
        <p14:creationId xmlns:p14="http://schemas.microsoft.com/office/powerpoint/2010/main" val="14791678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27" y="2122902"/>
            <a:ext cx="820966" cy="1805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2"/>
          <p:cNvSpPr/>
          <p:nvPr/>
        </p:nvSpPr>
        <p:spPr>
          <a:xfrm>
            <a:off x="1047750" y="1627091"/>
            <a:ext cx="6200775" cy="2621826"/>
          </a:xfrm>
          <a:custGeom>
            <a:avLst/>
            <a:gdLst>
              <a:gd name="connsiteX0" fmla="*/ 0 w 2583882"/>
              <a:gd name="connsiteY0" fmla="*/ 0 h 1187189"/>
              <a:gd name="connsiteX1" fmla="*/ 2583882 w 2583882"/>
              <a:gd name="connsiteY1" fmla="*/ 0 h 1187189"/>
              <a:gd name="connsiteX2" fmla="*/ 2583882 w 2583882"/>
              <a:gd name="connsiteY2" fmla="*/ 1187189 h 1187189"/>
              <a:gd name="connsiteX3" fmla="*/ 0 w 2583882"/>
              <a:gd name="connsiteY3" fmla="*/ 1187189 h 1187189"/>
              <a:gd name="connsiteX4" fmla="*/ 0 w 2583882"/>
              <a:gd name="connsiteY4" fmla="*/ 0 h 1187189"/>
              <a:gd name="connsiteX0" fmla="*/ 0 w 3580784"/>
              <a:gd name="connsiteY0" fmla="*/ 0 h 1187189"/>
              <a:gd name="connsiteX1" fmla="*/ 3580784 w 3580784"/>
              <a:gd name="connsiteY1" fmla="*/ 6876 h 1187189"/>
              <a:gd name="connsiteX2" fmla="*/ 2583882 w 3580784"/>
              <a:gd name="connsiteY2" fmla="*/ 1187189 h 1187189"/>
              <a:gd name="connsiteX3" fmla="*/ 0 w 3580784"/>
              <a:gd name="connsiteY3" fmla="*/ 1187189 h 1187189"/>
              <a:gd name="connsiteX4" fmla="*/ 0 w 3580784"/>
              <a:gd name="connsiteY4" fmla="*/ 0 h 1187189"/>
              <a:gd name="connsiteX0" fmla="*/ 0 w 4730314"/>
              <a:gd name="connsiteY0" fmla="*/ 0 h 1187189"/>
              <a:gd name="connsiteX1" fmla="*/ 4730314 w 4730314"/>
              <a:gd name="connsiteY1" fmla="*/ 1 h 1187189"/>
              <a:gd name="connsiteX2" fmla="*/ 2583882 w 4730314"/>
              <a:gd name="connsiteY2" fmla="*/ 1187189 h 1187189"/>
              <a:gd name="connsiteX3" fmla="*/ 0 w 4730314"/>
              <a:gd name="connsiteY3" fmla="*/ 1187189 h 1187189"/>
              <a:gd name="connsiteX4" fmla="*/ 0 w 4730314"/>
              <a:gd name="connsiteY4" fmla="*/ 0 h 1187189"/>
              <a:gd name="connsiteX0" fmla="*/ 0 w 4804002"/>
              <a:gd name="connsiteY0" fmla="*/ 0 h 1187189"/>
              <a:gd name="connsiteX1" fmla="*/ 4804002 w 4804002"/>
              <a:gd name="connsiteY1" fmla="*/ 1 h 1187189"/>
              <a:gd name="connsiteX2" fmla="*/ 2583882 w 4804002"/>
              <a:gd name="connsiteY2" fmla="*/ 1187189 h 1187189"/>
              <a:gd name="connsiteX3" fmla="*/ 0 w 4804002"/>
              <a:gd name="connsiteY3" fmla="*/ 1187189 h 1187189"/>
              <a:gd name="connsiteX4" fmla="*/ 0 w 4804002"/>
              <a:gd name="connsiteY4" fmla="*/ 0 h 1187189"/>
              <a:gd name="connsiteX0" fmla="*/ 0 w 4745051"/>
              <a:gd name="connsiteY0" fmla="*/ 0 h 1187189"/>
              <a:gd name="connsiteX1" fmla="*/ 4745051 w 4745051"/>
              <a:gd name="connsiteY1" fmla="*/ 1 h 1187189"/>
              <a:gd name="connsiteX2" fmla="*/ 2583882 w 4745051"/>
              <a:gd name="connsiteY2" fmla="*/ 1187189 h 1187189"/>
              <a:gd name="connsiteX3" fmla="*/ 0 w 4745051"/>
              <a:gd name="connsiteY3" fmla="*/ 1187189 h 1187189"/>
              <a:gd name="connsiteX4" fmla="*/ 0 w 4745051"/>
              <a:gd name="connsiteY4" fmla="*/ 0 h 1187189"/>
              <a:gd name="connsiteX0" fmla="*/ 0 w 4837019"/>
              <a:gd name="connsiteY0" fmla="*/ 0 h 1201031"/>
              <a:gd name="connsiteX1" fmla="*/ 4745051 w 4837019"/>
              <a:gd name="connsiteY1" fmla="*/ 1 h 1201031"/>
              <a:gd name="connsiteX2" fmla="*/ 4837019 w 4837019"/>
              <a:gd name="connsiteY2" fmla="*/ 1201031 h 1201031"/>
              <a:gd name="connsiteX3" fmla="*/ 0 w 4837019"/>
              <a:gd name="connsiteY3" fmla="*/ 1187189 h 1201031"/>
              <a:gd name="connsiteX4" fmla="*/ 0 w 4837019"/>
              <a:gd name="connsiteY4" fmla="*/ 0 h 1201031"/>
              <a:gd name="connsiteX0" fmla="*/ 0 w 4837019"/>
              <a:gd name="connsiteY0" fmla="*/ 0 h 1201031"/>
              <a:gd name="connsiteX1" fmla="*/ 4417983 w 4837019"/>
              <a:gd name="connsiteY1" fmla="*/ 1 h 1201031"/>
              <a:gd name="connsiteX2" fmla="*/ 4837019 w 4837019"/>
              <a:gd name="connsiteY2" fmla="*/ 1201031 h 1201031"/>
              <a:gd name="connsiteX3" fmla="*/ 0 w 4837019"/>
              <a:gd name="connsiteY3" fmla="*/ 1187189 h 1201031"/>
              <a:gd name="connsiteX4" fmla="*/ 0 w 4837019"/>
              <a:gd name="connsiteY4" fmla="*/ 0 h 1201031"/>
              <a:gd name="connsiteX0" fmla="*/ 0 w 5091405"/>
              <a:gd name="connsiteY0" fmla="*/ 0 h 1207953"/>
              <a:gd name="connsiteX1" fmla="*/ 4417983 w 5091405"/>
              <a:gd name="connsiteY1" fmla="*/ 1 h 1207953"/>
              <a:gd name="connsiteX2" fmla="*/ 5091405 w 5091405"/>
              <a:gd name="connsiteY2" fmla="*/ 1207953 h 1207953"/>
              <a:gd name="connsiteX3" fmla="*/ 0 w 5091405"/>
              <a:gd name="connsiteY3" fmla="*/ 1187189 h 1207953"/>
              <a:gd name="connsiteX4" fmla="*/ 0 w 5091405"/>
              <a:gd name="connsiteY4" fmla="*/ 0 h 1207953"/>
              <a:gd name="connsiteX0" fmla="*/ 5594 w 5096999"/>
              <a:gd name="connsiteY0" fmla="*/ 0 h 1373789"/>
              <a:gd name="connsiteX1" fmla="*/ 4423577 w 5096999"/>
              <a:gd name="connsiteY1" fmla="*/ 1 h 1373789"/>
              <a:gd name="connsiteX2" fmla="*/ 5096999 w 5096999"/>
              <a:gd name="connsiteY2" fmla="*/ 1207953 h 1373789"/>
              <a:gd name="connsiteX3" fmla="*/ 0 w 5096999"/>
              <a:gd name="connsiteY3" fmla="*/ 1373789 h 1373789"/>
              <a:gd name="connsiteX4" fmla="*/ 5594 w 5096999"/>
              <a:gd name="connsiteY4" fmla="*/ 0 h 1373789"/>
              <a:gd name="connsiteX0" fmla="*/ 5594 w 5203288"/>
              <a:gd name="connsiteY0" fmla="*/ 0 h 1378327"/>
              <a:gd name="connsiteX1" fmla="*/ 4423577 w 5203288"/>
              <a:gd name="connsiteY1" fmla="*/ 1 h 1378327"/>
              <a:gd name="connsiteX2" fmla="*/ 5203288 w 5203288"/>
              <a:gd name="connsiteY2" fmla="*/ 1378327 h 1378327"/>
              <a:gd name="connsiteX3" fmla="*/ 0 w 5203288"/>
              <a:gd name="connsiteY3" fmla="*/ 1373789 h 1378327"/>
              <a:gd name="connsiteX4" fmla="*/ 5594 w 5203288"/>
              <a:gd name="connsiteY4" fmla="*/ 0 h 1378327"/>
              <a:gd name="connsiteX0" fmla="*/ 5594 w 5203288"/>
              <a:gd name="connsiteY0" fmla="*/ 0 h 1378327"/>
              <a:gd name="connsiteX1" fmla="*/ 4423577 w 5203288"/>
              <a:gd name="connsiteY1" fmla="*/ 1 h 1378327"/>
              <a:gd name="connsiteX2" fmla="*/ 4815925 w 5203288"/>
              <a:gd name="connsiteY2" fmla="*/ 689499 h 1378327"/>
              <a:gd name="connsiteX3" fmla="*/ 5203288 w 5203288"/>
              <a:gd name="connsiteY3" fmla="*/ 1378327 h 1378327"/>
              <a:gd name="connsiteX4" fmla="*/ 0 w 5203288"/>
              <a:gd name="connsiteY4" fmla="*/ 1373789 h 1378327"/>
              <a:gd name="connsiteX5" fmla="*/ 5594 w 5203288"/>
              <a:gd name="connsiteY5" fmla="*/ 0 h 1378327"/>
              <a:gd name="connsiteX0" fmla="*/ 5594 w 4815925"/>
              <a:gd name="connsiteY0" fmla="*/ 0 h 1378327"/>
              <a:gd name="connsiteX1" fmla="*/ 4423577 w 4815925"/>
              <a:gd name="connsiteY1" fmla="*/ 1 h 1378327"/>
              <a:gd name="connsiteX2" fmla="*/ 4815925 w 4815925"/>
              <a:gd name="connsiteY2" fmla="*/ 689499 h 1378327"/>
              <a:gd name="connsiteX3" fmla="*/ 4420108 w 4815925"/>
              <a:gd name="connsiteY3" fmla="*/ 1378327 h 1378327"/>
              <a:gd name="connsiteX4" fmla="*/ 0 w 4815925"/>
              <a:gd name="connsiteY4" fmla="*/ 1373789 h 1378327"/>
              <a:gd name="connsiteX5" fmla="*/ 5594 w 4815925"/>
              <a:gd name="connsiteY5" fmla="*/ 0 h 1378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5925" h="1378327">
                <a:moveTo>
                  <a:pt x="5594" y="0"/>
                </a:moveTo>
                <a:lnTo>
                  <a:pt x="4423577" y="1"/>
                </a:lnTo>
                <a:lnTo>
                  <a:pt x="4815925" y="689499"/>
                </a:lnTo>
                <a:lnTo>
                  <a:pt x="4420108" y="1378327"/>
                </a:lnTo>
                <a:lnTo>
                  <a:pt x="0" y="1373789"/>
                </a:lnTo>
                <a:cubicBezTo>
                  <a:pt x="1865" y="915859"/>
                  <a:pt x="3729" y="457930"/>
                  <a:pt x="5594" y="0"/>
                </a:cubicBezTo>
                <a:close/>
              </a:path>
            </a:pathLst>
          </a:custGeom>
          <a:gradFill flip="none" rotWithShape="1">
            <a:gsLst>
              <a:gs pos="0">
                <a:schemeClr val="bg1">
                  <a:lumMod val="65000"/>
                </a:schemeClr>
              </a:gs>
              <a:gs pos="50000">
                <a:schemeClr val="bg1">
                  <a:lumMod val="95000"/>
                  <a:shade val="67500"/>
                  <a:satMod val="115000"/>
                </a:schemeClr>
              </a:gs>
              <a:gs pos="100000">
                <a:schemeClr val="bg1">
                  <a:lumMod val="95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37"/>
          <p:cNvSpPr/>
          <p:nvPr/>
        </p:nvSpPr>
        <p:spPr>
          <a:xfrm>
            <a:off x="824093" y="1614165"/>
            <a:ext cx="223657" cy="2644058"/>
          </a:xfrm>
          <a:custGeom>
            <a:avLst/>
            <a:gdLst>
              <a:gd name="connsiteX0" fmla="*/ 0 w 266428"/>
              <a:gd name="connsiteY0" fmla="*/ 0 h 942925"/>
              <a:gd name="connsiteX1" fmla="*/ 266428 w 266428"/>
              <a:gd name="connsiteY1" fmla="*/ 0 h 942925"/>
              <a:gd name="connsiteX2" fmla="*/ 266428 w 266428"/>
              <a:gd name="connsiteY2" fmla="*/ 942925 h 942925"/>
              <a:gd name="connsiteX3" fmla="*/ 0 w 266428"/>
              <a:gd name="connsiteY3" fmla="*/ 942925 h 942925"/>
              <a:gd name="connsiteX4" fmla="*/ 0 w 266428"/>
              <a:gd name="connsiteY4" fmla="*/ 0 h 942925"/>
              <a:gd name="connsiteX0" fmla="*/ 0 w 266428"/>
              <a:gd name="connsiteY0" fmla="*/ 200911 h 1143836"/>
              <a:gd name="connsiteX1" fmla="*/ 261277 w 266428"/>
              <a:gd name="connsiteY1" fmla="*/ 0 h 1143836"/>
              <a:gd name="connsiteX2" fmla="*/ 266428 w 266428"/>
              <a:gd name="connsiteY2" fmla="*/ 1143836 h 1143836"/>
              <a:gd name="connsiteX3" fmla="*/ 0 w 266428"/>
              <a:gd name="connsiteY3" fmla="*/ 1143836 h 1143836"/>
              <a:gd name="connsiteX4" fmla="*/ 0 w 266428"/>
              <a:gd name="connsiteY4" fmla="*/ 200911 h 1143836"/>
              <a:gd name="connsiteX0" fmla="*/ 0 w 269004"/>
              <a:gd name="connsiteY0" fmla="*/ 211214 h 1154139"/>
              <a:gd name="connsiteX1" fmla="*/ 269004 w 269004"/>
              <a:gd name="connsiteY1" fmla="*/ 0 h 1154139"/>
              <a:gd name="connsiteX2" fmla="*/ 266428 w 269004"/>
              <a:gd name="connsiteY2" fmla="*/ 1154139 h 1154139"/>
              <a:gd name="connsiteX3" fmla="*/ 0 w 269004"/>
              <a:gd name="connsiteY3" fmla="*/ 1154139 h 1154139"/>
              <a:gd name="connsiteX4" fmla="*/ 0 w 269004"/>
              <a:gd name="connsiteY4" fmla="*/ 211214 h 1154139"/>
              <a:gd name="connsiteX0" fmla="*/ 2658 w 269004"/>
              <a:gd name="connsiteY0" fmla="*/ 229382 h 1154139"/>
              <a:gd name="connsiteX1" fmla="*/ 269004 w 269004"/>
              <a:gd name="connsiteY1" fmla="*/ 0 h 1154139"/>
              <a:gd name="connsiteX2" fmla="*/ 266428 w 269004"/>
              <a:gd name="connsiteY2" fmla="*/ 1154139 h 1154139"/>
              <a:gd name="connsiteX3" fmla="*/ 0 w 269004"/>
              <a:gd name="connsiteY3" fmla="*/ 1154139 h 1154139"/>
              <a:gd name="connsiteX4" fmla="*/ 2658 w 269004"/>
              <a:gd name="connsiteY4" fmla="*/ 229382 h 1154139"/>
              <a:gd name="connsiteX0" fmla="*/ 2658 w 269004"/>
              <a:gd name="connsiteY0" fmla="*/ 226787 h 1151544"/>
              <a:gd name="connsiteX1" fmla="*/ 269004 w 269004"/>
              <a:gd name="connsiteY1" fmla="*/ 0 h 1151544"/>
              <a:gd name="connsiteX2" fmla="*/ 266428 w 269004"/>
              <a:gd name="connsiteY2" fmla="*/ 1151544 h 1151544"/>
              <a:gd name="connsiteX3" fmla="*/ 0 w 269004"/>
              <a:gd name="connsiteY3" fmla="*/ 1151544 h 1151544"/>
              <a:gd name="connsiteX4" fmla="*/ 2658 w 269004"/>
              <a:gd name="connsiteY4" fmla="*/ 226787 h 1151544"/>
              <a:gd name="connsiteX0" fmla="*/ 2658 w 269004"/>
              <a:gd name="connsiteY0" fmla="*/ 226787 h 1293195"/>
              <a:gd name="connsiteX1" fmla="*/ 269004 w 269004"/>
              <a:gd name="connsiteY1" fmla="*/ 0 h 1293195"/>
              <a:gd name="connsiteX2" fmla="*/ 266428 w 269004"/>
              <a:gd name="connsiteY2" fmla="*/ 1293195 h 1293195"/>
              <a:gd name="connsiteX3" fmla="*/ 0 w 269004"/>
              <a:gd name="connsiteY3" fmla="*/ 1151544 h 1293195"/>
              <a:gd name="connsiteX4" fmla="*/ 2658 w 269004"/>
              <a:gd name="connsiteY4" fmla="*/ 226787 h 1293195"/>
              <a:gd name="connsiteX0" fmla="*/ 2658 w 276012"/>
              <a:gd name="connsiteY0" fmla="*/ 226787 h 1332542"/>
              <a:gd name="connsiteX1" fmla="*/ 269004 w 276012"/>
              <a:gd name="connsiteY1" fmla="*/ 0 h 1332542"/>
              <a:gd name="connsiteX2" fmla="*/ 275953 w 276012"/>
              <a:gd name="connsiteY2" fmla="*/ 1332542 h 1332542"/>
              <a:gd name="connsiteX3" fmla="*/ 0 w 276012"/>
              <a:gd name="connsiteY3" fmla="*/ 1151544 h 1332542"/>
              <a:gd name="connsiteX4" fmla="*/ 2658 w 276012"/>
              <a:gd name="connsiteY4" fmla="*/ 226787 h 1332542"/>
              <a:gd name="connsiteX0" fmla="*/ 2658 w 269004"/>
              <a:gd name="connsiteY0" fmla="*/ 226787 h 1348281"/>
              <a:gd name="connsiteX1" fmla="*/ 269004 w 269004"/>
              <a:gd name="connsiteY1" fmla="*/ 0 h 1348281"/>
              <a:gd name="connsiteX2" fmla="*/ 266428 w 269004"/>
              <a:gd name="connsiteY2" fmla="*/ 1348281 h 1348281"/>
              <a:gd name="connsiteX3" fmla="*/ 0 w 269004"/>
              <a:gd name="connsiteY3" fmla="*/ 1151544 h 1348281"/>
              <a:gd name="connsiteX4" fmla="*/ 2658 w 269004"/>
              <a:gd name="connsiteY4" fmla="*/ 226787 h 134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004" h="1348281">
                <a:moveTo>
                  <a:pt x="2658" y="226787"/>
                </a:moveTo>
                <a:lnTo>
                  <a:pt x="269004" y="0"/>
                </a:lnTo>
                <a:cubicBezTo>
                  <a:pt x="268145" y="384713"/>
                  <a:pt x="267287" y="963568"/>
                  <a:pt x="266428" y="1348281"/>
                </a:cubicBezTo>
                <a:lnTo>
                  <a:pt x="0" y="1151544"/>
                </a:lnTo>
                <a:lnTo>
                  <a:pt x="2658" y="226787"/>
                </a:lnTo>
                <a:close/>
              </a:path>
            </a:pathLst>
          </a:cu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ext Placeholder 1"/>
          <p:cNvSpPr>
            <a:spLocks noGrp="1"/>
          </p:cNvSpPr>
          <p:nvPr>
            <p:ph type="body" sz="quarter" idx="10"/>
          </p:nvPr>
        </p:nvSpPr>
        <p:spPr/>
        <p:txBody>
          <a:bodyPr/>
          <a:lstStyle/>
          <a:p>
            <a:r>
              <a:rPr lang="en-US" dirty="0"/>
              <a:t>Emergency Response Team (ERT)</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4257" y="2017615"/>
            <a:ext cx="1450195" cy="1818342"/>
          </a:xfrm>
          <a:prstGeom prst="rect">
            <a:avLst/>
          </a:prstGeom>
        </p:spPr>
      </p:pic>
      <p:sp>
        <p:nvSpPr>
          <p:cNvPr id="28" name="TextBox 27"/>
          <p:cNvSpPr txBox="1"/>
          <p:nvPr/>
        </p:nvSpPr>
        <p:spPr>
          <a:xfrm>
            <a:off x="8251841" y="1086217"/>
            <a:ext cx="2737049" cy="623248"/>
          </a:xfrm>
          <a:prstGeom prst="rect">
            <a:avLst/>
          </a:prstGeom>
          <a:noFill/>
        </p:spPr>
        <p:txBody>
          <a:bodyPr wrap="square" lIns="68580" tIns="34290" rIns="68580" bIns="34290" rtlCol="1">
            <a:spAutoFit/>
          </a:bodyPr>
          <a:lstStyle/>
          <a:p>
            <a:pPr algn="ctr"/>
            <a:r>
              <a:rPr lang="en-US" dirty="0" smtClean="0">
                <a:solidFill>
                  <a:prstClr val="black"/>
                </a:solidFill>
              </a:rPr>
              <a:t>Protecting against top attack campaigns</a:t>
            </a:r>
            <a:endParaRPr lang="en-US" dirty="0">
              <a:solidFill>
                <a:prstClr val="black"/>
              </a:solidFill>
            </a:endParaRPr>
          </a:p>
        </p:txBody>
      </p:sp>
      <p:grpSp>
        <p:nvGrpSpPr>
          <p:cNvPr id="11" name="Group 10"/>
          <p:cNvGrpSpPr/>
          <p:nvPr/>
        </p:nvGrpSpPr>
        <p:grpSpPr>
          <a:xfrm>
            <a:off x="9641134" y="2930154"/>
            <a:ext cx="1454323" cy="1066641"/>
            <a:chOff x="9145906" y="4558600"/>
            <a:chExt cx="1322112" cy="969674"/>
          </a:xfrm>
        </p:grpSpPr>
        <p:pic>
          <p:nvPicPr>
            <p:cNvPr id="34" name="Picture 33"/>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Effect>
                        <a14:brightnessContrast bright="-20000" contrast="20000"/>
                      </a14:imgEffect>
                    </a14:imgLayer>
                  </a14:imgProps>
                </a:ext>
                <a:ext uri="{28A0092B-C50C-407E-A947-70E740481C1C}">
                  <a14:useLocalDpi xmlns:a14="http://schemas.microsoft.com/office/drawing/2010/main" val="0"/>
                </a:ext>
              </a:extLst>
            </a:blip>
            <a:srcRect l="78782" t="18355" r="10755" b="15958"/>
            <a:stretch/>
          </p:blipFill>
          <p:spPr>
            <a:xfrm>
              <a:off x="9155388" y="4584835"/>
              <a:ext cx="1273968" cy="926529"/>
            </a:xfrm>
            <a:prstGeom prst="rect">
              <a:avLst/>
            </a:prstGeom>
          </p:spPr>
        </p:pic>
        <p:sp>
          <p:nvSpPr>
            <p:cNvPr id="38" name="Rectangle 44"/>
            <p:cNvSpPr/>
            <p:nvPr/>
          </p:nvSpPr>
          <p:spPr>
            <a:xfrm>
              <a:off x="9579918" y="4584104"/>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2059"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9145906" y="4558600"/>
              <a:ext cx="1322112" cy="9696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8137410" y="1813487"/>
            <a:ext cx="1454323" cy="1066641"/>
            <a:chOff x="4715635" y="4558602"/>
            <a:chExt cx="1322112" cy="969674"/>
          </a:xfrm>
        </p:grpSpPr>
        <p:pic>
          <p:nvPicPr>
            <p:cNvPr id="30" name="Picture 29"/>
            <p:cNvPicPr>
              <a:picLocks noChangeAspect="1"/>
            </p:cNvPicPr>
            <p:nvPr/>
          </p:nvPicPr>
          <p:blipFill rotWithShape="1">
            <a:blip r:embed="rId7">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41889" t="20090" r="47648" b="14223"/>
            <a:stretch/>
          </p:blipFill>
          <p:spPr>
            <a:xfrm>
              <a:off x="4742089" y="4584835"/>
              <a:ext cx="1269206" cy="926529"/>
            </a:xfrm>
            <a:prstGeom prst="rect">
              <a:avLst/>
            </a:prstGeom>
          </p:spPr>
        </p:pic>
        <p:sp>
          <p:nvSpPr>
            <p:cNvPr id="35" name="Rectangle 44"/>
            <p:cNvSpPr/>
            <p:nvPr/>
          </p:nvSpPr>
          <p:spPr>
            <a:xfrm>
              <a:off x="5166619" y="4584104"/>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67"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715635" y="4558602"/>
              <a:ext cx="1322112" cy="969674"/>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3467570" y="2305183"/>
            <a:ext cx="3082464" cy="1300356"/>
          </a:xfrm>
          <a:prstGeom prst="rect">
            <a:avLst/>
          </a:prstGeom>
          <a:noFill/>
        </p:spPr>
        <p:txBody>
          <a:bodyPr wrap="square" lIns="68580" tIns="34290" rIns="68580" bIns="34290" rtlCol="1">
            <a:spAutoFit/>
          </a:bodyPr>
          <a:lstStyle/>
          <a:p>
            <a:r>
              <a:rPr lang="en-US" sz="2000" dirty="0">
                <a:solidFill>
                  <a:prstClr val="black"/>
                </a:solidFill>
              </a:rPr>
              <a:t>Emergency Response Team (ERT) - 24x7 </a:t>
            </a:r>
            <a:r>
              <a:rPr lang="en-US" sz="2000" dirty="0" smtClean="0">
                <a:solidFill>
                  <a:prstClr val="black"/>
                </a:solidFill>
              </a:rPr>
              <a:t>dedicated team </a:t>
            </a:r>
            <a:r>
              <a:rPr lang="en-US" sz="2000" dirty="0">
                <a:solidFill>
                  <a:prstClr val="black"/>
                </a:solidFill>
              </a:rPr>
              <a:t>of security experts for fast mitigation under attack</a:t>
            </a:r>
          </a:p>
        </p:txBody>
      </p:sp>
      <p:sp>
        <p:nvSpPr>
          <p:cNvPr id="32"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56</a:t>
            </a:fld>
            <a:endParaRPr lang="en-US" dirty="0">
              <a:solidFill>
                <a:prstClr val="white"/>
              </a:solidFill>
            </a:endParaRPr>
          </a:p>
        </p:txBody>
      </p:sp>
      <p:grpSp>
        <p:nvGrpSpPr>
          <p:cNvPr id="8" name="Group 7"/>
          <p:cNvGrpSpPr/>
          <p:nvPr/>
        </p:nvGrpSpPr>
        <p:grpSpPr>
          <a:xfrm>
            <a:off x="9638753" y="1796575"/>
            <a:ext cx="1454323" cy="1066641"/>
            <a:chOff x="7659026" y="5178742"/>
            <a:chExt cx="1322112" cy="969674"/>
          </a:xfrm>
        </p:grpSpPr>
        <p:pic>
          <p:nvPicPr>
            <p:cNvPr id="1028" name="Picture 4" descr="C:\Users\Nir\Downloads\AnonGhost-OpIsrael-2015.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14619" r="7638"/>
            <a:stretch/>
          </p:blipFill>
          <p:spPr bwMode="auto">
            <a:xfrm>
              <a:off x="7684288" y="5196307"/>
              <a:ext cx="1276351" cy="945250"/>
            </a:xfrm>
            <a:prstGeom prst="rect">
              <a:avLst/>
            </a:prstGeom>
            <a:extLst>
              <a:ext uri="{909E8E84-426E-40DD-AFC4-6F175D3DCCD1}">
                <a14:hiddenFill xmlns:a14="http://schemas.microsoft.com/office/drawing/2010/main">
                  <a:solidFill>
                    <a:srgbClr val="FFFFFF"/>
                  </a:solidFill>
                </a14:hiddenFill>
              </a:ext>
            </a:extLst>
          </p:spPr>
        </p:pic>
        <p:pic>
          <p:nvPicPr>
            <p:cNvPr id="65"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7659026" y="5178742"/>
              <a:ext cx="1322112" cy="969674"/>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4"/>
            <p:cNvSpPr/>
            <p:nvPr/>
          </p:nvSpPr>
          <p:spPr>
            <a:xfrm>
              <a:off x="8096119" y="5207522"/>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 name="Group 2"/>
          <p:cNvGrpSpPr/>
          <p:nvPr/>
        </p:nvGrpSpPr>
        <p:grpSpPr>
          <a:xfrm>
            <a:off x="8135220" y="2930154"/>
            <a:ext cx="1454323" cy="1066641"/>
            <a:chOff x="6188117" y="6195498"/>
            <a:chExt cx="1322112" cy="969674"/>
          </a:xfrm>
        </p:grpSpPr>
        <p:pic>
          <p:nvPicPr>
            <p:cNvPr id="1026" name="Picture 2" descr="C:\Users\Nir\Downloads\opusa.jpg"/>
            <p:cNvPicPr>
              <a:picLocks noChangeAspect="1" noChangeArrowheads="1"/>
            </p:cNvPicPr>
            <p:nvPr/>
          </p:nvPicPr>
          <p:blipFill rotWithShape="1">
            <a:blip r:embed="rId10">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l="20372" t="1435" r="20372" b="479"/>
            <a:stretch/>
          </p:blipFill>
          <p:spPr bwMode="auto">
            <a:xfrm>
              <a:off x="6213189" y="6226139"/>
              <a:ext cx="1276350" cy="93903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descr="C:\Users\atreodesign3\Dropbox (Atreo)\Atreo Shared\Customer Projects\Radware\2014-07-RAD-0176-p-MainCompanyPPT\Images\frame.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6188117" y="6195498"/>
              <a:ext cx="1322112" cy="969674"/>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44"/>
            <p:cNvSpPr/>
            <p:nvPr/>
          </p:nvSpPr>
          <p:spPr>
            <a:xfrm>
              <a:off x="6624714" y="6224825"/>
              <a:ext cx="851820" cy="915108"/>
            </a:xfrm>
            <a:custGeom>
              <a:avLst/>
              <a:gdLst>
                <a:gd name="connsiteX0" fmla="*/ 0 w 1786076"/>
                <a:gd name="connsiteY0" fmla="*/ 0 h 1107281"/>
                <a:gd name="connsiteX1" fmla="*/ 1786076 w 1786076"/>
                <a:gd name="connsiteY1" fmla="*/ 0 h 1107281"/>
                <a:gd name="connsiteX2" fmla="*/ 1786076 w 1786076"/>
                <a:gd name="connsiteY2" fmla="*/ 1107281 h 1107281"/>
                <a:gd name="connsiteX3" fmla="*/ 0 w 1786076"/>
                <a:gd name="connsiteY3" fmla="*/ 1107281 h 1107281"/>
                <a:gd name="connsiteX4" fmla="*/ 0 w 1786076"/>
                <a:gd name="connsiteY4" fmla="*/ 0 h 1107281"/>
                <a:gd name="connsiteX0" fmla="*/ 0 w 1786076"/>
                <a:gd name="connsiteY0" fmla="*/ 0 h 1107281"/>
                <a:gd name="connsiteX1" fmla="*/ 1786076 w 1786076"/>
                <a:gd name="connsiteY1" fmla="*/ 0 h 1107281"/>
                <a:gd name="connsiteX2" fmla="*/ 1786076 w 1786076"/>
                <a:gd name="connsiteY2" fmla="*/ 1107281 h 1107281"/>
                <a:gd name="connsiteX3" fmla="*/ 708660 w 1786076"/>
                <a:gd name="connsiteY3" fmla="*/ 436721 h 1107281"/>
                <a:gd name="connsiteX4" fmla="*/ 0 w 1786076"/>
                <a:gd name="connsiteY4" fmla="*/ 0 h 1107281"/>
                <a:gd name="connsiteX0" fmla="*/ 0 w 1444170"/>
                <a:gd name="connsiteY0" fmla="*/ 0 h 1107281"/>
                <a:gd name="connsiteX1" fmla="*/ 1444170 w 1444170"/>
                <a:gd name="connsiteY1" fmla="*/ 0 h 1107281"/>
                <a:gd name="connsiteX2" fmla="*/ 1444170 w 1444170"/>
                <a:gd name="connsiteY2" fmla="*/ 1107281 h 1107281"/>
                <a:gd name="connsiteX3" fmla="*/ 366754 w 1444170"/>
                <a:gd name="connsiteY3" fmla="*/ 436721 h 1107281"/>
                <a:gd name="connsiteX4" fmla="*/ 0 w 1444170"/>
                <a:gd name="connsiteY4" fmla="*/ 0 h 1107281"/>
                <a:gd name="connsiteX0" fmla="*/ 46713 w 1077416"/>
                <a:gd name="connsiteY0" fmla="*/ 0 h 1107281"/>
                <a:gd name="connsiteX1" fmla="*/ 1077416 w 1077416"/>
                <a:gd name="connsiteY1" fmla="*/ 0 h 1107281"/>
                <a:gd name="connsiteX2" fmla="*/ 1077416 w 1077416"/>
                <a:gd name="connsiteY2" fmla="*/ 1107281 h 1107281"/>
                <a:gd name="connsiteX3" fmla="*/ 0 w 1077416"/>
                <a:gd name="connsiteY3" fmla="*/ 436721 h 1107281"/>
                <a:gd name="connsiteX4" fmla="*/ 46713 w 1077416"/>
                <a:gd name="connsiteY4" fmla="*/ 0 h 1107281"/>
                <a:gd name="connsiteX0" fmla="*/ 0 w 1030703"/>
                <a:gd name="connsiteY0" fmla="*/ 0 h 1107281"/>
                <a:gd name="connsiteX1" fmla="*/ 1030703 w 1030703"/>
                <a:gd name="connsiteY1" fmla="*/ 0 h 1107281"/>
                <a:gd name="connsiteX2" fmla="*/ 1030703 w 1030703"/>
                <a:gd name="connsiteY2" fmla="*/ 1107281 h 1107281"/>
                <a:gd name="connsiteX3" fmla="*/ 438317 w 1030703"/>
                <a:gd name="connsiteY3" fmla="*/ 452624 h 1107281"/>
                <a:gd name="connsiteX4" fmla="*/ 0 w 1030703"/>
                <a:gd name="connsiteY4" fmla="*/ 0 h 1107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703" h="1107281">
                  <a:moveTo>
                    <a:pt x="0" y="0"/>
                  </a:moveTo>
                  <a:lnTo>
                    <a:pt x="1030703" y="0"/>
                  </a:lnTo>
                  <a:lnTo>
                    <a:pt x="1030703" y="1107281"/>
                  </a:lnTo>
                  <a:lnTo>
                    <a:pt x="438317" y="452624"/>
                  </a:lnTo>
                  <a:lnTo>
                    <a:pt x="0" y="0"/>
                  </a:lnTo>
                  <a:close/>
                </a:path>
              </a:pathLst>
            </a:custGeom>
            <a:gradFill>
              <a:gsLst>
                <a:gs pos="0">
                  <a:schemeClr val="bg1">
                    <a:alpha val="65000"/>
                  </a:schemeClr>
                </a:gs>
                <a:gs pos="100000">
                  <a:schemeClr val="bg1">
                    <a:alpha val="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7" name="Rectangle 6"/>
          <p:cNvSpPr/>
          <p:nvPr/>
        </p:nvSpPr>
        <p:spPr>
          <a:xfrm>
            <a:off x="1955763" y="4899583"/>
            <a:ext cx="8280474" cy="738664"/>
          </a:xfrm>
          <a:prstGeom prst="rect">
            <a:avLst/>
          </a:prstGeom>
        </p:spPr>
        <p:txBody>
          <a:bodyPr wrap="square">
            <a:spAutoFit/>
          </a:bodyPr>
          <a:lstStyle/>
          <a:p>
            <a:pPr algn="ctr"/>
            <a:r>
              <a:rPr lang="en-US" sz="1400" i="1" dirty="0" smtClean="0">
                <a:solidFill>
                  <a:prstClr val="black"/>
                </a:solidFill>
              </a:rPr>
              <a:t>“We've </a:t>
            </a:r>
            <a:r>
              <a:rPr lang="en-US" sz="1400" i="1" dirty="0">
                <a:solidFill>
                  <a:prstClr val="black"/>
                </a:solidFill>
              </a:rPr>
              <a:t>been fortunate to be able to work with the ERT to help us deploy custom signatures that are very specific, reactive approaches to a customized attack, which </a:t>
            </a:r>
            <a:r>
              <a:rPr lang="en-US" sz="1400" i="1" dirty="0" smtClean="0">
                <a:solidFill>
                  <a:prstClr val="black"/>
                </a:solidFill>
              </a:rPr>
              <a:t>has </a:t>
            </a:r>
            <a:r>
              <a:rPr lang="en-US" sz="1400" i="1" dirty="0">
                <a:solidFill>
                  <a:prstClr val="black"/>
                </a:solidFill>
              </a:rPr>
              <a:t>been a fantastic thing</a:t>
            </a:r>
            <a:r>
              <a:rPr lang="en-US" sz="1400" i="1" dirty="0" smtClean="0">
                <a:solidFill>
                  <a:prstClr val="black"/>
                </a:solidFill>
              </a:rPr>
              <a:t>.”</a:t>
            </a:r>
            <a:endParaRPr lang="en-US" sz="1400" i="1" dirty="0">
              <a:solidFill>
                <a:prstClr val="black"/>
              </a:solidFill>
            </a:endParaRPr>
          </a:p>
        </p:txBody>
      </p:sp>
      <p:sp>
        <p:nvSpPr>
          <p:cNvPr id="33" name="Rectangle 32"/>
          <p:cNvSpPr/>
          <p:nvPr/>
        </p:nvSpPr>
        <p:spPr>
          <a:xfrm>
            <a:off x="3971398" y="5405212"/>
            <a:ext cx="4249204" cy="261610"/>
          </a:xfrm>
          <a:prstGeom prst="rect">
            <a:avLst/>
          </a:prstGeom>
        </p:spPr>
        <p:txBody>
          <a:bodyPr wrap="square">
            <a:spAutoFit/>
          </a:bodyPr>
          <a:lstStyle/>
          <a:p>
            <a:r>
              <a:rPr lang="en-US" sz="1050" b="1" i="1" dirty="0" smtClean="0">
                <a:solidFill>
                  <a:prstClr val="white">
                    <a:lumMod val="50000"/>
                  </a:prstClr>
                </a:solidFill>
              </a:rPr>
              <a:t>Ron Winward, </a:t>
            </a:r>
            <a:r>
              <a:rPr lang="en-US" sz="1050" b="1" i="1" dirty="0">
                <a:solidFill>
                  <a:prstClr val="white">
                    <a:lumMod val="50000"/>
                  </a:prstClr>
                </a:solidFill>
              </a:rPr>
              <a:t>Director of Network </a:t>
            </a:r>
            <a:r>
              <a:rPr lang="en-US" sz="1050" b="1" i="1" dirty="0" smtClean="0">
                <a:solidFill>
                  <a:prstClr val="white">
                    <a:lumMod val="50000"/>
                  </a:prstClr>
                </a:solidFill>
              </a:rPr>
              <a:t>Engineering, </a:t>
            </a:r>
            <a:r>
              <a:rPr lang="en-US" sz="1050" b="1" i="1" dirty="0" err="1" smtClean="0">
                <a:solidFill>
                  <a:prstClr val="white">
                    <a:lumMod val="50000"/>
                  </a:prstClr>
                </a:solidFill>
              </a:rPr>
              <a:t>ServerCentral</a:t>
            </a:r>
            <a:r>
              <a:rPr lang="en-US" sz="1050" b="1" i="1" dirty="0" smtClean="0">
                <a:solidFill>
                  <a:prstClr val="white">
                    <a:lumMod val="50000"/>
                  </a:prstClr>
                </a:solidFill>
              </a:rPr>
              <a:t>  </a:t>
            </a:r>
            <a:endParaRPr lang="en-US" sz="1050" b="1" i="1" dirty="0">
              <a:solidFill>
                <a:prstClr val="white">
                  <a:lumMod val="50000"/>
                </a:prstClr>
              </a:solidFill>
            </a:endParaRPr>
          </a:p>
        </p:txBody>
      </p:sp>
      <p:cxnSp>
        <p:nvCxnSpPr>
          <p:cNvPr id="39" name="Straight Connector 38"/>
          <p:cNvCxnSpPr/>
          <p:nvPr/>
        </p:nvCxnSpPr>
        <p:spPr>
          <a:xfrm flipH="1">
            <a:off x="1047750" y="4785094"/>
            <a:ext cx="10022777" cy="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957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250"/>
                                        <p:tgtEl>
                                          <p:spTgt spid="15"/>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275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25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par>
                          <p:cTn id="36" fill="hold">
                            <p:stCondLst>
                              <p:cond delay="375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425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75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par>
                                <p:cTn id="48" presetID="10" presetClass="entr" presetSubtype="0"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8" grpId="0"/>
      <p:bldP spid="5" grpId="0"/>
      <p:bldP spid="7" grpId="0"/>
      <p:bldP spid="3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ERT </a:t>
            </a:r>
            <a:r>
              <a:rPr lang="en-US" dirty="0" smtClean="0"/>
              <a:t>Premium Service</a:t>
            </a:r>
            <a:endParaRPr lang="en-US" dirty="0"/>
          </a:p>
        </p:txBody>
      </p:sp>
      <p:sp>
        <p:nvSpPr>
          <p:cNvPr id="3" name="Text Placeholder 2"/>
          <p:cNvSpPr>
            <a:spLocks noGrp="1"/>
          </p:cNvSpPr>
          <p:nvPr>
            <p:ph type="body" sz="quarter" idx="16"/>
          </p:nvPr>
        </p:nvSpPr>
        <p:spPr>
          <a:xfrm>
            <a:off x="911044" y="4856949"/>
            <a:ext cx="10369913" cy="623888"/>
          </a:xfrm>
        </p:spPr>
        <p:txBody>
          <a:bodyPr anchor="ctr"/>
          <a:lstStyle/>
          <a:p>
            <a:pPr algn="ctr"/>
            <a:r>
              <a:rPr lang="en-US" sz="2400" dirty="0"/>
              <a:t>Fully outsource </a:t>
            </a:r>
            <a:r>
              <a:rPr lang="en-US" sz="2400" b="0" dirty="0">
                <a:solidFill>
                  <a:schemeClr val="tx1">
                    <a:lumMod val="75000"/>
                    <a:lumOff val="25000"/>
                  </a:schemeClr>
                </a:solidFill>
              </a:rPr>
              <a:t>the monitoring and management to Radware’s </a:t>
            </a:r>
            <a:r>
              <a:rPr lang="en-US" sz="2400" dirty="0"/>
              <a:t>security </a:t>
            </a:r>
            <a:r>
              <a:rPr lang="en-US" sz="2400" dirty="0" smtClean="0"/>
              <a:t>experts</a:t>
            </a:r>
            <a:endParaRPr lang="en-US" sz="2400" dirty="0"/>
          </a:p>
        </p:txBody>
      </p:sp>
      <p:grpSp>
        <p:nvGrpSpPr>
          <p:cNvPr id="6" name="Group 5"/>
          <p:cNvGrpSpPr/>
          <p:nvPr/>
        </p:nvGrpSpPr>
        <p:grpSpPr>
          <a:xfrm>
            <a:off x="734803" y="1554089"/>
            <a:ext cx="2388444" cy="2566670"/>
            <a:chOff x="1716277" y="1554089"/>
            <a:chExt cx="2388444" cy="2566670"/>
          </a:xfrm>
        </p:grpSpPr>
        <p:sp>
          <p:nvSpPr>
            <p:cNvPr id="23" name="Rectangle 22"/>
            <p:cNvSpPr/>
            <p:nvPr/>
          </p:nvSpPr>
          <p:spPr>
            <a:xfrm>
              <a:off x="1716277" y="3455507"/>
              <a:ext cx="2296633" cy="665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srgbClr val="F37543"/>
                  </a:solidFill>
                </a:rPr>
                <a:t>24/7 </a:t>
              </a:r>
              <a:r>
                <a:rPr lang="en-US" sz="2000" b="1" dirty="0" smtClean="0">
                  <a:solidFill>
                    <a:srgbClr val="F37543"/>
                  </a:solidFill>
                </a:rPr>
                <a:t>DDoS Protection</a:t>
              </a:r>
              <a:endParaRPr lang="en-US" sz="2000" b="1" dirty="0">
                <a:solidFill>
                  <a:srgbClr val="F37543"/>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1667" y="1554089"/>
              <a:ext cx="2023054" cy="2023054"/>
            </a:xfrm>
            <a:prstGeom prst="rect">
              <a:avLst/>
            </a:prstGeom>
          </p:spPr>
        </p:pic>
      </p:grpSp>
      <p:grpSp>
        <p:nvGrpSpPr>
          <p:cNvPr id="8" name="Group 7"/>
          <p:cNvGrpSpPr/>
          <p:nvPr/>
        </p:nvGrpSpPr>
        <p:grpSpPr>
          <a:xfrm>
            <a:off x="6266389" y="1554089"/>
            <a:ext cx="2296633" cy="2566670"/>
            <a:chOff x="8078887" y="1554089"/>
            <a:chExt cx="2296633" cy="2566670"/>
          </a:xfrm>
        </p:grpSpPr>
        <p:sp>
          <p:nvSpPr>
            <p:cNvPr id="24" name="Rectangle 23"/>
            <p:cNvSpPr/>
            <p:nvPr/>
          </p:nvSpPr>
          <p:spPr>
            <a:xfrm>
              <a:off x="8078887" y="3455507"/>
              <a:ext cx="2296633" cy="665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srgbClr val="F37543"/>
                  </a:solidFill>
                </a:rPr>
                <a:t>Online Portal &amp; Reporting</a:t>
              </a:r>
            </a:p>
          </p:txBody>
        </p: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15676" y="1554089"/>
              <a:ext cx="2023054" cy="2023054"/>
            </a:xfrm>
            <a:prstGeom prst="rect">
              <a:avLst/>
            </a:prstGeom>
          </p:spPr>
        </p:pic>
      </p:grpSp>
      <p:grpSp>
        <p:nvGrpSpPr>
          <p:cNvPr id="7" name="Group 6"/>
          <p:cNvGrpSpPr/>
          <p:nvPr/>
        </p:nvGrpSpPr>
        <p:grpSpPr>
          <a:xfrm>
            <a:off x="3305355" y="1554089"/>
            <a:ext cx="2778926" cy="2566670"/>
            <a:chOff x="4656436" y="1554089"/>
            <a:chExt cx="2778926" cy="2566670"/>
          </a:xfrm>
        </p:grpSpPr>
        <p:sp>
          <p:nvSpPr>
            <p:cNvPr id="25" name="Rectangle 24"/>
            <p:cNvSpPr/>
            <p:nvPr/>
          </p:nvSpPr>
          <p:spPr>
            <a:xfrm>
              <a:off x="4656436" y="3455507"/>
              <a:ext cx="2778926" cy="665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srgbClr val="F37543"/>
                  </a:solidFill>
                </a:rPr>
                <a:t>On-Premise Device Management</a:t>
              </a:r>
            </a:p>
          </p:txBody>
        </p:sp>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34371" y="1554089"/>
              <a:ext cx="2023054" cy="2023054"/>
            </a:xfrm>
            <a:prstGeom prst="rect">
              <a:avLst/>
            </a:prstGeom>
          </p:spPr>
        </p:pic>
      </p:grpSp>
      <p:grpSp>
        <p:nvGrpSpPr>
          <p:cNvPr id="14" name="Group 13"/>
          <p:cNvGrpSpPr/>
          <p:nvPr/>
        </p:nvGrpSpPr>
        <p:grpSpPr>
          <a:xfrm>
            <a:off x="8745130" y="1554089"/>
            <a:ext cx="2778926" cy="2566670"/>
            <a:chOff x="4656436" y="1554089"/>
            <a:chExt cx="2778926" cy="2566670"/>
          </a:xfrm>
        </p:grpSpPr>
        <p:sp>
          <p:nvSpPr>
            <p:cNvPr id="15" name="Rectangle 14"/>
            <p:cNvSpPr/>
            <p:nvPr/>
          </p:nvSpPr>
          <p:spPr>
            <a:xfrm>
              <a:off x="4656436" y="3455507"/>
              <a:ext cx="2778926" cy="665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rgbClr val="F37543"/>
                  </a:solidFill>
                </a:rPr>
                <a:t>Periodic </a:t>
              </a:r>
              <a:r>
                <a:rPr lang="en-US" sz="2000" b="1" dirty="0">
                  <a:solidFill>
                    <a:srgbClr val="F37543"/>
                  </a:solidFill>
                </a:rPr>
                <a:t>Security</a:t>
              </a:r>
            </a:p>
            <a:p>
              <a:pPr algn="ctr"/>
              <a:r>
                <a:rPr lang="en-US" sz="2000" b="1" dirty="0">
                  <a:solidFill>
                    <a:srgbClr val="F37543"/>
                  </a:solidFill>
                </a:rPr>
                <a:t>Consulting</a:t>
              </a:r>
            </a:p>
          </p:txBody>
        </p:sp>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34371" y="1554089"/>
              <a:ext cx="2023054" cy="2023054"/>
            </a:xfrm>
            <a:prstGeom prst="rect">
              <a:avLst/>
            </a:prstGeom>
          </p:spPr>
        </p:pic>
      </p:grpSp>
      <p:sp>
        <p:nvSpPr>
          <p:cNvPr id="18"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57</a:t>
            </a:fld>
            <a:endParaRPr lang="en-US" dirty="0">
              <a:solidFill>
                <a:prstClr val="white"/>
              </a:solidFill>
            </a:endParaRPr>
          </a:p>
        </p:txBody>
      </p:sp>
    </p:spTree>
    <p:extLst>
      <p:ext uri="{BB962C8B-B14F-4D97-AF65-F5344CB8AC3E}">
        <p14:creationId xmlns:p14="http://schemas.microsoft.com/office/powerpoint/2010/main" val="3020057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p:cNvCxnSpPr/>
          <p:nvPr/>
        </p:nvCxnSpPr>
        <p:spPr>
          <a:xfrm>
            <a:off x="6705598" y="3369784"/>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05598" y="4799161"/>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786182" y="2014065"/>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786182" y="3369784"/>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786182" y="4799161"/>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6705598" y="2014065"/>
            <a:ext cx="1488141" cy="0"/>
          </a:xfrm>
          <a:prstGeom prst="line">
            <a:avLst/>
          </a:prstGeom>
          <a:ln>
            <a:solidFill>
              <a:srgbClr val="D75C2C"/>
            </a:solidFill>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4506256" y="1243097"/>
            <a:ext cx="3049954" cy="4231350"/>
          </a:xfrm>
          <a:prstGeom prst="roundRect">
            <a:avLst>
              <a:gd name="adj" fmla="val 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000"/>
          </a:p>
        </p:txBody>
      </p:sp>
      <p:sp>
        <p:nvSpPr>
          <p:cNvPr id="29699" name="Title 2"/>
          <p:cNvSpPr>
            <a:spLocks noGrp="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altLang="en-US" dirty="0" smtClean="0"/>
              <a:t>Radware's Security Services Organization</a:t>
            </a:r>
          </a:p>
        </p:txBody>
      </p:sp>
      <p:sp>
        <p:nvSpPr>
          <p:cNvPr id="5" name="Rectangle 4"/>
          <p:cNvSpPr/>
          <p:nvPr/>
        </p:nvSpPr>
        <p:spPr>
          <a:xfrm>
            <a:off x="6073767" y="2121344"/>
            <a:ext cx="1452563"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a:r>
              <a:rPr lang="en-US" b="1" dirty="0">
                <a:solidFill>
                  <a:schemeClr val="bg1">
                    <a:lumMod val="75000"/>
                  </a:schemeClr>
                </a:solidFill>
              </a:rPr>
              <a:t>ERT Analyst </a:t>
            </a:r>
          </a:p>
        </p:txBody>
      </p:sp>
      <p:sp>
        <p:nvSpPr>
          <p:cNvPr id="18" name="Rectangle 17"/>
          <p:cNvSpPr/>
          <p:nvPr/>
        </p:nvSpPr>
        <p:spPr>
          <a:xfrm>
            <a:off x="6073767" y="3435304"/>
            <a:ext cx="1452563"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a:r>
              <a:rPr lang="en-US" b="1" dirty="0">
                <a:solidFill>
                  <a:schemeClr val="bg1">
                    <a:lumMod val="75000"/>
                  </a:schemeClr>
                </a:solidFill>
              </a:rPr>
              <a:t>ERT Expert</a:t>
            </a:r>
          </a:p>
        </p:txBody>
      </p:sp>
      <p:sp>
        <p:nvSpPr>
          <p:cNvPr id="20" name="Rectangle 19"/>
          <p:cNvSpPr/>
          <p:nvPr/>
        </p:nvSpPr>
        <p:spPr>
          <a:xfrm>
            <a:off x="4586936" y="3435304"/>
            <a:ext cx="1450975"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a:r>
              <a:rPr lang="en-US" b="1" dirty="0">
                <a:solidFill>
                  <a:schemeClr val="bg1">
                    <a:lumMod val="75000"/>
                  </a:schemeClr>
                </a:solidFill>
              </a:rPr>
              <a:t>Cloud OPS</a:t>
            </a:r>
          </a:p>
        </p:txBody>
      </p:sp>
      <p:sp>
        <p:nvSpPr>
          <p:cNvPr id="21" name="Rectangle 20"/>
          <p:cNvSpPr/>
          <p:nvPr/>
        </p:nvSpPr>
        <p:spPr>
          <a:xfrm>
            <a:off x="4604864" y="2133296"/>
            <a:ext cx="1450975"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r>
              <a:rPr lang="en-US" b="1" dirty="0">
                <a:solidFill>
                  <a:schemeClr val="bg1">
                    <a:lumMod val="75000"/>
                  </a:schemeClr>
                </a:solidFill>
              </a:rPr>
              <a:t>TAM</a:t>
            </a:r>
          </a:p>
        </p:txBody>
      </p:sp>
      <p:sp>
        <p:nvSpPr>
          <p:cNvPr id="29728" name="TextBox 29"/>
          <p:cNvSpPr txBox="1">
            <a:spLocks noChangeArrowheads="1"/>
          </p:cNvSpPr>
          <p:nvPr/>
        </p:nvSpPr>
        <p:spPr bwMode="auto">
          <a:xfrm>
            <a:off x="1164147" y="4321087"/>
            <a:ext cx="2549666" cy="96180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defPPr>
              <a:defRPr lang="en-US"/>
            </a:defPPr>
            <a:lvl1pPr marL="342900" indent="-342900">
              <a:spcAft>
                <a:spcPts val="300"/>
              </a:spcAft>
              <a:buBlip>
                <a:blip r:embed="rId3"/>
              </a:buBlip>
              <a:defRPr>
                <a:solidFill>
                  <a:schemeClr val="tx1"/>
                </a:solidFill>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US" altLang="en-US" dirty="0"/>
              <a:t>Scrubbing center management</a:t>
            </a:r>
          </a:p>
          <a:p>
            <a:r>
              <a:rPr lang="en-US" altLang="en-US" dirty="0"/>
              <a:t>Monitoring  </a:t>
            </a:r>
          </a:p>
        </p:txBody>
      </p:sp>
      <p:sp>
        <p:nvSpPr>
          <p:cNvPr id="29725" name="TextBox 13"/>
          <p:cNvSpPr txBox="1">
            <a:spLocks noChangeArrowheads="1"/>
          </p:cNvSpPr>
          <p:nvPr/>
        </p:nvSpPr>
        <p:spPr bwMode="auto">
          <a:xfrm>
            <a:off x="8247620" y="2855161"/>
            <a:ext cx="3269039" cy="100027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lvl1pPr marL="231775" indent="-231775"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342900" indent="-342900" eaLnBrk="1" hangingPunct="1">
              <a:spcAft>
                <a:spcPts val="300"/>
              </a:spcAft>
              <a:buBlip>
                <a:blip r:embed="rId3"/>
              </a:buBlip>
            </a:pPr>
            <a:r>
              <a:rPr lang="en-US" altLang="en-US" dirty="0">
                <a:latin typeface="+mn-lt"/>
                <a:cs typeface="+mn-cs"/>
              </a:rPr>
              <a:t>Mitigate complex attacks</a:t>
            </a:r>
          </a:p>
          <a:p>
            <a:pPr marL="342900" indent="-342900" eaLnBrk="1" hangingPunct="1">
              <a:spcAft>
                <a:spcPts val="300"/>
              </a:spcAft>
              <a:buBlip>
                <a:blip r:embed="rId3"/>
              </a:buBlip>
            </a:pPr>
            <a:r>
              <a:rPr lang="en-US" altLang="en-US" dirty="0">
                <a:latin typeface="+mn-lt"/>
                <a:cs typeface="+mn-cs"/>
              </a:rPr>
              <a:t>Forensics and analysis  </a:t>
            </a:r>
          </a:p>
          <a:p>
            <a:pPr marL="342900" indent="-342900" eaLnBrk="1" hangingPunct="1">
              <a:spcAft>
                <a:spcPts val="300"/>
              </a:spcAft>
              <a:buBlip>
                <a:blip r:embed="rId3"/>
              </a:buBlip>
            </a:pPr>
            <a:r>
              <a:rPr lang="en-US" altLang="en-US" dirty="0">
                <a:latin typeface="+mn-lt"/>
                <a:cs typeface="+mn-cs"/>
              </a:rPr>
              <a:t>Customer onboarding </a:t>
            </a:r>
          </a:p>
        </p:txBody>
      </p:sp>
      <p:sp>
        <p:nvSpPr>
          <p:cNvPr id="29722" name="TextBox 21"/>
          <p:cNvSpPr txBox="1">
            <a:spLocks noChangeArrowheads="1"/>
          </p:cNvSpPr>
          <p:nvPr/>
        </p:nvSpPr>
        <p:spPr bwMode="auto">
          <a:xfrm>
            <a:off x="1164147" y="2896775"/>
            <a:ext cx="2549665" cy="96180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defPPr>
              <a:defRPr lang="en-US"/>
            </a:defPPr>
            <a:lvl1pPr marL="342900" indent="-342900">
              <a:spcAft>
                <a:spcPts val="300"/>
              </a:spcAft>
              <a:buBlip>
                <a:blip r:embed="rId3"/>
              </a:buBlip>
              <a:defRPr>
                <a:solidFill>
                  <a:schemeClr val="tx1"/>
                </a:solidFill>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US" altLang="en-US" dirty="0"/>
              <a:t> Cloud Operation </a:t>
            </a:r>
          </a:p>
          <a:p>
            <a:r>
              <a:rPr lang="en-US" altLang="en-US" dirty="0"/>
              <a:t> Automation &amp; provisioning</a:t>
            </a:r>
          </a:p>
        </p:txBody>
      </p:sp>
      <p:sp>
        <p:nvSpPr>
          <p:cNvPr id="29719" name="TextBox 14"/>
          <p:cNvSpPr txBox="1">
            <a:spLocks noChangeArrowheads="1"/>
          </p:cNvSpPr>
          <p:nvPr/>
        </p:nvSpPr>
        <p:spPr bwMode="auto">
          <a:xfrm>
            <a:off x="1164147" y="1510917"/>
            <a:ext cx="2549665" cy="100027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defPPr>
              <a:defRPr lang="en-US"/>
            </a:defPPr>
            <a:lvl1pPr marL="342900" indent="-342900">
              <a:spcAft>
                <a:spcPts val="300"/>
              </a:spcAft>
              <a:buBlip>
                <a:blip r:embed="rId3"/>
              </a:buBlip>
              <a:defRPr>
                <a:solidFill>
                  <a:schemeClr val="tx1"/>
                </a:solidFill>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US" altLang="en-US" dirty="0"/>
              <a:t> Customer focal point</a:t>
            </a:r>
          </a:p>
          <a:p>
            <a:r>
              <a:rPr lang="en-US" altLang="en-US" dirty="0"/>
              <a:t> Project management</a:t>
            </a:r>
          </a:p>
          <a:p>
            <a:r>
              <a:rPr lang="en-US" altLang="en-US" dirty="0"/>
              <a:t> Consultancy </a:t>
            </a:r>
          </a:p>
        </p:txBody>
      </p:sp>
      <p:sp>
        <p:nvSpPr>
          <p:cNvPr id="32" name="Rectangle 31"/>
          <p:cNvSpPr/>
          <p:nvPr/>
        </p:nvSpPr>
        <p:spPr>
          <a:xfrm>
            <a:off x="4586936" y="4858691"/>
            <a:ext cx="1450975"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a:r>
              <a:rPr lang="en-US" b="1" dirty="0">
                <a:solidFill>
                  <a:schemeClr val="bg1">
                    <a:lumMod val="75000"/>
                  </a:schemeClr>
                </a:solidFill>
              </a:rPr>
              <a:t>ERT NOC</a:t>
            </a:r>
          </a:p>
        </p:txBody>
      </p:sp>
      <p:sp>
        <p:nvSpPr>
          <p:cNvPr id="33" name="Rectangle 32"/>
          <p:cNvSpPr/>
          <p:nvPr/>
        </p:nvSpPr>
        <p:spPr>
          <a:xfrm>
            <a:off x="6075355" y="4840762"/>
            <a:ext cx="1450975" cy="682625"/>
          </a:xfrm>
          <a:prstGeom prst="rect">
            <a:avLst/>
          </a:prstGeom>
          <a:no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a:r>
              <a:rPr lang="en-US" b="1" dirty="0">
                <a:solidFill>
                  <a:schemeClr val="bg1">
                    <a:lumMod val="75000"/>
                  </a:schemeClr>
                </a:solidFill>
              </a:rPr>
              <a:t>Research</a:t>
            </a:r>
          </a:p>
        </p:txBody>
      </p:sp>
      <p:sp>
        <p:nvSpPr>
          <p:cNvPr id="29717" name="TextBox 29"/>
          <p:cNvSpPr txBox="1">
            <a:spLocks noChangeArrowheads="1"/>
          </p:cNvSpPr>
          <p:nvPr/>
        </p:nvSpPr>
        <p:spPr bwMode="auto">
          <a:xfrm>
            <a:off x="8247620" y="4320739"/>
            <a:ext cx="3777837" cy="96180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lvl1pPr marL="285750" indent="-2857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342900" indent="-342900" eaLnBrk="1" hangingPunct="1">
              <a:spcAft>
                <a:spcPts val="300"/>
              </a:spcAft>
              <a:buBlip>
                <a:blip r:embed="rId3"/>
              </a:buBlip>
            </a:pPr>
            <a:r>
              <a:rPr lang="en-US" altLang="en-US" dirty="0">
                <a:latin typeface="+mn-lt"/>
                <a:cs typeface="+mn-cs"/>
              </a:rPr>
              <a:t>Full research on malware and bots</a:t>
            </a:r>
          </a:p>
          <a:p>
            <a:pPr marL="342900" indent="-342900" eaLnBrk="1" hangingPunct="1">
              <a:spcAft>
                <a:spcPts val="300"/>
              </a:spcAft>
              <a:buBlip>
                <a:blip r:embed="rId3"/>
              </a:buBlip>
            </a:pPr>
            <a:r>
              <a:rPr lang="en-US" altLang="en-US" dirty="0">
                <a:latin typeface="+mn-lt"/>
                <a:cs typeface="+mn-cs"/>
              </a:rPr>
              <a:t>Deep analysis on potential attackers </a:t>
            </a:r>
          </a:p>
        </p:txBody>
      </p:sp>
      <p:sp>
        <p:nvSpPr>
          <p:cNvPr id="29713" name="TextBox 10"/>
          <p:cNvSpPr txBox="1">
            <a:spLocks noChangeArrowheads="1"/>
          </p:cNvSpPr>
          <p:nvPr/>
        </p:nvSpPr>
        <p:spPr bwMode="auto">
          <a:xfrm>
            <a:off x="8247621" y="1360967"/>
            <a:ext cx="3612283" cy="131574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defPPr>
              <a:defRPr lang="en-US"/>
            </a:defPPr>
            <a:lvl1pPr marL="342900" indent="-342900">
              <a:lnSpc>
                <a:spcPct val="110000"/>
              </a:lnSpc>
              <a:spcBef>
                <a:spcPct val="20000"/>
              </a:spcBef>
              <a:spcAft>
                <a:spcPts val="300"/>
              </a:spcAft>
              <a:buBlip>
                <a:blip r:embed="rId3"/>
              </a:buBlip>
              <a:defRPr sz="1200">
                <a:solidFill>
                  <a:schemeClr val="tx1"/>
                </a:solidFill>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nSpc>
                <a:spcPct val="100000"/>
              </a:lnSpc>
              <a:spcBef>
                <a:spcPts val="0"/>
              </a:spcBef>
            </a:pPr>
            <a:r>
              <a:rPr lang="en-US" altLang="en-US" sz="1800" dirty="0"/>
              <a:t>Monitoring customer </a:t>
            </a:r>
            <a:r>
              <a:rPr lang="en-US" altLang="en-US" sz="1800" dirty="0" smtClean="0"/>
              <a:t>equipment</a:t>
            </a:r>
            <a:endParaRPr lang="en-US" altLang="en-US" sz="1800" dirty="0"/>
          </a:p>
          <a:p>
            <a:pPr>
              <a:lnSpc>
                <a:spcPct val="100000"/>
              </a:lnSpc>
              <a:spcBef>
                <a:spcPts val="0"/>
              </a:spcBef>
            </a:pPr>
            <a:r>
              <a:rPr lang="en-US" altLang="en-US" sz="1800" dirty="0"/>
              <a:t>Validate if false positive/negative</a:t>
            </a:r>
          </a:p>
          <a:p>
            <a:pPr>
              <a:lnSpc>
                <a:spcPct val="100000"/>
              </a:lnSpc>
              <a:spcBef>
                <a:spcPts val="0"/>
              </a:spcBef>
            </a:pPr>
            <a:r>
              <a:rPr lang="en-US" altLang="en-US" sz="1800" dirty="0"/>
              <a:t>First line of mitigation</a:t>
            </a:r>
          </a:p>
          <a:p>
            <a:pPr>
              <a:lnSpc>
                <a:spcPct val="100000"/>
              </a:lnSpc>
              <a:spcBef>
                <a:spcPts val="0"/>
              </a:spcBef>
            </a:pPr>
            <a:r>
              <a:rPr lang="en-US" altLang="en-US" sz="1800" dirty="0"/>
              <a:t>Reporting </a:t>
            </a:r>
          </a:p>
        </p:txBody>
      </p:sp>
      <p:sp>
        <p:nvSpPr>
          <p:cNvPr id="1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58</a:t>
            </a:fld>
            <a:endParaRPr lang="en-US" dirty="0">
              <a:solidFill>
                <a:prstClr val="white"/>
              </a:soli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0071" y="1322426"/>
            <a:ext cx="1038146" cy="1038146"/>
          </a:xfrm>
          <a:prstGeom prst="rect">
            <a:avLst/>
          </a:prstGeom>
        </p:spPr>
      </p:pic>
      <p:pic>
        <p:nvPicPr>
          <p:cNvPr id="19" name="Picture 18"/>
          <p:cNvPicPr>
            <a:picLocks noChangeAspect="1"/>
          </p:cNvPicPr>
          <p:nvPr/>
        </p:nvPicPr>
        <p:blipFill rotWithShape="1">
          <a:blip r:embed="rId5" cstate="print">
            <a:extLst>
              <a:ext uri="{28A0092B-C50C-407E-A947-70E740481C1C}">
                <a14:useLocalDpi xmlns:a14="http://schemas.microsoft.com/office/drawing/2010/main" val="0"/>
              </a:ext>
            </a:extLst>
          </a:blip>
          <a:srcRect t="12653" b="12653"/>
          <a:stretch/>
        </p:blipFill>
        <p:spPr>
          <a:xfrm>
            <a:off x="4863127" y="2935374"/>
            <a:ext cx="934449" cy="697975"/>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68303" y="4090798"/>
            <a:ext cx="1124097" cy="1124097"/>
          </a:xfrm>
          <a:prstGeom prst="rect">
            <a:avLst/>
          </a:prstGeom>
        </p:spPr>
      </p:pic>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72590" y="4152883"/>
            <a:ext cx="844550" cy="844550"/>
          </a:xfrm>
          <a:prstGeom prst="rect">
            <a:avLst/>
          </a:prstGeom>
        </p:spPr>
      </p:pic>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72590" y="2788799"/>
            <a:ext cx="844550" cy="844550"/>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60265" y="1371335"/>
            <a:ext cx="844550" cy="844550"/>
          </a:xfrm>
          <a:prstGeom prst="rect">
            <a:avLst/>
          </a:prstGeom>
        </p:spPr>
      </p:pic>
    </p:spTree>
    <p:extLst>
      <p:ext uri="{BB962C8B-B14F-4D97-AF65-F5344CB8AC3E}">
        <p14:creationId xmlns:p14="http://schemas.microsoft.com/office/powerpoint/2010/main" val="833835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713"/>
                                        </p:tgtEl>
                                        <p:attrNameLst>
                                          <p:attrName>style.visibility</p:attrName>
                                        </p:attrNameLst>
                                      </p:cBhvr>
                                      <p:to>
                                        <p:strVal val="visible"/>
                                      </p:to>
                                    </p:set>
                                    <p:animEffect transition="in" filter="fade">
                                      <p:cBhvr>
                                        <p:cTn id="10" dur="500"/>
                                        <p:tgtEl>
                                          <p:spTgt spid="29713"/>
                                        </p:tgtEl>
                                      </p:cBhvr>
                                    </p:animEffect>
                                  </p:childTnLst>
                                </p:cTn>
                              </p:par>
                              <p:par>
                                <p:cTn id="11" presetID="3" presetClass="emph" presetSubtype="2" fill="hold" grpId="0" nodeType="withEffect">
                                  <p:stCondLst>
                                    <p:cond delay="0"/>
                                  </p:stCondLst>
                                  <p:childTnLst>
                                    <p:animClr clrSpc="rgb" dir="cw">
                                      <p:cBhvr override="childStyle">
                                        <p:cTn id="12" dur="500" fill="hold"/>
                                        <p:tgtEl>
                                          <p:spTgt spid="5"/>
                                        </p:tgtEl>
                                        <p:attrNameLst>
                                          <p:attrName>style.color</p:attrName>
                                        </p:attrNameLst>
                                      </p:cBhvr>
                                      <p:to>
                                        <a:srgbClr val="E46C0A"/>
                                      </p:to>
                                    </p:animClr>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29713"/>
                                        </p:tgtEl>
                                      </p:cBhvr>
                                    </p:animEffect>
                                    <p:set>
                                      <p:cBhvr>
                                        <p:cTn id="17" dur="1" fill="hold">
                                          <p:stCondLst>
                                            <p:cond delay="499"/>
                                          </p:stCondLst>
                                        </p:cTn>
                                        <p:tgtEl>
                                          <p:spTgt spid="29713"/>
                                        </p:tgtEl>
                                        <p:attrNameLst>
                                          <p:attrName>style.visibility</p:attrName>
                                        </p:attrNameLst>
                                      </p:cBhvr>
                                      <p:to>
                                        <p:strVal val="hidden"/>
                                      </p:to>
                                    </p:set>
                                  </p:childTnLst>
                                </p:cTn>
                              </p:par>
                              <p:par>
                                <p:cTn id="18" presetID="3" presetClass="emph" presetSubtype="2" fill="hold" grpId="0" nodeType="withEffect">
                                  <p:stCondLst>
                                    <p:cond delay="0"/>
                                  </p:stCondLst>
                                  <p:childTnLst>
                                    <p:animClr clrSpc="rgb" dir="cw">
                                      <p:cBhvr override="childStyle">
                                        <p:cTn id="19" dur="500" fill="hold"/>
                                        <p:tgtEl>
                                          <p:spTgt spid="18"/>
                                        </p:tgtEl>
                                        <p:attrNameLst>
                                          <p:attrName>style.color</p:attrName>
                                        </p:attrNameLst>
                                      </p:cBhvr>
                                      <p:to>
                                        <a:srgbClr val="E46C0A"/>
                                      </p:to>
                                    </p:animClr>
                                  </p:childTnLst>
                                </p:cTn>
                              </p:par>
                              <p:par>
                                <p:cTn id="20" presetID="10" presetClass="exit" presetSubtype="0" fill="hold" nodeType="with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3" presetClass="emph" presetSubtype="2" fill="hold" grpId="1" nodeType="withEffect">
                                  <p:stCondLst>
                                    <p:cond delay="0"/>
                                  </p:stCondLst>
                                  <p:childTnLst>
                                    <p:animClr clrSpc="rgb" dir="cw">
                                      <p:cBhvr override="childStyle">
                                        <p:cTn id="27" dur="500" fill="hold"/>
                                        <p:tgtEl>
                                          <p:spTgt spid="5"/>
                                        </p:tgtEl>
                                        <p:attrNameLst>
                                          <p:attrName>style.color</p:attrName>
                                        </p:attrNameLst>
                                      </p:cBhvr>
                                      <p:to>
                                        <a:srgbClr val="BFBFBF"/>
                                      </p:to>
                                    </p:animClr>
                                  </p:childTnLst>
                                </p:cTn>
                              </p:par>
                              <p:par>
                                <p:cTn id="28" presetID="10" presetClass="entr" presetSubtype="0" fill="hold" grpId="0" nodeType="withEffect">
                                  <p:stCondLst>
                                    <p:cond delay="0"/>
                                  </p:stCondLst>
                                  <p:childTnLst>
                                    <p:set>
                                      <p:cBhvr>
                                        <p:cTn id="29" dur="1" fill="hold">
                                          <p:stCondLst>
                                            <p:cond delay="0"/>
                                          </p:stCondLst>
                                        </p:cTn>
                                        <p:tgtEl>
                                          <p:spTgt spid="29725"/>
                                        </p:tgtEl>
                                        <p:attrNameLst>
                                          <p:attrName>style.visibility</p:attrName>
                                        </p:attrNameLst>
                                      </p:cBhvr>
                                      <p:to>
                                        <p:strVal val="visible"/>
                                      </p:to>
                                    </p:set>
                                    <p:animEffect transition="in" filter="fade">
                                      <p:cBhvr>
                                        <p:cTn id="30" dur="500"/>
                                        <p:tgtEl>
                                          <p:spTgt spid="297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29725"/>
                                        </p:tgtEl>
                                      </p:cBhvr>
                                    </p:animEffect>
                                    <p:set>
                                      <p:cBhvr>
                                        <p:cTn id="35" dur="1" fill="hold">
                                          <p:stCondLst>
                                            <p:cond delay="499"/>
                                          </p:stCondLst>
                                        </p:cTn>
                                        <p:tgtEl>
                                          <p:spTgt spid="29725"/>
                                        </p:tgtEl>
                                        <p:attrNameLst>
                                          <p:attrName>style.visibility</p:attrName>
                                        </p:attrNameLst>
                                      </p:cBhvr>
                                      <p:to>
                                        <p:strVal val="hidden"/>
                                      </p:to>
                                    </p:set>
                                  </p:childTnLst>
                                </p:cTn>
                              </p:par>
                              <p:par>
                                <p:cTn id="36" presetID="3" presetClass="emph" presetSubtype="2" fill="hold" grpId="0" nodeType="withEffect">
                                  <p:stCondLst>
                                    <p:cond delay="0"/>
                                  </p:stCondLst>
                                  <p:childTnLst>
                                    <p:animClr clrSpc="rgb" dir="cw">
                                      <p:cBhvr override="childStyle">
                                        <p:cTn id="37" dur="500" fill="hold"/>
                                        <p:tgtEl>
                                          <p:spTgt spid="33"/>
                                        </p:tgtEl>
                                        <p:attrNameLst>
                                          <p:attrName>style.color</p:attrName>
                                        </p:attrNameLst>
                                      </p:cBhvr>
                                      <p:to>
                                        <a:srgbClr val="E46C0A"/>
                                      </p:to>
                                    </p:animClr>
                                  </p:childTnLst>
                                </p:cTn>
                              </p:par>
                              <p:par>
                                <p:cTn id="38" presetID="10" presetClass="exit" presetSubtype="0" fill="hold" nodeType="withEffect">
                                  <p:stCondLst>
                                    <p:cond delay="0"/>
                                  </p:stCondLst>
                                  <p:childTnLst>
                                    <p:animEffect transition="out" filter="fade">
                                      <p:cBhvr>
                                        <p:cTn id="39" dur="500"/>
                                        <p:tgtEl>
                                          <p:spTgt spid="27"/>
                                        </p:tgtEl>
                                      </p:cBhvr>
                                    </p:animEffect>
                                    <p:set>
                                      <p:cBhvr>
                                        <p:cTn id="40" dur="1" fill="hold">
                                          <p:stCondLst>
                                            <p:cond delay="499"/>
                                          </p:stCondLst>
                                        </p:cTn>
                                        <p:tgtEl>
                                          <p:spTgt spid="27"/>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3" presetClass="emph" presetSubtype="2" fill="hold" grpId="1" nodeType="withEffect">
                                  <p:stCondLst>
                                    <p:cond delay="0"/>
                                  </p:stCondLst>
                                  <p:childTnLst>
                                    <p:animClr clrSpc="rgb" dir="cw">
                                      <p:cBhvr override="childStyle">
                                        <p:cTn id="45" dur="500" fill="hold"/>
                                        <p:tgtEl>
                                          <p:spTgt spid="18"/>
                                        </p:tgtEl>
                                        <p:attrNameLst>
                                          <p:attrName>style.color</p:attrName>
                                        </p:attrNameLst>
                                      </p:cBhvr>
                                      <p:to>
                                        <a:srgbClr val="BFBFBF"/>
                                      </p:to>
                                    </p:animClr>
                                  </p:childTnLst>
                                </p:cTn>
                              </p:par>
                              <p:par>
                                <p:cTn id="46" presetID="10" presetClass="entr" presetSubtype="0" fill="hold" grpId="0" nodeType="withEffect">
                                  <p:stCondLst>
                                    <p:cond delay="0"/>
                                  </p:stCondLst>
                                  <p:childTnLst>
                                    <p:set>
                                      <p:cBhvr>
                                        <p:cTn id="47" dur="1" fill="hold">
                                          <p:stCondLst>
                                            <p:cond delay="0"/>
                                          </p:stCondLst>
                                        </p:cTn>
                                        <p:tgtEl>
                                          <p:spTgt spid="29717"/>
                                        </p:tgtEl>
                                        <p:attrNameLst>
                                          <p:attrName>style.visibility</p:attrName>
                                        </p:attrNameLst>
                                      </p:cBhvr>
                                      <p:to>
                                        <p:strVal val="visible"/>
                                      </p:to>
                                    </p:set>
                                    <p:animEffect transition="in" filter="fade">
                                      <p:cBhvr>
                                        <p:cTn id="48" dur="500"/>
                                        <p:tgtEl>
                                          <p:spTgt spid="297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29717"/>
                                        </p:tgtEl>
                                      </p:cBhvr>
                                    </p:animEffect>
                                    <p:set>
                                      <p:cBhvr>
                                        <p:cTn id="53" dur="1" fill="hold">
                                          <p:stCondLst>
                                            <p:cond delay="499"/>
                                          </p:stCondLst>
                                        </p:cTn>
                                        <p:tgtEl>
                                          <p:spTgt spid="29717"/>
                                        </p:tgtEl>
                                        <p:attrNameLst>
                                          <p:attrName>style.visibility</p:attrName>
                                        </p:attrNameLst>
                                      </p:cBhvr>
                                      <p:to>
                                        <p:strVal val="hidden"/>
                                      </p:to>
                                    </p:set>
                                  </p:childTnLst>
                                </p:cTn>
                              </p:par>
                              <p:par>
                                <p:cTn id="54" presetID="3" presetClass="emph" presetSubtype="2" fill="hold" grpId="0" nodeType="withEffect">
                                  <p:stCondLst>
                                    <p:cond delay="0"/>
                                  </p:stCondLst>
                                  <p:childTnLst>
                                    <p:animClr clrSpc="rgb" dir="cw">
                                      <p:cBhvr override="childStyle">
                                        <p:cTn id="55" dur="500" fill="hold"/>
                                        <p:tgtEl>
                                          <p:spTgt spid="32"/>
                                        </p:tgtEl>
                                        <p:attrNameLst>
                                          <p:attrName>style.color</p:attrName>
                                        </p:attrNameLst>
                                      </p:cBhvr>
                                      <p:to>
                                        <a:srgbClr val="E46C0A"/>
                                      </p:to>
                                    </p:animClr>
                                  </p:childTnLst>
                                </p:cTn>
                              </p:par>
                              <p:par>
                                <p:cTn id="56" presetID="10"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par>
                                <p:cTn id="59" presetID="10" presetClass="exit" presetSubtype="0" fill="hold" nodeType="withEffect">
                                  <p:stCondLst>
                                    <p:cond delay="0"/>
                                  </p:stCondLst>
                                  <p:childTnLst>
                                    <p:animEffect transition="out" filter="fade">
                                      <p:cBhvr>
                                        <p:cTn id="60" dur="500"/>
                                        <p:tgtEl>
                                          <p:spTgt spid="28"/>
                                        </p:tgtEl>
                                      </p:cBhvr>
                                    </p:animEffect>
                                    <p:set>
                                      <p:cBhvr>
                                        <p:cTn id="61" dur="1" fill="hold">
                                          <p:stCondLst>
                                            <p:cond delay="499"/>
                                          </p:stCondLst>
                                        </p:cTn>
                                        <p:tgtEl>
                                          <p:spTgt spid="28"/>
                                        </p:tgtEl>
                                        <p:attrNameLst>
                                          <p:attrName>style.visibility</p:attrName>
                                        </p:attrNameLst>
                                      </p:cBhvr>
                                      <p:to>
                                        <p:strVal val="hidden"/>
                                      </p:to>
                                    </p:set>
                                  </p:childTnLst>
                                </p:cTn>
                              </p:par>
                              <p:par>
                                <p:cTn id="62" presetID="3" presetClass="emph" presetSubtype="2" fill="hold" grpId="1" nodeType="withEffect">
                                  <p:stCondLst>
                                    <p:cond delay="0"/>
                                  </p:stCondLst>
                                  <p:childTnLst>
                                    <p:animClr clrSpc="rgb" dir="cw">
                                      <p:cBhvr override="childStyle">
                                        <p:cTn id="63" dur="500" fill="hold"/>
                                        <p:tgtEl>
                                          <p:spTgt spid="33"/>
                                        </p:tgtEl>
                                        <p:attrNameLst>
                                          <p:attrName>style.color</p:attrName>
                                        </p:attrNameLst>
                                      </p:cBhvr>
                                      <p:to>
                                        <a:srgbClr val="BFBFBF"/>
                                      </p:to>
                                    </p:animClr>
                                  </p:childTnLst>
                                </p:cTn>
                              </p:par>
                              <p:par>
                                <p:cTn id="64" presetID="10" presetClass="entr" presetSubtype="0" fill="hold" grpId="0" nodeType="withEffect">
                                  <p:stCondLst>
                                    <p:cond delay="0"/>
                                  </p:stCondLst>
                                  <p:childTnLst>
                                    <p:set>
                                      <p:cBhvr>
                                        <p:cTn id="65" dur="1" fill="hold">
                                          <p:stCondLst>
                                            <p:cond delay="0"/>
                                          </p:stCondLst>
                                        </p:cTn>
                                        <p:tgtEl>
                                          <p:spTgt spid="29728"/>
                                        </p:tgtEl>
                                        <p:attrNameLst>
                                          <p:attrName>style.visibility</p:attrName>
                                        </p:attrNameLst>
                                      </p:cBhvr>
                                      <p:to>
                                        <p:strVal val="visible"/>
                                      </p:to>
                                    </p:set>
                                    <p:animEffect transition="in" filter="fade">
                                      <p:cBhvr>
                                        <p:cTn id="66" dur="500"/>
                                        <p:tgtEl>
                                          <p:spTgt spid="29728"/>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grpId="1" nodeType="clickEffect">
                                  <p:stCondLst>
                                    <p:cond delay="0"/>
                                  </p:stCondLst>
                                  <p:childTnLst>
                                    <p:animEffect transition="out" filter="fade">
                                      <p:cBhvr>
                                        <p:cTn id="70" dur="500"/>
                                        <p:tgtEl>
                                          <p:spTgt spid="29728"/>
                                        </p:tgtEl>
                                      </p:cBhvr>
                                    </p:animEffect>
                                    <p:set>
                                      <p:cBhvr>
                                        <p:cTn id="71" dur="1" fill="hold">
                                          <p:stCondLst>
                                            <p:cond delay="499"/>
                                          </p:stCondLst>
                                        </p:cTn>
                                        <p:tgtEl>
                                          <p:spTgt spid="29728"/>
                                        </p:tgtEl>
                                        <p:attrNameLst>
                                          <p:attrName>style.visibility</p:attrName>
                                        </p:attrNameLst>
                                      </p:cBhvr>
                                      <p:to>
                                        <p:strVal val="hidden"/>
                                      </p:to>
                                    </p:set>
                                  </p:childTnLst>
                                </p:cTn>
                              </p:par>
                              <p:par>
                                <p:cTn id="72" presetID="3" presetClass="emph" presetSubtype="2" fill="hold" grpId="0" nodeType="withEffect">
                                  <p:stCondLst>
                                    <p:cond delay="0"/>
                                  </p:stCondLst>
                                  <p:childTnLst>
                                    <p:animClr clrSpc="rgb" dir="cw">
                                      <p:cBhvr override="childStyle">
                                        <p:cTn id="73" dur="500" fill="hold"/>
                                        <p:tgtEl>
                                          <p:spTgt spid="20"/>
                                        </p:tgtEl>
                                        <p:attrNameLst>
                                          <p:attrName>style.color</p:attrName>
                                        </p:attrNameLst>
                                      </p:cBhvr>
                                      <p:to>
                                        <a:srgbClr val="E46C0A"/>
                                      </p:to>
                                    </p:animClr>
                                  </p:childTnLst>
                                </p:cTn>
                              </p:par>
                              <p:par>
                                <p:cTn id="74" presetID="10" presetClass="entr" presetSubtype="0"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par>
                                <p:cTn id="77" presetID="10" presetClass="exit" presetSubtype="0" fill="hold" nodeType="withEffect">
                                  <p:stCondLst>
                                    <p:cond delay="0"/>
                                  </p:stCondLst>
                                  <p:childTnLst>
                                    <p:animEffect transition="out" filter="fad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par>
                                <p:cTn id="80" presetID="3" presetClass="emph" presetSubtype="2" fill="hold" grpId="1" nodeType="withEffect">
                                  <p:stCondLst>
                                    <p:cond delay="0"/>
                                  </p:stCondLst>
                                  <p:childTnLst>
                                    <p:animClr clrSpc="rgb" dir="cw">
                                      <p:cBhvr override="childStyle">
                                        <p:cTn id="81" dur="500" fill="hold"/>
                                        <p:tgtEl>
                                          <p:spTgt spid="32"/>
                                        </p:tgtEl>
                                        <p:attrNameLst>
                                          <p:attrName>style.color</p:attrName>
                                        </p:attrNameLst>
                                      </p:cBhvr>
                                      <p:to>
                                        <a:srgbClr val="BFBFBF"/>
                                      </p:to>
                                    </p:animClr>
                                  </p:childTnLst>
                                </p:cTn>
                              </p:par>
                              <p:par>
                                <p:cTn id="82" presetID="10" presetClass="entr" presetSubtype="0" fill="hold" grpId="0" nodeType="withEffect">
                                  <p:stCondLst>
                                    <p:cond delay="0"/>
                                  </p:stCondLst>
                                  <p:childTnLst>
                                    <p:set>
                                      <p:cBhvr>
                                        <p:cTn id="83" dur="1" fill="hold">
                                          <p:stCondLst>
                                            <p:cond delay="0"/>
                                          </p:stCondLst>
                                        </p:cTn>
                                        <p:tgtEl>
                                          <p:spTgt spid="29722"/>
                                        </p:tgtEl>
                                        <p:attrNameLst>
                                          <p:attrName>style.visibility</p:attrName>
                                        </p:attrNameLst>
                                      </p:cBhvr>
                                      <p:to>
                                        <p:strVal val="visible"/>
                                      </p:to>
                                    </p:set>
                                    <p:animEffect transition="in" filter="fade">
                                      <p:cBhvr>
                                        <p:cTn id="84" dur="500"/>
                                        <p:tgtEl>
                                          <p:spTgt spid="2972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grpId="1" nodeType="clickEffect">
                                  <p:stCondLst>
                                    <p:cond delay="0"/>
                                  </p:stCondLst>
                                  <p:childTnLst>
                                    <p:animEffect transition="out" filter="fade">
                                      <p:cBhvr>
                                        <p:cTn id="88" dur="500"/>
                                        <p:tgtEl>
                                          <p:spTgt spid="29722"/>
                                        </p:tgtEl>
                                      </p:cBhvr>
                                    </p:animEffect>
                                    <p:set>
                                      <p:cBhvr>
                                        <p:cTn id="89" dur="1" fill="hold">
                                          <p:stCondLst>
                                            <p:cond delay="499"/>
                                          </p:stCondLst>
                                        </p:cTn>
                                        <p:tgtEl>
                                          <p:spTgt spid="29722"/>
                                        </p:tgtEl>
                                        <p:attrNameLst>
                                          <p:attrName>style.visibility</p:attrName>
                                        </p:attrNameLst>
                                      </p:cBhvr>
                                      <p:to>
                                        <p:strVal val="hidden"/>
                                      </p:to>
                                    </p:set>
                                  </p:childTnLst>
                                </p:cTn>
                              </p:par>
                              <p:par>
                                <p:cTn id="90" presetID="3" presetClass="emph" presetSubtype="2" fill="hold" grpId="0" nodeType="withEffect">
                                  <p:stCondLst>
                                    <p:cond delay="0"/>
                                  </p:stCondLst>
                                  <p:childTnLst>
                                    <p:animClr clrSpc="rgb" dir="cw">
                                      <p:cBhvr override="childStyle">
                                        <p:cTn id="91" dur="500" fill="hold"/>
                                        <p:tgtEl>
                                          <p:spTgt spid="21"/>
                                        </p:tgtEl>
                                        <p:attrNameLst>
                                          <p:attrName>style.color</p:attrName>
                                        </p:attrNameLst>
                                      </p:cBhvr>
                                      <p:to>
                                        <a:srgbClr val="E46C0A"/>
                                      </p:to>
                                    </p:animClr>
                                  </p:childTnLst>
                                </p:cTn>
                              </p:par>
                              <p:par>
                                <p:cTn id="92" presetID="10" presetClass="entr" presetSubtype="0" fill="hold"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childTnLst>
                                </p:cTn>
                              </p:par>
                              <p:par>
                                <p:cTn id="95" presetID="10" presetClass="exit" presetSubtype="0" fill="hold" nodeType="withEffect">
                                  <p:stCondLst>
                                    <p:cond delay="0"/>
                                  </p:stCondLst>
                                  <p:childTnLst>
                                    <p:animEffect transition="out" filter="fade">
                                      <p:cBhvr>
                                        <p:cTn id="96" dur="500"/>
                                        <p:tgtEl>
                                          <p:spTgt spid="30"/>
                                        </p:tgtEl>
                                      </p:cBhvr>
                                    </p:animEffect>
                                    <p:set>
                                      <p:cBhvr>
                                        <p:cTn id="97" dur="1" fill="hold">
                                          <p:stCondLst>
                                            <p:cond delay="499"/>
                                          </p:stCondLst>
                                        </p:cTn>
                                        <p:tgtEl>
                                          <p:spTgt spid="30"/>
                                        </p:tgtEl>
                                        <p:attrNameLst>
                                          <p:attrName>style.visibility</p:attrName>
                                        </p:attrNameLst>
                                      </p:cBhvr>
                                      <p:to>
                                        <p:strVal val="hidden"/>
                                      </p:to>
                                    </p:set>
                                  </p:childTnLst>
                                </p:cTn>
                              </p:par>
                              <p:par>
                                <p:cTn id="98" presetID="10" presetClass="entr" presetSubtype="0" fill="hold" grpId="0" nodeType="withEffect">
                                  <p:stCondLst>
                                    <p:cond delay="0"/>
                                  </p:stCondLst>
                                  <p:childTnLst>
                                    <p:set>
                                      <p:cBhvr>
                                        <p:cTn id="99" dur="1" fill="hold">
                                          <p:stCondLst>
                                            <p:cond delay="0"/>
                                          </p:stCondLst>
                                        </p:cTn>
                                        <p:tgtEl>
                                          <p:spTgt spid="29719"/>
                                        </p:tgtEl>
                                        <p:attrNameLst>
                                          <p:attrName>style.visibility</p:attrName>
                                        </p:attrNameLst>
                                      </p:cBhvr>
                                      <p:to>
                                        <p:strVal val="visible"/>
                                      </p:to>
                                    </p:set>
                                    <p:animEffect transition="in" filter="fade">
                                      <p:cBhvr>
                                        <p:cTn id="100" dur="500"/>
                                        <p:tgtEl>
                                          <p:spTgt spid="29719"/>
                                        </p:tgtEl>
                                      </p:cBhvr>
                                    </p:animEffect>
                                  </p:childTnLst>
                                </p:cTn>
                              </p:par>
                              <p:par>
                                <p:cTn id="101" presetID="3" presetClass="emph" presetSubtype="2" fill="hold" grpId="1" nodeType="withEffect">
                                  <p:stCondLst>
                                    <p:cond delay="0"/>
                                  </p:stCondLst>
                                  <p:childTnLst>
                                    <p:animClr clrSpc="rgb" dir="cw">
                                      <p:cBhvr override="childStyle">
                                        <p:cTn id="102" dur="500" fill="hold"/>
                                        <p:tgtEl>
                                          <p:spTgt spid="20"/>
                                        </p:tgtEl>
                                        <p:attrNameLst>
                                          <p:attrName>style.color</p:attrName>
                                        </p:attrNameLst>
                                      </p:cBhvr>
                                      <p:to>
                                        <a:srgbClr val="BFBFB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8" grpId="0"/>
      <p:bldP spid="18" grpId="1"/>
      <p:bldP spid="20" grpId="0"/>
      <p:bldP spid="20" grpId="1"/>
      <p:bldP spid="21" grpId="0"/>
      <p:bldP spid="29728" grpId="0"/>
      <p:bldP spid="29728" grpId="1"/>
      <p:bldP spid="29725" grpId="0"/>
      <p:bldP spid="29725" grpId="1"/>
      <p:bldP spid="29722" grpId="0"/>
      <p:bldP spid="29722" grpId="1"/>
      <p:bldP spid="29719" grpId="0"/>
      <p:bldP spid="32" grpId="0"/>
      <p:bldP spid="32" grpId="1"/>
      <p:bldP spid="33" grpId="0"/>
      <p:bldP spid="33" grpId="1"/>
      <p:bldP spid="29717" grpId="0"/>
      <p:bldP spid="29717" grpId="1"/>
      <p:bldP spid="29713" grpId="0"/>
      <p:bldP spid="29713"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5408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solidFill>
                  <a:srgbClr val="000000"/>
                </a:solidFill>
              </a:rPr>
              <a:t>No One Is Immune</a:t>
            </a:r>
            <a:endParaRPr lang="en-US" dirty="0"/>
          </a:p>
        </p:txBody>
      </p:sp>
      <p:sp>
        <p:nvSpPr>
          <p:cNvPr id="11" name="Content Placeholder 10"/>
          <p:cNvSpPr>
            <a:spLocks noGrp="1"/>
          </p:cNvSpPr>
          <p:nvPr>
            <p:ph sz="quarter" idx="11"/>
          </p:nvPr>
        </p:nvSpPr>
        <p:spPr>
          <a:xfrm>
            <a:off x="438946" y="1659349"/>
            <a:ext cx="5253037" cy="516523"/>
          </a:xfrm>
        </p:spPr>
        <p:txBody>
          <a:bodyPr/>
          <a:lstStyle/>
          <a:p>
            <a:r>
              <a:rPr lang="en-US" dirty="0"/>
              <a:t>Increased Attacks on Education and Hosting</a:t>
            </a:r>
            <a:endParaRPr lang="en-US" dirty="0" smtClean="0"/>
          </a:p>
        </p:txBody>
      </p:sp>
      <p:sp>
        <p:nvSpPr>
          <p:cNvPr id="5" name="Content Placeholder 4"/>
          <p:cNvSpPr>
            <a:spLocks noGrp="1"/>
          </p:cNvSpPr>
          <p:nvPr>
            <p:ph sz="quarter" idx="17"/>
          </p:nvPr>
        </p:nvSpPr>
        <p:spPr>
          <a:xfrm>
            <a:off x="437170" y="2383832"/>
            <a:ext cx="5553727" cy="3264547"/>
          </a:xfrm>
        </p:spPr>
        <p:txBody>
          <a:bodyPr/>
          <a:lstStyle/>
          <a:p>
            <a:pPr>
              <a:spcBef>
                <a:spcPts val="600"/>
              </a:spcBef>
            </a:pPr>
            <a:r>
              <a:rPr lang="en-US" dirty="0"/>
              <a:t>Most verticals stayed </a:t>
            </a:r>
            <a:r>
              <a:rPr lang="en-US" dirty="0" smtClean="0"/>
              <a:t>the same</a:t>
            </a:r>
          </a:p>
          <a:p>
            <a:pPr>
              <a:spcBef>
                <a:spcPts val="600"/>
              </a:spcBef>
            </a:pPr>
            <a:r>
              <a:rPr lang="en-US" dirty="0" smtClean="0"/>
              <a:t>Education </a:t>
            </a:r>
            <a:r>
              <a:rPr lang="en-US" dirty="0"/>
              <a:t>and Hosting – increased </a:t>
            </a:r>
            <a:r>
              <a:rPr lang="en-US" dirty="0" smtClean="0"/>
              <a:t>likelihood</a:t>
            </a:r>
          </a:p>
          <a:p>
            <a:pPr>
              <a:spcBef>
                <a:spcPts val="600"/>
              </a:spcBef>
            </a:pPr>
            <a:r>
              <a:rPr lang="en-US" dirty="0" smtClean="0"/>
              <a:t>Growing number of “help me DDoS my school” requests</a:t>
            </a:r>
          </a:p>
          <a:p>
            <a:pPr>
              <a:spcBef>
                <a:spcPts val="600"/>
              </a:spcBef>
            </a:pPr>
            <a:r>
              <a:rPr lang="en-US" dirty="0" smtClean="0"/>
              <a:t>Motivations varies for Hosting</a:t>
            </a:r>
          </a:p>
          <a:p>
            <a:pPr lvl="1">
              <a:spcBef>
                <a:spcPts val="600"/>
              </a:spcBef>
            </a:pPr>
            <a:r>
              <a:rPr lang="en-US" dirty="0" smtClean="0"/>
              <a:t>Some target end customers</a:t>
            </a:r>
          </a:p>
          <a:p>
            <a:pPr lvl="1">
              <a:spcBef>
                <a:spcPts val="600"/>
              </a:spcBef>
            </a:pPr>
            <a:r>
              <a:rPr lang="en-US" dirty="0"/>
              <a:t>S</a:t>
            </a:r>
            <a:r>
              <a:rPr lang="en-US" dirty="0" smtClean="0"/>
              <a:t>ome target the hosting companies</a:t>
            </a:r>
            <a:endParaRPr lang="en-US" dirty="0"/>
          </a:p>
        </p:txBody>
      </p:sp>
      <p:sp>
        <p:nvSpPr>
          <p:cNvPr id="47" name="Oval 46"/>
          <p:cNvSpPr/>
          <p:nvPr/>
        </p:nvSpPr>
        <p:spPr>
          <a:xfrm>
            <a:off x="7361212" y="1730599"/>
            <a:ext cx="3477491" cy="3477491"/>
          </a:xfrm>
          <a:prstGeom prst="ellipse">
            <a:avLst/>
          </a:prstGeom>
          <a:gradFill flip="none" rotWithShape="1">
            <a:gsLst>
              <a:gs pos="100000">
                <a:schemeClr val="tx1">
                  <a:lumMod val="65000"/>
                  <a:lumOff val="35000"/>
                </a:schemeClr>
              </a:gs>
              <a:gs pos="1000">
                <a:schemeClr val="tx1">
                  <a:lumMod val="85000"/>
                  <a:lumOff val="15000"/>
                </a:schemeClr>
              </a:gs>
            </a:gsLst>
            <a:path path="circle">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48" name="Oval 47"/>
          <p:cNvSpPr/>
          <p:nvPr/>
        </p:nvSpPr>
        <p:spPr>
          <a:xfrm>
            <a:off x="7611595" y="1980982"/>
            <a:ext cx="2976726" cy="2976726"/>
          </a:xfrm>
          <a:prstGeom prst="ellipse">
            <a:avLst/>
          </a:prstGeom>
          <a:gradFill flip="none" rotWithShape="1">
            <a:gsLst>
              <a:gs pos="100000">
                <a:schemeClr val="tx1">
                  <a:lumMod val="65000"/>
                  <a:lumOff val="35000"/>
                </a:schemeClr>
              </a:gs>
              <a:gs pos="1000">
                <a:schemeClr val="tx1">
                  <a:lumMod val="85000"/>
                  <a:lumOff val="15000"/>
                </a:schemeClr>
              </a:gs>
            </a:gsLst>
            <a:path path="circle">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49" name="Oval 48"/>
          <p:cNvSpPr/>
          <p:nvPr/>
        </p:nvSpPr>
        <p:spPr>
          <a:xfrm>
            <a:off x="7844578" y="2213965"/>
            <a:ext cx="2510758" cy="2510758"/>
          </a:xfrm>
          <a:prstGeom prst="ellipse">
            <a:avLst/>
          </a:prstGeom>
          <a:gradFill flip="none" rotWithShape="1">
            <a:gsLst>
              <a:gs pos="100000">
                <a:schemeClr val="tx1">
                  <a:lumMod val="50000"/>
                  <a:lumOff val="50000"/>
                </a:schemeClr>
              </a:gs>
              <a:gs pos="11000">
                <a:schemeClr val="tx1">
                  <a:lumMod val="65000"/>
                  <a:lumOff val="35000"/>
                  <a:shade val="100000"/>
                  <a:satMod val="115000"/>
                </a:schemeClr>
              </a:gs>
            </a:gsLst>
            <a:path path="circle">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50" name="Oval 49"/>
          <p:cNvSpPr/>
          <p:nvPr/>
        </p:nvSpPr>
        <p:spPr>
          <a:xfrm>
            <a:off x="8121669" y="2491056"/>
            <a:ext cx="1956576" cy="1956576"/>
          </a:xfrm>
          <a:prstGeom prst="ellipse">
            <a:avLst/>
          </a:prstGeom>
          <a:gradFill flip="none" rotWithShape="1">
            <a:gsLst>
              <a:gs pos="100000">
                <a:schemeClr val="tx1">
                  <a:lumMod val="50000"/>
                  <a:lumOff val="50000"/>
                </a:schemeClr>
              </a:gs>
              <a:gs pos="11000">
                <a:schemeClr val="tx1">
                  <a:lumMod val="65000"/>
                  <a:lumOff val="35000"/>
                  <a:shade val="100000"/>
                  <a:satMod val="115000"/>
                </a:schemeClr>
              </a:gs>
            </a:gsLst>
            <a:path path="circle">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51" name="Oval 50"/>
          <p:cNvSpPr/>
          <p:nvPr/>
        </p:nvSpPr>
        <p:spPr>
          <a:xfrm>
            <a:off x="8407419" y="2776806"/>
            <a:ext cx="1385076" cy="1385076"/>
          </a:xfrm>
          <a:prstGeom prst="ellipse">
            <a:avLst/>
          </a:prstGeom>
          <a:gradFill flip="none" rotWithShape="1">
            <a:gsLst>
              <a:gs pos="0">
                <a:srgbClr val="F37543">
                  <a:shade val="30000"/>
                  <a:satMod val="115000"/>
                </a:srgbClr>
              </a:gs>
              <a:gs pos="50000">
                <a:srgbClr val="F37543">
                  <a:shade val="67500"/>
                  <a:satMod val="115000"/>
                </a:srgbClr>
              </a:gs>
              <a:gs pos="100000">
                <a:srgbClr val="F37543">
                  <a:shade val="100000"/>
                  <a:satMod val="115000"/>
                </a:srgbClr>
              </a:gs>
            </a:gsLst>
            <a:path path="circle">
              <a:fillToRect l="100000" t="100000"/>
            </a:path>
            <a:tileRect r="-100000" b="-10000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52" name="Oval 51"/>
          <p:cNvSpPr/>
          <p:nvPr/>
        </p:nvSpPr>
        <p:spPr>
          <a:xfrm rot="21254152">
            <a:off x="8240746" y="2315289"/>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pic>
        <p:nvPicPr>
          <p:cNvPr id="5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177" t="13569" r="38121" b="76048"/>
          <a:stretch/>
        </p:blipFill>
        <p:spPr bwMode="auto">
          <a:xfrm rot="20895750">
            <a:off x="8290196" y="1941688"/>
            <a:ext cx="1201421" cy="45402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1470" t="26452" r="25807" b="59518"/>
          <a:stretch/>
        </p:blipFill>
        <p:spPr bwMode="auto">
          <a:xfrm rot="20954988">
            <a:off x="9055482" y="2727065"/>
            <a:ext cx="570121" cy="63383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8590" t="55656" r="32942" b="35864"/>
          <a:stretch/>
        </p:blipFill>
        <p:spPr bwMode="auto">
          <a:xfrm rot="21164027">
            <a:off x="9417382" y="3381337"/>
            <a:ext cx="333848" cy="33712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8674" t="54846" r="50000" b="25676"/>
          <a:stretch/>
        </p:blipFill>
        <p:spPr bwMode="auto">
          <a:xfrm rot="2301643">
            <a:off x="8317545" y="3109862"/>
            <a:ext cx="924894" cy="85173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0185" t="33622" r="44126" b="57376"/>
          <a:stretch/>
        </p:blipFill>
        <p:spPr bwMode="auto">
          <a:xfrm>
            <a:off x="8822812" y="3294337"/>
            <a:ext cx="680420" cy="393647"/>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6011" t="65702" r="20347" b="17149"/>
          <a:stretch/>
        </p:blipFill>
        <p:spPr bwMode="auto">
          <a:xfrm rot="21402153">
            <a:off x="9766518" y="3742503"/>
            <a:ext cx="537882" cy="681701"/>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8721" t="75867" r="40063" b="14814"/>
          <a:stretch/>
        </p:blipFill>
        <p:spPr bwMode="auto">
          <a:xfrm rot="20756105">
            <a:off x="8856362" y="3787227"/>
            <a:ext cx="920153" cy="40749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997" t="72459" r="67180" b="14902"/>
          <a:stretch/>
        </p:blipFill>
        <p:spPr bwMode="auto">
          <a:xfrm>
            <a:off x="8124487" y="3991374"/>
            <a:ext cx="512782" cy="55267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951" t="36551" r="66089" b="48273"/>
          <a:stretch/>
        </p:blipFill>
        <p:spPr bwMode="auto">
          <a:xfrm rot="7257183">
            <a:off x="9490164" y="2739251"/>
            <a:ext cx="562088" cy="66362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360" t="25527" r="62225" b="64493"/>
          <a:stretch/>
        </p:blipFill>
        <p:spPr bwMode="auto">
          <a:xfrm rot="19841994">
            <a:off x="7840512" y="2732354"/>
            <a:ext cx="581810" cy="43642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3" name="Oval 62"/>
          <p:cNvSpPr/>
          <p:nvPr/>
        </p:nvSpPr>
        <p:spPr>
          <a:xfrm rot="21118515">
            <a:off x="9523341" y="2705656"/>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4" name="Oval 63"/>
          <p:cNvSpPr/>
          <p:nvPr/>
        </p:nvSpPr>
        <p:spPr>
          <a:xfrm>
            <a:off x="7962333" y="3157286"/>
            <a:ext cx="7820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5" name="Oval 64"/>
          <p:cNvSpPr/>
          <p:nvPr/>
        </p:nvSpPr>
        <p:spPr>
          <a:xfrm>
            <a:off x="8108330" y="4036315"/>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6" name="Oval 65"/>
          <p:cNvSpPr/>
          <p:nvPr/>
        </p:nvSpPr>
        <p:spPr>
          <a:xfrm rot="20756105">
            <a:off x="8909650" y="3984668"/>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7" name="Oval 66"/>
          <p:cNvSpPr/>
          <p:nvPr/>
        </p:nvSpPr>
        <p:spPr>
          <a:xfrm>
            <a:off x="9706470" y="4334775"/>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8" name="Oval 67"/>
          <p:cNvSpPr/>
          <p:nvPr/>
        </p:nvSpPr>
        <p:spPr>
          <a:xfrm>
            <a:off x="9580397" y="3648820"/>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9" name="Oval 68"/>
          <p:cNvSpPr/>
          <p:nvPr/>
        </p:nvSpPr>
        <p:spPr>
          <a:xfrm>
            <a:off x="8908834" y="2859214"/>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70" name="Oval 69"/>
          <p:cNvSpPr/>
          <p:nvPr/>
        </p:nvSpPr>
        <p:spPr>
          <a:xfrm>
            <a:off x="8756676" y="3478674"/>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71" name="Oval 70"/>
          <p:cNvSpPr/>
          <p:nvPr/>
        </p:nvSpPr>
        <p:spPr>
          <a:xfrm>
            <a:off x="8601538" y="3038620"/>
            <a:ext cx="86025" cy="86025"/>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cxnSp>
        <p:nvCxnSpPr>
          <p:cNvPr id="73" name="Straight Arrow Connector 72"/>
          <p:cNvCxnSpPr/>
          <p:nvPr/>
        </p:nvCxnSpPr>
        <p:spPr>
          <a:xfrm>
            <a:off x="8685230" y="2405417"/>
            <a:ext cx="223604" cy="453797"/>
          </a:xfrm>
          <a:prstGeom prst="straightConnector1">
            <a:avLst/>
          </a:prstGeom>
          <a:ln w="19050">
            <a:solidFill>
              <a:schemeClr val="bg2"/>
            </a:solidFill>
            <a:headEnd type="oval" w="med" len="med"/>
            <a:tailEnd type="triangle" w="med" len="me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8952667" y="4083546"/>
            <a:ext cx="0" cy="216872"/>
          </a:xfrm>
          <a:prstGeom prst="straightConnector1">
            <a:avLst/>
          </a:prstGeom>
          <a:ln w="19050">
            <a:solidFill>
              <a:schemeClr val="bg2"/>
            </a:solidFill>
            <a:headEnd type="oval" w="med" len="med"/>
            <a:tailEnd type="triangle" w="med" len="me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552762" y="5434297"/>
            <a:ext cx="3094390" cy="320657"/>
            <a:chOff x="7710678" y="5434297"/>
            <a:chExt cx="3094390" cy="320657"/>
          </a:xfrm>
        </p:grpSpPr>
        <p:sp>
          <p:nvSpPr>
            <p:cNvPr id="12" name="Rectangle 11"/>
            <p:cNvSpPr/>
            <p:nvPr/>
          </p:nvSpPr>
          <p:spPr>
            <a:xfrm>
              <a:off x="7710678" y="5434297"/>
              <a:ext cx="3094390" cy="318803"/>
            </a:xfrm>
            <a:prstGeom prst="rect">
              <a:avLst/>
            </a:prstGeom>
            <a:gradFill flip="none" rotWithShape="1">
              <a:gsLst>
                <a:gs pos="88000">
                  <a:schemeClr val="bg1">
                    <a:lumMod val="65000"/>
                  </a:schemeClr>
                </a:gs>
                <a:gs pos="14000">
                  <a:schemeClr val="bg1">
                    <a:lumMod val="95000"/>
                    <a:shade val="67500"/>
                    <a:satMod val="115000"/>
                  </a:schemeClr>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pPr algn="ctr"/>
              <a:endParaRPr lang="en-US" dirty="0">
                <a:solidFill>
                  <a:prstClr val="white"/>
                </a:solidFill>
              </a:endParaRPr>
            </a:p>
          </p:txBody>
        </p:sp>
        <p:sp>
          <p:nvSpPr>
            <p:cNvPr id="79" name="Oval 78"/>
            <p:cNvSpPr/>
            <p:nvPr/>
          </p:nvSpPr>
          <p:spPr>
            <a:xfrm>
              <a:off x="7820845" y="5553751"/>
              <a:ext cx="86025" cy="94628"/>
            </a:xfrm>
            <a:prstGeom prst="ellipse">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cxnSp>
          <p:nvCxnSpPr>
            <p:cNvPr id="80" name="Straight Arrow Connector 79"/>
            <p:cNvCxnSpPr/>
            <p:nvPr/>
          </p:nvCxnSpPr>
          <p:spPr>
            <a:xfrm>
              <a:off x="8855537" y="5586660"/>
              <a:ext cx="179315" cy="0"/>
            </a:xfrm>
            <a:prstGeom prst="straightConnector1">
              <a:avLst/>
            </a:prstGeom>
            <a:ln w="19050">
              <a:solidFill>
                <a:schemeClr val="bg2"/>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974249" y="5447177"/>
              <a:ext cx="550151" cy="307777"/>
            </a:xfrm>
            <a:prstGeom prst="rect">
              <a:avLst/>
            </a:prstGeom>
          </p:spPr>
          <p:txBody>
            <a:bodyPr wrap="none">
              <a:spAutoFit/>
            </a:bodyPr>
            <a:lstStyle/>
            <a:p>
              <a:r>
                <a:rPr lang="en-US" sz="1400" dirty="0" smtClean="0">
                  <a:solidFill>
                    <a:prstClr val="black"/>
                  </a:solidFill>
                  <a:cs typeface="Arial" panose="020B0604020202020204" pitchFamily="34" charset="0"/>
                </a:rPr>
                <a:t>2015</a:t>
              </a:r>
              <a:endParaRPr lang="en-US" sz="1200" dirty="0">
                <a:solidFill>
                  <a:prstClr val="black"/>
                </a:solidFill>
              </a:endParaRPr>
            </a:p>
          </p:txBody>
        </p:sp>
        <p:sp>
          <p:nvSpPr>
            <p:cNvPr id="83" name="Rectangle 82"/>
            <p:cNvSpPr/>
            <p:nvPr/>
          </p:nvSpPr>
          <p:spPr>
            <a:xfrm>
              <a:off x="9021393" y="5434297"/>
              <a:ext cx="1526828" cy="307777"/>
            </a:xfrm>
            <a:prstGeom prst="rect">
              <a:avLst/>
            </a:prstGeom>
          </p:spPr>
          <p:txBody>
            <a:bodyPr wrap="none">
              <a:spAutoFit/>
            </a:bodyPr>
            <a:lstStyle/>
            <a:p>
              <a:r>
                <a:rPr lang="en-US" sz="1400" dirty="0" smtClean="0">
                  <a:solidFill>
                    <a:prstClr val="black"/>
                  </a:solidFill>
                  <a:cs typeface="Arial" panose="020B0604020202020204" pitchFamily="34" charset="0"/>
                </a:rPr>
                <a:t>Change from 2014</a:t>
              </a:r>
              <a:endParaRPr lang="en-US" sz="1200" dirty="0">
                <a:solidFill>
                  <a:prstClr val="black"/>
                </a:solidFill>
              </a:endParaRPr>
            </a:p>
          </p:txBody>
        </p:sp>
      </p:grpSp>
      <p:sp>
        <p:nvSpPr>
          <p:cNvPr id="81" name="Slide Number Placeholder 3"/>
          <p:cNvSpPr txBox="1">
            <a:spLocks/>
          </p:cNvSpPr>
          <p:nvPr/>
        </p:nvSpPr>
        <p:spPr>
          <a:xfrm>
            <a:off x="11474179" y="6345917"/>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6</a:t>
            </a:fld>
            <a:endParaRPr lang="en-US" dirty="0">
              <a:solidFill>
                <a:prstClr val="white"/>
              </a:solidFill>
            </a:endParaRPr>
          </a:p>
        </p:txBody>
      </p:sp>
    </p:spTree>
    <p:extLst>
      <p:ext uri="{BB962C8B-B14F-4D97-AF65-F5344CB8AC3E}">
        <p14:creationId xmlns:p14="http://schemas.microsoft.com/office/powerpoint/2010/main" val="2591759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54233767"/>
              </p:ext>
            </p:extLst>
          </p:nvPr>
        </p:nvGraphicFramePr>
        <p:xfrm>
          <a:off x="1322389" y="1414849"/>
          <a:ext cx="9542461" cy="4166802"/>
        </p:xfrm>
        <a:graphic>
          <a:graphicData uri="http://schemas.openxmlformats.org/drawingml/2006/table">
            <a:tbl>
              <a:tblPr firstRow="1" lastRow="1" bandRow="1"/>
              <a:tblGrid>
                <a:gridCol w="2335211"/>
                <a:gridCol w="3733800"/>
                <a:gridCol w="3473450"/>
              </a:tblGrid>
              <a:tr h="56525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indent="0" algn="ctr"/>
                      <a:r>
                        <a:rPr lang="en-US" sz="1900" b="1" dirty="0" smtClean="0">
                          <a:solidFill>
                            <a:schemeClr val="bg1"/>
                          </a:solidFill>
                        </a:rPr>
                        <a:t>Service Level</a:t>
                      </a: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Text" lastClr="000000">
                        <a:lumMod val="75000"/>
                        <a:lumOff val="25000"/>
                      </a:sys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sz="1900" b="1" dirty="0" smtClean="0">
                          <a:solidFill>
                            <a:schemeClr val="bg1"/>
                          </a:solidFill>
                        </a:rPr>
                        <a:t>Threat Coverage</a:t>
                      </a: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75000"/>
                        <a:lumOff val="25000"/>
                      </a:sys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sz="1900" b="1" dirty="0" smtClean="0">
                          <a:solidFill>
                            <a:schemeClr val="bg1"/>
                          </a:solidFill>
                        </a:rPr>
                        <a:t>infrastructure</a:t>
                      </a:r>
                      <a:endParaRPr lang="en-US" sz="1900" b="1" i="0" dirty="0">
                        <a:solidFill>
                          <a:schemeClr val="bg1"/>
                        </a:solidFill>
                        <a:latin typeface="Arial" pitchFamily="34" charset="0"/>
                        <a:cs typeface="+mn-cs"/>
                      </a:endParaRP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75000"/>
                        <a:lumOff val="25000"/>
                      </a:sysClr>
                    </a:solidFill>
                  </a:tcPr>
                </a:tc>
              </a:tr>
              <a:tr h="65982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algn="ctr" defTabSz="457200" rtl="0" eaLnBrk="1" latinLnBrk="0" hangingPunct="1"/>
                      <a:r>
                        <a:rPr lang="en-US" sz="1800" b="1" kern="1200" dirty="0" smtClean="0">
                          <a:solidFill>
                            <a:schemeClr val="tx1">
                              <a:lumMod val="50000"/>
                              <a:lumOff val="50000"/>
                            </a:schemeClr>
                          </a:solidFill>
                        </a:rPr>
                        <a:t>Silver</a:t>
                      </a: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r>
                        <a:rPr lang="en-US" sz="1200" dirty="0" smtClean="0">
                          <a:latin typeface="Calibri" panose="020F0502020204030204" pitchFamily="34" charset="0"/>
                        </a:rPr>
                        <a:t>Tenant detection - L4 </a:t>
                      </a:r>
                      <a:r>
                        <a:rPr lang="en-US" sz="1200" dirty="0" err="1" smtClean="0">
                          <a:latin typeface="Calibri" panose="020F0502020204030204" pitchFamily="34" charset="0"/>
                        </a:rPr>
                        <a:t>DDoS</a:t>
                      </a:r>
                      <a:r>
                        <a:rPr lang="en-US" sz="1200" dirty="0" smtClean="0">
                          <a:latin typeface="Calibri" panose="020F0502020204030204" pitchFamily="34" charset="0"/>
                        </a:rPr>
                        <a:t> </a:t>
                      </a:r>
                    </a:p>
                    <a:p>
                      <a:r>
                        <a:rPr lang="en-US" sz="1200" dirty="0" smtClean="0">
                          <a:latin typeface="Calibri" panose="020F0502020204030204" pitchFamily="34" charset="0"/>
                        </a:rPr>
                        <a:t>Tenant mitigation – </a:t>
                      </a:r>
                      <a:r>
                        <a:rPr lang="en-US" sz="1200" b="1" dirty="0" smtClean="0">
                          <a:latin typeface="Calibri" panose="020F0502020204030204" pitchFamily="34" charset="0"/>
                        </a:rPr>
                        <a:t>L4-L7 DDoS</a:t>
                      </a:r>
                    </a:p>
                    <a:p>
                      <a:r>
                        <a:rPr lang="en-US" sz="1200" dirty="0" smtClean="0">
                          <a:latin typeface="Calibri" panose="020F0502020204030204" pitchFamily="34" charset="0"/>
                        </a:rPr>
                        <a:t>Time</a:t>
                      </a:r>
                      <a:r>
                        <a:rPr lang="en-US" sz="1200" baseline="0" dirty="0" smtClean="0">
                          <a:latin typeface="Calibri" panose="020F0502020204030204" pitchFamily="34" charset="0"/>
                        </a:rPr>
                        <a:t> to mitigation SLA - </a:t>
                      </a:r>
                      <a:r>
                        <a:rPr lang="en-US" sz="1200" b="1" baseline="0" dirty="0" smtClean="0">
                          <a:latin typeface="Calibri" panose="020F0502020204030204" pitchFamily="34" charset="0"/>
                        </a:rPr>
                        <a:t>Minutes</a:t>
                      </a:r>
                      <a:r>
                        <a:rPr lang="en-US" sz="1200" baseline="0" dirty="0" smtClean="0">
                          <a:latin typeface="Calibri" panose="020F0502020204030204" pitchFamily="34" charset="0"/>
                        </a:rPr>
                        <a:t> </a:t>
                      </a: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r>
                        <a:rPr lang="en-US" sz="1200" dirty="0" smtClean="0">
                          <a:latin typeface="Calibri" panose="020F0502020204030204" pitchFamily="34" charset="0"/>
                        </a:rPr>
                        <a:t>Scrubbing Center </a:t>
                      </a:r>
                      <a:endParaRPr lang="en-US" sz="1200" dirty="0">
                        <a:latin typeface="Calibri" panose="020F0502020204030204" pitchFamily="34" charset="0"/>
                      </a:endParaRPr>
                    </a:p>
                  </a:txBody>
                  <a:tcPr marL="121920" marR="12192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85227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sz="1800" b="1" dirty="0" smtClean="0">
                          <a:solidFill>
                            <a:schemeClr val="accent6"/>
                          </a:solidFill>
                        </a:rPr>
                        <a:t>Gold</a:t>
                      </a:r>
                      <a:endParaRPr lang="en-US" sz="1800" b="1" dirty="0">
                        <a:solidFill>
                          <a:schemeClr val="accent6"/>
                        </a:solidFill>
                        <a:latin typeface="Arial" pitchFamily="34" charset="0"/>
                        <a:cs typeface="+mn-cs"/>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r>
                        <a:rPr lang="en-US" sz="1200" dirty="0" smtClean="0">
                          <a:latin typeface="Calibri" panose="020F0502020204030204" pitchFamily="34" charset="0"/>
                        </a:rPr>
                        <a:t>Tenant detection and  mitigation – </a:t>
                      </a:r>
                    </a:p>
                    <a:p>
                      <a:r>
                        <a:rPr lang="en-US" sz="1200" dirty="0" smtClean="0">
                          <a:latin typeface="Calibri" panose="020F0502020204030204" pitchFamily="34" charset="0"/>
                        </a:rPr>
                        <a:t>L4-L7 DDoS</a:t>
                      </a:r>
                    </a:p>
                    <a:p>
                      <a:r>
                        <a:rPr lang="en-US" sz="1200" dirty="0" smtClean="0">
                          <a:latin typeface="Calibri" panose="020F0502020204030204" pitchFamily="34" charset="0"/>
                        </a:rPr>
                        <a:t>SSL Encrypted DDoS</a:t>
                      </a:r>
                    </a:p>
                    <a:p>
                      <a:r>
                        <a:rPr lang="en-US" sz="1200" dirty="0" smtClean="0">
                          <a:latin typeface="Calibri" panose="020F0502020204030204" pitchFamily="34" charset="0"/>
                        </a:rPr>
                        <a:t>Time to mitigation SLA – </a:t>
                      </a:r>
                      <a:r>
                        <a:rPr lang="en-US" sz="1200" b="1" dirty="0" smtClean="0">
                          <a:latin typeface="Calibri" panose="020F0502020204030204" pitchFamily="34" charset="0"/>
                        </a:rPr>
                        <a:t>Seconds</a:t>
                      </a: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r>
                        <a:rPr lang="en-US" sz="1200" dirty="0" smtClean="0">
                          <a:latin typeface="Calibri" panose="020F0502020204030204" pitchFamily="34" charset="0"/>
                        </a:rPr>
                        <a:t>‘Always-On’ + Scrubbing Center </a:t>
                      </a:r>
                      <a:endParaRPr lang="en-US" sz="1200" dirty="0">
                        <a:latin typeface="Calibri" panose="020F0502020204030204" pitchFamily="34" charset="0"/>
                      </a:endParaRPr>
                    </a:p>
                  </a:txBody>
                  <a:tcPr marL="121920" marR="12192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104472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sz="1800" b="1" dirty="0" smtClean="0">
                          <a:solidFill>
                            <a:schemeClr val="tx1">
                              <a:lumMod val="65000"/>
                              <a:lumOff val="35000"/>
                            </a:schemeClr>
                          </a:solidFill>
                        </a:rPr>
                        <a:t>Platinum</a:t>
                      </a:r>
                      <a:endParaRPr lang="en-US" sz="1800" b="1" dirty="0">
                        <a:solidFill>
                          <a:schemeClr val="tx1">
                            <a:lumMod val="65000"/>
                            <a:lumOff val="35000"/>
                          </a:schemeClr>
                        </a:solidFill>
                        <a:latin typeface="Arial" pitchFamily="34" charset="0"/>
                        <a:cs typeface="+mn-cs"/>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gradFill>
                      <a:gsLst>
                        <a:gs pos="0">
                          <a:srgbClr val="E6E6E6"/>
                        </a:gs>
                        <a:gs pos="32001">
                          <a:schemeClr val="bg1">
                            <a:lumMod val="65000"/>
                          </a:schemeClr>
                        </a:gs>
                        <a:gs pos="47000">
                          <a:srgbClr val="E6E6E6"/>
                        </a:gs>
                        <a:gs pos="100000">
                          <a:schemeClr val="bg1">
                            <a:lumMod val="65000"/>
                          </a:schemeClr>
                        </a:gs>
                      </a:gsLst>
                      <a:lin ang="2700000" scaled="0"/>
                    </a:gradFill>
                  </a:tcPr>
                </a:tc>
                <a:tc>
                  <a:txBody>
                    <a:bodyPr/>
                    <a:lstStyle/>
                    <a:p>
                      <a:r>
                        <a:rPr lang="en-US" sz="1200" dirty="0" smtClean="0">
                          <a:latin typeface="Calibri" panose="020F0502020204030204" pitchFamily="34" charset="0"/>
                        </a:rPr>
                        <a:t>Tenant detection and mitigation – </a:t>
                      </a:r>
                    </a:p>
                    <a:p>
                      <a:r>
                        <a:rPr lang="en-US" sz="1200" dirty="0" smtClean="0">
                          <a:latin typeface="Calibri" panose="020F0502020204030204" pitchFamily="34" charset="0"/>
                        </a:rPr>
                        <a:t>L4-L7 DDoS</a:t>
                      </a:r>
                    </a:p>
                    <a:p>
                      <a:r>
                        <a:rPr lang="en-US" sz="1200" dirty="0" smtClean="0">
                          <a:latin typeface="Calibri" panose="020F0502020204030204" pitchFamily="34" charset="0"/>
                        </a:rPr>
                        <a:t>SSL Encrypted DDoS</a:t>
                      </a:r>
                    </a:p>
                    <a:p>
                      <a:r>
                        <a:rPr lang="en-US" sz="1200" dirty="0" smtClean="0">
                          <a:latin typeface="Calibri" panose="020F0502020204030204" pitchFamily="34" charset="0"/>
                        </a:rPr>
                        <a:t>WAF - Directed Web, DLP</a:t>
                      </a:r>
                    </a:p>
                    <a:p>
                      <a:r>
                        <a:rPr lang="en-US" sz="1200" dirty="0" smtClean="0">
                          <a:latin typeface="Calibri" panose="020F0502020204030204" pitchFamily="34" charset="0"/>
                        </a:rPr>
                        <a:t>Time to mitigation SLA – </a:t>
                      </a:r>
                      <a:r>
                        <a:rPr lang="en-US" sz="1200" b="1" dirty="0" smtClean="0">
                          <a:latin typeface="Calibri" panose="020F0502020204030204" pitchFamily="34" charset="0"/>
                        </a:rPr>
                        <a:t>Seconds</a:t>
                      </a: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rPr>
                        <a:t>‘Always-On’ +  WAF + Scrubbing Center </a:t>
                      </a:r>
                    </a:p>
                  </a:txBody>
                  <a:tcPr marL="121920" marR="12192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104472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sz="1800" b="1" dirty="0" smtClean="0">
                          <a:solidFill>
                            <a:schemeClr val="bg1"/>
                          </a:solidFill>
                          <a:effectLst>
                            <a:glow rad="228600">
                              <a:srgbClr val="D5FBFF">
                                <a:alpha val="40000"/>
                              </a:srgbClr>
                            </a:glow>
                          </a:effectLst>
                        </a:rPr>
                        <a:t>Diamond</a:t>
                      </a:r>
                      <a:endParaRPr lang="en-US" sz="1800" b="1" dirty="0">
                        <a:solidFill>
                          <a:schemeClr val="bg1"/>
                        </a:solidFill>
                        <a:effectLst>
                          <a:glow rad="228600">
                            <a:srgbClr val="D5FBFF">
                              <a:alpha val="40000"/>
                            </a:srgbClr>
                          </a:glow>
                        </a:effectLst>
                        <a:latin typeface="Arial" pitchFamily="34" charset="0"/>
                        <a:cs typeface="+mn-cs"/>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chemeClr val="tx1">
                        <a:lumMod val="65000"/>
                        <a:lumOff val="35000"/>
                      </a:schemeClr>
                    </a:solidFill>
                  </a:tcPr>
                </a:tc>
                <a:tc>
                  <a:txBody>
                    <a:bodyPr/>
                    <a:lstStyle/>
                    <a:p>
                      <a:r>
                        <a:rPr lang="en-US" sz="1200" dirty="0" smtClean="0">
                          <a:latin typeface="Calibri" panose="020F0502020204030204" pitchFamily="34" charset="0"/>
                        </a:rPr>
                        <a:t>Detection and Mitigation – </a:t>
                      </a:r>
                    </a:p>
                    <a:p>
                      <a:r>
                        <a:rPr lang="en-US" sz="1200" dirty="0" smtClean="0">
                          <a:latin typeface="Calibri" panose="020F0502020204030204" pitchFamily="34" charset="0"/>
                        </a:rPr>
                        <a:t>L4-L7 DDoS</a:t>
                      </a:r>
                    </a:p>
                    <a:p>
                      <a:r>
                        <a:rPr lang="en-US" sz="1200" dirty="0" smtClean="0">
                          <a:latin typeface="Calibri" panose="020F0502020204030204" pitchFamily="34" charset="0"/>
                        </a:rPr>
                        <a:t>SSL Encrypted DDoS</a:t>
                      </a:r>
                    </a:p>
                    <a:p>
                      <a:r>
                        <a:rPr lang="en-US" sz="1200" dirty="0" smtClean="0">
                          <a:latin typeface="Calibri" panose="020F0502020204030204" pitchFamily="34" charset="0"/>
                        </a:rPr>
                        <a:t>Directed Web, DLP</a:t>
                      </a:r>
                    </a:p>
                    <a:p>
                      <a:r>
                        <a:rPr lang="en-US" sz="1200" dirty="0" smtClean="0">
                          <a:latin typeface="Calibri" panose="020F0502020204030204" pitchFamily="34" charset="0"/>
                        </a:rPr>
                        <a:t>Time to mitigation SLA – </a:t>
                      </a:r>
                      <a:r>
                        <a:rPr lang="en-US" sz="1200" b="1" dirty="0" smtClean="0">
                          <a:latin typeface="Calibri" panose="020F0502020204030204" pitchFamily="34" charset="0"/>
                        </a:rPr>
                        <a:t>Seconds</a:t>
                      </a:r>
                    </a:p>
                  </a:txBody>
                  <a:tcPr marL="121920" marR="121920"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rPr>
                        <a:t>Hybrid – On-premise -WAF + CPE + Off-premise - Scrubbing Center </a:t>
                      </a:r>
                    </a:p>
                  </a:txBody>
                  <a:tcPr marL="121920" marR="121920" anchor="ct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bl>
          </a:graphicData>
        </a:graphic>
      </p:graphicFrame>
      <p:pic>
        <p:nvPicPr>
          <p:cNvPr id="7" name="Picture 6" descr="E:\Dropbox\Atreo Shared\Customer Projects\Radware\2014-12-RAD-0325-m-RadwareToolKit\Images\tabl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660887"/>
            <a:ext cx="12306300" cy="56168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a:t>Service Catalogue and Consumption Models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8882" y="4799782"/>
            <a:ext cx="575423" cy="38361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375997">
            <a:off x="1915510" y="5024605"/>
            <a:ext cx="324812" cy="216541"/>
          </a:xfrm>
          <a:prstGeom prst="rect">
            <a:avLst/>
          </a:prstGeom>
        </p:spPr>
      </p:pic>
      <p:sp>
        <p:nvSpPr>
          <p:cNvPr id="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60</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857882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07586" y="1466083"/>
            <a:ext cx="8831713" cy="619780"/>
          </a:xfrm>
        </p:spPr>
        <p:txBody>
          <a:bodyPr/>
          <a:lstStyle/>
          <a:p>
            <a:r>
              <a:rPr lang="en-US" dirty="0" smtClean="0"/>
              <a:t>Radware’s SSL Mitigation Solution</a:t>
            </a:r>
            <a:endParaRPr lang="en-US" dirty="0"/>
          </a:p>
        </p:txBody>
      </p:sp>
    </p:spTree>
    <p:extLst>
      <p:ext uri="{BB962C8B-B14F-4D97-AF65-F5344CB8AC3E}">
        <p14:creationId xmlns:p14="http://schemas.microsoft.com/office/powerpoint/2010/main" val="21196761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a:t>SSL and Encrypted </a:t>
            </a:r>
            <a:r>
              <a:rPr lang="en-US" dirty="0" err="1"/>
              <a:t>DDoS</a:t>
            </a:r>
            <a:r>
              <a:rPr lang="en-US" dirty="0"/>
              <a:t> Attack Vectors</a:t>
            </a:r>
          </a:p>
        </p:txBody>
      </p:sp>
      <p:sp>
        <p:nvSpPr>
          <p:cNvPr id="9" name="Content Placeholder 4"/>
          <p:cNvSpPr txBox="1">
            <a:spLocks/>
          </p:cNvSpPr>
          <p:nvPr/>
        </p:nvSpPr>
        <p:spPr>
          <a:xfrm>
            <a:off x="1217613" y="1101003"/>
            <a:ext cx="8789987" cy="37872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500" b="1" dirty="0" smtClean="0">
                <a:solidFill>
                  <a:srgbClr val="F37543"/>
                </a:solidFill>
                <a:cs typeface="Arial" panose="020B0604020202020204" pitchFamily="34" charset="0"/>
              </a:rPr>
              <a:t>Single vendor, comprehensive SSL attack protection</a:t>
            </a:r>
            <a:endParaRPr lang="en-US" sz="2500" b="1" dirty="0">
              <a:solidFill>
                <a:srgbClr val="F37543"/>
              </a:solidFill>
              <a:cs typeface="Arial" panose="020B0604020202020204" pitchFamily="34" charset="0"/>
            </a:endParaRPr>
          </a:p>
        </p:txBody>
      </p:sp>
      <p:cxnSp>
        <p:nvCxnSpPr>
          <p:cNvPr id="10" name="Straight Connector 9"/>
          <p:cNvCxnSpPr/>
          <p:nvPr/>
        </p:nvCxnSpPr>
        <p:spPr>
          <a:xfrm>
            <a:off x="1601912" y="4326920"/>
            <a:ext cx="8770586" cy="0"/>
          </a:xfrm>
          <a:prstGeom prst="line">
            <a:avLst/>
          </a:prstGeom>
          <a:ln w="38100">
            <a:solidFill>
              <a:srgbClr val="8C8C8C"/>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5039310" y="3740527"/>
            <a:ext cx="1453927" cy="1093954"/>
            <a:chOff x="5039310" y="4250150"/>
            <a:chExt cx="1453927" cy="1093954"/>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0233" y="4250150"/>
              <a:ext cx="1038146" cy="1038146"/>
            </a:xfrm>
            <a:prstGeom prst="rect">
              <a:avLst/>
            </a:prstGeom>
          </p:spPr>
        </p:pic>
        <p:sp>
          <p:nvSpPr>
            <p:cNvPr id="13" name="TextBox 12"/>
            <p:cNvSpPr txBox="1"/>
            <p:nvPr/>
          </p:nvSpPr>
          <p:spPr>
            <a:xfrm>
              <a:off x="5039310" y="5113273"/>
              <a:ext cx="1453927" cy="230831"/>
            </a:xfrm>
            <a:prstGeom prst="rect">
              <a:avLst/>
            </a:prstGeom>
            <a:noFill/>
          </p:spPr>
          <p:txBody>
            <a:bodyPr wrap="square" rtlCol="0">
              <a:spAutoFit/>
            </a:bodyPr>
            <a:lstStyle/>
            <a:p>
              <a:pPr algn="ctr"/>
              <a:r>
                <a:rPr lang="en-US" sz="900" dirty="0" smtClean="0">
                  <a:solidFill>
                    <a:prstClr val="black"/>
                  </a:solidFill>
                  <a:cs typeface="Arial"/>
                </a:rPr>
                <a:t>IPS/IDS</a:t>
              </a:r>
            </a:p>
          </p:txBody>
        </p:sp>
      </p:grpSp>
      <p:grpSp>
        <p:nvGrpSpPr>
          <p:cNvPr id="19" name="Group 18"/>
          <p:cNvGrpSpPr/>
          <p:nvPr/>
        </p:nvGrpSpPr>
        <p:grpSpPr>
          <a:xfrm>
            <a:off x="1932461" y="2772576"/>
            <a:ext cx="1758328" cy="1213768"/>
            <a:chOff x="3834456" y="3115949"/>
            <a:chExt cx="1758328" cy="1213768"/>
          </a:xfrm>
        </p:grpSpPr>
        <p:sp>
          <p:nvSpPr>
            <p:cNvPr id="20" name="Rounded Rectangle 19"/>
            <p:cNvSpPr/>
            <p:nvPr/>
          </p:nvSpPr>
          <p:spPr>
            <a:xfrm>
              <a:off x="3834456" y="3115949"/>
              <a:ext cx="1758328" cy="579109"/>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Large volume </a:t>
              </a:r>
              <a:r>
                <a:rPr lang="en-US" sz="1200" dirty="0" smtClean="0">
                  <a:solidFill>
                    <a:prstClr val="black"/>
                  </a:solidFill>
                  <a:cs typeface="Arial"/>
                </a:rPr>
                <a:t>TCP flood </a:t>
              </a:r>
              <a:r>
                <a:rPr lang="en-US" sz="1200" dirty="0">
                  <a:solidFill>
                    <a:prstClr val="black"/>
                  </a:solidFill>
                  <a:cs typeface="Arial"/>
                </a:rPr>
                <a:t>attacks</a:t>
              </a:r>
            </a:p>
          </p:txBody>
        </p:sp>
        <p:cxnSp>
          <p:nvCxnSpPr>
            <p:cNvPr id="21" name="Straight Connector 20"/>
            <p:cNvCxnSpPr/>
            <p:nvPr/>
          </p:nvCxnSpPr>
          <p:spPr>
            <a:xfrm>
              <a:off x="4770666" y="3695058"/>
              <a:ext cx="0" cy="634659"/>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844173" y="3203295"/>
            <a:ext cx="743394" cy="713274"/>
            <a:chOff x="6158434" y="3779279"/>
            <a:chExt cx="743394" cy="713274"/>
          </a:xfrm>
          <a:noFill/>
        </p:grpSpPr>
        <p:sp>
          <p:nvSpPr>
            <p:cNvPr id="23" name="Rounded Rectangle 22"/>
            <p:cNvSpPr/>
            <p:nvPr/>
          </p:nvSpPr>
          <p:spPr>
            <a:xfrm>
              <a:off x="6158434" y="3779279"/>
              <a:ext cx="743394" cy="478615"/>
            </a:xfrm>
            <a:prstGeom prst="roundRect">
              <a:avLst/>
            </a:prstGeom>
            <a:grp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Syn Floods</a:t>
              </a:r>
            </a:p>
          </p:txBody>
        </p:sp>
        <p:cxnSp>
          <p:nvCxnSpPr>
            <p:cNvPr id="24" name="Elbow Connector 23"/>
            <p:cNvCxnSpPr>
              <a:stCxn id="23" idx="2"/>
              <a:endCxn id="73" idx="0"/>
            </p:cNvCxnSpPr>
            <p:nvPr/>
          </p:nvCxnSpPr>
          <p:spPr>
            <a:xfrm rot="5400000">
              <a:off x="6411934" y="4374355"/>
              <a:ext cx="234658" cy="1737"/>
            </a:xfrm>
            <a:prstGeom prst="bentConnector3">
              <a:avLst>
                <a:gd name="adj1" fmla="val 50000"/>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5039311" y="3229729"/>
            <a:ext cx="1189914" cy="756617"/>
            <a:chOff x="4595776" y="3779279"/>
            <a:chExt cx="1189914" cy="756617"/>
          </a:xfrm>
        </p:grpSpPr>
        <p:sp>
          <p:nvSpPr>
            <p:cNvPr id="26" name="Rounded Rectangle 25"/>
            <p:cNvSpPr/>
            <p:nvPr/>
          </p:nvSpPr>
          <p:spPr>
            <a:xfrm>
              <a:off x="4595776" y="3779279"/>
              <a:ext cx="1189914" cy="478615"/>
            </a:xfrm>
            <a:prstGeom prst="roundRect">
              <a:avLst/>
            </a:prstGeom>
            <a:noFill/>
            <a:ln w="19050">
              <a:solidFill>
                <a:schemeClr val="tx1">
                  <a:lumMod val="50000"/>
                  <a:lumOff val="50000"/>
                </a:schemeClr>
              </a:solidFill>
            </a:ln>
            <a:effectLst/>
          </p:spPr>
          <p:txBody>
            <a:bodyPr tIns="91440" bIns="91440" anchor="ctr"/>
            <a:lstStyle/>
            <a:p>
              <a:pPr algn="ctr"/>
              <a:r>
                <a:rPr lang="en-US" sz="1200" dirty="0" smtClean="0">
                  <a:solidFill>
                    <a:prstClr val="black"/>
                  </a:solidFill>
                  <a:cs typeface="Arial"/>
                </a:rPr>
                <a:t>SSL Session State Attacks</a:t>
              </a:r>
              <a:endParaRPr lang="en-US" sz="1200" dirty="0">
                <a:solidFill>
                  <a:prstClr val="black"/>
                </a:solidFill>
                <a:cs typeface="Arial"/>
              </a:endParaRPr>
            </a:p>
          </p:txBody>
        </p:sp>
        <p:cxnSp>
          <p:nvCxnSpPr>
            <p:cNvPr id="27" name="Elbow Connector 26"/>
            <p:cNvCxnSpPr>
              <a:stCxn id="12" idx="0"/>
            </p:cNvCxnSpPr>
            <p:nvPr/>
          </p:nvCxnSpPr>
          <p:spPr>
            <a:xfrm rot="16200000" flipH="1">
              <a:off x="5122861" y="4412986"/>
              <a:ext cx="245819" cy="1"/>
            </a:xfrm>
            <a:prstGeom prst="bentConnector3">
              <a:avLst>
                <a:gd name="adj1" fmla="val 1388"/>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992608" y="1940373"/>
            <a:ext cx="1683059" cy="1923063"/>
            <a:chOff x="7938978" y="2952498"/>
            <a:chExt cx="1683059" cy="1923063"/>
          </a:xfrm>
          <a:noFill/>
        </p:grpSpPr>
        <p:cxnSp>
          <p:nvCxnSpPr>
            <p:cNvPr id="29" name="Elbow Connector 28"/>
            <p:cNvCxnSpPr/>
            <p:nvPr/>
          </p:nvCxnSpPr>
          <p:spPr>
            <a:xfrm rot="16200000" flipH="1">
              <a:off x="8589406" y="3842930"/>
              <a:ext cx="1715930" cy="349332"/>
            </a:xfrm>
            <a:prstGeom prst="bentConnector3">
              <a:avLst>
                <a:gd name="adj1" fmla="val 688"/>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7938978" y="2952498"/>
              <a:ext cx="1316964" cy="326900"/>
            </a:xfrm>
            <a:prstGeom prst="roundRect">
              <a:avLst/>
            </a:prstGeom>
            <a:grp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HTTP Floods</a:t>
              </a:r>
            </a:p>
          </p:txBody>
        </p:sp>
      </p:grpSp>
      <p:grpSp>
        <p:nvGrpSpPr>
          <p:cNvPr id="32" name="Group 31"/>
          <p:cNvGrpSpPr/>
          <p:nvPr/>
        </p:nvGrpSpPr>
        <p:grpSpPr>
          <a:xfrm>
            <a:off x="7020276" y="2492340"/>
            <a:ext cx="1480725" cy="1371096"/>
            <a:chOff x="7966646" y="3504465"/>
            <a:chExt cx="1480725" cy="1371096"/>
          </a:xfrm>
          <a:noFill/>
        </p:grpSpPr>
        <p:cxnSp>
          <p:nvCxnSpPr>
            <p:cNvPr id="33" name="Elbow Connector 32"/>
            <p:cNvCxnSpPr>
              <a:stCxn id="34" idx="3"/>
            </p:cNvCxnSpPr>
            <p:nvPr/>
          </p:nvCxnSpPr>
          <p:spPr>
            <a:xfrm>
              <a:off x="9283610" y="3751641"/>
              <a:ext cx="163761" cy="1123920"/>
            </a:xfrm>
            <a:prstGeom prst="bentConnector2">
              <a:avLst/>
            </a:prstGeom>
            <a:grpFill/>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7966646" y="3504465"/>
              <a:ext cx="1316964" cy="494351"/>
            </a:xfrm>
            <a:prstGeom prst="roundRect">
              <a:avLst/>
            </a:prstGeom>
            <a:grpFill/>
            <a:ln w="19050">
              <a:solidFill>
                <a:schemeClr val="tx1">
                  <a:lumMod val="50000"/>
                  <a:lumOff val="50000"/>
                </a:schemeClr>
              </a:solidFill>
            </a:ln>
            <a:effectLst/>
          </p:spPr>
          <p:txBody>
            <a:bodyPr tIns="91440" bIns="91440" anchor="ctr"/>
            <a:lstStyle/>
            <a:p>
              <a:pPr algn="ctr"/>
              <a:r>
                <a:rPr lang="en-US" sz="1200" dirty="0" smtClean="0">
                  <a:solidFill>
                    <a:prstClr val="black"/>
                  </a:solidFill>
                  <a:cs typeface="Arial"/>
                </a:rPr>
                <a:t>Single Packet DDoS</a:t>
              </a:r>
              <a:endParaRPr lang="en-US" sz="1200" dirty="0">
                <a:solidFill>
                  <a:prstClr val="black"/>
                </a:solidFill>
                <a:cs typeface="Arial"/>
              </a:endParaRPr>
            </a:p>
          </p:txBody>
        </p:sp>
      </p:grpSp>
      <p:pic>
        <p:nvPicPr>
          <p:cNvPr id="3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851502" y="1790006"/>
            <a:ext cx="337547" cy="337547"/>
          </a:xfrm>
          <a:prstGeom prst="rect">
            <a:avLst/>
          </a:prstGeom>
          <a:noFill/>
        </p:spPr>
      </p:pic>
      <p:grpSp>
        <p:nvGrpSpPr>
          <p:cNvPr id="37" name="Group 36"/>
          <p:cNvGrpSpPr/>
          <p:nvPr/>
        </p:nvGrpSpPr>
        <p:grpSpPr>
          <a:xfrm>
            <a:off x="9140322" y="3167509"/>
            <a:ext cx="1460939" cy="926618"/>
            <a:chOff x="10086692" y="3510882"/>
            <a:chExt cx="1460939" cy="926618"/>
          </a:xfrm>
        </p:grpSpPr>
        <p:cxnSp>
          <p:nvCxnSpPr>
            <p:cNvPr id="38" name="Elbow Connector 37"/>
            <p:cNvCxnSpPr>
              <a:stCxn id="40" idx="1"/>
            </p:cNvCxnSpPr>
            <p:nvPr/>
          </p:nvCxnSpPr>
          <p:spPr>
            <a:xfrm rot="10800000" flipV="1">
              <a:off x="10086692" y="3674332"/>
              <a:ext cx="143974" cy="655384"/>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Elbow Connector 38"/>
            <p:cNvCxnSpPr>
              <a:stCxn id="40" idx="3"/>
            </p:cNvCxnSpPr>
            <p:nvPr/>
          </p:nvCxnSpPr>
          <p:spPr>
            <a:xfrm flipH="1">
              <a:off x="11286199" y="3674332"/>
              <a:ext cx="261432" cy="763168"/>
            </a:xfrm>
            <a:prstGeom prst="bentConnector4">
              <a:avLst>
                <a:gd name="adj1" fmla="val -87441"/>
                <a:gd name="adj2" fmla="val 122869"/>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0" name="Rounded Rectangular Callout 41"/>
            <p:cNvSpPr/>
            <p:nvPr/>
          </p:nvSpPr>
          <p:spPr>
            <a:xfrm>
              <a:off x="10230666" y="3510882"/>
              <a:ext cx="1316965" cy="326900"/>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App Misuse</a:t>
              </a:r>
            </a:p>
          </p:txBody>
        </p:sp>
      </p:grpSp>
      <p:grpSp>
        <p:nvGrpSpPr>
          <p:cNvPr id="41" name="Group 40"/>
          <p:cNvGrpSpPr/>
          <p:nvPr/>
        </p:nvGrpSpPr>
        <p:grpSpPr>
          <a:xfrm>
            <a:off x="8976646" y="2602863"/>
            <a:ext cx="1604459" cy="1232878"/>
            <a:chOff x="9923016" y="2946236"/>
            <a:chExt cx="1604459" cy="1232878"/>
          </a:xfrm>
        </p:grpSpPr>
        <p:cxnSp>
          <p:nvCxnSpPr>
            <p:cNvPr id="42" name="Elbow Connector 41"/>
            <p:cNvCxnSpPr>
              <a:stCxn id="43" idx="1"/>
            </p:cNvCxnSpPr>
            <p:nvPr/>
          </p:nvCxnSpPr>
          <p:spPr>
            <a:xfrm rot="10800000" flipV="1">
              <a:off x="9923016" y="3109685"/>
              <a:ext cx="287495" cy="1069429"/>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Rounded Rectangular Callout 41"/>
            <p:cNvSpPr/>
            <p:nvPr/>
          </p:nvSpPr>
          <p:spPr>
            <a:xfrm>
              <a:off x="10210510" y="2946236"/>
              <a:ext cx="1316965" cy="326900"/>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Brute Force</a:t>
              </a:r>
            </a:p>
          </p:txBody>
        </p:sp>
      </p:grpSp>
      <p:pic>
        <p:nvPicPr>
          <p:cNvPr id="44" name="Picture 7"/>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0380773" y="2478712"/>
            <a:ext cx="337547" cy="337547"/>
          </a:xfrm>
          <a:prstGeom prst="rect">
            <a:avLst/>
          </a:prstGeom>
          <a:noFill/>
        </p:spPr>
      </p:pic>
      <p:pic>
        <p:nvPicPr>
          <p:cNvPr id="45"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468565" y="2630775"/>
            <a:ext cx="337547" cy="337547"/>
          </a:xfrm>
          <a:prstGeom prst="rect">
            <a:avLst/>
          </a:prstGeom>
          <a:noFill/>
        </p:spPr>
      </p:pic>
      <p:pic>
        <p:nvPicPr>
          <p:cNvPr id="4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385511" y="3062130"/>
            <a:ext cx="337548" cy="337548"/>
          </a:xfrm>
          <a:prstGeom prst="rect">
            <a:avLst/>
          </a:prstGeom>
          <a:noFill/>
        </p:spPr>
      </p:pic>
      <p:pic>
        <p:nvPicPr>
          <p:cNvPr id="48" name="Picture 7"/>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36202" y="3034450"/>
            <a:ext cx="337547" cy="337547"/>
          </a:xfrm>
          <a:prstGeom prst="rect">
            <a:avLst/>
          </a:prstGeom>
          <a:noFill/>
        </p:spPr>
      </p:pic>
      <p:pic>
        <p:nvPicPr>
          <p:cNvPr id="49"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0412332" y="3028105"/>
            <a:ext cx="337547" cy="337547"/>
          </a:xfrm>
          <a:prstGeom prst="rect">
            <a:avLst/>
          </a:prstGeom>
          <a:noFill/>
        </p:spPr>
      </p:pic>
      <p:pic>
        <p:nvPicPr>
          <p:cNvPr id="50" name="Picture 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8124009" y="2345386"/>
            <a:ext cx="337547" cy="337547"/>
          </a:xfrm>
          <a:prstGeom prst="rect">
            <a:avLst/>
          </a:prstGeom>
          <a:noFill/>
        </p:spPr>
      </p:pic>
      <p:sp>
        <p:nvSpPr>
          <p:cNvPr id="51" name="TextBox 50"/>
          <p:cNvSpPr txBox="1"/>
          <p:nvPr/>
        </p:nvSpPr>
        <p:spPr>
          <a:xfrm>
            <a:off x="2289782" y="5044248"/>
            <a:ext cx="1710540" cy="261610"/>
          </a:xfrm>
          <a:prstGeom prst="rect">
            <a:avLst/>
          </a:prstGeom>
          <a:noFill/>
        </p:spPr>
        <p:txBody>
          <a:bodyPr wrap="square" rtlCol="0">
            <a:spAutoFit/>
          </a:bodyPr>
          <a:lstStyle/>
          <a:p>
            <a:pPr algn="ctr"/>
            <a:r>
              <a:rPr lang="en-US" sz="1100" b="1" dirty="0" smtClean="0">
                <a:solidFill>
                  <a:srgbClr val="0D9547"/>
                </a:solidFill>
                <a:cs typeface="Arial"/>
              </a:rPr>
              <a:t>Cloud DDoS protection</a:t>
            </a:r>
          </a:p>
        </p:txBody>
      </p:sp>
      <p:grpSp>
        <p:nvGrpSpPr>
          <p:cNvPr id="52" name="Group 51"/>
          <p:cNvGrpSpPr/>
          <p:nvPr/>
        </p:nvGrpSpPr>
        <p:grpSpPr>
          <a:xfrm>
            <a:off x="4000322" y="5044248"/>
            <a:ext cx="1312182" cy="281736"/>
            <a:chOff x="5704360" y="5672788"/>
            <a:chExt cx="1312182" cy="281736"/>
          </a:xfrm>
        </p:grpSpPr>
        <p:sp>
          <p:nvSpPr>
            <p:cNvPr id="53" name="TextBox 52"/>
            <p:cNvSpPr txBox="1"/>
            <p:nvPr/>
          </p:nvSpPr>
          <p:spPr>
            <a:xfrm>
              <a:off x="5755764" y="5672788"/>
              <a:ext cx="1260778" cy="261610"/>
            </a:xfrm>
            <a:prstGeom prst="rect">
              <a:avLst/>
            </a:prstGeom>
            <a:noFill/>
          </p:spPr>
          <p:txBody>
            <a:bodyPr wrap="square" rtlCol="0">
              <a:spAutoFit/>
            </a:bodyPr>
            <a:lstStyle/>
            <a:p>
              <a:pPr algn="ctr"/>
              <a:r>
                <a:rPr lang="en-US" sz="1100" b="1" dirty="0" smtClean="0">
                  <a:solidFill>
                    <a:srgbClr val="0D9547"/>
                  </a:solidFill>
                  <a:cs typeface="Arial"/>
                </a:rPr>
                <a:t>DoS protection</a:t>
              </a:r>
            </a:p>
          </p:txBody>
        </p:sp>
        <p:cxnSp>
          <p:nvCxnSpPr>
            <p:cNvPr id="54" name="Straight Connector 53"/>
            <p:cNvCxnSpPr/>
            <p:nvPr/>
          </p:nvCxnSpPr>
          <p:spPr>
            <a:xfrm>
              <a:off x="5704360"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5329719" y="5044248"/>
            <a:ext cx="1509080" cy="281736"/>
            <a:chOff x="7033757" y="5672788"/>
            <a:chExt cx="1509080" cy="281736"/>
          </a:xfrm>
        </p:grpSpPr>
        <p:sp>
          <p:nvSpPr>
            <p:cNvPr id="56" name="TextBox 55"/>
            <p:cNvSpPr txBox="1"/>
            <p:nvPr/>
          </p:nvSpPr>
          <p:spPr>
            <a:xfrm>
              <a:off x="7067946" y="5672788"/>
              <a:ext cx="1474891" cy="261610"/>
            </a:xfrm>
            <a:prstGeom prst="rect">
              <a:avLst/>
            </a:prstGeom>
            <a:noFill/>
          </p:spPr>
          <p:txBody>
            <a:bodyPr wrap="square" rtlCol="0">
              <a:spAutoFit/>
            </a:bodyPr>
            <a:lstStyle/>
            <a:p>
              <a:pPr algn="ctr"/>
              <a:r>
                <a:rPr lang="en-US" sz="1100" b="1" dirty="0" smtClean="0">
                  <a:solidFill>
                    <a:srgbClr val="245590"/>
                  </a:solidFill>
                  <a:cs typeface="Arial"/>
                </a:rPr>
                <a:t>Behavioral analysis</a:t>
              </a:r>
            </a:p>
          </p:txBody>
        </p:sp>
        <p:cxnSp>
          <p:nvCxnSpPr>
            <p:cNvPr id="57" name="Straight Connector 56"/>
            <p:cNvCxnSpPr/>
            <p:nvPr/>
          </p:nvCxnSpPr>
          <p:spPr>
            <a:xfrm>
              <a:off x="703375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p:nvGrpSpPr>
        <p:grpSpPr>
          <a:xfrm>
            <a:off x="6838799" y="5044248"/>
            <a:ext cx="490104" cy="281736"/>
            <a:chOff x="8542837" y="5672788"/>
            <a:chExt cx="490104" cy="281736"/>
          </a:xfrm>
        </p:grpSpPr>
        <p:sp>
          <p:nvSpPr>
            <p:cNvPr id="59" name="TextBox 58"/>
            <p:cNvSpPr txBox="1"/>
            <p:nvPr/>
          </p:nvSpPr>
          <p:spPr>
            <a:xfrm>
              <a:off x="8594241" y="5672788"/>
              <a:ext cx="438700" cy="261610"/>
            </a:xfrm>
            <a:prstGeom prst="rect">
              <a:avLst/>
            </a:prstGeom>
            <a:noFill/>
          </p:spPr>
          <p:txBody>
            <a:bodyPr wrap="square" rtlCol="0">
              <a:spAutoFit/>
            </a:bodyPr>
            <a:lstStyle/>
            <a:p>
              <a:pPr algn="ctr"/>
              <a:r>
                <a:rPr lang="en-US" sz="1100" b="1" dirty="0" smtClean="0">
                  <a:solidFill>
                    <a:srgbClr val="C00000"/>
                  </a:solidFill>
                  <a:cs typeface="Arial"/>
                </a:rPr>
                <a:t>IPS</a:t>
              </a:r>
            </a:p>
          </p:txBody>
        </p:sp>
        <p:cxnSp>
          <p:nvCxnSpPr>
            <p:cNvPr id="60" name="Straight Connector 59"/>
            <p:cNvCxnSpPr/>
            <p:nvPr/>
          </p:nvCxnSpPr>
          <p:spPr>
            <a:xfrm>
              <a:off x="854283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7345628" y="5044248"/>
            <a:ext cx="590795" cy="281736"/>
            <a:chOff x="9049666" y="5672788"/>
            <a:chExt cx="590795" cy="281736"/>
          </a:xfrm>
        </p:grpSpPr>
        <p:sp>
          <p:nvSpPr>
            <p:cNvPr id="62" name="TextBox 61"/>
            <p:cNvSpPr txBox="1"/>
            <p:nvPr/>
          </p:nvSpPr>
          <p:spPr>
            <a:xfrm>
              <a:off x="9084345" y="5672788"/>
              <a:ext cx="556116" cy="261610"/>
            </a:xfrm>
            <a:prstGeom prst="rect">
              <a:avLst/>
            </a:prstGeom>
            <a:noFill/>
          </p:spPr>
          <p:txBody>
            <a:bodyPr wrap="square" rtlCol="0">
              <a:spAutoFit/>
            </a:bodyPr>
            <a:lstStyle/>
            <a:p>
              <a:pPr algn="ctr"/>
              <a:r>
                <a:rPr lang="en-US" sz="1100" b="1" dirty="0" smtClean="0">
                  <a:solidFill>
                    <a:srgbClr val="F3B91A"/>
                  </a:solidFill>
                  <a:cs typeface="Arial"/>
                </a:rPr>
                <a:t>WAF</a:t>
              </a:r>
            </a:p>
          </p:txBody>
        </p:sp>
        <p:cxnSp>
          <p:nvCxnSpPr>
            <p:cNvPr id="63" name="Straight Connector 62"/>
            <p:cNvCxnSpPr/>
            <p:nvPr/>
          </p:nvCxnSpPr>
          <p:spPr>
            <a:xfrm>
              <a:off x="9049666"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7987829" y="5044248"/>
            <a:ext cx="1188033" cy="281736"/>
            <a:chOff x="9691867" y="5672788"/>
            <a:chExt cx="1188033" cy="281736"/>
          </a:xfrm>
        </p:grpSpPr>
        <p:sp>
          <p:nvSpPr>
            <p:cNvPr id="65" name="TextBox 64"/>
            <p:cNvSpPr txBox="1"/>
            <p:nvPr/>
          </p:nvSpPr>
          <p:spPr>
            <a:xfrm>
              <a:off x="9691867" y="5672788"/>
              <a:ext cx="1188033" cy="261610"/>
            </a:xfrm>
            <a:prstGeom prst="rect">
              <a:avLst/>
            </a:prstGeom>
            <a:noFill/>
          </p:spPr>
          <p:txBody>
            <a:bodyPr wrap="square" rtlCol="0">
              <a:spAutoFit/>
            </a:bodyPr>
            <a:lstStyle/>
            <a:p>
              <a:pPr algn="ctr"/>
              <a:r>
                <a:rPr lang="en-US" sz="1100" b="1" dirty="0" smtClean="0">
                  <a:solidFill>
                    <a:prstClr val="white">
                      <a:lumMod val="50000"/>
                    </a:prstClr>
                  </a:solidFill>
                  <a:cs typeface="Arial"/>
                </a:rPr>
                <a:t>SSL protection</a:t>
              </a:r>
            </a:p>
          </p:txBody>
        </p:sp>
        <p:cxnSp>
          <p:nvCxnSpPr>
            <p:cNvPr id="66" name="Straight Connector 65"/>
            <p:cNvCxnSpPr/>
            <p:nvPr/>
          </p:nvCxnSpPr>
          <p:spPr>
            <a:xfrm>
              <a:off x="9691867" y="5672788"/>
              <a:ext cx="0" cy="28173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67" name="Picture 6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8520" y="3755851"/>
            <a:ext cx="857972" cy="857972"/>
          </a:xfrm>
          <a:prstGeom prst="rect">
            <a:avLst/>
          </a:prstGeom>
        </p:spPr>
      </p:pic>
      <p:grpSp>
        <p:nvGrpSpPr>
          <p:cNvPr id="68" name="Group 67"/>
          <p:cNvGrpSpPr/>
          <p:nvPr/>
        </p:nvGrpSpPr>
        <p:grpSpPr>
          <a:xfrm>
            <a:off x="2135958" y="3794850"/>
            <a:ext cx="1453927" cy="1039631"/>
            <a:chOff x="2135958" y="4304473"/>
            <a:chExt cx="1453927" cy="1039631"/>
          </a:xfrm>
        </p:grpSpPr>
        <p:sp>
          <p:nvSpPr>
            <p:cNvPr id="69" name="TextBox 68"/>
            <p:cNvSpPr txBox="1"/>
            <p:nvPr/>
          </p:nvSpPr>
          <p:spPr>
            <a:xfrm>
              <a:off x="2135958" y="5113273"/>
              <a:ext cx="1453927" cy="230831"/>
            </a:xfrm>
            <a:prstGeom prst="rect">
              <a:avLst/>
            </a:prstGeom>
            <a:noFill/>
          </p:spPr>
          <p:txBody>
            <a:bodyPr wrap="square" rtlCol="0">
              <a:spAutoFit/>
            </a:bodyPr>
            <a:lstStyle/>
            <a:p>
              <a:pPr algn="ctr"/>
              <a:r>
                <a:rPr lang="en-US" sz="900" dirty="0" smtClean="0">
                  <a:solidFill>
                    <a:prstClr val="black"/>
                  </a:solidFill>
                  <a:cs typeface="Arial"/>
                </a:rPr>
                <a:t>Internet Pipe</a:t>
              </a:r>
            </a:p>
          </p:txBody>
        </p:sp>
        <p:pic>
          <p:nvPicPr>
            <p:cNvPr id="70" name="Picture 6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78058" y="4304473"/>
              <a:ext cx="779975" cy="779975"/>
            </a:xfrm>
            <a:prstGeom prst="rect">
              <a:avLst/>
            </a:prstGeom>
          </p:spPr>
        </p:pic>
      </p:grpSp>
      <p:grpSp>
        <p:nvGrpSpPr>
          <p:cNvPr id="71" name="Group 70"/>
          <p:cNvGrpSpPr/>
          <p:nvPr/>
        </p:nvGrpSpPr>
        <p:grpSpPr>
          <a:xfrm>
            <a:off x="3488907" y="3916568"/>
            <a:ext cx="1453927" cy="917913"/>
            <a:chOff x="3488907" y="4426191"/>
            <a:chExt cx="1453927" cy="917913"/>
          </a:xfrm>
        </p:grpSpPr>
        <p:sp>
          <p:nvSpPr>
            <p:cNvPr id="72" name="TextBox 71"/>
            <p:cNvSpPr txBox="1"/>
            <p:nvPr/>
          </p:nvSpPr>
          <p:spPr>
            <a:xfrm>
              <a:off x="3488907" y="5113273"/>
              <a:ext cx="1453927" cy="230831"/>
            </a:xfrm>
            <a:prstGeom prst="rect">
              <a:avLst/>
            </a:prstGeom>
            <a:noFill/>
          </p:spPr>
          <p:txBody>
            <a:bodyPr wrap="square" rtlCol="0">
              <a:spAutoFit/>
            </a:bodyPr>
            <a:lstStyle/>
            <a:p>
              <a:pPr algn="ctr"/>
              <a:r>
                <a:rPr lang="en-US" sz="900" dirty="0" smtClean="0">
                  <a:solidFill>
                    <a:prstClr val="black"/>
                  </a:solidFill>
                  <a:cs typeface="Arial"/>
                </a:rPr>
                <a:t>Firewall</a:t>
              </a:r>
            </a:p>
          </p:txBody>
        </p:sp>
        <p:pic>
          <p:nvPicPr>
            <p:cNvPr id="73" name="Picture 7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59599" y="4426191"/>
              <a:ext cx="709068" cy="709068"/>
            </a:xfrm>
            <a:prstGeom prst="rect">
              <a:avLst/>
            </a:prstGeom>
          </p:spPr>
        </p:pic>
      </p:grpSp>
      <p:grpSp>
        <p:nvGrpSpPr>
          <p:cNvPr id="77" name="Group 76"/>
          <p:cNvGrpSpPr/>
          <p:nvPr/>
        </p:nvGrpSpPr>
        <p:grpSpPr>
          <a:xfrm>
            <a:off x="8102156" y="3741708"/>
            <a:ext cx="1453927" cy="1107337"/>
            <a:chOff x="8102156" y="4251331"/>
            <a:chExt cx="1453927" cy="1107337"/>
          </a:xfrm>
        </p:grpSpPr>
        <p:sp>
          <p:nvSpPr>
            <p:cNvPr id="78" name="TextBox 77"/>
            <p:cNvSpPr txBox="1"/>
            <p:nvPr/>
          </p:nvSpPr>
          <p:spPr>
            <a:xfrm>
              <a:off x="8102156" y="5127837"/>
              <a:ext cx="1453927" cy="230831"/>
            </a:xfrm>
            <a:prstGeom prst="rect">
              <a:avLst/>
            </a:prstGeom>
            <a:noFill/>
          </p:spPr>
          <p:txBody>
            <a:bodyPr wrap="square" rtlCol="0">
              <a:spAutoFit/>
            </a:bodyPr>
            <a:lstStyle/>
            <a:p>
              <a:pPr algn="ctr"/>
              <a:r>
                <a:rPr lang="en-US" sz="900" dirty="0" smtClean="0">
                  <a:solidFill>
                    <a:prstClr val="black"/>
                  </a:solidFill>
                  <a:cs typeface="Arial"/>
                </a:rPr>
                <a:t>Server Under Attack</a:t>
              </a:r>
            </a:p>
          </p:txBody>
        </p:sp>
        <p:pic>
          <p:nvPicPr>
            <p:cNvPr id="79" name="Picture 7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55280" y="4251331"/>
              <a:ext cx="943769" cy="943769"/>
            </a:xfrm>
            <a:prstGeom prst="rect">
              <a:avLst/>
            </a:prstGeom>
          </p:spPr>
        </p:pic>
      </p:grpSp>
      <p:grpSp>
        <p:nvGrpSpPr>
          <p:cNvPr id="80" name="Group 79"/>
          <p:cNvGrpSpPr/>
          <p:nvPr/>
        </p:nvGrpSpPr>
        <p:grpSpPr>
          <a:xfrm>
            <a:off x="9900614" y="3712953"/>
            <a:ext cx="943769" cy="1136092"/>
            <a:chOff x="9900614" y="4222576"/>
            <a:chExt cx="943769" cy="1136092"/>
          </a:xfrm>
        </p:grpSpPr>
        <p:sp>
          <p:nvSpPr>
            <p:cNvPr id="81" name="TextBox 80"/>
            <p:cNvSpPr txBox="1"/>
            <p:nvPr/>
          </p:nvSpPr>
          <p:spPr>
            <a:xfrm>
              <a:off x="9938575" y="5127837"/>
              <a:ext cx="895610" cy="230831"/>
            </a:xfrm>
            <a:prstGeom prst="rect">
              <a:avLst/>
            </a:prstGeom>
            <a:noFill/>
          </p:spPr>
          <p:txBody>
            <a:bodyPr wrap="square" rtlCol="0">
              <a:spAutoFit/>
            </a:bodyPr>
            <a:lstStyle/>
            <a:p>
              <a:pPr algn="ctr"/>
              <a:r>
                <a:rPr lang="en-US" sz="900" dirty="0" smtClean="0">
                  <a:solidFill>
                    <a:prstClr val="black"/>
                  </a:solidFill>
                  <a:cs typeface="Arial"/>
                </a:rPr>
                <a:t>SQL Server</a:t>
              </a:r>
            </a:p>
          </p:txBody>
        </p:sp>
        <p:pic>
          <p:nvPicPr>
            <p:cNvPr id="82" name="Picture 8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00614" y="4222576"/>
              <a:ext cx="943769" cy="943769"/>
            </a:xfrm>
            <a:prstGeom prst="rect">
              <a:avLst/>
            </a:prstGeom>
          </p:spPr>
        </p:pic>
      </p:grpSp>
      <p:sp>
        <p:nvSpPr>
          <p:cNvPr id="83"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62</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pic>
        <p:nvPicPr>
          <p:cNvPr id="84" name="Picture 7"/>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714178" y="3062130"/>
            <a:ext cx="337548" cy="337548"/>
          </a:xfrm>
          <a:prstGeom prst="rect">
            <a:avLst/>
          </a:prstGeom>
          <a:noFill/>
        </p:spPr>
      </p:pic>
      <p:pic>
        <p:nvPicPr>
          <p:cNvPr id="88" name="Picture 5"/>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4915538" y="3105055"/>
            <a:ext cx="337547" cy="337547"/>
          </a:xfrm>
          <a:prstGeom prst="rect">
            <a:avLst/>
          </a:prstGeom>
          <a:noFill/>
        </p:spPr>
      </p:pic>
      <p:pic>
        <p:nvPicPr>
          <p:cNvPr id="89" name="Picture 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039605" y="3105055"/>
            <a:ext cx="337547" cy="337547"/>
          </a:xfrm>
          <a:prstGeom prst="rect">
            <a:avLst/>
          </a:prstGeom>
          <a:noFill/>
        </p:spPr>
      </p:pic>
      <p:pic>
        <p:nvPicPr>
          <p:cNvPr id="90" name="Picture 7"/>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848144" y="2365769"/>
            <a:ext cx="337547" cy="337547"/>
          </a:xfrm>
          <a:prstGeom prst="rect">
            <a:avLst/>
          </a:prstGeom>
          <a:noFill/>
        </p:spPr>
      </p:pic>
      <p:pic>
        <p:nvPicPr>
          <p:cNvPr id="93" name="Picture 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8083628" y="1790005"/>
            <a:ext cx="337547" cy="337547"/>
          </a:xfrm>
          <a:prstGeom prst="rect">
            <a:avLst/>
          </a:prstGeom>
          <a:noFill/>
        </p:spPr>
      </p:pic>
      <p:grpSp>
        <p:nvGrpSpPr>
          <p:cNvPr id="107" name="Group 106"/>
          <p:cNvGrpSpPr/>
          <p:nvPr/>
        </p:nvGrpSpPr>
        <p:grpSpPr>
          <a:xfrm>
            <a:off x="8830982" y="1871598"/>
            <a:ext cx="1750123" cy="1964144"/>
            <a:chOff x="8830982" y="1871598"/>
            <a:chExt cx="1750123" cy="1964144"/>
          </a:xfrm>
        </p:grpSpPr>
        <p:sp>
          <p:nvSpPr>
            <p:cNvPr id="16" name="Rounded Rectangle 15"/>
            <p:cNvSpPr/>
            <p:nvPr/>
          </p:nvSpPr>
          <p:spPr>
            <a:xfrm>
              <a:off x="9264140" y="1871598"/>
              <a:ext cx="1316965" cy="508401"/>
            </a:xfrm>
            <a:prstGeom prst="roundRect">
              <a:avLst/>
            </a:prstGeom>
            <a:noFill/>
            <a:ln w="19050">
              <a:solidFill>
                <a:schemeClr val="tx1">
                  <a:lumMod val="50000"/>
                  <a:lumOff val="50000"/>
                </a:schemeClr>
              </a:solidFill>
            </a:ln>
            <a:effectLst/>
          </p:spPr>
          <p:txBody>
            <a:bodyPr tIns="91440" bIns="91440" anchor="ctr"/>
            <a:lstStyle/>
            <a:p>
              <a:pPr algn="ctr"/>
              <a:r>
                <a:rPr lang="en-US" sz="1200" dirty="0" smtClean="0">
                  <a:solidFill>
                    <a:prstClr val="black"/>
                  </a:solidFill>
                  <a:cs typeface="Arial"/>
                </a:rPr>
                <a:t>Encoding and Evasion</a:t>
              </a:r>
              <a:endParaRPr lang="en-US" sz="1200" dirty="0">
                <a:solidFill>
                  <a:prstClr val="black"/>
                </a:solidFill>
                <a:cs typeface="Arial"/>
              </a:endParaRPr>
            </a:p>
          </p:txBody>
        </p:sp>
        <p:cxnSp>
          <p:nvCxnSpPr>
            <p:cNvPr id="95" name="Elbow Connector 94"/>
            <p:cNvCxnSpPr/>
            <p:nvPr/>
          </p:nvCxnSpPr>
          <p:spPr>
            <a:xfrm rot="10800000" flipV="1">
              <a:off x="8830982" y="2137945"/>
              <a:ext cx="436975" cy="1697797"/>
            </a:xfrm>
            <a:prstGeom prst="bentConnector2">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6471796" y="3229729"/>
            <a:ext cx="1620065" cy="868073"/>
            <a:chOff x="6471796" y="3229729"/>
            <a:chExt cx="1620065" cy="868073"/>
          </a:xfrm>
        </p:grpSpPr>
        <p:sp>
          <p:nvSpPr>
            <p:cNvPr id="104" name="Rounded Rectangle 103"/>
            <p:cNvSpPr/>
            <p:nvPr/>
          </p:nvSpPr>
          <p:spPr>
            <a:xfrm>
              <a:off x="6471796" y="3229729"/>
              <a:ext cx="1620065" cy="602361"/>
            </a:xfrm>
            <a:prstGeom prst="roundRect">
              <a:avLst/>
            </a:prstGeom>
            <a:noFill/>
            <a:ln w="19050">
              <a:solidFill>
                <a:schemeClr val="tx1">
                  <a:lumMod val="50000"/>
                  <a:lumOff val="50000"/>
                </a:schemeClr>
              </a:solidFill>
            </a:ln>
            <a:effectLst/>
          </p:spPr>
          <p:txBody>
            <a:bodyPr tIns="91440" bIns="91440" anchor="ctr"/>
            <a:lstStyle/>
            <a:p>
              <a:pPr algn="ctr"/>
              <a:r>
                <a:rPr lang="en-US" sz="1200" dirty="0">
                  <a:solidFill>
                    <a:prstClr val="black"/>
                  </a:solidFill>
                  <a:cs typeface="Arial"/>
                </a:rPr>
                <a:t>SSL Vulnerability exploitation and compliance attacks</a:t>
              </a:r>
            </a:p>
          </p:txBody>
        </p:sp>
        <p:cxnSp>
          <p:nvCxnSpPr>
            <p:cNvPr id="105" name="Elbow Connector 104"/>
            <p:cNvCxnSpPr/>
            <p:nvPr/>
          </p:nvCxnSpPr>
          <p:spPr>
            <a:xfrm rot="16200000" flipH="1">
              <a:off x="7158918" y="3974892"/>
              <a:ext cx="245819" cy="1"/>
            </a:xfrm>
            <a:prstGeom prst="bentConnector3">
              <a:avLst>
                <a:gd name="adj1" fmla="val 1388"/>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563856" y="3776214"/>
            <a:ext cx="1453927" cy="1058267"/>
            <a:chOff x="6563856" y="4285837"/>
            <a:chExt cx="1453927" cy="1058267"/>
          </a:xfrm>
        </p:grpSpPr>
        <p:sp>
          <p:nvSpPr>
            <p:cNvPr id="75" name="TextBox 74"/>
            <p:cNvSpPr txBox="1"/>
            <p:nvPr/>
          </p:nvSpPr>
          <p:spPr>
            <a:xfrm>
              <a:off x="6563856" y="5113273"/>
              <a:ext cx="1453927" cy="230831"/>
            </a:xfrm>
            <a:prstGeom prst="rect">
              <a:avLst/>
            </a:prstGeom>
            <a:noFill/>
          </p:spPr>
          <p:txBody>
            <a:bodyPr wrap="square" rtlCol="0">
              <a:spAutoFit/>
            </a:bodyPr>
            <a:lstStyle/>
            <a:p>
              <a:pPr algn="ctr"/>
              <a:r>
                <a:rPr lang="en-US" sz="900" dirty="0" smtClean="0">
                  <a:solidFill>
                    <a:prstClr val="black"/>
                  </a:solidFill>
                  <a:cs typeface="Arial"/>
                </a:rPr>
                <a:t>Load Balancer/ADC</a:t>
              </a:r>
            </a:p>
          </p:txBody>
        </p:sp>
        <p:pic>
          <p:nvPicPr>
            <p:cNvPr id="76" name="Picture 7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809945" y="4285837"/>
              <a:ext cx="943769" cy="943769"/>
            </a:xfrm>
            <a:prstGeom prst="rect">
              <a:avLst/>
            </a:prstGeom>
          </p:spPr>
        </p:pic>
      </p:grpSp>
      <p:pic>
        <p:nvPicPr>
          <p:cNvPr id="17" name="Picture 5"/>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7876305" y="3105054"/>
            <a:ext cx="337548" cy="337548"/>
          </a:xfrm>
          <a:prstGeom prst="rect">
            <a:avLst/>
          </a:prstGeom>
          <a:noFill/>
        </p:spPr>
      </p:pic>
      <p:pic>
        <p:nvPicPr>
          <p:cNvPr id="92" name="Picture 7"/>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0374327" y="1714680"/>
            <a:ext cx="337547" cy="337547"/>
          </a:xfrm>
          <a:prstGeom prst="rect">
            <a:avLst/>
          </a:prstGeom>
          <a:noFill/>
        </p:spPr>
      </p:pic>
    </p:spTree>
    <p:extLst>
      <p:ext uri="{BB962C8B-B14F-4D97-AF65-F5344CB8AC3E}">
        <p14:creationId xmlns:p14="http://schemas.microsoft.com/office/powerpoint/2010/main" val="120104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par>
                                <p:cTn id="12" presetID="10" presetClass="entr" presetSubtype="0" fill="hold" nodeType="withEffect">
                                  <p:stCondLst>
                                    <p:cond delay="25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nodeType="withEffect">
                                  <p:stCondLst>
                                    <p:cond delay="750"/>
                                  </p:stCondLst>
                                  <p:childTnLst>
                                    <p:set>
                                      <p:cBhvr>
                                        <p:cTn id="19" dur="1" fill="hold">
                                          <p:stCondLst>
                                            <p:cond delay="0"/>
                                          </p:stCondLst>
                                        </p:cTn>
                                        <p:tgtEl>
                                          <p:spTgt spid="106"/>
                                        </p:tgtEl>
                                        <p:attrNameLst>
                                          <p:attrName>style.visibility</p:attrName>
                                        </p:attrNameLst>
                                      </p:cBhvr>
                                      <p:to>
                                        <p:strVal val="visible"/>
                                      </p:to>
                                    </p:set>
                                    <p:animEffect transition="in" filter="fade">
                                      <p:cBhvr>
                                        <p:cTn id="20" dur="500"/>
                                        <p:tgtEl>
                                          <p:spTgt spid="106"/>
                                        </p:tgtEl>
                                      </p:cBhvr>
                                    </p:animEffect>
                                  </p:childTnLst>
                                </p:cTn>
                              </p:par>
                              <p:par>
                                <p:cTn id="21" presetID="10" presetClass="entr" presetSubtype="0"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125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150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childTnLst>
                                </p:cTn>
                              </p:par>
                              <p:par>
                                <p:cTn id="30" presetID="10" presetClass="entr" presetSubtype="0" fill="hold" nodeType="withEffect">
                                  <p:stCondLst>
                                    <p:cond delay="175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nodeType="withEffect">
                                  <p:stCondLst>
                                    <p:cond delay="200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par>
                                <p:cTn id="48" presetID="53" presetClass="entr" presetSubtype="16"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500"/>
                                        <p:tgtEl>
                                          <p:spTgt spid="51"/>
                                        </p:tgtEl>
                                      </p:cBhvr>
                                    </p:animEffect>
                                  </p:childTnLst>
                                </p:cTn>
                              </p:par>
                              <p:par>
                                <p:cTn id="56" presetID="10" presetClass="entr" presetSubtype="0"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childTnLst>
                          </p:cTn>
                        </p:par>
                        <p:par>
                          <p:cTn id="59" fill="hold">
                            <p:stCondLst>
                              <p:cond delay="500"/>
                            </p:stCondLst>
                            <p:childTnLst>
                              <p:par>
                                <p:cTn id="60" presetID="53" presetClass="entr" presetSubtype="16" fill="hold" nodeType="afterEffect">
                                  <p:stCondLst>
                                    <p:cond delay="0"/>
                                  </p:stCondLst>
                                  <p:childTnLst>
                                    <p:set>
                                      <p:cBhvr>
                                        <p:cTn id="61" dur="1" fill="hold">
                                          <p:stCondLst>
                                            <p:cond delay="0"/>
                                          </p:stCondLst>
                                        </p:cTn>
                                        <p:tgtEl>
                                          <p:spTgt spid="84"/>
                                        </p:tgtEl>
                                        <p:attrNameLst>
                                          <p:attrName>style.visibility</p:attrName>
                                        </p:attrNameLst>
                                      </p:cBhvr>
                                      <p:to>
                                        <p:strVal val="visible"/>
                                      </p:to>
                                    </p:set>
                                    <p:anim calcmode="lin" valueType="num">
                                      <p:cBhvr>
                                        <p:cTn id="62" dur="500" fill="hold"/>
                                        <p:tgtEl>
                                          <p:spTgt spid="84"/>
                                        </p:tgtEl>
                                        <p:attrNameLst>
                                          <p:attrName>ppt_w</p:attrName>
                                        </p:attrNameLst>
                                      </p:cBhvr>
                                      <p:tavLst>
                                        <p:tav tm="0">
                                          <p:val>
                                            <p:fltVal val="0"/>
                                          </p:val>
                                        </p:tav>
                                        <p:tav tm="100000">
                                          <p:val>
                                            <p:strVal val="#ppt_w"/>
                                          </p:val>
                                        </p:tav>
                                      </p:tavLst>
                                    </p:anim>
                                    <p:anim calcmode="lin" valueType="num">
                                      <p:cBhvr>
                                        <p:cTn id="63" dur="500" fill="hold"/>
                                        <p:tgtEl>
                                          <p:spTgt spid="84"/>
                                        </p:tgtEl>
                                        <p:attrNameLst>
                                          <p:attrName>ppt_h</p:attrName>
                                        </p:attrNameLst>
                                      </p:cBhvr>
                                      <p:tavLst>
                                        <p:tav tm="0">
                                          <p:val>
                                            <p:fltVal val="0"/>
                                          </p:val>
                                        </p:tav>
                                        <p:tav tm="100000">
                                          <p:val>
                                            <p:strVal val="#ppt_h"/>
                                          </p:val>
                                        </p:tav>
                                      </p:tavLst>
                                    </p:anim>
                                    <p:animEffect transition="in" filter="fade">
                                      <p:cBhvr>
                                        <p:cTn id="64" dur="500"/>
                                        <p:tgtEl>
                                          <p:spTgt spid="84"/>
                                        </p:tgtEl>
                                      </p:cBhvr>
                                    </p:animEffect>
                                  </p:childTnLst>
                                </p:cTn>
                              </p:par>
                              <p:par>
                                <p:cTn id="65" presetID="53" presetClass="entr" presetSubtype="16"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p:cTn id="67" dur="500" fill="hold"/>
                                        <p:tgtEl>
                                          <p:spTgt spid="49"/>
                                        </p:tgtEl>
                                        <p:attrNameLst>
                                          <p:attrName>ppt_w</p:attrName>
                                        </p:attrNameLst>
                                      </p:cBhvr>
                                      <p:tavLst>
                                        <p:tav tm="0">
                                          <p:val>
                                            <p:fltVal val="0"/>
                                          </p:val>
                                        </p:tav>
                                        <p:tav tm="100000">
                                          <p:val>
                                            <p:strVal val="#ppt_w"/>
                                          </p:val>
                                        </p:tav>
                                      </p:tavLst>
                                    </p:anim>
                                    <p:anim calcmode="lin" valueType="num">
                                      <p:cBhvr>
                                        <p:cTn id="68" dur="500" fill="hold"/>
                                        <p:tgtEl>
                                          <p:spTgt spid="49"/>
                                        </p:tgtEl>
                                        <p:attrNameLst>
                                          <p:attrName>ppt_h</p:attrName>
                                        </p:attrNameLst>
                                      </p:cBhvr>
                                      <p:tavLst>
                                        <p:tav tm="0">
                                          <p:val>
                                            <p:fltVal val="0"/>
                                          </p:val>
                                        </p:tav>
                                        <p:tav tm="100000">
                                          <p:val>
                                            <p:strVal val="#ppt_h"/>
                                          </p:val>
                                        </p:tav>
                                      </p:tavLst>
                                    </p:anim>
                                    <p:animEffect transition="in" filter="fade">
                                      <p:cBhvr>
                                        <p:cTn id="69" dur="500"/>
                                        <p:tgtEl>
                                          <p:spTgt spid="49"/>
                                        </p:tgtEl>
                                      </p:cBhvr>
                                    </p:animEffect>
                                  </p:childTnLst>
                                </p:cTn>
                              </p:par>
                              <p:par>
                                <p:cTn id="70" presetID="10" presetClass="entr" presetSubtype="0" fill="hold"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childTnLst>
                          </p:cTn>
                        </p:par>
                        <p:par>
                          <p:cTn id="73" fill="hold">
                            <p:stCondLst>
                              <p:cond delay="1000"/>
                            </p:stCondLst>
                            <p:childTnLst>
                              <p:par>
                                <p:cTn id="74" presetID="53" presetClass="entr" presetSubtype="16" fill="hold" nodeType="afterEffect">
                                  <p:stCondLst>
                                    <p:cond delay="0"/>
                                  </p:stCondLst>
                                  <p:childTnLst>
                                    <p:set>
                                      <p:cBhvr>
                                        <p:cTn id="75" dur="1" fill="hold">
                                          <p:stCondLst>
                                            <p:cond delay="0"/>
                                          </p:stCondLst>
                                        </p:cTn>
                                        <p:tgtEl>
                                          <p:spTgt spid="88"/>
                                        </p:tgtEl>
                                        <p:attrNameLst>
                                          <p:attrName>style.visibility</p:attrName>
                                        </p:attrNameLst>
                                      </p:cBhvr>
                                      <p:to>
                                        <p:strVal val="visible"/>
                                      </p:to>
                                    </p:set>
                                    <p:anim calcmode="lin" valueType="num">
                                      <p:cBhvr>
                                        <p:cTn id="76" dur="500" fill="hold"/>
                                        <p:tgtEl>
                                          <p:spTgt spid="88"/>
                                        </p:tgtEl>
                                        <p:attrNameLst>
                                          <p:attrName>ppt_w</p:attrName>
                                        </p:attrNameLst>
                                      </p:cBhvr>
                                      <p:tavLst>
                                        <p:tav tm="0">
                                          <p:val>
                                            <p:fltVal val="0"/>
                                          </p:val>
                                        </p:tav>
                                        <p:tav tm="100000">
                                          <p:val>
                                            <p:strVal val="#ppt_w"/>
                                          </p:val>
                                        </p:tav>
                                      </p:tavLst>
                                    </p:anim>
                                    <p:anim calcmode="lin" valueType="num">
                                      <p:cBhvr>
                                        <p:cTn id="77" dur="500" fill="hold"/>
                                        <p:tgtEl>
                                          <p:spTgt spid="88"/>
                                        </p:tgtEl>
                                        <p:attrNameLst>
                                          <p:attrName>ppt_h</p:attrName>
                                        </p:attrNameLst>
                                      </p:cBhvr>
                                      <p:tavLst>
                                        <p:tav tm="0">
                                          <p:val>
                                            <p:fltVal val="0"/>
                                          </p:val>
                                        </p:tav>
                                        <p:tav tm="100000">
                                          <p:val>
                                            <p:strVal val="#ppt_h"/>
                                          </p:val>
                                        </p:tav>
                                      </p:tavLst>
                                    </p:anim>
                                    <p:animEffect transition="in" filter="fade">
                                      <p:cBhvr>
                                        <p:cTn id="78" dur="500"/>
                                        <p:tgtEl>
                                          <p:spTgt spid="88"/>
                                        </p:tgtEl>
                                      </p:cBhvr>
                                    </p:animEffect>
                                  </p:childTnLst>
                                </p:cTn>
                              </p:par>
                              <p:par>
                                <p:cTn id="79" presetID="53" presetClass="entr" presetSubtype="16" fill="hold" nodeType="with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p:cTn id="81" dur="500" fill="hold"/>
                                        <p:tgtEl>
                                          <p:spTgt spid="17"/>
                                        </p:tgtEl>
                                        <p:attrNameLst>
                                          <p:attrName>ppt_w</p:attrName>
                                        </p:attrNameLst>
                                      </p:cBhvr>
                                      <p:tavLst>
                                        <p:tav tm="0">
                                          <p:val>
                                            <p:fltVal val="0"/>
                                          </p:val>
                                        </p:tav>
                                        <p:tav tm="100000">
                                          <p:val>
                                            <p:strVal val="#ppt_w"/>
                                          </p:val>
                                        </p:tav>
                                      </p:tavLst>
                                    </p:anim>
                                    <p:anim calcmode="lin" valueType="num">
                                      <p:cBhvr>
                                        <p:cTn id="82" dur="500" fill="hold"/>
                                        <p:tgtEl>
                                          <p:spTgt spid="17"/>
                                        </p:tgtEl>
                                        <p:attrNameLst>
                                          <p:attrName>ppt_h</p:attrName>
                                        </p:attrNameLst>
                                      </p:cBhvr>
                                      <p:tavLst>
                                        <p:tav tm="0">
                                          <p:val>
                                            <p:fltVal val="0"/>
                                          </p:val>
                                        </p:tav>
                                        <p:tav tm="100000">
                                          <p:val>
                                            <p:strVal val="#ppt_h"/>
                                          </p:val>
                                        </p:tav>
                                      </p:tavLst>
                                    </p:anim>
                                    <p:animEffect transition="in" filter="fade">
                                      <p:cBhvr>
                                        <p:cTn id="83" dur="500"/>
                                        <p:tgtEl>
                                          <p:spTgt spid="17"/>
                                        </p:tgtEl>
                                      </p:cBhvr>
                                    </p:animEffect>
                                  </p:childTnLst>
                                </p:cTn>
                              </p:par>
                              <p:par>
                                <p:cTn id="84" presetID="10" presetClass="entr" presetSubtype="0" fill="hold"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childTnLst>
                          </p:cTn>
                        </p:par>
                        <p:par>
                          <p:cTn id="87" fill="hold">
                            <p:stCondLst>
                              <p:cond delay="1500"/>
                            </p:stCondLst>
                            <p:childTnLst>
                              <p:par>
                                <p:cTn id="88" presetID="53" presetClass="entr" presetSubtype="16"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500" fill="hold"/>
                                        <p:tgtEl>
                                          <p:spTgt spid="48"/>
                                        </p:tgtEl>
                                        <p:attrNameLst>
                                          <p:attrName>ppt_w</p:attrName>
                                        </p:attrNameLst>
                                      </p:cBhvr>
                                      <p:tavLst>
                                        <p:tav tm="0">
                                          <p:val>
                                            <p:fltVal val="0"/>
                                          </p:val>
                                        </p:tav>
                                        <p:tav tm="100000">
                                          <p:val>
                                            <p:strVal val="#ppt_w"/>
                                          </p:val>
                                        </p:tav>
                                      </p:tavLst>
                                    </p:anim>
                                    <p:anim calcmode="lin" valueType="num">
                                      <p:cBhvr>
                                        <p:cTn id="91" dur="500" fill="hold"/>
                                        <p:tgtEl>
                                          <p:spTgt spid="48"/>
                                        </p:tgtEl>
                                        <p:attrNameLst>
                                          <p:attrName>ppt_h</p:attrName>
                                        </p:attrNameLst>
                                      </p:cBhvr>
                                      <p:tavLst>
                                        <p:tav tm="0">
                                          <p:val>
                                            <p:fltVal val="0"/>
                                          </p:val>
                                        </p:tav>
                                        <p:tav tm="100000">
                                          <p:val>
                                            <p:strVal val="#ppt_h"/>
                                          </p:val>
                                        </p:tav>
                                      </p:tavLst>
                                    </p:anim>
                                    <p:animEffect transition="in" filter="fade">
                                      <p:cBhvr>
                                        <p:cTn id="92" dur="500"/>
                                        <p:tgtEl>
                                          <p:spTgt spid="48"/>
                                        </p:tgtEl>
                                      </p:cBhvr>
                                    </p:animEffect>
                                  </p:childTnLst>
                                </p:cTn>
                              </p:par>
                              <p:par>
                                <p:cTn id="93" presetID="53" presetClass="entr" presetSubtype="16" fill="hold" nodeType="withEffect">
                                  <p:stCondLst>
                                    <p:cond delay="0"/>
                                  </p:stCondLst>
                                  <p:childTnLst>
                                    <p:set>
                                      <p:cBhvr>
                                        <p:cTn id="94" dur="1" fill="hold">
                                          <p:stCondLst>
                                            <p:cond delay="0"/>
                                          </p:stCondLst>
                                        </p:cTn>
                                        <p:tgtEl>
                                          <p:spTgt spid="44"/>
                                        </p:tgtEl>
                                        <p:attrNameLst>
                                          <p:attrName>style.visibility</p:attrName>
                                        </p:attrNameLst>
                                      </p:cBhvr>
                                      <p:to>
                                        <p:strVal val="visible"/>
                                      </p:to>
                                    </p:set>
                                    <p:anim calcmode="lin" valueType="num">
                                      <p:cBhvr>
                                        <p:cTn id="95" dur="500" fill="hold"/>
                                        <p:tgtEl>
                                          <p:spTgt spid="44"/>
                                        </p:tgtEl>
                                        <p:attrNameLst>
                                          <p:attrName>ppt_w</p:attrName>
                                        </p:attrNameLst>
                                      </p:cBhvr>
                                      <p:tavLst>
                                        <p:tav tm="0">
                                          <p:val>
                                            <p:fltVal val="0"/>
                                          </p:val>
                                        </p:tav>
                                        <p:tav tm="100000">
                                          <p:val>
                                            <p:strVal val="#ppt_w"/>
                                          </p:val>
                                        </p:tav>
                                      </p:tavLst>
                                    </p:anim>
                                    <p:anim calcmode="lin" valueType="num">
                                      <p:cBhvr>
                                        <p:cTn id="96" dur="500" fill="hold"/>
                                        <p:tgtEl>
                                          <p:spTgt spid="44"/>
                                        </p:tgtEl>
                                        <p:attrNameLst>
                                          <p:attrName>ppt_h</p:attrName>
                                        </p:attrNameLst>
                                      </p:cBhvr>
                                      <p:tavLst>
                                        <p:tav tm="0">
                                          <p:val>
                                            <p:fltVal val="0"/>
                                          </p:val>
                                        </p:tav>
                                        <p:tav tm="100000">
                                          <p:val>
                                            <p:strVal val="#ppt_h"/>
                                          </p:val>
                                        </p:tav>
                                      </p:tavLst>
                                    </p:anim>
                                    <p:animEffect transition="in" filter="fade">
                                      <p:cBhvr>
                                        <p:cTn id="97" dur="500"/>
                                        <p:tgtEl>
                                          <p:spTgt spid="44"/>
                                        </p:tgtEl>
                                      </p:cBhvr>
                                    </p:animEffect>
                                  </p:childTnLst>
                                </p:cTn>
                              </p:par>
                              <p:par>
                                <p:cTn id="98" presetID="53" presetClass="entr" presetSubtype="16" fill="hold" nodeType="withEffect">
                                  <p:stCondLst>
                                    <p:cond delay="0"/>
                                  </p:stCondLst>
                                  <p:childTnLst>
                                    <p:set>
                                      <p:cBhvr>
                                        <p:cTn id="99" dur="1" fill="hold">
                                          <p:stCondLst>
                                            <p:cond delay="0"/>
                                          </p:stCondLst>
                                        </p:cTn>
                                        <p:tgtEl>
                                          <p:spTgt spid="90"/>
                                        </p:tgtEl>
                                        <p:attrNameLst>
                                          <p:attrName>style.visibility</p:attrName>
                                        </p:attrNameLst>
                                      </p:cBhvr>
                                      <p:to>
                                        <p:strVal val="visible"/>
                                      </p:to>
                                    </p:set>
                                    <p:anim calcmode="lin" valueType="num">
                                      <p:cBhvr>
                                        <p:cTn id="100" dur="500" fill="hold"/>
                                        <p:tgtEl>
                                          <p:spTgt spid="90"/>
                                        </p:tgtEl>
                                        <p:attrNameLst>
                                          <p:attrName>ppt_w</p:attrName>
                                        </p:attrNameLst>
                                      </p:cBhvr>
                                      <p:tavLst>
                                        <p:tav tm="0">
                                          <p:val>
                                            <p:fltVal val="0"/>
                                          </p:val>
                                        </p:tav>
                                        <p:tav tm="100000">
                                          <p:val>
                                            <p:strVal val="#ppt_w"/>
                                          </p:val>
                                        </p:tav>
                                      </p:tavLst>
                                    </p:anim>
                                    <p:anim calcmode="lin" valueType="num">
                                      <p:cBhvr>
                                        <p:cTn id="101" dur="500" fill="hold"/>
                                        <p:tgtEl>
                                          <p:spTgt spid="90"/>
                                        </p:tgtEl>
                                        <p:attrNameLst>
                                          <p:attrName>ppt_h</p:attrName>
                                        </p:attrNameLst>
                                      </p:cBhvr>
                                      <p:tavLst>
                                        <p:tav tm="0">
                                          <p:val>
                                            <p:fltVal val="0"/>
                                          </p:val>
                                        </p:tav>
                                        <p:tav tm="100000">
                                          <p:val>
                                            <p:strVal val="#ppt_h"/>
                                          </p:val>
                                        </p:tav>
                                      </p:tavLst>
                                    </p:anim>
                                    <p:animEffect transition="in" filter="fade">
                                      <p:cBhvr>
                                        <p:cTn id="102" dur="500"/>
                                        <p:tgtEl>
                                          <p:spTgt spid="90"/>
                                        </p:tgtEl>
                                      </p:cBhvr>
                                    </p:animEffect>
                                  </p:childTnLst>
                                </p:cTn>
                              </p:par>
                              <p:par>
                                <p:cTn id="103" presetID="53" presetClass="entr" presetSubtype="16" fill="hold" nodeType="with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p:cTn id="105" dur="500" fill="hold"/>
                                        <p:tgtEl>
                                          <p:spTgt spid="92"/>
                                        </p:tgtEl>
                                        <p:attrNameLst>
                                          <p:attrName>ppt_w</p:attrName>
                                        </p:attrNameLst>
                                      </p:cBhvr>
                                      <p:tavLst>
                                        <p:tav tm="0">
                                          <p:val>
                                            <p:fltVal val="0"/>
                                          </p:val>
                                        </p:tav>
                                        <p:tav tm="100000">
                                          <p:val>
                                            <p:strVal val="#ppt_w"/>
                                          </p:val>
                                        </p:tav>
                                      </p:tavLst>
                                    </p:anim>
                                    <p:anim calcmode="lin" valueType="num">
                                      <p:cBhvr>
                                        <p:cTn id="106" dur="500" fill="hold"/>
                                        <p:tgtEl>
                                          <p:spTgt spid="92"/>
                                        </p:tgtEl>
                                        <p:attrNameLst>
                                          <p:attrName>ppt_h</p:attrName>
                                        </p:attrNameLst>
                                      </p:cBhvr>
                                      <p:tavLst>
                                        <p:tav tm="0">
                                          <p:val>
                                            <p:fltVal val="0"/>
                                          </p:val>
                                        </p:tav>
                                        <p:tav tm="100000">
                                          <p:val>
                                            <p:strVal val="#ppt_h"/>
                                          </p:val>
                                        </p:tav>
                                      </p:tavLst>
                                    </p:anim>
                                    <p:animEffect transition="in" filter="fade">
                                      <p:cBhvr>
                                        <p:cTn id="107" dur="500"/>
                                        <p:tgtEl>
                                          <p:spTgt spid="92"/>
                                        </p:tgtEl>
                                      </p:cBhvr>
                                    </p:animEffect>
                                  </p:childTnLst>
                                </p:cTn>
                              </p:par>
                              <p:par>
                                <p:cTn id="108" presetID="10" presetClass="entr" presetSubtype="0" fill="hold" nodeType="withEffect">
                                  <p:stCondLst>
                                    <p:cond delay="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500"/>
                                        <p:tgtEl>
                                          <p:spTgt spid="61"/>
                                        </p:tgtEl>
                                      </p:cBhvr>
                                    </p:animEffect>
                                  </p:childTnLst>
                                </p:cTn>
                              </p:par>
                            </p:childTnLst>
                          </p:cTn>
                        </p:par>
                        <p:par>
                          <p:cTn id="111" fill="hold">
                            <p:stCondLst>
                              <p:cond delay="2000"/>
                            </p:stCondLst>
                            <p:childTnLst>
                              <p:par>
                                <p:cTn id="112" presetID="53" presetClass="entr" presetSubtype="16" fill="hold" nodeType="afterEffect">
                                  <p:stCondLst>
                                    <p:cond delay="0"/>
                                  </p:stCondLst>
                                  <p:childTnLst>
                                    <p:set>
                                      <p:cBhvr>
                                        <p:cTn id="113" dur="1" fill="hold">
                                          <p:stCondLst>
                                            <p:cond delay="0"/>
                                          </p:stCondLst>
                                        </p:cTn>
                                        <p:tgtEl>
                                          <p:spTgt spid="50"/>
                                        </p:tgtEl>
                                        <p:attrNameLst>
                                          <p:attrName>style.visibility</p:attrName>
                                        </p:attrNameLst>
                                      </p:cBhvr>
                                      <p:to>
                                        <p:strVal val="visible"/>
                                      </p:to>
                                    </p:set>
                                    <p:anim calcmode="lin" valueType="num">
                                      <p:cBhvr>
                                        <p:cTn id="114" dur="500" fill="hold"/>
                                        <p:tgtEl>
                                          <p:spTgt spid="50"/>
                                        </p:tgtEl>
                                        <p:attrNameLst>
                                          <p:attrName>ppt_w</p:attrName>
                                        </p:attrNameLst>
                                      </p:cBhvr>
                                      <p:tavLst>
                                        <p:tav tm="0">
                                          <p:val>
                                            <p:fltVal val="0"/>
                                          </p:val>
                                        </p:tav>
                                        <p:tav tm="100000">
                                          <p:val>
                                            <p:strVal val="#ppt_w"/>
                                          </p:val>
                                        </p:tav>
                                      </p:tavLst>
                                    </p:anim>
                                    <p:anim calcmode="lin" valueType="num">
                                      <p:cBhvr>
                                        <p:cTn id="115" dur="500" fill="hold"/>
                                        <p:tgtEl>
                                          <p:spTgt spid="50"/>
                                        </p:tgtEl>
                                        <p:attrNameLst>
                                          <p:attrName>ppt_h</p:attrName>
                                        </p:attrNameLst>
                                      </p:cBhvr>
                                      <p:tavLst>
                                        <p:tav tm="0">
                                          <p:val>
                                            <p:fltVal val="0"/>
                                          </p:val>
                                        </p:tav>
                                        <p:tav tm="100000">
                                          <p:val>
                                            <p:strVal val="#ppt_h"/>
                                          </p:val>
                                        </p:tav>
                                      </p:tavLst>
                                    </p:anim>
                                    <p:animEffect transition="in" filter="fade">
                                      <p:cBhvr>
                                        <p:cTn id="116" dur="500"/>
                                        <p:tgtEl>
                                          <p:spTgt spid="50"/>
                                        </p:tgtEl>
                                      </p:cBhvr>
                                    </p:animEffect>
                                  </p:childTnLst>
                                </p:cTn>
                              </p:par>
                              <p:par>
                                <p:cTn id="117" presetID="53" presetClass="entr" presetSubtype="16" fill="hold" nodeType="withEffect">
                                  <p:stCondLst>
                                    <p:cond delay="0"/>
                                  </p:stCondLst>
                                  <p:childTnLst>
                                    <p:set>
                                      <p:cBhvr>
                                        <p:cTn id="118" dur="1" fill="hold">
                                          <p:stCondLst>
                                            <p:cond delay="0"/>
                                          </p:stCondLst>
                                        </p:cTn>
                                        <p:tgtEl>
                                          <p:spTgt spid="89"/>
                                        </p:tgtEl>
                                        <p:attrNameLst>
                                          <p:attrName>style.visibility</p:attrName>
                                        </p:attrNameLst>
                                      </p:cBhvr>
                                      <p:to>
                                        <p:strVal val="visible"/>
                                      </p:to>
                                    </p:set>
                                    <p:anim calcmode="lin" valueType="num">
                                      <p:cBhvr>
                                        <p:cTn id="119" dur="500" fill="hold"/>
                                        <p:tgtEl>
                                          <p:spTgt spid="89"/>
                                        </p:tgtEl>
                                        <p:attrNameLst>
                                          <p:attrName>ppt_w</p:attrName>
                                        </p:attrNameLst>
                                      </p:cBhvr>
                                      <p:tavLst>
                                        <p:tav tm="0">
                                          <p:val>
                                            <p:fltVal val="0"/>
                                          </p:val>
                                        </p:tav>
                                        <p:tav tm="100000">
                                          <p:val>
                                            <p:strVal val="#ppt_w"/>
                                          </p:val>
                                        </p:tav>
                                      </p:tavLst>
                                    </p:anim>
                                    <p:anim calcmode="lin" valueType="num">
                                      <p:cBhvr>
                                        <p:cTn id="120" dur="500" fill="hold"/>
                                        <p:tgtEl>
                                          <p:spTgt spid="89"/>
                                        </p:tgtEl>
                                        <p:attrNameLst>
                                          <p:attrName>ppt_h</p:attrName>
                                        </p:attrNameLst>
                                      </p:cBhvr>
                                      <p:tavLst>
                                        <p:tav tm="0">
                                          <p:val>
                                            <p:fltVal val="0"/>
                                          </p:val>
                                        </p:tav>
                                        <p:tav tm="100000">
                                          <p:val>
                                            <p:strVal val="#ppt_h"/>
                                          </p:val>
                                        </p:tav>
                                      </p:tavLst>
                                    </p:anim>
                                    <p:animEffect transition="in" filter="fade">
                                      <p:cBhvr>
                                        <p:cTn id="121" dur="500"/>
                                        <p:tgtEl>
                                          <p:spTgt spid="89"/>
                                        </p:tgtEl>
                                      </p:cBhvr>
                                    </p:animEffect>
                                  </p:childTnLst>
                                </p:cTn>
                              </p:par>
                              <p:par>
                                <p:cTn id="122" presetID="53" presetClass="entr" presetSubtype="16" fill="hold" nodeType="withEffect">
                                  <p:stCondLst>
                                    <p:cond delay="0"/>
                                  </p:stCondLst>
                                  <p:childTnLst>
                                    <p:set>
                                      <p:cBhvr>
                                        <p:cTn id="123" dur="1" fill="hold">
                                          <p:stCondLst>
                                            <p:cond delay="0"/>
                                          </p:stCondLst>
                                        </p:cTn>
                                        <p:tgtEl>
                                          <p:spTgt spid="93"/>
                                        </p:tgtEl>
                                        <p:attrNameLst>
                                          <p:attrName>style.visibility</p:attrName>
                                        </p:attrNameLst>
                                      </p:cBhvr>
                                      <p:to>
                                        <p:strVal val="visible"/>
                                      </p:to>
                                    </p:set>
                                    <p:anim calcmode="lin" valueType="num">
                                      <p:cBhvr>
                                        <p:cTn id="124" dur="500" fill="hold"/>
                                        <p:tgtEl>
                                          <p:spTgt spid="93"/>
                                        </p:tgtEl>
                                        <p:attrNameLst>
                                          <p:attrName>ppt_w</p:attrName>
                                        </p:attrNameLst>
                                      </p:cBhvr>
                                      <p:tavLst>
                                        <p:tav tm="0">
                                          <p:val>
                                            <p:fltVal val="0"/>
                                          </p:val>
                                        </p:tav>
                                        <p:tav tm="100000">
                                          <p:val>
                                            <p:strVal val="#ppt_w"/>
                                          </p:val>
                                        </p:tav>
                                      </p:tavLst>
                                    </p:anim>
                                    <p:anim calcmode="lin" valueType="num">
                                      <p:cBhvr>
                                        <p:cTn id="125" dur="500" fill="hold"/>
                                        <p:tgtEl>
                                          <p:spTgt spid="93"/>
                                        </p:tgtEl>
                                        <p:attrNameLst>
                                          <p:attrName>ppt_h</p:attrName>
                                        </p:attrNameLst>
                                      </p:cBhvr>
                                      <p:tavLst>
                                        <p:tav tm="0">
                                          <p:val>
                                            <p:fltVal val="0"/>
                                          </p:val>
                                        </p:tav>
                                        <p:tav tm="100000">
                                          <p:val>
                                            <p:strVal val="#ppt_h"/>
                                          </p:val>
                                        </p:tav>
                                      </p:tavLst>
                                    </p:anim>
                                    <p:animEffect transition="in" filter="fade">
                                      <p:cBhvr>
                                        <p:cTn id="126" dur="500"/>
                                        <p:tgtEl>
                                          <p:spTgt spid="93"/>
                                        </p:tgtEl>
                                      </p:cBhvr>
                                    </p:animEffect>
                                  </p:childTnLst>
                                </p:cTn>
                              </p:par>
                              <p:par>
                                <p:cTn id="127" presetID="10" presetClass="entr" presetSubtype="0" fill="hold"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SSL Mitigation Solution </a:t>
            </a:r>
            <a:r>
              <a:rPr lang="en-US" dirty="0"/>
              <a:t>Building Blocks</a:t>
            </a:r>
          </a:p>
        </p:txBody>
      </p:sp>
      <p:sp>
        <p:nvSpPr>
          <p:cNvPr id="6" name="Content Placeholder 5"/>
          <p:cNvSpPr>
            <a:spLocks noGrp="1"/>
          </p:cNvSpPr>
          <p:nvPr>
            <p:ph sz="quarter" idx="4294967295"/>
          </p:nvPr>
        </p:nvSpPr>
        <p:spPr>
          <a:xfrm>
            <a:off x="536921" y="4389300"/>
            <a:ext cx="11431224" cy="1285875"/>
          </a:xfrm>
          <a:prstGeom prst="rect">
            <a:avLst/>
          </a:prstGeom>
        </p:spPr>
        <p:txBody>
          <a:bodyPr/>
          <a:lstStyle/>
          <a:p>
            <a:pPr>
              <a:lnSpc>
                <a:spcPts val="2600"/>
              </a:lnSpc>
              <a:spcBef>
                <a:spcPts val="600"/>
              </a:spcBef>
              <a:spcAft>
                <a:spcPts val="600"/>
              </a:spcAft>
              <a:buClr>
                <a:srgbClr val="D2323C"/>
              </a:buClr>
              <a:buSzPct val="100000"/>
              <a:buBlip>
                <a:blip r:embed="rId2"/>
              </a:buBlip>
            </a:pPr>
            <a:r>
              <a:rPr lang="en-US" sz="1600" b="1" dirty="0">
                <a:solidFill>
                  <a:srgbClr val="F37543"/>
                </a:solidFill>
                <a:cs typeface="Arial" panose="020B0604020202020204" pitchFamily="34" charset="0"/>
              </a:rPr>
              <a:t>DefensePro</a:t>
            </a:r>
            <a:r>
              <a:rPr lang="en-US" sz="1600" dirty="0">
                <a:solidFill>
                  <a:prstClr val="black"/>
                </a:solidFill>
                <a:cs typeface="Arial" panose="020B0604020202020204" pitchFamily="34" charset="0"/>
              </a:rPr>
              <a:t> – </a:t>
            </a:r>
            <a:r>
              <a:rPr lang="en-US" sz="1600" dirty="0" smtClean="0">
                <a:solidFill>
                  <a:prstClr val="black"/>
                </a:solidFill>
                <a:cs typeface="Arial" panose="020B0604020202020204" pitchFamily="34" charset="0"/>
              </a:rPr>
              <a:t>Deployed </a:t>
            </a:r>
            <a:r>
              <a:rPr lang="en-US" sz="1600" dirty="0">
                <a:solidFill>
                  <a:prstClr val="black"/>
                </a:solidFill>
                <a:cs typeface="Arial" panose="020B0604020202020204" pitchFamily="34" charset="0"/>
              </a:rPr>
              <a:t>inline </a:t>
            </a:r>
            <a:r>
              <a:rPr lang="en-US" sz="1600" dirty="0" smtClean="0">
                <a:solidFill>
                  <a:prstClr val="black"/>
                </a:solidFill>
                <a:cs typeface="Arial" panose="020B0604020202020204" pitchFamily="34" charset="0"/>
              </a:rPr>
              <a:t>as a perimeter security device. </a:t>
            </a:r>
            <a:r>
              <a:rPr lang="en-US" sz="1600" dirty="0">
                <a:solidFill>
                  <a:prstClr val="black"/>
                </a:solidFill>
                <a:cs typeface="Arial" panose="020B0604020202020204" pitchFamily="34" charset="0"/>
              </a:rPr>
              <a:t>Connected to both data-path and Alteon.</a:t>
            </a:r>
          </a:p>
          <a:p>
            <a:pPr>
              <a:lnSpc>
                <a:spcPts val="2600"/>
              </a:lnSpc>
              <a:spcBef>
                <a:spcPts val="600"/>
              </a:spcBef>
              <a:spcAft>
                <a:spcPts val="600"/>
              </a:spcAft>
              <a:buClr>
                <a:srgbClr val="D2323C"/>
              </a:buClr>
              <a:buSzPct val="100000"/>
              <a:buBlip>
                <a:blip r:embed="rId2"/>
              </a:buBlip>
            </a:pPr>
            <a:r>
              <a:rPr lang="en-US" sz="1600" b="1" dirty="0">
                <a:solidFill>
                  <a:srgbClr val="F37543"/>
                </a:solidFill>
                <a:cs typeface="Arial" panose="020B0604020202020204" pitchFamily="34" charset="0"/>
              </a:rPr>
              <a:t>Alteon</a:t>
            </a:r>
            <a:r>
              <a:rPr lang="en-US" sz="1600" dirty="0">
                <a:solidFill>
                  <a:prstClr val="black"/>
                </a:solidFill>
                <a:cs typeface="Arial" panose="020B0604020202020204" pitchFamily="34" charset="0"/>
              </a:rPr>
              <a:t> – Deployed in parallel to DefensePro without direct access to the network. Connected to DefensePro with two physical ports.</a:t>
            </a:r>
          </a:p>
          <a:p>
            <a:pPr>
              <a:lnSpc>
                <a:spcPts val="2600"/>
              </a:lnSpc>
              <a:spcBef>
                <a:spcPts val="600"/>
              </a:spcBef>
              <a:spcAft>
                <a:spcPts val="600"/>
              </a:spcAft>
              <a:buClr>
                <a:srgbClr val="D2323C"/>
              </a:buClr>
              <a:buSzPct val="100000"/>
              <a:buBlip>
                <a:blip r:embed="rId2"/>
              </a:buBlip>
            </a:pPr>
            <a:r>
              <a:rPr lang="en-US" sz="1600" b="1" dirty="0">
                <a:solidFill>
                  <a:srgbClr val="F37543"/>
                </a:solidFill>
                <a:cs typeface="Arial" panose="020B0604020202020204" pitchFamily="34" charset="0"/>
              </a:rPr>
              <a:t>AppWall</a:t>
            </a:r>
            <a:r>
              <a:rPr lang="en-US" sz="1600" dirty="0">
                <a:solidFill>
                  <a:prstClr val="black"/>
                </a:solidFill>
                <a:cs typeface="Arial" panose="020B0604020202020204" pitchFamily="34" charset="0"/>
              </a:rPr>
              <a:t> – Deployed within Alteon physical appliance in OOP mode, with a copy of the traffic for deep analysis. </a:t>
            </a:r>
          </a:p>
          <a:p>
            <a:pPr>
              <a:lnSpc>
                <a:spcPts val="2600"/>
              </a:lnSpc>
              <a:spcBef>
                <a:spcPts val="600"/>
              </a:spcBef>
              <a:spcAft>
                <a:spcPts val="600"/>
              </a:spcAft>
              <a:buClr>
                <a:srgbClr val="D2323C"/>
              </a:buClr>
              <a:buSzPct val="100000"/>
              <a:buBlip>
                <a:blip r:embed="rId2"/>
              </a:buBlip>
            </a:pPr>
            <a:endParaRPr lang="en-US" sz="1600" dirty="0">
              <a:solidFill>
                <a:prstClr val="black"/>
              </a:solidFill>
              <a:cs typeface="Arial" panose="020B0604020202020204" pitchFamily="34" charset="0"/>
            </a:endParaRPr>
          </a:p>
        </p:txBody>
      </p:sp>
      <p:sp>
        <p:nvSpPr>
          <p:cNvPr id="36" name="Rectangle 35"/>
          <p:cNvSpPr/>
          <p:nvPr/>
        </p:nvSpPr>
        <p:spPr>
          <a:xfrm>
            <a:off x="0" y="1255405"/>
            <a:ext cx="2057400" cy="2984437"/>
          </a:xfrm>
          <a:prstGeom prst="rect">
            <a:avLst/>
          </a:prstGeom>
          <a:solidFill>
            <a:sysClr val="window" lastClr="FFFFFF">
              <a:lumMod val="95000"/>
            </a:sysClr>
          </a:solidFill>
          <a:ln w="25400" cap="flat" cmpd="sng" algn="ctr">
            <a:noFill/>
            <a:prstDash val="solid"/>
          </a:ln>
          <a:effectLst/>
        </p:spPr>
        <p:txBody>
          <a:bodyPr rtlCol="0" anchor="ctr"/>
          <a:lstStyle/>
          <a:p>
            <a:pPr algn="ctr">
              <a:defRPr/>
            </a:pPr>
            <a:endParaRPr lang="en-US" kern="0" dirty="0" smtClean="0">
              <a:solidFill>
                <a:prstClr val="black"/>
              </a:solidFill>
            </a:endParaRPr>
          </a:p>
        </p:txBody>
      </p:sp>
      <p:sp>
        <p:nvSpPr>
          <p:cNvPr id="37" name="Rectangle 36"/>
          <p:cNvSpPr/>
          <p:nvPr/>
        </p:nvSpPr>
        <p:spPr>
          <a:xfrm>
            <a:off x="2058908" y="1255405"/>
            <a:ext cx="10134600" cy="2984437"/>
          </a:xfrm>
          <a:prstGeom prst="rect">
            <a:avLst/>
          </a:prstGeom>
          <a:solidFill>
            <a:sysClr val="window" lastClr="FFFFFF">
              <a:lumMod val="85000"/>
            </a:sysClr>
          </a:solidFill>
          <a:ln w="25400" cap="flat" cmpd="sng" algn="ctr">
            <a:noFill/>
            <a:prstDash val="solid"/>
          </a:ln>
          <a:effectLst/>
        </p:spPr>
        <p:txBody>
          <a:bodyPr rtlCol="0" anchor="ctr"/>
          <a:lstStyle/>
          <a:p>
            <a:pPr algn="ctr">
              <a:defRPr/>
            </a:pPr>
            <a:endParaRPr lang="en-US" kern="0" dirty="0" smtClean="0">
              <a:solidFill>
                <a:prstClr val="black"/>
              </a:solidFill>
            </a:endParaRPr>
          </a:p>
        </p:txBody>
      </p:sp>
      <p:sp>
        <p:nvSpPr>
          <p:cNvPr id="38" name="Rectangle 37"/>
          <p:cNvSpPr/>
          <p:nvPr/>
        </p:nvSpPr>
        <p:spPr>
          <a:xfrm>
            <a:off x="457652" y="1229768"/>
            <a:ext cx="1142096" cy="377026"/>
          </a:xfrm>
          <a:prstGeom prst="rect">
            <a:avLst/>
          </a:prstGeom>
          <a:noFill/>
        </p:spPr>
        <p:txBody>
          <a:bodyPr wrap="square" lIns="68580" tIns="34290" rIns="68580" bIns="34290" rtlCol="1">
            <a:spAutoFit/>
          </a:bodyPr>
          <a:lstStyle/>
          <a:p>
            <a:pPr algn="ctr">
              <a:defRPr/>
            </a:pPr>
            <a:r>
              <a:rPr lang="en-US" sz="2000" b="1" kern="0" dirty="0" smtClean="0">
                <a:solidFill>
                  <a:prstClr val="black"/>
                </a:solidFill>
              </a:rPr>
              <a:t>Cloud</a:t>
            </a:r>
          </a:p>
        </p:txBody>
      </p:sp>
      <p:sp>
        <p:nvSpPr>
          <p:cNvPr id="39" name="Rectangle 38"/>
          <p:cNvSpPr/>
          <p:nvPr/>
        </p:nvSpPr>
        <p:spPr>
          <a:xfrm>
            <a:off x="5898653" y="1262887"/>
            <a:ext cx="2611411" cy="377026"/>
          </a:xfrm>
          <a:prstGeom prst="rect">
            <a:avLst/>
          </a:prstGeom>
          <a:noFill/>
        </p:spPr>
        <p:txBody>
          <a:bodyPr wrap="square" lIns="68580" tIns="34290" rIns="68580" bIns="34290" rtlCol="1">
            <a:spAutoFit/>
          </a:bodyPr>
          <a:lstStyle/>
          <a:p>
            <a:pPr algn="ctr"/>
            <a:r>
              <a:rPr lang="en-US" sz="2000" b="1" kern="0" dirty="0">
                <a:solidFill>
                  <a:prstClr val="black"/>
                </a:solidFill>
              </a:rPr>
              <a:t>Enterprise Data Center</a:t>
            </a:r>
          </a:p>
        </p:txBody>
      </p:sp>
      <p:cxnSp>
        <p:nvCxnSpPr>
          <p:cNvPr id="45" name="Straight Connector 44"/>
          <p:cNvCxnSpPr/>
          <p:nvPr/>
        </p:nvCxnSpPr>
        <p:spPr>
          <a:xfrm>
            <a:off x="7781157" y="3684538"/>
            <a:ext cx="1470660" cy="0"/>
          </a:xfrm>
          <a:prstGeom prst="line">
            <a:avLst/>
          </a:prstGeom>
          <a:noFill/>
          <a:ln w="38100" cap="flat" cmpd="sng" algn="ctr">
            <a:solidFill>
              <a:schemeClr val="accent1"/>
            </a:solidFill>
            <a:prstDash val="solid"/>
          </a:ln>
          <a:effectLst/>
        </p:spPr>
      </p:cxnSp>
      <p:cxnSp>
        <p:nvCxnSpPr>
          <p:cNvPr id="48" name="Straight Connector 47"/>
          <p:cNvCxnSpPr/>
          <p:nvPr/>
        </p:nvCxnSpPr>
        <p:spPr>
          <a:xfrm>
            <a:off x="9876657" y="3684538"/>
            <a:ext cx="1234440" cy="0"/>
          </a:xfrm>
          <a:prstGeom prst="line">
            <a:avLst/>
          </a:prstGeom>
          <a:noFill/>
          <a:ln w="38100" cap="flat" cmpd="sng" algn="ctr">
            <a:solidFill>
              <a:schemeClr val="accent1"/>
            </a:solidFill>
            <a:prstDash val="solid"/>
          </a:ln>
          <a:effectLst/>
        </p:spPr>
      </p:cxnSp>
      <p:cxnSp>
        <p:nvCxnSpPr>
          <p:cNvPr id="50" name="Straight Connector 49"/>
          <p:cNvCxnSpPr/>
          <p:nvPr/>
        </p:nvCxnSpPr>
        <p:spPr>
          <a:xfrm>
            <a:off x="5952357" y="3684538"/>
            <a:ext cx="1475158" cy="0"/>
          </a:xfrm>
          <a:prstGeom prst="line">
            <a:avLst/>
          </a:prstGeom>
          <a:noFill/>
          <a:ln w="38100" cap="flat" cmpd="sng" algn="ctr">
            <a:solidFill>
              <a:schemeClr val="accent1"/>
            </a:solidFill>
            <a:prstDash val="solid"/>
          </a:ln>
          <a:effectLst/>
        </p:spPr>
      </p:cxnSp>
      <p:sp>
        <p:nvSpPr>
          <p:cNvPr id="56" name="Rectangle 55"/>
          <p:cNvSpPr/>
          <p:nvPr/>
        </p:nvSpPr>
        <p:spPr>
          <a:xfrm>
            <a:off x="5916112" y="3021261"/>
            <a:ext cx="1547648" cy="284693"/>
          </a:xfrm>
          <a:prstGeom prst="rect">
            <a:avLst/>
          </a:prstGeom>
          <a:noFill/>
        </p:spPr>
        <p:txBody>
          <a:bodyPr wrap="square" lIns="68580" tIns="34290" rIns="68580" bIns="34290" rtlCol="1">
            <a:spAutoFit/>
          </a:bodyPr>
          <a:lstStyle/>
          <a:p>
            <a:r>
              <a:rPr lang="en-US" sz="1400" dirty="0" smtClean="0">
                <a:solidFill>
                  <a:prstClr val="black"/>
                </a:solidFill>
              </a:rPr>
              <a:t>Clear traffic</a:t>
            </a:r>
            <a:endParaRPr lang="en-US" sz="1400" dirty="0">
              <a:solidFill>
                <a:prstClr val="black"/>
              </a:solidFill>
            </a:endParaRPr>
          </a:p>
        </p:txBody>
      </p:sp>
      <p:pic>
        <p:nvPicPr>
          <p:cNvPr id="57" name="Picture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6208" y="3122246"/>
            <a:ext cx="943045" cy="943045"/>
          </a:xfrm>
          <a:prstGeom prst="rect">
            <a:avLst/>
          </a:prstGeom>
        </p:spPr>
      </p:pic>
      <p:pic>
        <p:nvPicPr>
          <p:cNvPr id="62" name="Picture 6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32750" y="3083528"/>
            <a:ext cx="1035395" cy="1035395"/>
          </a:xfrm>
          <a:prstGeom prst="rect">
            <a:avLst/>
          </a:prstGeom>
        </p:spPr>
      </p:pic>
      <p:cxnSp>
        <p:nvCxnSpPr>
          <p:cNvPr id="84" name="Straight Arrow Connector 83"/>
          <p:cNvCxnSpPr>
            <a:endCxn id="93" idx="1"/>
          </p:cNvCxnSpPr>
          <p:nvPr/>
        </p:nvCxnSpPr>
        <p:spPr>
          <a:xfrm flipV="1">
            <a:off x="1403524" y="3753467"/>
            <a:ext cx="2218413" cy="3002"/>
          </a:xfrm>
          <a:prstGeom prst="straightConnector1">
            <a:avLst/>
          </a:prstGeom>
          <a:noFill/>
          <a:ln w="38100" cap="flat" cmpd="sng" algn="ctr">
            <a:solidFill>
              <a:schemeClr val="accent1"/>
            </a:solidFill>
            <a:prstDash val="solid"/>
            <a:headEnd type="none" w="med" len="med"/>
            <a:tailEnd type="triangle" w="med" len="med"/>
          </a:ln>
          <a:effectLst/>
        </p:spPr>
      </p:cxnSp>
      <p:pic>
        <p:nvPicPr>
          <p:cNvPr id="85" name="Picture 84"/>
          <p:cNvPicPr>
            <a:picLocks noChangeAspect="1"/>
          </p:cNvPicPr>
          <p:nvPr/>
        </p:nvPicPr>
        <p:blipFill rotWithShape="1">
          <a:blip r:embed="rId5" cstate="print">
            <a:extLst>
              <a:ext uri="{28A0092B-C50C-407E-A947-70E740481C1C}">
                <a14:useLocalDpi xmlns:a14="http://schemas.microsoft.com/office/drawing/2010/main" val="0"/>
              </a:ext>
            </a:extLst>
          </a:blip>
          <a:srcRect t="30253" b="31595"/>
          <a:stretch/>
        </p:blipFill>
        <p:spPr>
          <a:xfrm>
            <a:off x="4928601" y="3408097"/>
            <a:ext cx="1289001" cy="491786"/>
          </a:xfrm>
          <a:prstGeom prst="rect">
            <a:avLst/>
          </a:prstGeom>
        </p:spPr>
      </p:pic>
      <p:pic>
        <p:nvPicPr>
          <p:cNvPr id="87" name="Picture 86"/>
          <p:cNvPicPr>
            <a:picLocks noChangeAspect="1"/>
          </p:cNvPicPr>
          <p:nvPr/>
        </p:nvPicPr>
        <p:blipFill rotWithShape="1">
          <a:blip r:embed="rId6" cstate="print">
            <a:extLst>
              <a:ext uri="{28A0092B-C50C-407E-A947-70E740481C1C}">
                <a14:useLocalDpi xmlns:a14="http://schemas.microsoft.com/office/drawing/2010/main" val="0"/>
              </a:ext>
            </a:extLst>
          </a:blip>
          <a:srcRect t="33521" b="32959"/>
          <a:stretch/>
        </p:blipFill>
        <p:spPr>
          <a:xfrm>
            <a:off x="8792712" y="3436062"/>
            <a:ext cx="1482519" cy="496951"/>
          </a:xfrm>
          <a:prstGeom prst="rect">
            <a:avLst/>
          </a:prstGeom>
          <a:noFill/>
          <a:ln>
            <a:noFill/>
          </a:ln>
        </p:spPr>
      </p:pic>
      <p:pic>
        <p:nvPicPr>
          <p:cNvPr id="88" name="Picture 4" descr="\\ATREO-DESIGN-PC\Atreo Shared\Customer Projects\Radware\2014-07-RAD-0176-p-MainCompanyPPT\Icons\new icons\illustrated products\alteon 5208.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39148" b="38384"/>
          <a:stretch/>
        </p:blipFill>
        <p:spPr bwMode="auto">
          <a:xfrm>
            <a:off x="4983957" y="2419580"/>
            <a:ext cx="1165069" cy="236966"/>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5024495" y="2304908"/>
            <a:ext cx="1090986" cy="250865"/>
          </a:xfrm>
          <a:prstGeom prst="rect">
            <a:avLst/>
          </a:prstGeom>
          <a:effectLst>
            <a:outerShdw blurRad="88900" sx="104000" sy="104000" algn="ctr" rotWithShape="0">
              <a:prstClr val="black">
                <a:alpha val="18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0" name="Group 89"/>
          <p:cNvGrpSpPr/>
          <p:nvPr/>
        </p:nvGrpSpPr>
        <p:grpSpPr>
          <a:xfrm>
            <a:off x="416243" y="3062450"/>
            <a:ext cx="1398163" cy="1121570"/>
            <a:chOff x="416243" y="3554276"/>
            <a:chExt cx="1398163" cy="1121570"/>
          </a:xfrm>
        </p:grpSpPr>
        <p:pic>
          <p:nvPicPr>
            <p:cNvPr id="91" name="Picture 9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6243" y="3554276"/>
              <a:ext cx="1167525" cy="1121570"/>
            </a:xfrm>
            <a:prstGeom prst="rect">
              <a:avLst/>
            </a:prstGeom>
          </p:spPr>
        </p:pic>
        <p:pic>
          <p:nvPicPr>
            <p:cNvPr id="92" name="Picture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295980" y="3979818"/>
              <a:ext cx="518426" cy="51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3" name="Picture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3621937" y="3502099"/>
            <a:ext cx="502735" cy="502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4" name="Straight Connector 93"/>
          <p:cNvCxnSpPr/>
          <p:nvPr/>
        </p:nvCxnSpPr>
        <p:spPr>
          <a:xfrm>
            <a:off x="5898653" y="2835117"/>
            <a:ext cx="0" cy="572980"/>
          </a:xfrm>
          <a:prstGeom prst="line">
            <a:avLst/>
          </a:prstGeom>
          <a:noFill/>
          <a:ln w="19050" cap="flat" cmpd="sng" algn="ctr">
            <a:solidFill>
              <a:schemeClr val="accent1"/>
            </a:solidFill>
            <a:prstDash val="sysDash"/>
            <a:headEnd type="triangle" w="med" len="med"/>
            <a:tailEnd type="triangle" w="med" len="med"/>
          </a:ln>
          <a:effectLst/>
        </p:spPr>
      </p:cxnSp>
      <p:sp>
        <p:nvSpPr>
          <p:cNvPr id="95" name="TextBox 94"/>
          <p:cNvSpPr txBox="1"/>
          <p:nvPr/>
        </p:nvSpPr>
        <p:spPr>
          <a:xfrm>
            <a:off x="4788790" y="3839550"/>
            <a:ext cx="1554055" cy="333814"/>
          </a:xfrm>
          <a:prstGeom prst="rect">
            <a:avLst/>
          </a:prstGeom>
          <a:noFill/>
        </p:spPr>
        <p:txBody>
          <a:bodyPr wrap="square" lIns="117226" tIns="58613" rIns="117226" bIns="58613" rtlCol="0">
            <a:spAutoFit/>
          </a:bodyPr>
          <a:lstStyle/>
          <a:p>
            <a:pPr algn="ctr"/>
            <a:r>
              <a:rPr lang="en-US" sz="1400" dirty="0">
                <a:solidFill>
                  <a:prstClr val="black"/>
                </a:solidFill>
              </a:rPr>
              <a:t>DefensePro</a:t>
            </a:r>
          </a:p>
        </p:txBody>
      </p:sp>
      <p:sp>
        <p:nvSpPr>
          <p:cNvPr id="96" name="Rectangle 95"/>
          <p:cNvSpPr/>
          <p:nvPr/>
        </p:nvSpPr>
        <p:spPr>
          <a:xfrm>
            <a:off x="5289395" y="2607576"/>
            <a:ext cx="598177" cy="276999"/>
          </a:xfrm>
          <a:prstGeom prst="rect">
            <a:avLst/>
          </a:prstGeom>
        </p:spPr>
        <p:txBody>
          <a:bodyPr wrap="none">
            <a:spAutoFit/>
          </a:bodyPr>
          <a:lstStyle/>
          <a:p>
            <a:r>
              <a:rPr lang="en-US" sz="1200" dirty="0" err="1">
                <a:solidFill>
                  <a:prstClr val="black"/>
                </a:solidFill>
              </a:rPr>
              <a:t>Alteon</a:t>
            </a:r>
            <a:endParaRPr lang="he-IL" sz="1200" dirty="0">
              <a:solidFill>
                <a:prstClr val="black"/>
              </a:solidFill>
            </a:endParaRPr>
          </a:p>
        </p:txBody>
      </p:sp>
      <p:cxnSp>
        <p:nvCxnSpPr>
          <p:cNvPr id="99" name="Straight Arrow Connector 98"/>
          <p:cNvCxnSpPr/>
          <p:nvPr/>
        </p:nvCxnSpPr>
        <p:spPr>
          <a:xfrm>
            <a:off x="4124672" y="3712598"/>
            <a:ext cx="857838" cy="0"/>
          </a:xfrm>
          <a:prstGeom prst="straightConnector1">
            <a:avLst/>
          </a:prstGeom>
          <a:noFill/>
          <a:ln w="38100" cap="flat" cmpd="sng" algn="ctr">
            <a:solidFill>
              <a:schemeClr val="accent1"/>
            </a:solidFill>
            <a:prstDash val="solid"/>
            <a:headEnd type="none" w="med" len="med"/>
            <a:tailEnd type="triangle" w="med" len="med"/>
          </a:ln>
          <a:effectLst/>
        </p:spPr>
      </p:cxnSp>
      <p:cxnSp>
        <p:nvCxnSpPr>
          <p:cNvPr id="101" name="Straight Connector 100"/>
          <p:cNvCxnSpPr/>
          <p:nvPr/>
        </p:nvCxnSpPr>
        <p:spPr>
          <a:xfrm>
            <a:off x="5329553" y="2835756"/>
            <a:ext cx="0" cy="572980"/>
          </a:xfrm>
          <a:prstGeom prst="line">
            <a:avLst/>
          </a:prstGeom>
          <a:noFill/>
          <a:ln w="19050" cap="flat" cmpd="sng" algn="ctr">
            <a:solidFill>
              <a:srgbClr val="F37543"/>
            </a:solidFill>
            <a:prstDash val="sysDash"/>
            <a:headEnd type="triangle" w="med" len="med"/>
            <a:tailEnd type="triangle" w="med" len="med"/>
          </a:ln>
          <a:effectLst/>
        </p:spPr>
      </p:cxnSp>
      <p:sp>
        <p:nvSpPr>
          <p:cNvPr id="102" name="Rectangle 101"/>
          <p:cNvSpPr/>
          <p:nvPr/>
        </p:nvSpPr>
        <p:spPr>
          <a:xfrm>
            <a:off x="10733126" y="3974550"/>
            <a:ext cx="1416991" cy="307777"/>
          </a:xfrm>
          <a:prstGeom prst="rect">
            <a:avLst/>
          </a:prstGeom>
        </p:spPr>
        <p:txBody>
          <a:bodyPr wrap="none">
            <a:spAutoFit/>
          </a:bodyPr>
          <a:lstStyle/>
          <a:p>
            <a:r>
              <a:rPr lang="en-US" sz="1400" dirty="0" smtClean="0">
                <a:solidFill>
                  <a:prstClr val="black"/>
                </a:solidFill>
              </a:rPr>
              <a:t>Protected</a:t>
            </a:r>
            <a:r>
              <a:rPr lang="he-IL" sz="1400" dirty="0" smtClean="0">
                <a:solidFill>
                  <a:prstClr val="black"/>
                </a:solidFill>
              </a:rPr>
              <a:t> </a:t>
            </a:r>
            <a:r>
              <a:rPr lang="en-US" sz="1400" dirty="0" smtClean="0">
                <a:solidFill>
                  <a:prstClr val="black"/>
                </a:solidFill>
              </a:rPr>
              <a:t>Server</a:t>
            </a:r>
            <a:endParaRPr lang="en-US" sz="1400" dirty="0">
              <a:solidFill>
                <a:prstClr val="black"/>
              </a:solidFill>
            </a:endParaRPr>
          </a:p>
        </p:txBody>
      </p:sp>
      <p:sp>
        <p:nvSpPr>
          <p:cNvPr id="103" name="Rectangular Callout 102"/>
          <p:cNvSpPr/>
          <p:nvPr/>
        </p:nvSpPr>
        <p:spPr>
          <a:xfrm flipH="1">
            <a:off x="2756220" y="1881506"/>
            <a:ext cx="1731434" cy="656557"/>
          </a:xfrm>
          <a:prstGeom prst="wedgeRectCallout">
            <a:avLst>
              <a:gd name="adj1" fmla="val -77311"/>
              <a:gd name="adj2" fmla="val 198502"/>
            </a:avLst>
          </a:prstGeom>
          <a:gradFill flip="none" rotWithShape="0">
            <a:gsLst>
              <a:gs pos="94000">
                <a:schemeClr val="bg1">
                  <a:lumMod val="75000"/>
                </a:schemeClr>
              </a:gs>
              <a:gs pos="0">
                <a:schemeClr val="bg2">
                  <a:lumMod val="95000"/>
                </a:schemeClr>
              </a:gs>
            </a:gsLst>
            <a:lin ang="0" scaled="1"/>
            <a:tileRect/>
          </a:gradFill>
          <a:ln>
            <a:noFill/>
          </a:ln>
          <a:effectLst>
            <a:outerShdw blurRad="635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718" rIns="91386" bIns="45718" rtlCol="0" anchor="ctr"/>
          <a:lstStyle/>
          <a:p>
            <a:r>
              <a:rPr lang="en-US" sz="1400" b="1" dirty="0">
                <a:solidFill>
                  <a:prstClr val="black">
                    <a:lumMod val="75000"/>
                    <a:lumOff val="25000"/>
                  </a:prstClr>
                </a:solidFill>
              </a:rPr>
              <a:t>HTTPS protection:</a:t>
            </a:r>
          </a:p>
          <a:p>
            <a:r>
              <a:rPr lang="en-US" sz="1400" dirty="0">
                <a:solidFill>
                  <a:prstClr val="black">
                    <a:lumMod val="75000"/>
                    <a:lumOff val="25000"/>
                  </a:prstClr>
                </a:solidFill>
              </a:rPr>
              <a:t>Layer 4 and </a:t>
            </a:r>
            <a:r>
              <a:rPr lang="en-US" sz="1400" dirty="0" smtClean="0">
                <a:solidFill>
                  <a:prstClr val="black">
                    <a:lumMod val="75000"/>
                    <a:lumOff val="25000"/>
                  </a:prstClr>
                </a:solidFill>
              </a:rPr>
              <a:t>HTTP</a:t>
            </a:r>
            <a:endParaRPr lang="en-US" sz="1400" dirty="0">
              <a:solidFill>
                <a:prstClr val="black">
                  <a:lumMod val="75000"/>
                  <a:lumOff val="25000"/>
                </a:prstClr>
              </a:solidFill>
            </a:endParaRPr>
          </a:p>
          <a:p>
            <a:r>
              <a:rPr lang="en-US" sz="1400" dirty="0">
                <a:solidFill>
                  <a:prstClr val="black">
                    <a:lumMod val="75000"/>
                    <a:lumOff val="25000"/>
                  </a:prstClr>
                </a:solidFill>
              </a:rPr>
              <a:t>authentication</a:t>
            </a:r>
          </a:p>
        </p:txBody>
      </p:sp>
      <p:sp>
        <p:nvSpPr>
          <p:cNvPr id="104" name="Rectangle 103"/>
          <p:cNvSpPr/>
          <p:nvPr/>
        </p:nvSpPr>
        <p:spPr>
          <a:xfrm>
            <a:off x="1381908" y="3975679"/>
            <a:ext cx="346570" cy="276999"/>
          </a:xfrm>
          <a:prstGeom prst="rect">
            <a:avLst/>
          </a:prstGeom>
        </p:spPr>
        <p:txBody>
          <a:bodyPr wrap="none">
            <a:spAutoFit/>
          </a:bodyPr>
          <a:lstStyle/>
          <a:p>
            <a:r>
              <a:rPr lang="en-US" sz="1200" dirty="0" smtClean="0">
                <a:solidFill>
                  <a:prstClr val="black"/>
                </a:solidFill>
              </a:rPr>
              <a:t>R1</a:t>
            </a:r>
            <a:endParaRPr lang="en-US" sz="1200" dirty="0">
              <a:solidFill>
                <a:prstClr val="black"/>
              </a:solidFill>
            </a:endParaRPr>
          </a:p>
        </p:txBody>
      </p:sp>
      <p:sp>
        <p:nvSpPr>
          <p:cNvPr id="106" name="Rectangle 105"/>
          <p:cNvSpPr/>
          <p:nvPr/>
        </p:nvSpPr>
        <p:spPr>
          <a:xfrm>
            <a:off x="3700019" y="3945877"/>
            <a:ext cx="346570" cy="276999"/>
          </a:xfrm>
          <a:prstGeom prst="rect">
            <a:avLst/>
          </a:prstGeom>
        </p:spPr>
        <p:txBody>
          <a:bodyPr wrap="none">
            <a:spAutoFit/>
          </a:bodyPr>
          <a:lstStyle/>
          <a:p>
            <a:r>
              <a:rPr lang="en-US" sz="1200" dirty="0" smtClean="0">
                <a:solidFill>
                  <a:prstClr val="black"/>
                </a:solidFill>
              </a:rPr>
              <a:t>R2</a:t>
            </a:r>
            <a:endParaRPr lang="en-US" sz="1200" dirty="0">
              <a:solidFill>
                <a:prstClr val="black"/>
              </a:solidFill>
            </a:endParaRPr>
          </a:p>
        </p:txBody>
      </p:sp>
      <p:sp>
        <p:nvSpPr>
          <p:cNvPr id="33"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63</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
        <p:nvSpPr>
          <p:cNvPr id="100" name="Rectangle 99"/>
          <p:cNvSpPr/>
          <p:nvPr/>
        </p:nvSpPr>
        <p:spPr>
          <a:xfrm>
            <a:off x="3873304" y="2996166"/>
            <a:ext cx="1410494" cy="284693"/>
          </a:xfrm>
          <a:prstGeom prst="rect">
            <a:avLst/>
          </a:prstGeom>
          <a:noFill/>
        </p:spPr>
        <p:txBody>
          <a:bodyPr wrap="square" lIns="68580" tIns="34290" rIns="68580" bIns="34290" rtlCol="1">
            <a:spAutoFit/>
          </a:bodyPr>
          <a:lstStyle/>
          <a:p>
            <a:pPr algn="r"/>
            <a:r>
              <a:rPr lang="en-US" sz="1400" dirty="0" smtClean="0">
                <a:solidFill>
                  <a:prstClr val="black"/>
                </a:solidFill>
              </a:rPr>
              <a:t>Encrypted Traffic</a:t>
            </a:r>
            <a:endParaRPr lang="en-US" sz="1400" dirty="0">
              <a:solidFill>
                <a:prstClr val="black"/>
              </a:solidFill>
            </a:endParaRPr>
          </a:p>
        </p:txBody>
      </p:sp>
      <p:pic>
        <p:nvPicPr>
          <p:cNvPr id="34" name="Picture 3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29553" y="1840957"/>
            <a:ext cx="471766" cy="46233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57410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a:t>SSL Mitigation and Signaling</a:t>
            </a:r>
          </a:p>
        </p:txBody>
      </p:sp>
      <p:sp>
        <p:nvSpPr>
          <p:cNvPr id="54" name="Rectangle 53"/>
          <p:cNvSpPr/>
          <p:nvPr/>
        </p:nvSpPr>
        <p:spPr>
          <a:xfrm>
            <a:off x="0" y="1256907"/>
            <a:ext cx="2057400" cy="2984437"/>
          </a:xfrm>
          <a:prstGeom prst="rect">
            <a:avLst/>
          </a:prstGeom>
          <a:solidFill>
            <a:sysClr val="window" lastClr="FFFFFF">
              <a:lumMod val="95000"/>
            </a:sysClr>
          </a:solidFill>
          <a:ln w="25400" cap="flat" cmpd="sng" algn="ctr">
            <a:noFill/>
            <a:prstDash val="solid"/>
          </a:ln>
          <a:effectLst/>
        </p:spPr>
        <p:txBody>
          <a:bodyPr rtlCol="0" anchor="ctr"/>
          <a:lstStyle/>
          <a:p>
            <a:pPr algn="ctr">
              <a:defRPr/>
            </a:pPr>
            <a:endParaRPr lang="en-US" kern="0" dirty="0" smtClean="0">
              <a:solidFill>
                <a:prstClr val="black"/>
              </a:solidFill>
            </a:endParaRPr>
          </a:p>
        </p:txBody>
      </p:sp>
      <p:sp>
        <p:nvSpPr>
          <p:cNvPr id="55" name="Rectangle 54"/>
          <p:cNvSpPr/>
          <p:nvPr/>
        </p:nvSpPr>
        <p:spPr>
          <a:xfrm>
            <a:off x="2058908" y="1256907"/>
            <a:ext cx="10134600" cy="2984437"/>
          </a:xfrm>
          <a:prstGeom prst="rect">
            <a:avLst/>
          </a:prstGeom>
          <a:solidFill>
            <a:sysClr val="window" lastClr="FFFFFF">
              <a:lumMod val="85000"/>
            </a:sysClr>
          </a:solidFill>
          <a:ln w="25400" cap="flat" cmpd="sng" algn="ctr">
            <a:noFill/>
            <a:prstDash val="solid"/>
          </a:ln>
          <a:effectLst/>
        </p:spPr>
        <p:txBody>
          <a:bodyPr rtlCol="0" anchor="ctr"/>
          <a:lstStyle/>
          <a:p>
            <a:pPr algn="ctr">
              <a:defRPr/>
            </a:pPr>
            <a:endParaRPr lang="en-US" kern="0" dirty="0" smtClean="0">
              <a:solidFill>
                <a:prstClr val="black"/>
              </a:solidFill>
            </a:endParaRPr>
          </a:p>
        </p:txBody>
      </p:sp>
      <p:sp>
        <p:nvSpPr>
          <p:cNvPr id="56" name="Rectangle 55"/>
          <p:cNvSpPr/>
          <p:nvPr/>
        </p:nvSpPr>
        <p:spPr>
          <a:xfrm>
            <a:off x="457652" y="1231270"/>
            <a:ext cx="1142096" cy="377026"/>
          </a:xfrm>
          <a:prstGeom prst="rect">
            <a:avLst/>
          </a:prstGeom>
          <a:noFill/>
        </p:spPr>
        <p:txBody>
          <a:bodyPr wrap="square" lIns="68580" tIns="34290" rIns="68580" bIns="34290" rtlCol="1">
            <a:spAutoFit/>
          </a:bodyPr>
          <a:lstStyle/>
          <a:p>
            <a:pPr algn="ctr">
              <a:defRPr/>
            </a:pPr>
            <a:r>
              <a:rPr lang="en-US" sz="2000" b="1" kern="0" dirty="0" smtClean="0">
                <a:solidFill>
                  <a:prstClr val="black"/>
                </a:solidFill>
              </a:rPr>
              <a:t>Cloud</a:t>
            </a:r>
          </a:p>
        </p:txBody>
      </p:sp>
      <p:sp>
        <p:nvSpPr>
          <p:cNvPr id="57" name="Rectangle 56"/>
          <p:cNvSpPr/>
          <p:nvPr/>
        </p:nvSpPr>
        <p:spPr>
          <a:xfrm>
            <a:off x="5898653" y="1264389"/>
            <a:ext cx="2611411" cy="377026"/>
          </a:xfrm>
          <a:prstGeom prst="rect">
            <a:avLst/>
          </a:prstGeom>
          <a:noFill/>
        </p:spPr>
        <p:txBody>
          <a:bodyPr wrap="square" lIns="68580" tIns="34290" rIns="68580" bIns="34290" rtlCol="1">
            <a:spAutoFit/>
          </a:bodyPr>
          <a:lstStyle/>
          <a:p>
            <a:pPr algn="ctr"/>
            <a:r>
              <a:rPr lang="en-US" sz="2000" b="1" kern="0" dirty="0">
                <a:solidFill>
                  <a:prstClr val="black"/>
                </a:solidFill>
              </a:rPr>
              <a:t>Enterprise Data Center</a:t>
            </a:r>
          </a:p>
        </p:txBody>
      </p:sp>
      <p:cxnSp>
        <p:nvCxnSpPr>
          <p:cNvPr id="60" name="Straight Connector 59"/>
          <p:cNvCxnSpPr/>
          <p:nvPr/>
        </p:nvCxnSpPr>
        <p:spPr>
          <a:xfrm>
            <a:off x="7781157" y="3686040"/>
            <a:ext cx="1470660" cy="0"/>
          </a:xfrm>
          <a:prstGeom prst="line">
            <a:avLst/>
          </a:prstGeom>
          <a:noFill/>
          <a:ln w="38100" cap="flat" cmpd="sng" algn="ctr">
            <a:solidFill>
              <a:schemeClr val="accent1"/>
            </a:solidFill>
            <a:prstDash val="solid"/>
          </a:ln>
          <a:effectLst/>
        </p:spPr>
      </p:cxnSp>
      <p:cxnSp>
        <p:nvCxnSpPr>
          <p:cNvPr id="61" name="Straight Connector 60"/>
          <p:cNvCxnSpPr/>
          <p:nvPr/>
        </p:nvCxnSpPr>
        <p:spPr>
          <a:xfrm>
            <a:off x="9876657" y="3686040"/>
            <a:ext cx="1234440" cy="0"/>
          </a:xfrm>
          <a:prstGeom prst="line">
            <a:avLst/>
          </a:prstGeom>
          <a:noFill/>
          <a:ln w="38100" cap="flat" cmpd="sng" algn="ctr">
            <a:solidFill>
              <a:schemeClr val="accent1"/>
            </a:solidFill>
            <a:prstDash val="solid"/>
          </a:ln>
          <a:effectLst/>
        </p:spPr>
      </p:cxnSp>
      <p:cxnSp>
        <p:nvCxnSpPr>
          <p:cNvPr id="63" name="Straight Connector 62"/>
          <p:cNvCxnSpPr/>
          <p:nvPr/>
        </p:nvCxnSpPr>
        <p:spPr>
          <a:xfrm>
            <a:off x="5952357" y="3686040"/>
            <a:ext cx="1475158" cy="0"/>
          </a:xfrm>
          <a:prstGeom prst="line">
            <a:avLst/>
          </a:prstGeom>
          <a:noFill/>
          <a:ln w="38100" cap="flat" cmpd="sng" algn="ctr">
            <a:solidFill>
              <a:schemeClr val="accent1"/>
            </a:solidFill>
            <a:prstDash val="solid"/>
          </a:ln>
          <a:effectLst/>
        </p:spPr>
      </p:cxnSp>
      <p:sp>
        <p:nvSpPr>
          <p:cNvPr id="68" name="Rectangle 67"/>
          <p:cNvSpPr/>
          <p:nvPr/>
        </p:nvSpPr>
        <p:spPr>
          <a:xfrm>
            <a:off x="5572772" y="2894265"/>
            <a:ext cx="2197396" cy="500137"/>
          </a:xfrm>
          <a:prstGeom prst="rect">
            <a:avLst/>
          </a:prstGeom>
          <a:noFill/>
        </p:spPr>
        <p:txBody>
          <a:bodyPr wrap="square" lIns="68580" tIns="34290" rIns="68580" bIns="34290" rtlCol="1">
            <a:spAutoFit/>
          </a:bodyPr>
          <a:lstStyle/>
          <a:p>
            <a:pPr>
              <a:defRPr/>
            </a:pPr>
            <a:r>
              <a:rPr lang="en-US" sz="1400" kern="0" dirty="0" smtClean="0">
                <a:solidFill>
                  <a:prstClr val="black"/>
                </a:solidFill>
              </a:rPr>
              <a:t>Defense </a:t>
            </a:r>
          </a:p>
          <a:p>
            <a:pPr>
              <a:defRPr/>
            </a:pPr>
            <a:r>
              <a:rPr lang="en-US" sz="1400" kern="0" dirty="0" smtClean="0">
                <a:solidFill>
                  <a:prstClr val="black"/>
                </a:solidFill>
              </a:rPr>
              <a:t>Messaging</a:t>
            </a:r>
          </a:p>
        </p:txBody>
      </p:sp>
      <p:pic>
        <p:nvPicPr>
          <p:cNvPr id="71" name="Picture 7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26208" y="3123748"/>
            <a:ext cx="943045" cy="943045"/>
          </a:xfrm>
          <a:prstGeom prst="rect">
            <a:avLst/>
          </a:prstGeom>
        </p:spPr>
      </p:pic>
      <p:pic>
        <p:nvPicPr>
          <p:cNvPr id="72"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32750" y="3085030"/>
            <a:ext cx="1035395" cy="1035395"/>
          </a:xfrm>
          <a:prstGeom prst="rect">
            <a:avLst/>
          </a:prstGeom>
        </p:spPr>
      </p:pic>
      <p:grpSp>
        <p:nvGrpSpPr>
          <p:cNvPr id="78" name="Group 77"/>
          <p:cNvGrpSpPr/>
          <p:nvPr/>
        </p:nvGrpSpPr>
        <p:grpSpPr>
          <a:xfrm>
            <a:off x="121650" y="1677947"/>
            <a:ext cx="1478098" cy="1294310"/>
            <a:chOff x="918469" y="2028620"/>
            <a:chExt cx="1764964" cy="1545508"/>
          </a:xfrm>
        </p:grpSpPr>
        <p:grpSp>
          <p:nvGrpSpPr>
            <p:cNvPr id="79" name="Group 78"/>
            <p:cNvGrpSpPr/>
            <p:nvPr/>
          </p:nvGrpSpPr>
          <p:grpSpPr>
            <a:xfrm>
              <a:off x="1269334" y="2028620"/>
              <a:ext cx="1414099" cy="1414099"/>
              <a:chOff x="1193134" y="2028620"/>
              <a:chExt cx="1414099" cy="1414099"/>
            </a:xfrm>
          </p:grpSpPr>
          <p:pic>
            <p:nvPicPr>
              <p:cNvPr id="97" name="Picture 9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3134" y="2028620"/>
                <a:ext cx="1414099" cy="1414099"/>
              </a:xfrm>
              <a:prstGeom prst="rect">
                <a:avLst/>
              </a:prstGeom>
            </p:spPr>
          </p:pic>
          <p:pic>
            <p:nvPicPr>
              <p:cNvPr id="98" name="Picture 9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63004" y="2530998"/>
                <a:ext cx="472264" cy="592385"/>
              </a:xfrm>
              <a:prstGeom prst="rect">
                <a:avLst/>
              </a:prstGeom>
            </p:spPr>
          </p:pic>
        </p:grpSp>
        <p:grpSp>
          <p:nvGrpSpPr>
            <p:cNvPr id="80" name="Group 28"/>
            <p:cNvGrpSpPr>
              <a:grpSpLocks noChangeAspect="1"/>
            </p:cNvGrpSpPr>
            <p:nvPr/>
          </p:nvGrpSpPr>
          <p:grpSpPr bwMode="auto">
            <a:xfrm>
              <a:off x="918469" y="2786938"/>
              <a:ext cx="975855" cy="787190"/>
              <a:chOff x="1614" y="1551"/>
              <a:chExt cx="900" cy="726"/>
            </a:xfrm>
            <a:effectLst>
              <a:outerShdw blurRad="76200" sx="102000" sy="102000" algn="tl" rotWithShape="0">
                <a:prstClr val="black">
                  <a:alpha val="40000"/>
                </a:prstClr>
              </a:outerShdw>
            </a:effectLst>
          </p:grpSpPr>
          <p:sp>
            <p:nvSpPr>
              <p:cNvPr id="81" name="AutoShape 27"/>
              <p:cNvSpPr>
                <a:spLocks noChangeAspect="1" noChangeArrowheads="1" noTextEdit="1"/>
              </p:cNvSpPr>
              <p:nvPr/>
            </p:nvSpPr>
            <p:spPr bwMode="auto">
              <a:xfrm>
                <a:off x="1614" y="1551"/>
                <a:ext cx="90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2" name="Freeform 29"/>
              <p:cNvSpPr>
                <a:spLocks/>
              </p:cNvSpPr>
              <p:nvPr/>
            </p:nvSpPr>
            <p:spPr bwMode="auto">
              <a:xfrm>
                <a:off x="1853" y="1713"/>
                <a:ext cx="406" cy="412"/>
              </a:xfrm>
              <a:custGeom>
                <a:avLst/>
                <a:gdLst>
                  <a:gd name="T0" fmla="*/ 267 w 523"/>
                  <a:gd name="T1" fmla="*/ 530 h 530"/>
                  <a:gd name="T2" fmla="*/ 252 w 523"/>
                  <a:gd name="T3" fmla="*/ 522 h 530"/>
                  <a:gd name="T4" fmla="*/ 35 w 523"/>
                  <a:gd name="T5" fmla="*/ 91 h 530"/>
                  <a:gd name="T6" fmla="*/ 37 w 523"/>
                  <a:gd name="T7" fmla="*/ 78 h 530"/>
                  <a:gd name="T8" fmla="*/ 47 w 523"/>
                  <a:gd name="T9" fmla="*/ 71 h 530"/>
                  <a:gd name="T10" fmla="*/ 266 w 523"/>
                  <a:gd name="T11" fmla="*/ 0 h 530"/>
                  <a:gd name="T12" fmla="*/ 485 w 523"/>
                  <a:gd name="T13" fmla="*/ 71 h 530"/>
                  <a:gd name="T14" fmla="*/ 495 w 523"/>
                  <a:gd name="T15" fmla="*/ 79 h 530"/>
                  <a:gd name="T16" fmla="*/ 497 w 523"/>
                  <a:gd name="T17" fmla="*/ 92 h 530"/>
                  <a:gd name="T18" fmla="*/ 281 w 523"/>
                  <a:gd name="T19" fmla="*/ 521 h 530"/>
                  <a:gd name="T20" fmla="*/ 267 w 523"/>
                  <a:gd name="T21" fmla="*/ 53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3" h="530">
                    <a:moveTo>
                      <a:pt x="267" y="530"/>
                    </a:moveTo>
                    <a:cubicBezTo>
                      <a:pt x="252" y="522"/>
                      <a:pt x="252" y="522"/>
                      <a:pt x="252" y="522"/>
                    </a:cubicBezTo>
                    <a:cubicBezTo>
                      <a:pt x="0" y="389"/>
                      <a:pt x="35" y="94"/>
                      <a:pt x="35" y="91"/>
                    </a:cubicBezTo>
                    <a:cubicBezTo>
                      <a:pt x="37" y="78"/>
                      <a:pt x="37" y="78"/>
                      <a:pt x="37" y="78"/>
                    </a:cubicBezTo>
                    <a:cubicBezTo>
                      <a:pt x="47" y="71"/>
                      <a:pt x="47" y="71"/>
                      <a:pt x="47" y="71"/>
                    </a:cubicBezTo>
                    <a:cubicBezTo>
                      <a:pt x="51" y="68"/>
                      <a:pt x="146" y="0"/>
                      <a:pt x="266" y="0"/>
                    </a:cubicBezTo>
                    <a:cubicBezTo>
                      <a:pt x="385" y="0"/>
                      <a:pt x="481" y="68"/>
                      <a:pt x="485" y="71"/>
                    </a:cubicBezTo>
                    <a:cubicBezTo>
                      <a:pt x="495" y="79"/>
                      <a:pt x="495" y="79"/>
                      <a:pt x="495" y="79"/>
                    </a:cubicBezTo>
                    <a:cubicBezTo>
                      <a:pt x="497" y="92"/>
                      <a:pt x="497" y="92"/>
                      <a:pt x="497" y="92"/>
                    </a:cubicBezTo>
                    <a:cubicBezTo>
                      <a:pt x="498" y="103"/>
                      <a:pt x="523" y="377"/>
                      <a:pt x="281" y="521"/>
                    </a:cubicBezTo>
                    <a:cubicBezTo>
                      <a:pt x="267" y="530"/>
                      <a:pt x="267" y="530"/>
                      <a:pt x="267" y="53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3" name="Rectangle 30"/>
              <p:cNvSpPr>
                <a:spLocks noChangeArrowheads="1"/>
              </p:cNvSpPr>
              <p:nvPr/>
            </p:nvSpPr>
            <p:spPr bwMode="auto">
              <a:xfrm>
                <a:off x="2129" y="1886"/>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4" name="Rectangle 31"/>
              <p:cNvSpPr>
                <a:spLocks noChangeArrowheads="1"/>
              </p:cNvSpPr>
              <p:nvPr/>
            </p:nvSpPr>
            <p:spPr bwMode="auto">
              <a:xfrm>
                <a:off x="2156" y="1935"/>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5" name="Freeform 32"/>
              <p:cNvSpPr>
                <a:spLocks/>
              </p:cNvSpPr>
              <p:nvPr/>
            </p:nvSpPr>
            <p:spPr bwMode="auto">
              <a:xfrm>
                <a:off x="1910" y="1898"/>
                <a:ext cx="184" cy="28"/>
              </a:xfrm>
              <a:custGeom>
                <a:avLst/>
                <a:gdLst>
                  <a:gd name="T0" fmla="*/ 237 w 237"/>
                  <a:gd name="T1" fmla="*/ 0 h 36"/>
                  <a:gd name="T2" fmla="*/ 0 w 237"/>
                  <a:gd name="T3" fmla="*/ 0 h 36"/>
                  <a:gd name="T4" fmla="*/ 9 w 237"/>
                  <a:gd name="T5" fmla="*/ 36 h 36"/>
                  <a:gd name="T6" fmla="*/ 10 w 237"/>
                  <a:gd name="T7" fmla="*/ 36 h 36"/>
                  <a:gd name="T8" fmla="*/ 195 w 237"/>
                  <a:gd name="T9" fmla="*/ 36 h 36"/>
                  <a:gd name="T10" fmla="*/ 237 w 237"/>
                  <a:gd name="T11" fmla="*/ 0 h 36"/>
                </a:gdLst>
                <a:ahLst/>
                <a:cxnLst>
                  <a:cxn ang="0">
                    <a:pos x="T0" y="T1"/>
                  </a:cxn>
                  <a:cxn ang="0">
                    <a:pos x="T2" y="T3"/>
                  </a:cxn>
                  <a:cxn ang="0">
                    <a:pos x="T4" y="T5"/>
                  </a:cxn>
                  <a:cxn ang="0">
                    <a:pos x="T6" y="T7"/>
                  </a:cxn>
                  <a:cxn ang="0">
                    <a:pos x="T8" y="T9"/>
                  </a:cxn>
                  <a:cxn ang="0">
                    <a:pos x="T10" y="T11"/>
                  </a:cxn>
                </a:cxnLst>
                <a:rect l="0" t="0" r="r" b="b"/>
                <a:pathLst>
                  <a:path w="237" h="36">
                    <a:moveTo>
                      <a:pt x="237" y="0"/>
                    </a:moveTo>
                    <a:cubicBezTo>
                      <a:pt x="0" y="0"/>
                      <a:pt x="0" y="0"/>
                      <a:pt x="0" y="0"/>
                    </a:cubicBezTo>
                    <a:cubicBezTo>
                      <a:pt x="2" y="12"/>
                      <a:pt x="5" y="24"/>
                      <a:pt x="9" y="36"/>
                    </a:cubicBezTo>
                    <a:cubicBezTo>
                      <a:pt x="9" y="36"/>
                      <a:pt x="10" y="36"/>
                      <a:pt x="10" y="36"/>
                    </a:cubicBezTo>
                    <a:cubicBezTo>
                      <a:pt x="195" y="36"/>
                      <a:pt x="195" y="36"/>
                      <a:pt x="195" y="36"/>
                    </a:cubicBezTo>
                    <a:cubicBezTo>
                      <a:pt x="237" y="0"/>
                      <a:pt x="237" y="0"/>
                      <a:pt x="237" y="0"/>
                    </a:cubicBezTo>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6" name="Rectangle 33"/>
              <p:cNvSpPr>
                <a:spLocks noChangeArrowheads="1"/>
              </p:cNvSpPr>
              <p:nvPr/>
            </p:nvSpPr>
            <p:spPr bwMode="auto">
              <a:xfrm>
                <a:off x="2156" y="1939"/>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7" name="Freeform 34"/>
              <p:cNvSpPr>
                <a:spLocks/>
              </p:cNvSpPr>
              <p:nvPr/>
            </p:nvSpPr>
            <p:spPr bwMode="auto">
              <a:xfrm>
                <a:off x="1901" y="1738"/>
                <a:ext cx="336" cy="362"/>
              </a:xfrm>
              <a:custGeom>
                <a:avLst/>
                <a:gdLst>
                  <a:gd name="T0" fmla="*/ 204 w 432"/>
                  <a:gd name="T1" fmla="*/ 0 h 466"/>
                  <a:gd name="T2" fmla="*/ 1 w 432"/>
                  <a:gd name="T3" fmla="*/ 120 h 466"/>
                  <a:gd name="T4" fmla="*/ 174 w 432"/>
                  <a:gd name="T5" fmla="*/ 85 h 466"/>
                  <a:gd name="T6" fmla="*/ 164 w 432"/>
                  <a:gd name="T7" fmla="*/ 98 h 466"/>
                  <a:gd name="T8" fmla="*/ 134 w 432"/>
                  <a:gd name="T9" fmla="*/ 31 h 466"/>
                  <a:gd name="T10" fmla="*/ 139 w 432"/>
                  <a:gd name="T11" fmla="*/ 27 h 466"/>
                  <a:gd name="T12" fmla="*/ 205 w 432"/>
                  <a:gd name="T13" fmla="*/ 56 h 466"/>
                  <a:gd name="T14" fmla="*/ 192 w 432"/>
                  <a:gd name="T15" fmla="*/ 67 h 466"/>
                  <a:gd name="T16" fmla="*/ 250 w 432"/>
                  <a:gd name="T17" fmla="*/ 125 h 466"/>
                  <a:gd name="T18" fmla="*/ 251 w 432"/>
                  <a:gd name="T19" fmla="*/ 127 h 466"/>
                  <a:gd name="T20" fmla="*/ 252 w 432"/>
                  <a:gd name="T21" fmla="*/ 129 h 466"/>
                  <a:gd name="T22" fmla="*/ 253 w 432"/>
                  <a:gd name="T23" fmla="*/ 131 h 466"/>
                  <a:gd name="T24" fmla="*/ 253 w 432"/>
                  <a:gd name="T25" fmla="*/ 134 h 466"/>
                  <a:gd name="T26" fmla="*/ 252 w 432"/>
                  <a:gd name="T27" fmla="*/ 136 h 466"/>
                  <a:gd name="T28" fmla="*/ 251 w 432"/>
                  <a:gd name="T29" fmla="*/ 139 h 466"/>
                  <a:gd name="T30" fmla="*/ 250 w 432"/>
                  <a:gd name="T31" fmla="*/ 141 h 466"/>
                  <a:gd name="T32" fmla="*/ 248 w 432"/>
                  <a:gd name="T33" fmla="*/ 143 h 466"/>
                  <a:gd name="T34" fmla="*/ 246 w 432"/>
                  <a:gd name="T35" fmla="*/ 144 h 466"/>
                  <a:gd name="T36" fmla="*/ 244 w 432"/>
                  <a:gd name="T37" fmla="*/ 145 h 466"/>
                  <a:gd name="T38" fmla="*/ 242 w 432"/>
                  <a:gd name="T39" fmla="*/ 146 h 466"/>
                  <a:gd name="T40" fmla="*/ 240 w 432"/>
                  <a:gd name="T41" fmla="*/ 146 h 466"/>
                  <a:gd name="T42" fmla="*/ 7 w 432"/>
                  <a:gd name="T43" fmla="*/ 180 h 466"/>
                  <a:gd name="T44" fmla="*/ 287 w 432"/>
                  <a:gd name="T45" fmla="*/ 180 h 466"/>
                  <a:gd name="T46" fmla="*/ 289 w 432"/>
                  <a:gd name="T47" fmla="*/ 181 h 466"/>
                  <a:gd name="T48" fmla="*/ 291 w 432"/>
                  <a:gd name="T49" fmla="*/ 182 h 466"/>
                  <a:gd name="T50" fmla="*/ 293 w 432"/>
                  <a:gd name="T51" fmla="*/ 183 h 466"/>
                  <a:gd name="T52" fmla="*/ 295 w 432"/>
                  <a:gd name="T53" fmla="*/ 185 h 466"/>
                  <a:gd name="T54" fmla="*/ 296 w 432"/>
                  <a:gd name="T55" fmla="*/ 187 h 466"/>
                  <a:gd name="T56" fmla="*/ 297 w 432"/>
                  <a:gd name="T57" fmla="*/ 189 h 466"/>
                  <a:gd name="T58" fmla="*/ 298 w 432"/>
                  <a:gd name="T59" fmla="*/ 192 h 466"/>
                  <a:gd name="T60" fmla="*/ 298 w 432"/>
                  <a:gd name="T61" fmla="*/ 195 h 466"/>
                  <a:gd name="T62" fmla="*/ 297 w 432"/>
                  <a:gd name="T63" fmla="*/ 197 h 466"/>
                  <a:gd name="T64" fmla="*/ 296 w 432"/>
                  <a:gd name="T65" fmla="*/ 199 h 466"/>
                  <a:gd name="T66" fmla="*/ 295 w 432"/>
                  <a:gd name="T67" fmla="*/ 201 h 466"/>
                  <a:gd name="T68" fmla="*/ 248 w 432"/>
                  <a:gd name="T69" fmla="*/ 242 h 466"/>
                  <a:gd name="T70" fmla="*/ 321 w 432"/>
                  <a:gd name="T71" fmla="*/ 242 h 466"/>
                  <a:gd name="T72" fmla="*/ 324 w 432"/>
                  <a:gd name="T73" fmla="*/ 243 h 466"/>
                  <a:gd name="T74" fmla="*/ 326 w 432"/>
                  <a:gd name="T75" fmla="*/ 244 h 466"/>
                  <a:gd name="T76" fmla="*/ 328 w 432"/>
                  <a:gd name="T77" fmla="*/ 245 h 466"/>
                  <a:gd name="T78" fmla="*/ 330 w 432"/>
                  <a:gd name="T79" fmla="*/ 247 h 466"/>
                  <a:gd name="T80" fmla="*/ 331 w 432"/>
                  <a:gd name="T81" fmla="*/ 249 h 466"/>
                  <a:gd name="T82" fmla="*/ 332 w 432"/>
                  <a:gd name="T83" fmla="*/ 252 h 466"/>
                  <a:gd name="T84" fmla="*/ 333 w 432"/>
                  <a:gd name="T85" fmla="*/ 254 h 466"/>
                  <a:gd name="T86" fmla="*/ 333 w 432"/>
                  <a:gd name="T87" fmla="*/ 257 h 466"/>
                  <a:gd name="T88" fmla="*/ 332 w 432"/>
                  <a:gd name="T89" fmla="*/ 259 h 466"/>
                  <a:gd name="T90" fmla="*/ 331 w 432"/>
                  <a:gd name="T91" fmla="*/ 261 h 466"/>
                  <a:gd name="T92" fmla="*/ 330 w 432"/>
                  <a:gd name="T93" fmla="*/ 264 h 466"/>
                  <a:gd name="T94" fmla="*/ 272 w 432"/>
                  <a:gd name="T95" fmla="*/ 322 h 466"/>
                  <a:gd name="T96" fmla="*/ 285 w 432"/>
                  <a:gd name="T97" fmla="*/ 332 h 466"/>
                  <a:gd name="T98" fmla="*/ 219 w 432"/>
                  <a:gd name="T99" fmla="*/ 362 h 466"/>
                  <a:gd name="T100" fmla="*/ 215 w 432"/>
                  <a:gd name="T101" fmla="*/ 361 h 466"/>
                  <a:gd name="T102" fmla="*/ 241 w 432"/>
                  <a:gd name="T103" fmla="*/ 293 h 466"/>
                  <a:gd name="T104" fmla="*/ 247 w 432"/>
                  <a:gd name="T105" fmla="*/ 292 h 466"/>
                  <a:gd name="T106" fmla="*/ 288 w 432"/>
                  <a:gd name="T107" fmla="*/ 269 h 466"/>
                  <a:gd name="T108" fmla="*/ 158 w 432"/>
                  <a:gd name="T109" fmla="*/ 319 h 466"/>
                  <a:gd name="T110" fmla="*/ 169 w 432"/>
                  <a:gd name="T111" fmla="*/ 328 h 466"/>
                  <a:gd name="T112" fmla="*/ 103 w 432"/>
                  <a:gd name="T113" fmla="*/ 358 h 466"/>
                  <a:gd name="T114" fmla="*/ 99 w 432"/>
                  <a:gd name="T115" fmla="*/ 357 h 466"/>
                  <a:gd name="T116" fmla="*/ 124 w 432"/>
                  <a:gd name="T117" fmla="*/ 290 h 466"/>
                  <a:gd name="T118" fmla="*/ 131 w 432"/>
                  <a:gd name="T119" fmla="*/ 289 h 466"/>
                  <a:gd name="T120" fmla="*/ 176 w 432"/>
                  <a:gd name="T121" fmla="*/ 269 h 466"/>
                  <a:gd name="T122" fmla="*/ 204 w 432"/>
                  <a:gd name="T123"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66">
                    <a:moveTo>
                      <a:pt x="406" y="65"/>
                    </a:moveTo>
                    <a:cubicBezTo>
                      <a:pt x="406" y="65"/>
                      <a:pt x="315" y="0"/>
                      <a:pt x="204" y="0"/>
                    </a:cubicBezTo>
                    <a:cubicBezTo>
                      <a:pt x="93" y="0"/>
                      <a:pt x="2" y="65"/>
                      <a:pt x="2" y="65"/>
                    </a:cubicBezTo>
                    <a:cubicBezTo>
                      <a:pt x="2" y="65"/>
                      <a:pt x="0" y="86"/>
                      <a:pt x="1" y="120"/>
                    </a:cubicBezTo>
                    <a:cubicBezTo>
                      <a:pt x="208" y="120"/>
                      <a:pt x="208" y="120"/>
                      <a:pt x="208" y="120"/>
                    </a:cubicBezTo>
                    <a:cubicBezTo>
                      <a:pt x="174" y="85"/>
                      <a:pt x="174" y="85"/>
                      <a:pt x="174" y="85"/>
                    </a:cubicBezTo>
                    <a:cubicBezTo>
                      <a:pt x="167" y="96"/>
                      <a:pt x="167" y="96"/>
                      <a:pt x="167" y="96"/>
                    </a:cubicBezTo>
                    <a:cubicBezTo>
                      <a:pt x="167" y="97"/>
                      <a:pt x="165" y="98"/>
                      <a:pt x="164" y="98"/>
                    </a:cubicBezTo>
                    <a:cubicBezTo>
                      <a:pt x="163" y="98"/>
                      <a:pt x="161" y="97"/>
                      <a:pt x="161" y="96"/>
                    </a:cubicBezTo>
                    <a:cubicBezTo>
                      <a:pt x="134" y="31"/>
                      <a:pt x="134" y="31"/>
                      <a:pt x="134" y="31"/>
                    </a:cubicBezTo>
                    <a:cubicBezTo>
                      <a:pt x="134" y="30"/>
                      <a:pt x="134" y="28"/>
                      <a:pt x="135" y="27"/>
                    </a:cubicBezTo>
                    <a:cubicBezTo>
                      <a:pt x="136" y="26"/>
                      <a:pt x="138" y="26"/>
                      <a:pt x="139" y="27"/>
                    </a:cubicBezTo>
                    <a:cubicBezTo>
                      <a:pt x="202" y="53"/>
                      <a:pt x="202" y="53"/>
                      <a:pt x="202" y="53"/>
                    </a:cubicBezTo>
                    <a:cubicBezTo>
                      <a:pt x="204" y="53"/>
                      <a:pt x="205" y="55"/>
                      <a:pt x="205" y="56"/>
                    </a:cubicBezTo>
                    <a:cubicBezTo>
                      <a:pt x="205" y="57"/>
                      <a:pt x="204" y="59"/>
                      <a:pt x="203" y="59"/>
                    </a:cubicBezTo>
                    <a:cubicBezTo>
                      <a:pt x="192" y="67"/>
                      <a:pt x="192" y="67"/>
                      <a:pt x="192" y="67"/>
                    </a:cubicBezTo>
                    <a:cubicBezTo>
                      <a:pt x="249" y="123"/>
                      <a:pt x="249" y="123"/>
                      <a:pt x="249" y="123"/>
                    </a:cubicBezTo>
                    <a:cubicBezTo>
                      <a:pt x="249" y="124"/>
                      <a:pt x="250" y="124"/>
                      <a:pt x="250" y="125"/>
                    </a:cubicBezTo>
                    <a:cubicBezTo>
                      <a:pt x="250" y="125"/>
                      <a:pt x="250" y="125"/>
                      <a:pt x="251" y="126"/>
                    </a:cubicBezTo>
                    <a:cubicBezTo>
                      <a:pt x="251" y="127"/>
                      <a:pt x="251" y="127"/>
                      <a:pt x="251" y="127"/>
                    </a:cubicBezTo>
                    <a:cubicBezTo>
                      <a:pt x="252" y="127"/>
                      <a:pt x="252" y="127"/>
                      <a:pt x="252" y="128"/>
                    </a:cubicBezTo>
                    <a:cubicBezTo>
                      <a:pt x="252" y="129"/>
                      <a:pt x="252" y="129"/>
                      <a:pt x="252" y="129"/>
                    </a:cubicBezTo>
                    <a:cubicBezTo>
                      <a:pt x="252" y="129"/>
                      <a:pt x="253" y="130"/>
                      <a:pt x="253" y="130"/>
                    </a:cubicBezTo>
                    <a:cubicBezTo>
                      <a:pt x="253" y="131"/>
                      <a:pt x="253" y="131"/>
                      <a:pt x="253" y="131"/>
                    </a:cubicBezTo>
                    <a:cubicBezTo>
                      <a:pt x="253" y="132"/>
                      <a:pt x="253" y="132"/>
                      <a:pt x="253" y="133"/>
                    </a:cubicBezTo>
                    <a:cubicBezTo>
                      <a:pt x="253" y="134"/>
                      <a:pt x="253" y="134"/>
                      <a:pt x="253" y="134"/>
                    </a:cubicBezTo>
                    <a:cubicBezTo>
                      <a:pt x="253" y="134"/>
                      <a:pt x="253" y="135"/>
                      <a:pt x="253" y="135"/>
                    </a:cubicBezTo>
                    <a:cubicBezTo>
                      <a:pt x="252" y="136"/>
                      <a:pt x="252" y="136"/>
                      <a:pt x="252" y="136"/>
                    </a:cubicBezTo>
                    <a:cubicBezTo>
                      <a:pt x="252" y="137"/>
                      <a:pt x="252" y="137"/>
                      <a:pt x="252" y="138"/>
                    </a:cubicBezTo>
                    <a:cubicBezTo>
                      <a:pt x="252" y="138"/>
                      <a:pt x="252" y="139"/>
                      <a:pt x="251" y="139"/>
                    </a:cubicBezTo>
                    <a:cubicBezTo>
                      <a:pt x="251" y="139"/>
                      <a:pt x="251" y="140"/>
                      <a:pt x="251" y="140"/>
                    </a:cubicBezTo>
                    <a:cubicBezTo>
                      <a:pt x="251" y="140"/>
                      <a:pt x="250" y="141"/>
                      <a:pt x="250" y="141"/>
                    </a:cubicBezTo>
                    <a:cubicBezTo>
                      <a:pt x="249" y="142"/>
                      <a:pt x="249" y="142"/>
                      <a:pt x="249" y="142"/>
                    </a:cubicBezTo>
                    <a:cubicBezTo>
                      <a:pt x="249" y="142"/>
                      <a:pt x="249" y="143"/>
                      <a:pt x="248" y="143"/>
                    </a:cubicBezTo>
                    <a:cubicBezTo>
                      <a:pt x="248" y="143"/>
                      <a:pt x="247" y="144"/>
                      <a:pt x="247" y="144"/>
                    </a:cubicBezTo>
                    <a:cubicBezTo>
                      <a:pt x="246" y="144"/>
                      <a:pt x="246" y="144"/>
                      <a:pt x="246" y="144"/>
                    </a:cubicBezTo>
                    <a:cubicBezTo>
                      <a:pt x="246" y="145"/>
                      <a:pt x="245" y="145"/>
                      <a:pt x="245" y="145"/>
                    </a:cubicBezTo>
                    <a:cubicBezTo>
                      <a:pt x="244" y="145"/>
                      <a:pt x="244" y="145"/>
                      <a:pt x="244" y="145"/>
                    </a:cubicBezTo>
                    <a:cubicBezTo>
                      <a:pt x="243" y="146"/>
                      <a:pt x="243" y="146"/>
                      <a:pt x="243" y="146"/>
                    </a:cubicBezTo>
                    <a:cubicBezTo>
                      <a:pt x="242" y="146"/>
                      <a:pt x="242" y="146"/>
                      <a:pt x="242" y="146"/>
                    </a:cubicBezTo>
                    <a:cubicBezTo>
                      <a:pt x="241" y="146"/>
                      <a:pt x="240" y="146"/>
                      <a:pt x="240" y="146"/>
                    </a:cubicBezTo>
                    <a:cubicBezTo>
                      <a:pt x="240" y="146"/>
                      <a:pt x="240" y="146"/>
                      <a:pt x="240" y="146"/>
                    </a:cubicBezTo>
                    <a:cubicBezTo>
                      <a:pt x="2" y="146"/>
                      <a:pt x="2" y="146"/>
                      <a:pt x="2" y="146"/>
                    </a:cubicBezTo>
                    <a:cubicBezTo>
                      <a:pt x="3" y="157"/>
                      <a:pt x="5" y="168"/>
                      <a:pt x="7" y="180"/>
                    </a:cubicBezTo>
                    <a:cubicBezTo>
                      <a:pt x="285" y="180"/>
                      <a:pt x="285" y="180"/>
                      <a:pt x="285" y="180"/>
                    </a:cubicBezTo>
                    <a:cubicBezTo>
                      <a:pt x="286" y="180"/>
                      <a:pt x="286" y="180"/>
                      <a:pt x="287" y="180"/>
                    </a:cubicBezTo>
                    <a:cubicBezTo>
                      <a:pt x="287" y="180"/>
                      <a:pt x="287" y="180"/>
                      <a:pt x="288" y="180"/>
                    </a:cubicBezTo>
                    <a:cubicBezTo>
                      <a:pt x="289" y="181"/>
                      <a:pt x="289" y="181"/>
                      <a:pt x="289" y="181"/>
                    </a:cubicBezTo>
                    <a:cubicBezTo>
                      <a:pt x="289" y="181"/>
                      <a:pt x="290" y="181"/>
                      <a:pt x="290" y="181"/>
                    </a:cubicBezTo>
                    <a:cubicBezTo>
                      <a:pt x="291" y="182"/>
                      <a:pt x="291" y="182"/>
                      <a:pt x="291" y="182"/>
                    </a:cubicBezTo>
                    <a:cubicBezTo>
                      <a:pt x="292" y="182"/>
                      <a:pt x="292" y="182"/>
                      <a:pt x="292" y="182"/>
                    </a:cubicBezTo>
                    <a:cubicBezTo>
                      <a:pt x="293" y="183"/>
                      <a:pt x="293" y="183"/>
                      <a:pt x="293" y="183"/>
                    </a:cubicBezTo>
                    <a:cubicBezTo>
                      <a:pt x="294" y="183"/>
                      <a:pt x="294" y="184"/>
                      <a:pt x="294" y="184"/>
                    </a:cubicBezTo>
                    <a:cubicBezTo>
                      <a:pt x="295" y="185"/>
                      <a:pt x="295" y="185"/>
                      <a:pt x="295" y="185"/>
                    </a:cubicBezTo>
                    <a:cubicBezTo>
                      <a:pt x="295" y="185"/>
                      <a:pt x="296" y="186"/>
                      <a:pt x="296" y="186"/>
                    </a:cubicBezTo>
                    <a:cubicBezTo>
                      <a:pt x="296" y="187"/>
                      <a:pt x="296" y="187"/>
                      <a:pt x="296" y="187"/>
                    </a:cubicBezTo>
                    <a:cubicBezTo>
                      <a:pt x="297" y="188"/>
                      <a:pt x="297" y="188"/>
                      <a:pt x="297" y="188"/>
                    </a:cubicBezTo>
                    <a:cubicBezTo>
                      <a:pt x="297" y="189"/>
                      <a:pt x="297" y="189"/>
                      <a:pt x="297" y="189"/>
                    </a:cubicBezTo>
                    <a:cubicBezTo>
                      <a:pt x="298" y="190"/>
                      <a:pt x="298" y="191"/>
                      <a:pt x="298" y="191"/>
                    </a:cubicBezTo>
                    <a:cubicBezTo>
                      <a:pt x="298" y="191"/>
                      <a:pt x="298" y="192"/>
                      <a:pt x="298" y="192"/>
                    </a:cubicBezTo>
                    <a:cubicBezTo>
                      <a:pt x="298" y="193"/>
                      <a:pt x="298" y="193"/>
                      <a:pt x="298" y="193"/>
                    </a:cubicBezTo>
                    <a:cubicBezTo>
                      <a:pt x="298" y="194"/>
                      <a:pt x="298" y="194"/>
                      <a:pt x="298" y="195"/>
                    </a:cubicBezTo>
                    <a:cubicBezTo>
                      <a:pt x="298" y="195"/>
                      <a:pt x="298" y="196"/>
                      <a:pt x="298" y="196"/>
                    </a:cubicBezTo>
                    <a:cubicBezTo>
                      <a:pt x="297" y="197"/>
                      <a:pt x="297" y="197"/>
                      <a:pt x="297" y="197"/>
                    </a:cubicBezTo>
                    <a:cubicBezTo>
                      <a:pt x="297" y="198"/>
                      <a:pt x="297" y="198"/>
                      <a:pt x="297" y="198"/>
                    </a:cubicBezTo>
                    <a:cubicBezTo>
                      <a:pt x="296" y="199"/>
                      <a:pt x="296" y="199"/>
                      <a:pt x="296" y="199"/>
                    </a:cubicBezTo>
                    <a:cubicBezTo>
                      <a:pt x="296" y="200"/>
                      <a:pt x="296" y="200"/>
                      <a:pt x="296" y="201"/>
                    </a:cubicBezTo>
                    <a:cubicBezTo>
                      <a:pt x="295" y="201"/>
                      <a:pt x="295" y="201"/>
                      <a:pt x="295" y="201"/>
                    </a:cubicBezTo>
                    <a:cubicBezTo>
                      <a:pt x="295" y="202"/>
                      <a:pt x="294" y="202"/>
                      <a:pt x="294" y="203"/>
                    </a:cubicBezTo>
                    <a:cubicBezTo>
                      <a:pt x="248" y="242"/>
                      <a:pt x="248" y="242"/>
                      <a:pt x="248" y="242"/>
                    </a:cubicBezTo>
                    <a:cubicBezTo>
                      <a:pt x="320" y="242"/>
                      <a:pt x="320" y="242"/>
                      <a:pt x="320" y="242"/>
                    </a:cubicBezTo>
                    <a:cubicBezTo>
                      <a:pt x="320" y="242"/>
                      <a:pt x="321" y="242"/>
                      <a:pt x="321" y="242"/>
                    </a:cubicBezTo>
                    <a:cubicBezTo>
                      <a:pt x="322" y="242"/>
                      <a:pt x="322" y="242"/>
                      <a:pt x="322" y="243"/>
                    </a:cubicBezTo>
                    <a:cubicBezTo>
                      <a:pt x="324" y="243"/>
                      <a:pt x="324" y="243"/>
                      <a:pt x="324" y="243"/>
                    </a:cubicBezTo>
                    <a:cubicBezTo>
                      <a:pt x="324" y="243"/>
                      <a:pt x="325" y="243"/>
                      <a:pt x="325" y="243"/>
                    </a:cubicBezTo>
                    <a:cubicBezTo>
                      <a:pt x="326" y="244"/>
                      <a:pt x="326" y="244"/>
                      <a:pt x="326" y="244"/>
                    </a:cubicBezTo>
                    <a:cubicBezTo>
                      <a:pt x="327" y="244"/>
                      <a:pt x="327" y="244"/>
                      <a:pt x="327" y="245"/>
                    </a:cubicBezTo>
                    <a:cubicBezTo>
                      <a:pt x="328" y="245"/>
                      <a:pt x="328" y="245"/>
                      <a:pt x="328" y="245"/>
                    </a:cubicBezTo>
                    <a:cubicBezTo>
                      <a:pt x="329" y="246"/>
                      <a:pt x="329" y="246"/>
                      <a:pt x="329" y="246"/>
                    </a:cubicBezTo>
                    <a:cubicBezTo>
                      <a:pt x="330" y="247"/>
                      <a:pt x="330" y="247"/>
                      <a:pt x="330" y="247"/>
                    </a:cubicBezTo>
                    <a:cubicBezTo>
                      <a:pt x="330" y="248"/>
                      <a:pt x="331" y="248"/>
                      <a:pt x="331" y="248"/>
                    </a:cubicBezTo>
                    <a:cubicBezTo>
                      <a:pt x="331" y="249"/>
                      <a:pt x="331" y="249"/>
                      <a:pt x="331" y="249"/>
                    </a:cubicBezTo>
                    <a:cubicBezTo>
                      <a:pt x="332" y="250"/>
                      <a:pt x="332" y="250"/>
                      <a:pt x="332" y="251"/>
                    </a:cubicBezTo>
                    <a:cubicBezTo>
                      <a:pt x="332" y="251"/>
                      <a:pt x="332" y="251"/>
                      <a:pt x="332" y="252"/>
                    </a:cubicBezTo>
                    <a:cubicBezTo>
                      <a:pt x="332" y="252"/>
                      <a:pt x="333" y="253"/>
                      <a:pt x="333" y="253"/>
                    </a:cubicBezTo>
                    <a:cubicBezTo>
                      <a:pt x="333" y="253"/>
                      <a:pt x="333" y="254"/>
                      <a:pt x="333" y="254"/>
                    </a:cubicBezTo>
                    <a:cubicBezTo>
                      <a:pt x="333" y="255"/>
                      <a:pt x="333" y="255"/>
                      <a:pt x="333" y="255"/>
                    </a:cubicBezTo>
                    <a:cubicBezTo>
                      <a:pt x="333" y="256"/>
                      <a:pt x="333" y="256"/>
                      <a:pt x="333" y="257"/>
                    </a:cubicBezTo>
                    <a:cubicBezTo>
                      <a:pt x="333" y="258"/>
                      <a:pt x="333" y="258"/>
                      <a:pt x="333" y="258"/>
                    </a:cubicBezTo>
                    <a:cubicBezTo>
                      <a:pt x="332" y="259"/>
                      <a:pt x="332" y="259"/>
                      <a:pt x="332" y="259"/>
                    </a:cubicBezTo>
                    <a:cubicBezTo>
                      <a:pt x="332" y="260"/>
                      <a:pt x="332" y="260"/>
                      <a:pt x="332" y="261"/>
                    </a:cubicBezTo>
                    <a:cubicBezTo>
                      <a:pt x="331" y="261"/>
                      <a:pt x="331" y="261"/>
                      <a:pt x="331" y="261"/>
                    </a:cubicBezTo>
                    <a:cubicBezTo>
                      <a:pt x="331" y="262"/>
                      <a:pt x="331" y="263"/>
                      <a:pt x="331" y="263"/>
                    </a:cubicBezTo>
                    <a:cubicBezTo>
                      <a:pt x="330" y="264"/>
                      <a:pt x="330" y="264"/>
                      <a:pt x="330" y="264"/>
                    </a:cubicBezTo>
                    <a:cubicBezTo>
                      <a:pt x="329" y="264"/>
                      <a:pt x="329" y="265"/>
                      <a:pt x="329" y="265"/>
                    </a:cubicBezTo>
                    <a:cubicBezTo>
                      <a:pt x="272" y="322"/>
                      <a:pt x="272" y="322"/>
                      <a:pt x="272" y="322"/>
                    </a:cubicBezTo>
                    <a:cubicBezTo>
                      <a:pt x="283" y="329"/>
                      <a:pt x="283" y="329"/>
                      <a:pt x="283" y="329"/>
                    </a:cubicBezTo>
                    <a:cubicBezTo>
                      <a:pt x="284" y="330"/>
                      <a:pt x="285" y="331"/>
                      <a:pt x="285" y="332"/>
                    </a:cubicBezTo>
                    <a:cubicBezTo>
                      <a:pt x="285" y="334"/>
                      <a:pt x="284" y="335"/>
                      <a:pt x="282" y="335"/>
                    </a:cubicBezTo>
                    <a:cubicBezTo>
                      <a:pt x="219" y="362"/>
                      <a:pt x="219" y="362"/>
                      <a:pt x="219" y="362"/>
                    </a:cubicBezTo>
                    <a:cubicBezTo>
                      <a:pt x="219" y="362"/>
                      <a:pt x="218" y="362"/>
                      <a:pt x="218" y="362"/>
                    </a:cubicBezTo>
                    <a:cubicBezTo>
                      <a:pt x="217" y="362"/>
                      <a:pt x="216" y="362"/>
                      <a:pt x="215" y="361"/>
                    </a:cubicBezTo>
                    <a:cubicBezTo>
                      <a:pt x="214" y="360"/>
                      <a:pt x="214" y="358"/>
                      <a:pt x="214" y="357"/>
                    </a:cubicBezTo>
                    <a:cubicBezTo>
                      <a:pt x="241" y="293"/>
                      <a:pt x="241" y="293"/>
                      <a:pt x="241" y="293"/>
                    </a:cubicBezTo>
                    <a:cubicBezTo>
                      <a:pt x="241" y="291"/>
                      <a:pt x="243" y="290"/>
                      <a:pt x="244" y="290"/>
                    </a:cubicBezTo>
                    <a:cubicBezTo>
                      <a:pt x="245" y="290"/>
                      <a:pt x="247" y="291"/>
                      <a:pt x="247" y="292"/>
                    </a:cubicBezTo>
                    <a:cubicBezTo>
                      <a:pt x="254" y="303"/>
                      <a:pt x="254" y="303"/>
                      <a:pt x="254" y="303"/>
                    </a:cubicBezTo>
                    <a:cubicBezTo>
                      <a:pt x="288" y="269"/>
                      <a:pt x="288" y="269"/>
                      <a:pt x="288" y="269"/>
                    </a:cubicBezTo>
                    <a:cubicBezTo>
                      <a:pt x="217" y="269"/>
                      <a:pt x="217" y="269"/>
                      <a:pt x="217" y="269"/>
                    </a:cubicBezTo>
                    <a:cubicBezTo>
                      <a:pt x="158" y="319"/>
                      <a:pt x="158" y="319"/>
                      <a:pt x="158" y="319"/>
                    </a:cubicBezTo>
                    <a:cubicBezTo>
                      <a:pt x="168" y="325"/>
                      <a:pt x="168" y="325"/>
                      <a:pt x="168" y="325"/>
                    </a:cubicBezTo>
                    <a:cubicBezTo>
                      <a:pt x="169" y="326"/>
                      <a:pt x="170" y="327"/>
                      <a:pt x="169" y="328"/>
                    </a:cubicBezTo>
                    <a:cubicBezTo>
                      <a:pt x="169" y="330"/>
                      <a:pt x="168" y="331"/>
                      <a:pt x="167" y="331"/>
                    </a:cubicBezTo>
                    <a:cubicBezTo>
                      <a:pt x="103" y="358"/>
                      <a:pt x="103" y="358"/>
                      <a:pt x="103" y="358"/>
                    </a:cubicBezTo>
                    <a:cubicBezTo>
                      <a:pt x="102" y="358"/>
                      <a:pt x="102" y="358"/>
                      <a:pt x="101" y="358"/>
                    </a:cubicBezTo>
                    <a:cubicBezTo>
                      <a:pt x="100" y="358"/>
                      <a:pt x="99" y="358"/>
                      <a:pt x="99" y="357"/>
                    </a:cubicBezTo>
                    <a:cubicBezTo>
                      <a:pt x="98" y="356"/>
                      <a:pt x="97" y="355"/>
                      <a:pt x="98" y="353"/>
                    </a:cubicBezTo>
                    <a:cubicBezTo>
                      <a:pt x="124" y="290"/>
                      <a:pt x="124" y="290"/>
                      <a:pt x="124" y="290"/>
                    </a:cubicBezTo>
                    <a:cubicBezTo>
                      <a:pt x="125" y="289"/>
                      <a:pt x="126" y="288"/>
                      <a:pt x="127" y="288"/>
                    </a:cubicBezTo>
                    <a:cubicBezTo>
                      <a:pt x="129" y="288"/>
                      <a:pt x="130" y="288"/>
                      <a:pt x="131" y="289"/>
                    </a:cubicBezTo>
                    <a:cubicBezTo>
                      <a:pt x="138" y="301"/>
                      <a:pt x="138" y="301"/>
                      <a:pt x="138" y="301"/>
                    </a:cubicBezTo>
                    <a:cubicBezTo>
                      <a:pt x="176" y="269"/>
                      <a:pt x="176" y="269"/>
                      <a:pt x="176" y="269"/>
                    </a:cubicBezTo>
                    <a:cubicBezTo>
                      <a:pt x="30" y="269"/>
                      <a:pt x="30" y="269"/>
                      <a:pt x="30" y="269"/>
                    </a:cubicBezTo>
                    <a:cubicBezTo>
                      <a:pt x="57" y="340"/>
                      <a:pt x="108" y="416"/>
                      <a:pt x="204" y="466"/>
                    </a:cubicBezTo>
                    <a:cubicBezTo>
                      <a:pt x="432" y="330"/>
                      <a:pt x="406" y="65"/>
                      <a:pt x="406" y="65"/>
                    </a:cubicBezTo>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8" name="Rectangle 35"/>
              <p:cNvSpPr>
                <a:spLocks noChangeArrowheads="1"/>
              </p:cNvSpPr>
              <p:nvPr/>
            </p:nvSpPr>
            <p:spPr bwMode="auto">
              <a:xfrm>
                <a:off x="2129" y="1886"/>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89" name="Rectangle 36"/>
              <p:cNvSpPr>
                <a:spLocks noChangeArrowheads="1"/>
              </p:cNvSpPr>
              <p:nvPr/>
            </p:nvSpPr>
            <p:spPr bwMode="auto">
              <a:xfrm>
                <a:off x="2129" y="1889"/>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0" name="Rectangle 37"/>
              <p:cNvSpPr>
                <a:spLocks noChangeArrowheads="1"/>
              </p:cNvSpPr>
              <p:nvPr/>
            </p:nvSpPr>
            <p:spPr bwMode="auto">
              <a:xfrm>
                <a:off x="2128" y="1837"/>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1" name="Rectangle 38"/>
              <p:cNvSpPr>
                <a:spLocks noChangeArrowheads="1"/>
              </p:cNvSpPr>
              <p:nvPr/>
            </p:nvSpPr>
            <p:spPr bwMode="auto">
              <a:xfrm>
                <a:off x="2128" y="1845"/>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2" name="Rectangle 39"/>
              <p:cNvSpPr>
                <a:spLocks noChangeArrowheads="1"/>
              </p:cNvSpPr>
              <p:nvPr/>
            </p:nvSpPr>
            <p:spPr bwMode="auto">
              <a:xfrm>
                <a:off x="2124" y="1848"/>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3" name="Rectangle 40"/>
              <p:cNvSpPr>
                <a:spLocks noChangeArrowheads="1"/>
              </p:cNvSpPr>
              <p:nvPr/>
            </p:nvSpPr>
            <p:spPr bwMode="auto">
              <a:xfrm>
                <a:off x="2127" y="1837"/>
                <a:ext cx="1" cy="1"/>
              </a:xfrm>
              <a:prstGeom prst="rect">
                <a:avLst/>
              </a:prstGeom>
              <a:solidFill>
                <a:srgbClr val="4040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4" name="Freeform 41"/>
              <p:cNvSpPr>
                <a:spLocks noEditPoints="1"/>
              </p:cNvSpPr>
              <p:nvPr/>
            </p:nvSpPr>
            <p:spPr bwMode="auto">
              <a:xfrm>
                <a:off x="1880" y="1714"/>
                <a:ext cx="217" cy="404"/>
              </a:xfrm>
              <a:custGeom>
                <a:avLst/>
                <a:gdLst>
                  <a:gd name="T0" fmla="*/ 271 w 280"/>
                  <a:gd name="T1" fmla="*/ 320 h 519"/>
                  <a:gd name="T2" fmla="*/ 241 w 280"/>
                  <a:gd name="T3" fmla="*/ 387 h 519"/>
                  <a:gd name="T4" fmla="*/ 245 w 280"/>
                  <a:gd name="T5" fmla="*/ 392 h 519"/>
                  <a:gd name="T6" fmla="*/ 268 w 280"/>
                  <a:gd name="T7" fmla="*/ 383 h 519"/>
                  <a:gd name="T8" fmla="*/ 274 w 280"/>
                  <a:gd name="T9" fmla="*/ 322 h 519"/>
                  <a:gd name="T10" fmla="*/ 276 w 280"/>
                  <a:gd name="T11" fmla="*/ 236 h 519"/>
                  <a:gd name="T12" fmla="*/ 234 w 280"/>
                  <a:gd name="T13" fmla="*/ 272 h 519"/>
                  <a:gd name="T14" fmla="*/ 48 w 280"/>
                  <a:gd name="T15" fmla="*/ 272 h 519"/>
                  <a:gd name="T16" fmla="*/ 276 w 280"/>
                  <a:gd name="T17" fmla="*/ 236 h 519"/>
                  <a:gd name="T18" fmla="*/ 13 w 280"/>
                  <a:gd name="T19" fmla="*/ 70 h 519"/>
                  <a:gd name="T20" fmla="*/ 2 w 280"/>
                  <a:gd name="T21" fmla="*/ 89 h 519"/>
                  <a:gd name="T22" fmla="*/ 36 w 280"/>
                  <a:gd name="T23" fmla="*/ 316 h 519"/>
                  <a:gd name="T24" fmla="*/ 220 w 280"/>
                  <a:gd name="T25" fmla="*/ 519 h 519"/>
                  <a:gd name="T26" fmla="*/ 231 w 280"/>
                  <a:gd name="T27" fmla="*/ 496 h 519"/>
                  <a:gd name="T28" fmla="*/ 203 w 280"/>
                  <a:gd name="T29" fmla="*/ 299 h 519"/>
                  <a:gd name="T30" fmla="*/ 158 w 280"/>
                  <a:gd name="T31" fmla="*/ 319 h 519"/>
                  <a:gd name="T32" fmla="*/ 154 w 280"/>
                  <a:gd name="T33" fmla="*/ 318 h 519"/>
                  <a:gd name="T34" fmla="*/ 125 w 280"/>
                  <a:gd name="T35" fmla="*/ 383 h 519"/>
                  <a:gd name="T36" fmla="*/ 128 w 280"/>
                  <a:gd name="T37" fmla="*/ 388 h 519"/>
                  <a:gd name="T38" fmla="*/ 194 w 280"/>
                  <a:gd name="T39" fmla="*/ 361 h 519"/>
                  <a:gd name="T40" fmla="*/ 195 w 280"/>
                  <a:gd name="T41" fmla="*/ 355 h 519"/>
                  <a:gd name="T42" fmla="*/ 244 w 280"/>
                  <a:gd name="T43" fmla="*/ 299 h 519"/>
                  <a:gd name="T44" fmla="*/ 280 w 280"/>
                  <a:gd name="T45" fmla="*/ 272 h 519"/>
                  <a:gd name="T46" fmla="*/ 280 w 280"/>
                  <a:gd name="T47" fmla="*/ 267 h 519"/>
                  <a:gd name="T48" fmla="*/ 278 w 280"/>
                  <a:gd name="T49" fmla="*/ 210 h 519"/>
                  <a:gd name="T50" fmla="*/ 29 w 280"/>
                  <a:gd name="T51" fmla="*/ 176 h 519"/>
                  <a:gd name="T52" fmla="*/ 267 w 280"/>
                  <a:gd name="T53" fmla="*/ 176 h 519"/>
                  <a:gd name="T54" fmla="*/ 270 w 280"/>
                  <a:gd name="T55" fmla="*/ 176 h 519"/>
                  <a:gd name="T56" fmla="*/ 272 w 280"/>
                  <a:gd name="T57" fmla="*/ 175 h 519"/>
                  <a:gd name="T58" fmla="*/ 274 w 280"/>
                  <a:gd name="T59" fmla="*/ 174 h 519"/>
                  <a:gd name="T60" fmla="*/ 271 w 280"/>
                  <a:gd name="T61" fmla="*/ 148 h 519"/>
                  <a:gd name="T62" fmla="*/ 230 w 280"/>
                  <a:gd name="T63" fmla="*/ 89 h 519"/>
                  <a:gd name="T64" fmla="*/ 229 w 280"/>
                  <a:gd name="T65" fmla="*/ 83 h 519"/>
                  <a:gd name="T66" fmla="*/ 165 w 280"/>
                  <a:gd name="T67" fmla="*/ 56 h 519"/>
                  <a:gd name="T68" fmla="*/ 161 w 280"/>
                  <a:gd name="T69" fmla="*/ 61 h 519"/>
                  <a:gd name="T70" fmla="*/ 191 w 280"/>
                  <a:gd name="T71" fmla="*/ 128 h 519"/>
                  <a:gd name="T72" fmla="*/ 194 w 280"/>
                  <a:gd name="T73" fmla="*/ 126 h 519"/>
                  <a:gd name="T74" fmla="*/ 235 w 280"/>
                  <a:gd name="T75" fmla="*/ 150 h 519"/>
                  <a:gd name="T76" fmla="*/ 29 w 280"/>
                  <a:gd name="T77" fmla="*/ 95 h 519"/>
                  <a:gd name="T78" fmla="*/ 236 w 280"/>
                  <a:gd name="T79" fmla="*/ 30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0" h="519">
                    <a:moveTo>
                      <a:pt x="271" y="320"/>
                    </a:moveTo>
                    <a:cubicBezTo>
                      <a:pt x="271" y="320"/>
                      <a:pt x="271" y="320"/>
                      <a:pt x="271" y="320"/>
                    </a:cubicBezTo>
                    <a:cubicBezTo>
                      <a:pt x="270" y="320"/>
                      <a:pt x="268" y="321"/>
                      <a:pt x="268" y="323"/>
                    </a:cubicBezTo>
                    <a:cubicBezTo>
                      <a:pt x="241" y="387"/>
                      <a:pt x="241" y="387"/>
                      <a:pt x="241" y="387"/>
                    </a:cubicBezTo>
                    <a:cubicBezTo>
                      <a:pt x="241" y="388"/>
                      <a:pt x="241" y="390"/>
                      <a:pt x="242" y="391"/>
                    </a:cubicBezTo>
                    <a:cubicBezTo>
                      <a:pt x="243" y="392"/>
                      <a:pt x="244" y="392"/>
                      <a:pt x="245" y="392"/>
                    </a:cubicBezTo>
                    <a:cubicBezTo>
                      <a:pt x="245" y="392"/>
                      <a:pt x="246" y="392"/>
                      <a:pt x="246" y="392"/>
                    </a:cubicBezTo>
                    <a:cubicBezTo>
                      <a:pt x="268" y="383"/>
                      <a:pt x="268" y="383"/>
                      <a:pt x="268" y="383"/>
                    </a:cubicBezTo>
                    <a:cubicBezTo>
                      <a:pt x="272" y="364"/>
                      <a:pt x="275" y="345"/>
                      <a:pt x="277" y="326"/>
                    </a:cubicBezTo>
                    <a:cubicBezTo>
                      <a:pt x="274" y="322"/>
                      <a:pt x="274" y="322"/>
                      <a:pt x="274" y="322"/>
                    </a:cubicBezTo>
                    <a:cubicBezTo>
                      <a:pt x="274" y="321"/>
                      <a:pt x="273" y="320"/>
                      <a:pt x="271" y="320"/>
                    </a:cubicBezTo>
                    <a:moveTo>
                      <a:pt x="276" y="236"/>
                    </a:moveTo>
                    <a:cubicBezTo>
                      <a:pt x="276" y="236"/>
                      <a:pt x="276" y="236"/>
                      <a:pt x="276" y="236"/>
                    </a:cubicBezTo>
                    <a:cubicBezTo>
                      <a:pt x="234" y="272"/>
                      <a:pt x="234" y="272"/>
                      <a:pt x="234" y="272"/>
                    </a:cubicBezTo>
                    <a:cubicBezTo>
                      <a:pt x="49" y="272"/>
                      <a:pt x="49" y="272"/>
                      <a:pt x="49" y="272"/>
                    </a:cubicBezTo>
                    <a:cubicBezTo>
                      <a:pt x="49" y="272"/>
                      <a:pt x="48" y="272"/>
                      <a:pt x="48" y="272"/>
                    </a:cubicBezTo>
                    <a:cubicBezTo>
                      <a:pt x="44" y="260"/>
                      <a:pt x="41" y="248"/>
                      <a:pt x="39" y="236"/>
                    </a:cubicBezTo>
                    <a:cubicBezTo>
                      <a:pt x="276" y="236"/>
                      <a:pt x="276" y="236"/>
                      <a:pt x="276" y="236"/>
                    </a:cubicBezTo>
                    <a:moveTo>
                      <a:pt x="222" y="0"/>
                    </a:moveTo>
                    <a:cubicBezTo>
                      <a:pt x="108" y="3"/>
                      <a:pt x="17" y="68"/>
                      <a:pt x="13" y="70"/>
                    </a:cubicBezTo>
                    <a:cubicBezTo>
                      <a:pt x="3" y="77"/>
                      <a:pt x="3" y="77"/>
                      <a:pt x="3" y="77"/>
                    </a:cubicBezTo>
                    <a:cubicBezTo>
                      <a:pt x="2" y="89"/>
                      <a:pt x="2" y="89"/>
                      <a:pt x="2" y="89"/>
                    </a:cubicBezTo>
                    <a:cubicBezTo>
                      <a:pt x="2" y="90"/>
                      <a:pt x="0" y="104"/>
                      <a:pt x="0" y="128"/>
                    </a:cubicBezTo>
                    <a:cubicBezTo>
                      <a:pt x="0" y="170"/>
                      <a:pt x="6" y="242"/>
                      <a:pt x="36" y="316"/>
                    </a:cubicBezTo>
                    <a:cubicBezTo>
                      <a:pt x="66" y="390"/>
                      <a:pt x="120" y="467"/>
                      <a:pt x="218" y="518"/>
                    </a:cubicBezTo>
                    <a:cubicBezTo>
                      <a:pt x="220" y="519"/>
                      <a:pt x="220" y="519"/>
                      <a:pt x="220" y="519"/>
                    </a:cubicBezTo>
                    <a:cubicBezTo>
                      <a:pt x="224" y="512"/>
                      <a:pt x="228" y="504"/>
                      <a:pt x="232" y="496"/>
                    </a:cubicBezTo>
                    <a:cubicBezTo>
                      <a:pt x="231" y="496"/>
                      <a:pt x="231" y="496"/>
                      <a:pt x="231" y="496"/>
                    </a:cubicBezTo>
                    <a:cubicBezTo>
                      <a:pt x="135" y="446"/>
                      <a:pt x="84" y="370"/>
                      <a:pt x="57" y="299"/>
                    </a:cubicBezTo>
                    <a:cubicBezTo>
                      <a:pt x="203" y="299"/>
                      <a:pt x="203" y="299"/>
                      <a:pt x="203" y="299"/>
                    </a:cubicBezTo>
                    <a:cubicBezTo>
                      <a:pt x="165" y="331"/>
                      <a:pt x="165" y="331"/>
                      <a:pt x="165" y="331"/>
                    </a:cubicBezTo>
                    <a:cubicBezTo>
                      <a:pt x="158" y="319"/>
                      <a:pt x="158" y="319"/>
                      <a:pt x="158" y="319"/>
                    </a:cubicBezTo>
                    <a:cubicBezTo>
                      <a:pt x="157" y="318"/>
                      <a:pt x="156" y="318"/>
                      <a:pt x="155" y="318"/>
                    </a:cubicBezTo>
                    <a:cubicBezTo>
                      <a:pt x="155" y="318"/>
                      <a:pt x="155" y="318"/>
                      <a:pt x="154" y="318"/>
                    </a:cubicBezTo>
                    <a:cubicBezTo>
                      <a:pt x="153" y="318"/>
                      <a:pt x="152" y="319"/>
                      <a:pt x="151" y="320"/>
                    </a:cubicBezTo>
                    <a:cubicBezTo>
                      <a:pt x="125" y="383"/>
                      <a:pt x="125" y="383"/>
                      <a:pt x="125" y="383"/>
                    </a:cubicBezTo>
                    <a:cubicBezTo>
                      <a:pt x="124" y="385"/>
                      <a:pt x="125" y="386"/>
                      <a:pt x="126" y="387"/>
                    </a:cubicBezTo>
                    <a:cubicBezTo>
                      <a:pt x="126" y="388"/>
                      <a:pt x="127" y="388"/>
                      <a:pt x="128" y="388"/>
                    </a:cubicBezTo>
                    <a:cubicBezTo>
                      <a:pt x="129" y="388"/>
                      <a:pt x="129" y="388"/>
                      <a:pt x="130" y="388"/>
                    </a:cubicBezTo>
                    <a:cubicBezTo>
                      <a:pt x="194" y="361"/>
                      <a:pt x="194" y="361"/>
                      <a:pt x="194" y="361"/>
                    </a:cubicBezTo>
                    <a:cubicBezTo>
                      <a:pt x="195" y="361"/>
                      <a:pt x="196" y="360"/>
                      <a:pt x="196" y="358"/>
                    </a:cubicBezTo>
                    <a:cubicBezTo>
                      <a:pt x="197" y="357"/>
                      <a:pt x="196" y="356"/>
                      <a:pt x="195" y="355"/>
                    </a:cubicBezTo>
                    <a:cubicBezTo>
                      <a:pt x="185" y="349"/>
                      <a:pt x="185" y="349"/>
                      <a:pt x="185" y="349"/>
                    </a:cubicBezTo>
                    <a:cubicBezTo>
                      <a:pt x="244" y="299"/>
                      <a:pt x="244" y="299"/>
                      <a:pt x="244" y="299"/>
                    </a:cubicBezTo>
                    <a:cubicBezTo>
                      <a:pt x="279" y="299"/>
                      <a:pt x="279" y="299"/>
                      <a:pt x="279" y="299"/>
                    </a:cubicBezTo>
                    <a:cubicBezTo>
                      <a:pt x="279" y="290"/>
                      <a:pt x="280" y="281"/>
                      <a:pt x="280" y="272"/>
                    </a:cubicBezTo>
                    <a:cubicBezTo>
                      <a:pt x="275" y="272"/>
                      <a:pt x="275" y="272"/>
                      <a:pt x="275" y="272"/>
                    </a:cubicBezTo>
                    <a:cubicBezTo>
                      <a:pt x="280" y="267"/>
                      <a:pt x="280" y="267"/>
                      <a:pt x="280" y="267"/>
                    </a:cubicBezTo>
                    <a:cubicBezTo>
                      <a:pt x="280" y="264"/>
                      <a:pt x="280" y="261"/>
                      <a:pt x="280" y="258"/>
                    </a:cubicBezTo>
                    <a:cubicBezTo>
                      <a:pt x="280" y="242"/>
                      <a:pt x="280" y="226"/>
                      <a:pt x="278" y="210"/>
                    </a:cubicBezTo>
                    <a:cubicBezTo>
                      <a:pt x="34" y="210"/>
                      <a:pt x="34" y="210"/>
                      <a:pt x="34" y="210"/>
                    </a:cubicBezTo>
                    <a:cubicBezTo>
                      <a:pt x="32" y="198"/>
                      <a:pt x="30" y="187"/>
                      <a:pt x="29" y="176"/>
                    </a:cubicBezTo>
                    <a:cubicBezTo>
                      <a:pt x="267" y="176"/>
                      <a:pt x="267" y="176"/>
                      <a:pt x="267" y="176"/>
                    </a:cubicBezTo>
                    <a:cubicBezTo>
                      <a:pt x="267" y="176"/>
                      <a:pt x="267" y="176"/>
                      <a:pt x="267" y="176"/>
                    </a:cubicBezTo>
                    <a:cubicBezTo>
                      <a:pt x="267" y="176"/>
                      <a:pt x="268" y="176"/>
                      <a:pt x="269" y="176"/>
                    </a:cubicBezTo>
                    <a:cubicBezTo>
                      <a:pt x="270" y="176"/>
                      <a:pt x="270" y="176"/>
                      <a:pt x="270" y="176"/>
                    </a:cubicBezTo>
                    <a:cubicBezTo>
                      <a:pt x="270" y="176"/>
                      <a:pt x="270" y="176"/>
                      <a:pt x="271" y="175"/>
                    </a:cubicBezTo>
                    <a:cubicBezTo>
                      <a:pt x="272" y="175"/>
                      <a:pt x="272" y="175"/>
                      <a:pt x="272" y="175"/>
                    </a:cubicBezTo>
                    <a:cubicBezTo>
                      <a:pt x="272" y="175"/>
                      <a:pt x="273" y="175"/>
                      <a:pt x="273" y="174"/>
                    </a:cubicBezTo>
                    <a:cubicBezTo>
                      <a:pt x="274" y="174"/>
                      <a:pt x="274" y="174"/>
                      <a:pt x="274" y="174"/>
                    </a:cubicBezTo>
                    <a:cubicBezTo>
                      <a:pt x="274" y="174"/>
                      <a:pt x="275" y="174"/>
                      <a:pt x="275" y="173"/>
                    </a:cubicBezTo>
                    <a:cubicBezTo>
                      <a:pt x="274" y="165"/>
                      <a:pt x="272" y="157"/>
                      <a:pt x="271" y="148"/>
                    </a:cubicBezTo>
                    <a:cubicBezTo>
                      <a:pt x="219" y="97"/>
                      <a:pt x="219" y="97"/>
                      <a:pt x="219" y="97"/>
                    </a:cubicBezTo>
                    <a:cubicBezTo>
                      <a:pt x="230" y="89"/>
                      <a:pt x="230" y="89"/>
                      <a:pt x="230" y="89"/>
                    </a:cubicBezTo>
                    <a:cubicBezTo>
                      <a:pt x="231" y="89"/>
                      <a:pt x="232" y="87"/>
                      <a:pt x="232" y="86"/>
                    </a:cubicBezTo>
                    <a:cubicBezTo>
                      <a:pt x="232" y="85"/>
                      <a:pt x="231" y="83"/>
                      <a:pt x="229" y="83"/>
                    </a:cubicBezTo>
                    <a:cubicBezTo>
                      <a:pt x="166" y="57"/>
                      <a:pt x="166" y="57"/>
                      <a:pt x="166" y="57"/>
                    </a:cubicBezTo>
                    <a:cubicBezTo>
                      <a:pt x="166" y="56"/>
                      <a:pt x="165" y="56"/>
                      <a:pt x="165" y="56"/>
                    </a:cubicBezTo>
                    <a:cubicBezTo>
                      <a:pt x="164" y="56"/>
                      <a:pt x="163" y="57"/>
                      <a:pt x="162" y="57"/>
                    </a:cubicBezTo>
                    <a:cubicBezTo>
                      <a:pt x="161" y="58"/>
                      <a:pt x="161" y="60"/>
                      <a:pt x="161" y="61"/>
                    </a:cubicBezTo>
                    <a:cubicBezTo>
                      <a:pt x="188" y="126"/>
                      <a:pt x="188" y="126"/>
                      <a:pt x="188" y="126"/>
                    </a:cubicBezTo>
                    <a:cubicBezTo>
                      <a:pt x="188" y="127"/>
                      <a:pt x="190" y="128"/>
                      <a:pt x="191" y="128"/>
                    </a:cubicBezTo>
                    <a:cubicBezTo>
                      <a:pt x="191" y="128"/>
                      <a:pt x="191" y="128"/>
                      <a:pt x="191" y="128"/>
                    </a:cubicBezTo>
                    <a:cubicBezTo>
                      <a:pt x="193" y="128"/>
                      <a:pt x="194" y="127"/>
                      <a:pt x="194" y="126"/>
                    </a:cubicBezTo>
                    <a:cubicBezTo>
                      <a:pt x="201" y="115"/>
                      <a:pt x="201" y="115"/>
                      <a:pt x="201" y="115"/>
                    </a:cubicBezTo>
                    <a:cubicBezTo>
                      <a:pt x="235" y="150"/>
                      <a:pt x="235" y="150"/>
                      <a:pt x="235" y="150"/>
                    </a:cubicBezTo>
                    <a:cubicBezTo>
                      <a:pt x="28" y="150"/>
                      <a:pt x="28" y="150"/>
                      <a:pt x="28" y="150"/>
                    </a:cubicBezTo>
                    <a:cubicBezTo>
                      <a:pt x="27" y="116"/>
                      <a:pt x="29" y="95"/>
                      <a:pt x="29" y="95"/>
                    </a:cubicBezTo>
                    <a:cubicBezTo>
                      <a:pt x="29" y="95"/>
                      <a:pt x="120" y="30"/>
                      <a:pt x="231" y="30"/>
                    </a:cubicBezTo>
                    <a:cubicBezTo>
                      <a:pt x="233" y="30"/>
                      <a:pt x="234" y="30"/>
                      <a:pt x="236" y="30"/>
                    </a:cubicBezTo>
                    <a:cubicBezTo>
                      <a:pt x="232" y="20"/>
                      <a:pt x="227" y="10"/>
                      <a:pt x="222" y="0"/>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5" name="Freeform 42"/>
              <p:cNvSpPr>
                <a:spLocks/>
              </p:cNvSpPr>
              <p:nvPr/>
            </p:nvSpPr>
            <p:spPr bwMode="auto">
              <a:xfrm>
                <a:off x="1910" y="1898"/>
                <a:ext cx="184" cy="28"/>
              </a:xfrm>
              <a:custGeom>
                <a:avLst/>
                <a:gdLst>
                  <a:gd name="T0" fmla="*/ 237 w 237"/>
                  <a:gd name="T1" fmla="*/ 0 h 36"/>
                  <a:gd name="T2" fmla="*/ 0 w 237"/>
                  <a:gd name="T3" fmla="*/ 0 h 36"/>
                  <a:gd name="T4" fmla="*/ 9 w 237"/>
                  <a:gd name="T5" fmla="*/ 36 h 36"/>
                  <a:gd name="T6" fmla="*/ 10 w 237"/>
                  <a:gd name="T7" fmla="*/ 36 h 36"/>
                  <a:gd name="T8" fmla="*/ 195 w 237"/>
                  <a:gd name="T9" fmla="*/ 36 h 36"/>
                  <a:gd name="T10" fmla="*/ 237 w 237"/>
                  <a:gd name="T11" fmla="*/ 0 h 36"/>
                </a:gdLst>
                <a:ahLst/>
                <a:cxnLst>
                  <a:cxn ang="0">
                    <a:pos x="T0" y="T1"/>
                  </a:cxn>
                  <a:cxn ang="0">
                    <a:pos x="T2" y="T3"/>
                  </a:cxn>
                  <a:cxn ang="0">
                    <a:pos x="T4" y="T5"/>
                  </a:cxn>
                  <a:cxn ang="0">
                    <a:pos x="T6" y="T7"/>
                  </a:cxn>
                  <a:cxn ang="0">
                    <a:pos x="T8" y="T9"/>
                  </a:cxn>
                  <a:cxn ang="0">
                    <a:pos x="T10" y="T11"/>
                  </a:cxn>
                </a:cxnLst>
                <a:rect l="0" t="0" r="r" b="b"/>
                <a:pathLst>
                  <a:path w="237" h="36">
                    <a:moveTo>
                      <a:pt x="237" y="0"/>
                    </a:moveTo>
                    <a:cubicBezTo>
                      <a:pt x="0" y="0"/>
                      <a:pt x="0" y="0"/>
                      <a:pt x="0" y="0"/>
                    </a:cubicBezTo>
                    <a:cubicBezTo>
                      <a:pt x="2" y="12"/>
                      <a:pt x="5" y="24"/>
                      <a:pt x="9" y="36"/>
                    </a:cubicBezTo>
                    <a:cubicBezTo>
                      <a:pt x="9" y="36"/>
                      <a:pt x="10" y="36"/>
                      <a:pt x="10" y="36"/>
                    </a:cubicBezTo>
                    <a:cubicBezTo>
                      <a:pt x="195" y="36"/>
                      <a:pt x="195" y="36"/>
                      <a:pt x="195" y="36"/>
                    </a:cubicBezTo>
                    <a:cubicBezTo>
                      <a:pt x="237" y="0"/>
                      <a:pt x="237" y="0"/>
                      <a:pt x="237" y="0"/>
                    </a:cubicBezTo>
                  </a:path>
                </a:pathLst>
              </a:custGeom>
              <a:solidFill>
                <a:srgbClr val="6060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sp>
            <p:nvSpPr>
              <p:cNvPr id="96" name="Freeform 43"/>
              <p:cNvSpPr>
                <a:spLocks noEditPoints="1"/>
              </p:cNvSpPr>
              <p:nvPr/>
            </p:nvSpPr>
            <p:spPr bwMode="auto">
              <a:xfrm>
                <a:off x="1901" y="1738"/>
                <a:ext cx="196" cy="362"/>
              </a:xfrm>
              <a:custGeom>
                <a:avLst/>
                <a:gdLst>
                  <a:gd name="T0" fmla="*/ 217 w 253"/>
                  <a:gd name="T1" fmla="*/ 269 h 466"/>
                  <a:gd name="T2" fmla="*/ 168 w 253"/>
                  <a:gd name="T3" fmla="*/ 325 h 466"/>
                  <a:gd name="T4" fmla="*/ 167 w 253"/>
                  <a:gd name="T5" fmla="*/ 331 h 466"/>
                  <a:gd name="T6" fmla="*/ 101 w 253"/>
                  <a:gd name="T7" fmla="*/ 358 h 466"/>
                  <a:gd name="T8" fmla="*/ 98 w 253"/>
                  <a:gd name="T9" fmla="*/ 353 h 466"/>
                  <a:gd name="T10" fmla="*/ 127 w 253"/>
                  <a:gd name="T11" fmla="*/ 288 h 466"/>
                  <a:gd name="T12" fmla="*/ 131 w 253"/>
                  <a:gd name="T13" fmla="*/ 289 h 466"/>
                  <a:gd name="T14" fmla="*/ 176 w 253"/>
                  <a:gd name="T15" fmla="*/ 269 h 466"/>
                  <a:gd name="T16" fmla="*/ 204 w 253"/>
                  <a:gd name="T17" fmla="*/ 466 h 466"/>
                  <a:gd name="T18" fmla="*/ 241 w 253"/>
                  <a:gd name="T19" fmla="*/ 353 h 466"/>
                  <a:gd name="T20" fmla="*/ 218 w 253"/>
                  <a:gd name="T21" fmla="*/ 362 h 466"/>
                  <a:gd name="T22" fmla="*/ 214 w 253"/>
                  <a:gd name="T23" fmla="*/ 357 h 466"/>
                  <a:gd name="T24" fmla="*/ 244 w 253"/>
                  <a:gd name="T25" fmla="*/ 290 h 466"/>
                  <a:gd name="T26" fmla="*/ 247 w 253"/>
                  <a:gd name="T27" fmla="*/ 292 h 466"/>
                  <a:gd name="T28" fmla="*/ 252 w 253"/>
                  <a:gd name="T29" fmla="*/ 269 h 466"/>
                  <a:gd name="T30" fmla="*/ 248 w 253"/>
                  <a:gd name="T31" fmla="*/ 242 h 466"/>
                  <a:gd name="T32" fmla="*/ 253 w 253"/>
                  <a:gd name="T33" fmla="*/ 237 h 466"/>
                  <a:gd name="T34" fmla="*/ 247 w 253"/>
                  <a:gd name="T35" fmla="*/ 144 h 466"/>
                  <a:gd name="T36" fmla="*/ 245 w 253"/>
                  <a:gd name="T37" fmla="*/ 145 h 466"/>
                  <a:gd name="T38" fmla="*/ 243 w 253"/>
                  <a:gd name="T39" fmla="*/ 146 h 466"/>
                  <a:gd name="T40" fmla="*/ 240 w 253"/>
                  <a:gd name="T41" fmla="*/ 146 h 466"/>
                  <a:gd name="T42" fmla="*/ 2 w 253"/>
                  <a:gd name="T43" fmla="*/ 146 h 466"/>
                  <a:gd name="T44" fmla="*/ 251 w 253"/>
                  <a:gd name="T45" fmla="*/ 180 h 466"/>
                  <a:gd name="T46" fmla="*/ 204 w 253"/>
                  <a:gd name="T47" fmla="*/ 0 h 466"/>
                  <a:gd name="T48" fmla="*/ 1 w 253"/>
                  <a:gd name="T49" fmla="*/ 120 h 466"/>
                  <a:gd name="T50" fmla="*/ 174 w 253"/>
                  <a:gd name="T51" fmla="*/ 85 h 466"/>
                  <a:gd name="T52" fmla="*/ 164 w 253"/>
                  <a:gd name="T53" fmla="*/ 98 h 466"/>
                  <a:gd name="T54" fmla="*/ 161 w 253"/>
                  <a:gd name="T55" fmla="*/ 96 h 466"/>
                  <a:gd name="T56" fmla="*/ 135 w 253"/>
                  <a:gd name="T57" fmla="*/ 27 h 466"/>
                  <a:gd name="T58" fmla="*/ 139 w 253"/>
                  <a:gd name="T59" fmla="*/ 27 h 466"/>
                  <a:gd name="T60" fmla="*/ 205 w 253"/>
                  <a:gd name="T61" fmla="*/ 56 h 466"/>
                  <a:gd name="T62" fmla="*/ 192 w 253"/>
                  <a:gd name="T63" fmla="*/ 67 h 466"/>
                  <a:gd name="T64" fmla="*/ 209 w 253"/>
                  <a:gd name="T65"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3" h="466">
                    <a:moveTo>
                      <a:pt x="252" y="269"/>
                    </a:moveTo>
                    <a:cubicBezTo>
                      <a:pt x="217" y="269"/>
                      <a:pt x="217" y="269"/>
                      <a:pt x="217" y="269"/>
                    </a:cubicBezTo>
                    <a:cubicBezTo>
                      <a:pt x="158" y="319"/>
                      <a:pt x="158" y="319"/>
                      <a:pt x="158" y="319"/>
                    </a:cubicBezTo>
                    <a:cubicBezTo>
                      <a:pt x="168" y="325"/>
                      <a:pt x="168" y="325"/>
                      <a:pt x="168" y="325"/>
                    </a:cubicBezTo>
                    <a:cubicBezTo>
                      <a:pt x="169" y="326"/>
                      <a:pt x="170" y="327"/>
                      <a:pt x="169" y="328"/>
                    </a:cubicBezTo>
                    <a:cubicBezTo>
                      <a:pt x="169" y="330"/>
                      <a:pt x="168" y="331"/>
                      <a:pt x="167" y="331"/>
                    </a:cubicBezTo>
                    <a:cubicBezTo>
                      <a:pt x="103" y="358"/>
                      <a:pt x="103" y="358"/>
                      <a:pt x="103" y="358"/>
                    </a:cubicBezTo>
                    <a:cubicBezTo>
                      <a:pt x="102" y="358"/>
                      <a:pt x="102" y="358"/>
                      <a:pt x="101" y="358"/>
                    </a:cubicBezTo>
                    <a:cubicBezTo>
                      <a:pt x="100" y="358"/>
                      <a:pt x="99" y="358"/>
                      <a:pt x="99" y="357"/>
                    </a:cubicBezTo>
                    <a:cubicBezTo>
                      <a:pt x="98" y="356"/>
                      <a:pt x="97" y="355"/>
                      <a:pt x="98" y="353"/>
                    </a:cubicBezTo>
                    <a:cubicBezTo>
                      <a:pt x="124" y="290"/>
                      <a:pt x="124" y="290"/>
                      <a:pt x="124" y="290"/>
                    </a:cubicBezTo>
                    <a:cubicBezTo>
                      <a:pt x="125" y="289"/>
                      <a:pt x="126" y="288"/>
                      <a:pt x="127" y="288"/>
                    </a:cubicBezTo>
                    <a:cubicBezTo>
                      <a:pt x="128" y="288"/>
                      <a:pt x="128" y="288"/>
                      <a:pt x="128" y="288"/>
                    </a:cubicBezTo>
                    <a:cubicBezTo>
                      <a:pt x="129" y="288"/>
                      <a:pt x="130" y="288"/>
                      <a:pt x="131" y="289"/>
                    </a:cubicBezTo>
                    <a:cubicBezTo>
                      <a:pt x="138" y="301"/>
                      <a:pt x="138" y="301"/>
                      <a:pt x="138" y="301"/>
                    </a:cubicBezTo>
                    <a:cubicBezTo>
                      <a:pt x="176" y="269"/>
                      <a:pt x="176" y="269"/>
                      <a:pt x="176" y="269"/>
                    </a:cubicBezTo>
                    <a:cubicBezTo>
                      <a:pt x="30" y="269"/>
                      <a:pt x="30" y="269"/>
                      <a:pt x="30" y="269"/>
                    </a:cubicBezTo>
                    <a:cubicBezTo>
                      <a:pt x="57" y="340"/>
                      <a:pt x="108" y="416"/>
                      <a:pt x="204" y="466"/>
                    </a:cubicBezTo>
                    <a:cubicBezTo>
                      <a:pt x="204" y="466"/>
                      <a:pt x="204" y="466"/>
                      <a:pt x="205" y="466"/>
                    </a:cubicBezTo>
                    <a:cubicBezTo>
                      <a:pt x="220" y="432"/>
                      <a:pt x="233" y="394"/>
                      <a:pt x="241" y="353"/>
                    </a:cubicBezTo>
                    <a:cubicBezTo>
                      <a:pt x="219" y="362"/>
                      <a:pt x="219" y="362"/>
                      <a:pt x="219" y="362"/>
                    </a:cubicBezTo>
                    <a:cubicBezTo>
                      <a:pt x="219" y="362"/>
                      <a:pt x="218" y="362"/>
                      <a:pt x="218" y="362"/>
                    </a:cubicBezTo>
                    <a:cubicBezTo>
                      <a:pt x="217" y="362"/>
                      <a:pt x="216" y="362"/>
                      <a:pt x="215" y="361"/>
                    </a:cubicBezTo>
                    <a:cubicBezTo>
                      <a:pt x="214" y="360"/>
                      <a:pt x="214" y="358"/>
                      <a:pt x="214" y="357"/>
                    </a:cubicBezTo>
                    <a:cubicBezTo>
                      <a:pt x="241" y="293"/>
                      <a:pt x="241" y="293"/>
                      <a:pt x="241" y="293"/>
                    </a:cubicBezTo>
                    <a:cubicBezTo>
                      <a:pt x="241" y="291"/>
                      <a:pt x="243" y="290"/>
                      <a:pt x="244" y="290"/>
                    </a:cubicBezTo>
                    <a:cubicBezTo>
                      <a:pt x="244" y="290"/>
                      <a:pt x="244" y="290"/>
                      <a:pt x="244" y="290"/>
                    </a:cubicBezTo>
                    <a:cubicBezTo>
                      <a:pt x="246" y="290"/>
                      <a:pt x="247" y="291"/>
                      <a:pt x="247" y="292"/>
                    </a:cubicBezTo>
                    <a:cubicBezTo>
                      <a:pt x="250" y="296"/>
                      <a:pt x="250" y="296"/>
                      <a:pt x="250" y="296"/>
                    </a:cubicBezTo>
                    <a:cubicBezTo>
                      <a:pt x="251" y="287"/>
                      <a:pt x="251" y="278"/>
                      <a:pt x="252" y="269"/>
                    </a:cubicBezTo>
                    <a:moveTo>
                      <a:pt x="253" y="237"/>
                    </a:moveTo>
                    <a:cubicBezTo>
                      <a:pt x="248" y="242"/>
                      <a:pt x="248" y="242"/>
                      <a:pt x="248" y="242"/>
                    </a:cubicBezTo>
                    <a:cubicBezTo>
                      <a:pt x="253" y="242"/>
                      <a:pt x="253" y="242"/>
                      <a:pt x="253" y="242"/>
                    </a:cubicBezTo>
                    <a:cubicBezTo>
                      <a:pt x="253" y="241"/>
                      <a:pt x="253" y="239"/>
                      <a:pt x="253" y="237"/>
                    </a:cubicBezTo>
                    <a:moveTo>
                      <a:pt x="248" y="143"/>
                    </a:moveTo>
                    <a:cubicBezTo>
                      <a:pt x="248" y="144"/>
                      <a:pt x="247" y="144"/>
                      <a:pt x="247" y="144"/>
                    </a:cubicBezTo>
                    <a:cubicBezTo>
                      <a:pt x="246" y="144"/>
                      <a:pt x="246" y="144"/>
                      <a:pt x="246" y="144"/>
                    </a:cubicBezTo>
                    <a:cubicBezTo>
                      <a:pt x="246" y="145"/>
                      <a:pt x="245" y="145"/>
                      <a:pt x="245" y="145"/>
                    </a:cubicBezTo>
                    <a:cubicBezTo>
                      <a:pt x="244" y="145"/>
                      <a:pt x="244" y="145"/>
                      <a:pt x="244" y="145"/>
                    </a:cubicBezTo>
                    <a:cubicBezTo>
                      <a:pt x="243" y="146"/>
                      <a:pt x="243" y="146"/>
                      <a:pt x="243" y="146"/>
                    </a:cubicBezTo>
                    <a:cubicBezTo>
                      <a:pt x="242" y="146"/>
                      <a:pt x="242" y="146"/>
                      <a:pt x="242" y="146"/>
                    </a:cubicBezTo>
                    <a:cubicBezTo>
                      <a:pt x="241" y="146"/>
                      <a:pt x="240" y="146"/>
                      <a:pt x="240" y="146"/>
                    </a:cubicBezTo>
                    <a:cubicBezTo>
                      <a:pt x="240" y="146"/>
                      <a:pt x="240" y="146"/>
                      <a:pt x="240" y="146"/>
                    </a:cubicBezTo>
                    <a:cubicBezTo>
                      <a:pt x="2" y="146"/>
                      <a:pt x="2" y="146"/>
                      <a:pt x="2" y="146"/>
                    </a:cubicBezTo>
                    <a:cubicBezTo>
                      <a:pt x="3" y="157"/>
                      <a:pt x="5" y="168"/>
                      <a:pt x="7" y="180"/>
                    </a:cubicBezTo>
                    <a:cubicBezTo>
                      <a:pt x="251" y="180"/>
                      <a:pt x="251" y="180"/>
                      <a:pt x="251" y="180"/>
                    </a:cubicBezTo>
                    <a:cubicBezTo>
                      <a:pt x="251" y="168"/>
                      <a:pt x="249" y="155"/>
                      <a:pt x="248" y="143"/>
                    </a:cubicBezTo>
                    <a:moveTo>
                      <a:pt x="204" y="0"/>
                    </a:moveTo>
                    <a:cubicBezTo>
                      <a:pt x="93" y="0"/>
                      <a:pt x="2" y="65"/>
                      <a:pt x="2" y="65"/>
                    </a:cubicBezTo>
                    <a:cubicBezTo>
                      <a:pt x="2" y="65"/>
                      <a:pt x="0" y="86"/>
                      <a:pt x="1" y="120"/>
                    </a:cubicBezTo>
                    <a:cubicBezTo>
                      <a:pt x="208" y="120"/>
                      <a:pt x="208" y="120"/>
                      <a:pt x="208" y="120"/>
                    </a:cubicBezTo>
                    <a:cubicBezTo>
                      <a:pt x="174" y="85"/>
                      <a:pt x="174" y="85"/>
                      <a:pt x="174" y="85"/>
                    </a:cubicBezTo>
                    <a:cubicBezTo>
                      <a:pt x="167" y="96"/>
                      <a:pt x="167" y="96"/>
                      <a:pt x="167" y="96"/>
                    </a:cubicBezTo>
                    <a:cubicBezTo>
                      <a:pt x="167" y="97"/>
                      <a:pt x="166" y="98"/>
                      <a:pt x="164" y="98"/>
                    </a:cubicBezTo>
                    <a:cubicBezTo>
                      <a:pt x="164" y="98"/>
                      <a:pt x="164" y="98"/>
                      <a:pt x="164" y="98"/>
                    </a:cubicBezTo>
                    <a:cubicBezTo>
                      <a:pt x="163" y="98"/>
                      <a:pt x="161" y="97"/>
                      <a:pt x="161" y="96"/>
                    </a:cubicBezTo>
                    <a:cubicBezTo>
                      <a:pt x="134" y="31"/>
                      <a:pt x="134" y="31"/>
                      <a:pt x="134" y="31"/>
                    </a:cubicBezTo>
                    <a:cubicBezTo>
                      <a:pt x="134" y="30"/>
                      <a:pt x="134" y="28"/>
                      <a:pt x="135" y="27"/>
                    </a:cubicBezTo>
                    <a:cubicBezTo>
                      <a:pt x="136" y="27"/>
                      <a:pt x="137" y="26"/>
                      <a:pt x="138" y="26"/>
                    </a:cubicBezTo>
                    <a:cubicBezTo>
                      <a:pt x="138" y="26"/>
                      <a:pt x="139" y="26"/>
                      <a:pt x="139" y="27"/>
                    </a:cubicBezTo>
                    <a:cubicBezTo>
                      <a:pt x="202" y="53"/>
                      <a:pt x="202" y="53"/>
                      <a:pt x="202" y="53"/>
                    </a:cubicBezTo>
                    <a:cubicBezTo>
                      <a:pt x="204" y="53"/>
                      <a:pt x="205" y="55"/>
                      <a:pt x="205" y="56"/>
                    </a:cubicBezTo>
                    <a:cubicBezTo>
                      <a:pt x="205" y="57"/>
                      <a:pt x="204" y="59"/>
                      <a:pt x="203" y="59"/>
                    </a:cubicBezTo>
                    <a:cubicBezTo>
                      <a:pt x="192" y="67"/>
                      <a:pt x="192" y="67"/>
                      <a:pt x="192" y="67"/>
                    </a:cubicBezTo>
                    <a:cubicBezTo>
                      <a:pt x="244" y="118"/>
                      <a:pt x="244" y="118"/>
                      <a:pt x="244" y="118"/>
                    </a:cubicBezTo>
                    <a:cubicBezTo>
                      <a:pt x="236" y="76"/>
                      <a:pt x="225" y="36"/>
                      <a:pt x="209" y="0"/>
                    </a:cubicBezTo>
                    <a:cubicBezTo>
                      <a:pt x="207" y="0"/>
                      <a:pt x="206" y="0"/>
                      <a:pt x="204" y="0"/>
                    </a:cubicBezTo>
                  </a:path>
                </a:pathLst>
              </a:custGeom>
              <a:solidFill>
                <a:srgbClr val="6060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US" kern="0" dirty="0" smtClean="0">
                  <a:solidFill>
                    <a:prstClr val="black"/>
                  </a:solidFill>
                </a:endParaRPr>
              </a:p>
            </p:txBody>
          </p:sp>
        </p:grpSp>
      </p:grpSp>
      <p:cxnSp>
        <p:nvCxnSpPr>
          <p:cNvPr id="135" name="Straight Arrow Connector 134"/>
          <p:cNvCxnSpPr>
            <a:endCxn id="125" idx="1"/>
          </p:cNvCxnSpPr>
          <p:nvPr/>
        </p:nvCxnSpPr>
        <p:spPr>
          <a:xfrm flipV="1">
            <a:off x="1403524" y="3754969"/>
            <a:ext cx="2218413" cy="3002"/>
          </a:xfrm>
          <a:prstGeom prst="straightConnector1">
            <a:avLst/>
          </a:prstGeom>
          <a:noFill/>
          <a:ln w="38100" cap="flat" cmpd="sng" algn="ctr">
            <a:solidFill>
              <a:schemeClr val="accent1"/>
            </a:solidFill>
            <a:prstDash val="solid"/>
            <a:headEnd type="none" w="med" len="med"/>
            <a:tailEnd type="triangle" w="med" len="med"/>
          </a:ln>
          <a:effectLst/>
        </p:spPr>
      </p:cxnSp>
      <p:pic>
        <p:nvPicPr>
          <p:cNvPr id="59" name="Picture 58"/>
          <p:cNvPicPr>
            <a:picLocks noChangeAspect="1"/>
          </p:cNvPicPr>
          <p:nvPr/>
        </p:nvPicPr>
        <p:blipFill rotWithShape="1">
          <a:blip r:embed="rId6" cstate="print">
            <a:extLst>
              <a:ext uri="{28A0092B-C50C-407E-A947-70E740481C1C}">
                <a14:useLocalDpi xmlns:a14="http://schemas.microsoft.com/office/drawing/2010/main" val="0"/>
              </a:ext>
            </a:extLst>
          </a:blip>
          <a:srcRect t="30253" b="31595"/>
          <a:stretch/>
        </p:blipFill>
        <p:spPr>
          <a:xfrm>
            <a:off x="4928601" y="3409599"/>
            <a:ext cx="1289001" cy="491786"/>
          </a:xfrm>
          <a:prstGeom prst="rect">
            <a:avLst/>
          </a:prstGeom>
        </p:spPr>
      </p:pic>
      <p:sp>
        <p:nvSpPr>
          <p:cNvPr id="156" name="Rectangle 155"/>
          <p:cNvSpPr/>
          <p:nvPr/>
        </p:nvSpPr>
        <p:spPr>
          <a:xfrm>
            <a:off x="523008" y="4646683"/>
            <a:ext cx="6096000" cy="1092607"/>
          </a:xfrm>
          <a:prstGeom prst="rect">
            <a:avLst/>
          </a:prstGeom>
        </p:spPr>
        <p:txBody>
          <a:bodyPr>
            <a:spAutoFit/>
          </a:bodyPr>
          <a:lstStyle/>
          <a:p>
            <a:pPr marL="342900" indent="-342900">
              <a:lnSpc>
                <a:spcPts val="2600"/>
              </a:lnSpc>
              <a:buClr>
                <a:srgbClr val="D2323C"/>
              </a:buClr>
              <a:buSzPct val="100000"/>
              <a:buFontTx/>
              <a:buBlip>
                <a:blip r:embed="rId7"/>
              </a:buBlip>
            </a:pPr>
            <a:r>
              <a:rPr lang="en-US" sz="1600" dirty="0">
                <a:solidFill>
                  <a:prstClr val="black"/>
                </a:solidFill>
                <a:cs typeface="Arial" panose="020B0604020202020204" pitchFamily="34" charset="0"/>
              </a:rPr>
              <a:t>Covers all SSL threats</a:t>
            </a:r>
          </a:p>
          <a:p>
            <a:pPr marL="342900" indent="-342900">
              <a:lnSpc>
                <a:spcPts val="2600"/>
              </a:lnSpc>
              <a:buClr>
                <a:srgbClr val="D2323C"/>
              </a:buClr>
              <a:buSzPct val="100000"/>
              <a:buFontTx/>
              <a:buBlip>
                <a:blip r:embed="rId7"/>
              </a:buBlip>
            </a:pPr>
            <a:r>
              <a:rPr lang="en-US" sz="1600" dirty="0">
                <a:solidFill>
                  <a:prstClr val="black"/>
                </a:solidFill>
                <a:cs typeface="Arial" panose="020B0604020202020204" pitchFamily="34" charset="0"/>
              </a:rPr>
              <a:t>Includes Encoding, Evasion, Single packet attacks</a:t>
            </a:r>
          </a:p>
          <a:p>
            <a:pPr marL="342900" indent="-342900">
              <a:lnSpc>
                <a:spcPts val="2600"/>
              </a:lnSpc>
              <a:buClr>
                <a:srgbClr val="D2323C"/>
              </a:buClr>
              <a:buSzPct val="100000"/>
              <a:buFontTx/>
              <a:buBlip>
                <a:blip r:embed="rId7"/>
              </a:buBlip>
            </a:pPr>
            <a:r>
              <a:rPr lang="en-US" sz="1600" dirty="0">
                <a:solidFill>
                  <a:prstClr val="black"/>
                </a:solidFill>
                <a:cs typeface="Arial" panose="020B0604020202020204" pitchFamily="34" charset="0"/>
              </a:rPr>
              <a:t>Includes </a:t>
            </a:r>
            <a:r>
              <a:rPr lang="en-US" sz="1600" dirty="0" err="1">
                <a:solidFill>
                  <a:prstClr val="black"/>
                </a:solidFill>
                <a:cs typeface="Arial" panose="020B0604020202020204" pitchFamily="34" charset="0"/>
              </a:rPr>
              <a:t>SQLi</a:t>
            </a:r>
            <a:r>
              <a:rPr lang="en-US" sz="1600" dirty="0">
                <a:solidFill>
                  <a:prstClr val="black"/>
                </a:solidFill>
                <a:cs typeface="Arial" panose="020B0604020202020204" pitchFamily="34" charset="0"/>
              </a:rPr>
              <a:t> over SSL – common attack which accompanies </a:t>
            </a:r>
            <a:r>
              <a:rPr lang="en-US" sz="1600" dirty="0" err="1">
                <a:solidFill>
                  <a:prstClr val="black"/>
                </a:solidFill>
                <a:cs typeface="Arial" panose="020B0604020202020204" pitchFamily="34" charset="0"/>
              </a:rPr>
              <a:t>DDoS</a:t>
            </a:r>
            <a:r>
              <a:rPr lang="en-US" sz="1600" dirty="0">
                <a:solidFill>
                  <a:prstClr val="black"/>
                </a:solidFill>
                <a:cs typeface="Arial" panose="020B0604020202020204" pitchFamily="34" charset="0"/>
              </a:rPr>
              <a:t>.</a:t>
            </a:r>
          </a:p>
        </p:txBody>
      </p:sp>
      <p:sp>
        <p:nvSpPr>
          <p:cNvPr id="157" name="Rectangle 156"/>
          <p:cNvSpPr/>
          <p:nvPr/>
        </p:nvSpPr>
        <p:spPr>
          <a:xfrm>
            <a:off x="517377" y="4393765"/>
            <a:ext cx="1880002" cy="341632"/>
          </a:xfrm>
          <a:prstGeom prst="rect">
            <a:avLst/>
          </a:prstGeom>
        </p:spPr>
        <p:txBody>
          <a:bodyPr wrap="none">
            <a:spAutoFit/>
          </a:bodyPr>
          <a:lstStyle/>
          <a:p>
            <a:pPr marL="0" lvl="1" defTabSz="683819">
              <a:lnSpc>
                <a:spcPct val="90000"/>
              </a:lnSpc>
              <a:spcBef>
                <a:spcPct val="0"/>
              </a:spcBef>
              <a:spcAft>
                <a:spcPct val="15000"/>
              </a:spcAft>
            </a:pPr>
            <a:r>
              <a:rPr lang="en-US" b="1" dirty="0">
                <a:solidFill>
                  <a:srgbClr val="F37543"/>
                </a:solidFill>
              </a:rPr>
              <a:t>Main advantages:</a:t>
            </a:r>
          </a:p>
        </p:txBody>
      </p:sp>
      <p:pic>
        <p:nvPicPr>
          <p:cNvPr id="172" name="Picture 171"/>
          <p:cNvPicPr>
            <a:picLocks noChangeAspect="1"/>
          </p:cNvPicPr>
          <p:nvPr/>
        </p:nvPicPr>
        <p:blipFill rotWithShape="1">
          <a:blip r:embed="rId8" cstate="print">
            <a:extLst>
              <a:ext uri="{28A0092B-C50C-407E-A947-70E740481C1C}">
                <a14:useLocalDpi xmlns:a14="http://schemas.microsoft.com/office/drawing/2010/main" val="0"/>
              </a:ext>
            </a:extLst>
          </a:blip>
          <a:srcRect t="33521" b="32959"/>
          <a:stretch/>
        </p:blipFill>
        <p:spPr>
          <a:xfrm>
            <a:off x="8792712" y="3437564"/>
            <a:ext cx="1482519" cy="496951"/>
          </a:xfrm>
          <a:prstGeom prst="rect">
            <a:avLst/>
          </a:prstGeom>
          <a:noFill/>
          <a:ln>
            <a:noFill/>
          </a:ln>
        </p:spPr>
      </p:pic>
      <p:pic>
        <p:nvPicPr>
          <p:cNvPr id="166" name="Picture 4" descr="\\ATREO-DESIGN-PC\Atreo Shared\Customer Projects\Radware\2014-07-RAD-0176-p-MainCompanyPPT\Icons\new icons\illustrated products\alteon 5208.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39148" b="38384"/>
          <a:stretch/>
        </p:blipFill>
        <p:spPr bwMode="auto">
          <a:xfrm>
            <a:off x="4983957" y="2421082"/>
            <a:ext cx="1165069" cy="236966"/>
          </a:xfrm>
          <a:prstGeom prst="rect">
            <a:avLst/>
          </a:prstGeom>
          <a:noFill/>
          <a:extLst>
            <a:ext uri="{909E8E84-426E-40DD-AFC4-6F175D3DCCD1}">
              <a14:hiddenFill xmlns:a14="http://schemas.microsoft.com/office/drawing/2010/main">
                <a:solidFill>
                  <a:srgbClr val="FFFFFF"/>
                </a:solidFill>
              </a14:hiddenFill>
            </a:ext>
          </a:extLst>
        </p:spPr>
      </p:pic>
      <p:pic>
        <p:nvPicPr>
          <p:cNvPr id="173"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5024495" y="2306410"/>
            <a:ext cx="1090986" cy="250865"/>
          </a:xfrm>
          <a:prstGeom prst="rect">
            <a:avLst/>
          </a:prstGeom>
          <a:effectLst>
            <a:outerShdw blurRad="88900" sx="104000" sy="104000" algn="ctr" rotWithShape="0">
              <a:prstClr val="black">
                <a:alpha val="18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416243" y="3063952"/>
            <a:ext cx="1398163" cy="1121570"/>
            <a:chOff x="416243" y="3554276"/>
            <a:chExt cx="1398163" cy="1121570"/>
          </a:xfrm>
        </p:grpSpPr>
        <p:pic>
          <p:nvPicPr>
            <p:cNvPr id="122" name="Picture 1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6243" y="3554276"/>
              <a:ext cx="1167525" cy="1121570"/>
            </a:xfrm>
            <a:prstGeom prst="rect">
              <a:avLst/>
            </a:prstGeom>
          </p:spPr>
        </p:pic>
        <p:pic>
          <p:nvPicPr>
            <p:cNvPr id="124" name="Picture 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1295980" y="3979818"/>
              <a:ext cx="518426" cy="51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5" name="Pictur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3621937" y="3503601"/>
            <a:ext cx="502735" cy="502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3" name="Straight Connector 182"/>
          <p:cNvCxnSpPr/>
          <p:nvPr/>
        </p:nvCxnSpPr>
        <p:spPr>
          <a:xfrm>
            <a:off x="5556491" y="2855299"/>
            <a:ext cx="0" cy="572980"/>
          </a:xfrm>
          <a:prstGeom prst="line">
            <a:avLst/>
          </a:prstGeom>
          <a:noFill/>
          <a:ln w="19050" cap="flat" cmpd="sng" algn="ctr">
            <a:solidFill>
              <a:srgbClr val="8C8C8C"/>
            </a:solidFill>
            <a:prstDash val="sysDash"/>
            <a:headEnd type="triangle" w="med" len="med"/>
            <a:tailEnd type="triangle" w="med" len="med"/>
          </a:ln>
          <a:effectLst/>
        </p:spPr>
      </p:cxnSp>
      <p:sp>
        <p:nvSpPr>
          <p:cNvPr id="204" name="TextBox 203"/>
          <p:cNvSpPr txBox="1"/>
          <p:nvPr/>
        </p:nvSpPr>
        <p:spPr>
          <a:xfrm>
            <a:off x="4788790" y="3841052"/>
            <a:ext cx="1554055" cy="333814"/>
          </a:xfrm>
          <a:prstGeom prst="rect">
            <a:avLst/>
          </a:prstGeom>
          <a:noFill/>
        </p:spPr>
        <p:txBody>
          <a:bodyPr wrap="square" lIns="117226" tIns="58613" rIns="117226" bIns="58613" rtlCol="0">
            <a:spAutoFit/>
          </a:bodyPr>
          <a:lstStyle/>
          <a:p>
            <a:pPr algn="ctr"/>
            <a:r>
              <a:rPr lang="en-US" sz="1400" dirty="0">
                <a:solidFill>
                  <a:prstClr val="black"/>
                </a:solidFill>
              </a:rPr>
              <a:t>DefensePro</a:t>
            </a:r>
          </a:p>
        </p:txBody>
      </p:sp>
      <p:sp>
        <p:nvSpPr>
          <p:cNvPr id="207" name="Rectangle 206"/>
          <p:cNvSpPr/>
          <p:nvPr/>
        </p:nvSpPr>
        <p:spPr>
          <a:xfrm>
            <a:off x="5257402" y="2609078"/>
            <a:ext cx="598177" cy="276999"/>
          </a:xfrm>
          <a:prstGeom prst="rect">
            <a:avLst/>
          </a:prstGeom>
        </p:spPr>
        <p:txBody>
          <a:bodyPr wrap="none">
            <a:spAutoFit/>
          </a:bodyPr>
          <a:lstStyle/>
          <a:p>
            <a:r>
              <a:rPr lang="en-US" sz="1200" dirty="0" err="1">
                <a:solidFill>
                  <a:prstClr val="black"/>
                </a:solidFill>
              </a:rPr>
              <a:t>Alteon</a:t>
            </a:r>
            <a:endParaRPr lang="he-IL" sz="1200" dirty="0">
              <a:solidFill>
                <a:prstClr val="black"/>
              </a:solidFill>
            </a:endParaRPr>
          </a:p>
        </p:txBody>
      </p:sp>
      <p:pic>
        <p:nvPicPr>
          <p:cNvPr id="58" name="Picture 5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329553" y="1840957"/>
            <a:ext cx="471766" cy="462330"/>
          </a:xfrm>
          <a:prstGeom prst="rect">
            <a:avLst/>
          </a:prstGeom>
          <a:effectLst>
            <a:outerShdw blurRad="63500" sx="102000" sy="102000" algn="ctr" rotWithShape="0">
              <a:prstClr val="black">
                <a:alpha val="40000"/>
              </a:prstClr>
            </a:outerShdw>
          </a:effectLst>
        </p:spPr>
      </p:pic>
      <p:sp>
        <p:nvSpPr>
          <p:cNvPr id="62" name="Rectangle 61"/>
          <p:cNvSpPr/>
          <p:nvPr/>
        </p:nvSpPr>
        <p:spPr>
          <a:xfrm>
            <a:off x="3399457" y="2670362"/>
            <a:ext cx="1104935" cy="500137"/>
          </a:xfrm>
          <a:prstGeom prst="rect">
            <a:avLst/>
          </a:prstGeom>
          <a:noFill/>
        </p:spPr>
        <p:txBody>
          <a:bodyPr wrap="square" lIns="68580" tIns="34290" rIns="68580" bIns="34290" rtlCol="1">
            <a:spAutoFit/>
          </a:bodyPr>
          <a:lstStyle/>
          <a:p>
            <a:pPr>
              <a:defRPr/>
            </a:pPr>
            <a:r>
              <a:rPr lang="en-US" sz="1400" kern="0" dirty="0" smtClean="0">
                <a:solidFill>
                  <a:prstClr val="black"/>
                </a:solidFill>
              </a:rPr>
              <a:t>Defense </a:t>
            </a:r>
          </a:p>
          <a:p>
            <a:pPr>
              <a:defRPr/>
            </a:pPr>
            <a:r>
              <a:rPr lang="en-US" sz="1400" kern="0" dirty="0" smtClean="0">
                <a:solidFill>
                  <a:prstClr val="black"/>
                </a:solidFill>
              </a:rPr>
              <a:t>Messaging</a:t>
            </a:r>
          </a:p>
        </p:txBody>
      </p:sp>
      <p:cxnSp>
        <p:nvCxnSpPr>
          <p:cNvPr id="64" name="Straight Arrow Connector 63"/>
          <p:cNvCxnSpPr/>
          <p:nvPr/>
        </p:nvCxnSpPr>
        <p:spPr>
          <a:xfrm>
            <a:off x="4124672" y="3714100"/>
            <a:ext cx="857838" cy="0"/>
          </a:xfrm>
          <a:prstGeom prst="straightConnector1">
            <a:avLst/>
          </a:prstGeom>
          <a:noFill/>
          <a:ln w="38100" cap="flat" cmpd="sng" algn="ctr">
            <a:solidFill>
              <a:schemeClr val="accent1"/>
            </a:solidFill>
            <a:prstDash val="solid"/>
            <a:headEnd type="none" w="med" len="med"/>
            <a:tailEnd type="triangle" w="med" len="med"/>
          </a:ln>
          <a:effectLst/>
        </p:spPr>
      </p:cxnSp>
      <p:cxnSp>
        <p:nvCxnSpPr>
          <p:cNvPr id="7" name="Straight Connector 6"/>
          <p:cNvCxnSpPr>
            <a:stCxn id="97" idx="3"/>
          </p:cNvCxnSpPr>
          <p:nvPr/>
        </p:nvCxnSpPr>
        <p:spPr>
          <a:xfrm>
            <a:off x="1599748" y="2270077"/>
            <a:ext cx="1776585" cy="0"/>
          </a:xfrm>
          <a:prstGeom prst="line">
            <a:avLst/>
          </a:prstGeom>
          <a:noFill/>
          <a:ln w="19050" cap="flat" cmpd="sng" algn="ctr">
            <a:solidFill>
              <a:srgbClr val="8C8C8C"/>
            </a:solidFill>
            <a:prstDash val="sysDash"/>
            <a:headEnd type="triangle" w="med" len="med"/>
            <a:tailEnd type="none" w="med" len="med"/>
          </a:ln>
          <a:effectLst/>
        </p:spPr>
      </p:cxnSp>
      <p:cxnSp>
        <p:nvCxnSpPr>
          <p:cNvPr id="65" name="Straight Connector 64"/>
          <p:cNvCxnSpPr/>
          <p:nvPr/>
        </p:nvCxnSpPr>
        <p:spPr>
          <a:xfrm>
            <a:off x="3376333" y="2264635"/>
            <a:ext cx="0" cy="883549"/>
          </a:xfrm>
          <a:prstGeom prst="line">
            <a:avLst/>
          </a:prstGeom>
          <a:noFill/>
          <a:ln w="19050" cap="flat" cmpd="sng" algn="ctr">
            <a:solidFill>
              <a:srgbClr val="8C8C8C"/>
            </a:solidFill>
            <a:prstDash val="sysDash"/>
            <a:headEnd type="none" w="med" len="med"/>
            <a:tailEnd type="none" w="med" len="med"/>
          </a:ln>
          <a:effectLst/>
        </p:spPr>
      </p:cxnSp>
      <p:cxnSp>
        <p:nvCxnSpPr>
          <p:cNvPr id="66" name="Straight Connector 65"/>
          <p:cNvCxnSpPr/>
          <p:nvPr/>
        </p:nvCxnSpPr>
        <p:spPr>
          <a:xfrm flipH="1">
            <a:off x="3367879" y="3148184"/>
            <a:ext cx="2061064" cy="0"/>
          </a:xfrm>
          <a:prstGeom prst="line">
            <a:avLst/>
          </a:prstGeom>
          <a:noFill/>
          <a:ln w="19050" cap="flat" cmpd="sng" algn="ctr">
            <a:solidFill>
              <a:srgbClr val="8C8C8C"/>
            </a:solidFill>
            <a:prstDash val="sysDash"/>
            <a:headEnd type="none" w="med" len="med"/>
            <a:tailEnd type="none" w="med" len="med"/>
          </a:ln>
          <a:effectLst/>
        </p:spPr>
      </p:cxnSp>
      <p:cxnSp>
        <p:nvCxnSpPr>
          <p:cNvPr id="67" name="Straight Connector 66"/>
          <p:cNvCxnSpPr/>
          <p:nvPr/>
        </p:nvCxnSpPr>
        <p:spPr>
          <a:xfrm flipV="1">
            <a:off x="5428943" y="3148185"/>
            <a:ext cx="0" cy="280094"/>
          </a:xfrm>
          <a:prstGeom prst="line">
            <a:avLst/>
          </a:prstGeom>
          <a:noFill/>
          <a:ln w="19050" cap="flat" cmpd="sng" algn="ctr">
            <a:solidFill>
              <a:srgbClr val="8C8C8C"/>
            </a:solidFill>
            <a:prstDash val="sysDash"/>
            <a:headEnd type="triangle" w="med" len="med"/>
            <a:tailEnd type="none" w="med" len="med"/>
          </a:ln>
          <a:effectLst/>
        </p:spPr>
      </p:cxnSp>
      <p:sp>
        <p:nvSpPr>
          <p:cNvPr id="6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64</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70605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6">
                                            <p:txEl>
                                              <p:pRg st="0" end="0"/>
                                            </p:txEl>
                                          </p:spTgt>
                                        </p:tgtEl>
                                        <p:attrNameLst>
                                          <p:attrName>style.visibility</p:attrName>
                                        </p:attrNameLst>
                                      </p:cBhvr>
                                      <p:to>
                                        <p:strVal val="visible"/>
                                      </p:to>
                                    </p:set>
                                    <p:animEffect transition="in" filter="fade">
                                      <p:cBhvr>
                                        <p:cTn id="7" dur="500"/>
                                        <p:tgtEl>
                                          <p:spTgt spid="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
                                            <p:txEl>
                                              <p:pRg st="1" end="1"/>
                                            </p:txEl>
                                          </p:spTgt>
                                        </p:tgtEl>
                                        <p:attrNameLst>
                                          <p:attrName>style.visibility</p:attrName>
                                        </p:attrNameLst>
                                      </p:cBhvr>
                                      <p:to>
                                        <p:strVal val="visible"/>
                                      </p:to>
                                    </p:set>
                                    <p:animEffect transition="in" filter="fade">
                                      <p:cBhvr>
                                        <p:cTn id="12" dur="500"/>
                                        <p:tgtEl>
                                          <p:spTgt spid="1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6">
                                            <p:txEl>
                                              <p:pRg st="2" end="2"/>
                                            </p:txEl>
                                          </p:spTgt>
                                        </p:tgtEl>
                                        <p:attrNameLst>
                                          <p:attrName>style.visibility</p:attrName>
                                        </p:attrNameLst>
                                      </p:cBhvr>
                                      <p:to>
                                        <p:strVal val="visible"/>
                                      </p:to>
                                    </p:set>
                                    <p:animEffect transition="in" filter="fade">
                                      <p:cBhvr>
                                        <p:cTn id="17" dur="500"/>
                                        <p:tgtEl>
                                          <p:spTgt spid="15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Elbow Connector 28"/>
          <p:cNvCxnSpPr>
            <a:stCxn id="22" idx="0"/>
          </p:cNvCxnSpPr>
          <p:nvPr/>
        </p:nvCxnSpPr>
        <p:spPr>
          <a:xfrm rot="16200000" flipV="1">
            <a:off x="4689853" y="-614653"/>
            <a:ext cx="896381" cy="6138771"/>
          </a:xfrm>
          <a:prstGeom prst="bentConnector2">
            <a:avLst/>
          </a:prstGeom>
          <a:ln w="19050">
            <a:solidFill>
              <a:schemeClr val="tx2">
                <a:lumMod val="50000"/>
                <a:lumOff val="50000"/>
              </a:schemeClr>
            </a:solidFill>
            <a:prstDash val="sysDash"/>
            <a:headEnd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39" idx="0"/>
          </p:cNvCxnSpPr>
          <p:nvPr/>
        </p:nvCxnSpPr>
        <p:spPr>
          <a:xfrm rot="16200000" flipV="1">
            <a:off x="2305083" y="1770118"/>
            <a:ext cx="896380" cy="1369229"/>
          </a:xfrm>
          <a:prstGeom prst="bentConnector2">
            <a:avLst/>
          </a:prstGeom>
          <a:ln w="19050">
            <a:solidFill>
              <a:schemeClr val="tx2">
                <a:lumMod val="50000"/>
                <a:lumOff val="50000"/>
              </a:schemeClr>
            </a:solidFill>
            <a:prstDash val="sysDash"/>
            <a:headEnd w="lg" len="lg"/>
            <a:tailEnd type="triangle" w="med" len="med"/>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ctrTitle"/>
          </p:nvPr>
        </p:nvSpPr>
        <p:spPr>
          <a:xfrm>
            <a:off x="1200148" y="432707"/>
            <a:ext cx="9772652" cy="583293"/>
          </a:xfrm>
        </p:spPr>
        <p:txBody>
          <a:bodyPr/>
          <a:lstStyle/>
          <a:p>
            <a:r>
              <a:rPr lang="en-US" dirty="0"/>
              <a:t>Radware SSL Solution Flow – Encrypted Traffic</a:t>
            </a:r>
          </a:p>
        </p:txBody>
      </p:sp>
      <p:grpSp>
        <p:nvGrpSpPr>
          <p:cNvPr id="11" name="Group 10"/>
          <p:cNvGrpSpPr/>
          <p:nvPr/>
        </p:nvGrpSpPr>
        <p:grpSpPr>
          <a:xfrm>
            <a:off x="535934" y="1590905"/>
            <a:ext cx="1475637" cy="1164605"/>
            <a:chOff x="535934" y="1590905"/>
            <a:chExt cx="1475637" cy="1164605"/>
          </a:xfrm>
        </p:grpSpPr>
        <p:pic>
          <p:nvPicPr>
            <p:cNvPr id="44" name="Picture 16"/>
            <p:cNvPicPr>
              <a:picLocks noChangeAspect="1"/>
            </p:cNvPicPr>
            <p:nvPr/>
          </p:nvPicPr>
          <p:blipFill rotWithShape="1">
            <a:blip r:embed="rId3">
              <a:extLst>
                <a:ext uri="{28A0092B-C50C-407E-A947-70E740481C1C}">
                  <a14:useLocalDpi xmlns:a14="http://schemas.microsoft.com/office/drawing/2010/main" val="0"/>
                </a:ext>
              </a:extLst>
            </a:blip>
            <a:srcRect t="29487" r="30049" b="31342"/>
            <a:stretch/>
          </p:blipFill>
          <p:spPr bwMode="auto">
            <a:xfrm>
              <a:off x="535934" y="1590905"/>
              <a:ext cx="1475637" cy="831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871341" y="2386178"/>
              <a:ext cx="983859" cy="369332"/>
            </a:xfrm>
            <a:prstGeom prst="rect">
              <a:avLst/>
            </a:prstGeom>
          </p:spPr>
          <p:txBody>
            <a:bodyPr wrap="none">
              <a:spAutoFit/>
            </a:bodyPr>
            <a:lstStyle/>
            <a:p>
              <a:pPr algn="ctr" defTabSz="457200"/>
              <a:r>
                <a:rPr lang="en-US" b="1" dirty="0">
                  <a:solidFill>
                    <a:prstClr val="black"/>
                  </a:solidFill>
                  <a:cs typeface="Arial"/>
                </a:rPr>
                <a:t>Attacker</a:t>
              </a:r>
            </a:p>
          </p:txBody>
        </p:sp>
      </p:grpSp>
      <p:grpSp>
        <p:nvGrpSpPr>
          <p:cNvPr id="10" name="Group 9"/>
          <p:cNvGrpSpPr/>
          <p:nvPr/>
        </p:nvGrpSpPr>
        <p:grpSpPr>
          <a:xfrm>
            <a:off x="412577" y="2902923"/>
            <a:ext cx="1886799" cy="1185947"/>
            <a:chOff x="412577" y="2960979"/>
            <a:chExt cx="1886799" cy="1185947"/>
          </a:xfrm>
        </p:grpSpPr>
        <p:grpSp>
          <p:nvGrpSpPr>
            <p:cNvPr id="7" name="Group 6"/>
            <p:cNvGrpSpPr/>
            <p:nvPr/>
          </p:nvGrpSpPr>
          <p:grpSpPr>
            <a:xfrm>
              <a:off x="434766" y="2960979"/>
              <a:ext cx="1837345" cy="772821"/>
              <a:chOff x="434766" y="2960979"/>
              <a:chExt cx="1837345" cy="772821"/>
            </a:xfrm>
          </p:grpSpPr>
          <p:sp>
            <p:nvSpPr>
              <p:cNvPr id="15" name="Rectangle 14"/>
              <p:cNvSpPr/>
              <p:nvPr/>
            </p:nvSpPr>
            <p:spPr>
              <a:xfrm>
                <a:off x="434766" y="2960979"/>
                <a:ext cx="1837345" cy="772821"/>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5" name="Rectangle 4"/>
              <p:cNvSpPr/>
              <p:nvPr/>
            </p:nvSpPr>
            <p:spPr>
              <a:xfrm>
                <a:off x="707482" y="3097342"/>
                <a:ext cx="1309974" cy="512448"/>
              </a:xfrm>
              <a:prstGeom prst="rect">
                <a:avLst/>
              </a:prstGeom>
            </p:spPr>
            <p:txBody>
              <a:bodyPr wrap="none">
                <a:spAutoFit/>
              </a:bodyPr>
              <a:lstStyle/>
              <a:p>
                <a:pPr marL="0" lvl="1" algn="ctr" defTabSz="683819">
                  <a:lnSpc>
                    <a:spcPct val="90000"/>
                  </a:lnSpc>
                  <a:spcBef>
                    <a:spcPct val="0"/>
                  </a:spcBef>
                  <a:spcAft>
                    <a:spcPct val="15000"/>
                  </a:spcAft>
                </a:pPr>
                <a:r>
                  <a:rPr lang="en-US" sz="1400" dirty="0">
                    <a:solidFill>
                      <a:prstClr val="black"/>
                    </a:solidFill>
                  </a:rPr>
                  <a:t>Once an attack </a:t>
                </a:r>
                <a:endParaRPr lang="en-US" sz="1400" dirty="0" smtClean="0">
                  <a:solidFill>
                    <a:prstClr val="black"/>
                  </a:solidFill>
                </a:endParaRPr>
              </a:p>
              <a:p>
                <a:pPr marL="0" lvl="1" algn="ctr" defTabSz="683819">
                  <a:lnSpc>
                    <a:spcPct val="90000"/>
                  </a:lnSpc>
                  <a:spcBef>
                    <a:spcPct val="0"/>
                  </a:spcBef>
                  <a:spcAft>
                    <a:spcPct val="15000"/>
                  </a:spcAft>
                </a:pPr>
                <a:r>
                  <a:rPr lang="en-US" sz="1400" dirty="0" smtClean="0">
                    <a:solidFill>
                      <a:prstClr val="black"/>
                    </a:solidFill>
                  </a:rPr>
                  <a:t>is detected</a:t>
                </a:r>
                <a:endParaRPr lang="en-US" sz="1400" dirty="0">
                  <a:solidFill>
                    <a:prstClr val="black"/>
                  </a:solidFill>
                </a:endParaRPr>
              </a:p>
            </p:txBody>
          </p:sp>
        </p:grpSp>
        <p:sp>
          <p:nvSpPr>
            <p:cNvPr id="6" name="Rectangle 5"/>
            <p:cNvSpPr/>
            <p:nvPr/>
          </p:nvSpPr>
          <p:spPr>
            <a:xfrm>
              <a:off x="412577" y="3832994"/>
              <a:ext cx="1886799" cy="313932"/>
            </a:xfrm>
            <a:prstGeom prst="rect">
              <a:avLst/>
            </a:prstGeom>
          </p:spPr>
          <p:txBody>
            <a:bodyPr wrap="none">
              <a:spAutoFit/>
            </a:bodyPr>
            <a:lstStyle/>
            <a:p>
              <a:pPr marL="0" lvl="1" defTabSz="683819">
                <a:lnSpc>
                  <a:spcPct val="90000"/>
                </a:lnSpc>
                <a:spcBef>
                  <a:spcPct val="0"/>
                </a:spcBef>
                <a:spcAft>
                  <a:spcPct val="15000"/>
                </a:spcAft>
              </a:pPr>
              <a:r>
                <a:rPr lang="en-US" sz="1600" b="1" dirty="0">
                  <a:solidFill>
                    <a:srgbClr val="C00000"/>
                  </a:solidFill>
                </a:rPr>
                <a:t>HTTPS Attack Traffic</a:t>
              </a:r>
            </a:p>
          </p:txBody>
        </p:sp>
      </p:grpSp>
      <p:cxnSp>
        <p:nvCxnSpPr>
          <p:cNvPr id="9" name="Straight Arrow Connector 8"/>
          <p:cNvCxnSpPr/>
          <p:nvPr/>
        </p:nvCxnSpPr>
        <p:spPr>
          <a:xfrm>
            <a:off x="2272111" y="3285940"/>
            <a:ext cx="223507" cy="0"/>
          </a:xfrm>
          <a:prstGeom prst="straightConnector1">
            <a:avLst/>
          </a:prstGeom>
          <a:ln w="28575">
            <a:solidFill>
              <a:srgbClr val="F37543"/>
            </a:solidFill>
            <a:prstDash val="sysDot"/>
            <a:headEnd w="lg" len="lg"/>
            <a:tailEnd type="triangle" w="med" len="med"/>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2422491" y="2902923"/>
            <a:ext cx="2043765" cy="1185947"/>
            <a:chOff x="2422491" y="2960979"/>
            <a:chExt cx="2043765" cy="1185947"/>
          </a:xfrm>
        </p:grpSpPr>
        <p:sp>
          <p:nvSpPr>
            <p:cNvPr id="39" name="Rectangle 38"/>
            <p:cNvSpPr/>
            <p:nvPr/>
          </p:nvSpPr>
          <p:spPr>
            <a:xfrm>
              <a:off x="2519214" y="2960979"/>
              <a:ext cx="1837345" cy="772821"/>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2" name="Rectangle 11"/>
            <p:cNvSpPr/>
            <p:nvPr/>
          </p:nvSpPr>
          <p:spPr>
            <a:xfrm>
              <a:off x="2829680" y="3183480"/>
              <a:ext cx="1236108" cy="313932"/>
            </a:xfrm>
            <a:prstGeom prst="rect">
              <a:avLst/>
            </a:prstGeom>
          </p:spPr>
          <p:txBody>
            <a:bodyPr wrap="none">
              <a:spAutoFit/>
            </a:bodyPr>
            <a:lstStyle/>
            <a:p>
              <a:pPr marL="0" lvl="1" defTabSz="683819">
                <a:lnSpc>
                  <a:spcPct val="90000"/>
                </a:lnSpc>
                <a:spcBef>
                  <a:spcPct val="0"/>
                </a:spcBef>
                <a:spcAft>
                  <a:spcPct val="15000"/>
                </a:spcAft>
              </a:pPr>
              <a:r>
                <a:rPr lang="en-US" sz="1600" dirty="0">
                  <a:solidFill>
                    <a:prstClr val="black"/>
                  </a:solidFill>
                </a:rPr>
                <a:t>L4 Challenge</a:t>
              </a:r>
            </a:p>
          </p:txBody>
        </p:sp>
        <p:sp>
          <p:nvSpPr>
            <p:cNvPr id="13" name="Rectangle 12"/>
            <p:cNvSpPr/>
            <p:nvPr/>
          </p:nvSpPr>
          <p:spPr>
            <a:xfrm>
              <a:off x="2422491" y="3832994"/>
              <a:ext cx="2043765" cy="313932"/>
            </a:xfrm>
            <a:prstGeom prst="rect">
              <a:avLst/>
            </a:prstGeom>
          </p:spPr>
          <p:txBody>
            <a:bodyPr wrap="none">
              <a:spAutoFit/>
            </a:bodyPr>
            <a:lstStyle/>
            <a:p>
              <a:pPr marL="0" lvl="1" defTabSz="683819">
                <a:lnSpc>
                  <a:spcPct val="90000"/>
                </a:lnSpc>
                <a:spcBef>
                  <a:spcPct val="0"/>
                </a:spcBef>
                <a:spcAft>
                  <a:spcPct val="15000"/>
                </a:spcAft>
              </a:pPr>
              <a:r>
                <a:rPr lang="en-US" sz="1600" b="1" dirty="0">
                  <a:solidFill>
                    <a:srgbClr val="F37543"/>
                  </a:solidFill>
                </a:rPr>
                <a:t>SYN Attack Protection</a:t>
              </a:r>
            </a:p>
          </p:txBody>
        </p:sp>
      </p:grpSp>
      <p:cxnSp>
        <p:nvCxnSpPr>
          <p:cNvPr id="36" name="Straight Arrow Connector 35"/>
          <p:cNvCxnSpPr>
            <a:endCxn id="40" idx="1"/>
          </p:cNvCxnSpPr>
          <p:nvPr/>
        </p:nvCxnSpPr>
        <p:spPr>
          <a:xfrm>
            <a:off x="2327230" y="3285762"/>
            <a:ext cx="2276432" cy="3572"/>
          </a:xfrm>
          <a:prstGeom prst="straightConnector1">
            <a:avLst/>
          </a:prstGeom>
          <a:ln w="28575">
            <a:solidFill>
              <a:schemeClr val="accent1"/>
            </a:solidFill>
            <a:prstDash val="sysDot"/>
            <a:headEnd w="lg" len="lg"/>
            <a:tailEnd type="triangle" w="med" len="med"/>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4603662" y="2902923"/>
            <a:ext cx="4762714" cy="1185947"/>
            <a:chOff x="4603662" y="2960979"/>
            <a:chExt cx="4762714" cy="1185947"/>
          </a:xfrm>
        </p:grpSpPr>
        <p:sp>
          <p:nvSpPr>
            <p:cNvPr id="40" name="Rectangle 39"/>
            <p:cNvSpPr/>
            <p:nvPr/>
          </p:nvSpPr>
          <p:spPr>
            <a:xfrm>
              <a:off x="4603662" y="2960979"/>
              <a:ext cx="2197714" cy="772821"/>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19" name="Rectangle 18"/>
            <p:cNvSpPr/>
            <p:nvPr/>
          </p:nvSpPr>
          <p:spPr>
            <a:xfrm>
              <a:off x="4702905" y="3077464"/>
              <a:ext cx="1897251" cy="555537"/>
            </a:xfrm>
            <a:prstGeom prst="rect">
              <a:avLst/>
            </a:prstGeom>
          </p:spPr>
          <p:txBody>
            <a:bodyPr wrap="none">
              <a:spAutoFit/>
            </a:bodyPr>
            <a:lstStyle/>
            <a:p>
              <a:pPr marL="342900" lvl="1" indent="-342900">
                <a:lnSpc>
                  <a:spcPct val="90000"/>
                </a:lnSpc>
                <a:spcBef>
                  <a:spcPct val="20000"/>
                </a:spcBef>
                <a:spcAft>
                  <a:spcPct val="15000"/>
                </a:spcAft>
                <a:buFontTx/>
                <a:buBlip>
                  <a:blip r:embed="rId4"/>
                </a:buBlip>
              </a:pPr>
              <a:r>
                <a:rPr lang="en-US" sz="1400" dirty="0">
                  <a:solidFill>
                    <a:prstClr val="black"/>
                  </a:solidFill>
                </a:rPr>
                <a:t>HTTPS  Decryption</a:t>
              </a:r>
            </a:p>
            <a:p>
              <a:pPr marL="342900" lvl="1" indent="-342900">
                <a:lnSpc>
                  <a:spcPct val="90000"/>
                </a:lnSpc>
                <a:spcBef>
                  <a:spcPct val="20000"/>
                </a:spcBef>
                <a:spcAft>
                  <a:spcPct val="15000"/>
                </a:spcAft>
                <a:buFontTx/>
                <a:buBlip>
                  <a:blip r:embed="rId4"/>
                </a:buBlip>
              </a:pPr>
              <a:r>
                <a:rPr lang="en-US" sz="1400" dirty="0">
                  <a:solidFill>
                    <a:prstClr val="black"/>
                  </a:solidFill>
                </a:rPr>
                <a:t>Filters – signatures</a:t>
              </a:r>
            </a:p>
          </p:txBody>
        </p:sp>
        <p:sp>
          <p:nvSpPr>
            <p:cNvPr id="20" name="Rectangle 19"/>
            <p:cNvSpPr/>
            <p:nvPr/>
          </p:nvSpPr>
          <p:spPr>
            <a:xfrm>
              <a:off x="5108506" y="3832994"/>
              <a:ext cx="1192058" cy="313932"/>
            </a:xfrm>
            <a:prstGeom prst="rect">
              <a:avLst/>
            </a:prstGeom>
          </p:spPr>
          <p:txBody>
            <a:bodyPr wrap="none">
              <a:spAutoFit/>
            </a:bodyPr>
            <a:lstStyle/>
            <a:p>
              <a:pPr marL="0" lvl="1" defTabSz="683819">
                <a:lnSpc>
                  <a:spcPct val="90000"/>
                </a:lnSpc>
                <a:spcBef>
                  <a:spcPct val="0"/>
                </a:spcBef>
                <a:spcAft>
                  <a:spcPct val="15000"/>
                </a:spcAft>
              </a:pPr>
              <a:r>
                <a:rPr lang="en-US" sz="1600" b="1" dirty="0">
                  <a:solidFill>
                    <a:srgbClr val="F37543"/>
                  </a:solidFill>
                </a:rPr>
                <a:t>HTTP Filters</a:t>
              </a:r>
            </a:p>
          </p:txBody>
        </p:sp>
        <p:sp>
          <p:nvSpPr>
            <p:cNvPr id="22" name="Rectangle 21"/>
            <p:cNvSpPr/>
            <p:nvPr/>
          </p:nvSpPr>
          <p:spPr>
            <a:xfrm>
              <a:off x="7048479" y="2960979"/>
              <a:ext cx="2317897" cy="772821"/>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3" name="Rectangle 22"/>
            <p:cNvSpPr/>
            <p:nvPr/>
          </p:nvSpPr>
          <p:spPr>
            <a:xfrm>
              <a:off x="7246806" y="3097342"/>
              <a:ext cx="1972656" cy="512448"/>
            </a:xfrm>
            <a:prstGeom prst="rect">
              <a:avLst/>
            </a:prstGeom>
          </p:spPr>
          <p:txBody>
            <a:bodyPr wrap="none">
              <a:spAutoFit/>
            </a:bodyPr>
            <a:lstStyle/>
            <a:p>
              <a:pPr marL="0" lvl="1" algn="ctr" defTabSz="683819">
                <a:lnSpc>
                  <a:spcPct val="90000"/>
                </a:lnSpc>
                <a:spcBef>
                  <a:spcPct val="0"/>
                </a:spcBef>
                <a:spcAft>
                  <a:spcPct val="15000"/>
                </a:spcAft>
              </a:pPr>
              <a:r>
                <a:rPr lang="en-US" sz="1400" dirty="0">
                  <a:solidFill>
                    <a:prstClr val="black"/>
                  </a:solidFill>
                </a:rPr>
                <a:t>HTTPS with Web Cookie </a:t>
              </a:r>
            </a:p>
            <a:p>
              <a:pPr marL="0" lvl="1" algn="ctr" defTabSz="683819">
                <a:lnSpc>
                  <a:spcPct val="90000"/>
                </a:lnSpc>
                <a:spcBef>
                  <a:spcPct val="0"/>
                </a:spcBef>
                <a:spcAft>
                  <a:spcPct val="15000"/>
                </a:spcAft>
              </a:pPr>
              <a:r>
                <a:rPr lang="en-US" sz="1400" dirty="0">
                  <a:solidFill>
                    <a:prstClr val="black"/>
                  </a:solidFill>
                </a:rPr>
                <a:t>Authenticated</a:t>
              </a:r>
            </a:p>
          </p:txBody>
        </p:sp>
        <p:sp>
          <p:nvSpPr>
            <p:cNvPr id="24" name="Rectangle 23"/>
            <p:cNvSpPr/>
            <p:nvPr/>
          </p:nvSpPr>
          <p:spPr>
            <a:xfrm>
              <a:off x="7177543" y="3832994"/>
              <a:ext cx="2081147" cy="313932"/>
            </a:xfrm>
            <a:prstGeom prst="rect">
              <a:avLst/>
            </a:prstGeom>
          </p:spPr>
          <p:txBody>
            <a:bodyPr wrap="none">
              <a:spAutoFit/>
            </a:bodyPr>
            <a:lstStyle/>
            <a:p>
              <a:pPr marL="0" lvl="1" defTabSz="683819">
                <a:lnSpc>
                  <a:spcPct val="90000"/>
                </a:lnSpc>
                <a:spcBef>
                  <a:spcPct val="0"/>
                </a:spcBef>
                <a:spcAft>
                  <a:spcPct val="15000"/>
                </a:spcAft>
              </a:pPr>
              <a:r>
                <a:rPr lang="en-US" sz="1600" b="1" dirty="0">
                  <a:solidFill>
                    <a:srgbClr val="F37543"/>
                  </a:solidFill>
                </a:rPr>
                <a:t>Web Cookie Challenge</a:t>
              </a:r>
            </a:p>
          </p:txBody>
        </p:sp>
        <p:cxnSp>
          <p:nvCxnSpPr>
            <p:cNvPr id="37" name="Straight Arrow Connector 36"/>
            <p:cNvCxnSpPr/>
            <p:nvPr/>
          </p:nvCxnSpPr>
          <p:spPr>
            <a:xfrm>
              <a:off x="6807200" y="3350622"/>
              <a:ext cx="223507" cy="0"/>
            </a:xfrm>
            <a:prstGeom prst="straightConnector1">
              <a:avLst/>
            </a:prstGeom>
            <a:ln w="28575">
              <a:solidFill>
                <a:srgbClr val="F37543"/>
              </a:solidFill>
              <a:prstDash val="sysDot"/>
              <a:headEnd w="lg" len="lg"/>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2307566" y="2902923"/>
            <a:ext cx="9351034" cy="1185947"/>
            <a:chOff x="2307566" y="2960979"/>
            <a:chExt cx="9351034" cy="1185947"/>
          </a:xfrm>
        </p:grpSpPr>
        <p:sp>
          <p:nvSpPr>
            <p:cNvPr id="26" name="Rectangle 25"/>
            <p:cNvSpPr/>
            <p:nvPr/>
          </p:nvSpPr>
          <p:spPr>
            <a:xfrm>
              <a:off x="9613481" y="2960979"/>
              <a:ext cx="2045119" cy="772821"/>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7" name="Rectangle 26"/>
            <p:cNvSpPr/>
            <p:nvPr/>
          </p:nvSpPr>
          <p:spPr>
            <a:xfrm>
              <a:off x="9810054" y="3090716"/>
              <a:ext cx="1736053" cy="512448"/>
            </a:xfrm>
            <a:prstGeom prst="rect">
              <a:avLst/>
            </a:prstGeom>
          </p:spPr>
          <p:txBody>
            <a:bodyPr wrap="none">
              <a:spAutoFit/>
            </a:bodyPr>
            <a:lstStyle/>
            <a:p>
              <a:pPr marL="0" lvl="1" algn="ctr" defTabSz="683819">
                <a:lnSpc>
                  <a:spcPct val="90000"/>
                </a:lnSpc>
                <a:spcBef>
                  <a:spcPct val="0"/>
                </a:spcBef>
                <a:spcAft>
                  <a:spcPct val="15000"/>
                </a:spcAft>
              </a:pPr>
              <a:r>
                <a:rPr lang="en-US" sz="1400" dirty="0">
                  <a:solidFill>
                    <a:prstClr val="black"/>
                  </a:solidFill>
                </a:rPr>
                <a:t>Authenticated traffic </a:t>
              </a:r>
              <a:endParaRPr lang="en-US" sz="1400" dirty="0" smtClean="0">
                <a:solidFill>
                  <a:prstClr val="black"/>
                </a:solidFill>
              </a:endParaRPr>
            </a:p>
            <a:p>
              <a:pPr marL="0" lvl="1" algn="ctr" defTabSz="683819">
                <a:lnSpc>
                  <a:spcPct val="90000"/>
                </a:lnSpc>
                <a:spcBef>
                  <a:spcPct val="0"/>
                </a:spcBef>
                <a:spcAft>
                  <a:spcPct val="15000"/>
                </a:spcAft>
              </a:pPr>
              <a:r>
                <a:rPr lang="en-US" sz="1400" dirty="0" smtClean="0">
                  <a:solidFill>
                    <a:prstClr val="black"/>
                  </a:solidFill>
                </a:rPr>
                <a:t>directly </a:t>
              </a:r>
              <a:r>
                <a:rPr lang="en-US" sz="1400" dirty="0">
                  <a:solidFill>
                    <a:prstClr val="black"/>
                  </a:solidFill>
                </a:rPr>
                <a:t>to server</a:t>
              </a:r>
            </a:p>
          </p:txBody>
        </p:sp>
        <p:sp>
          <p:nvSpPr>
            <p:cNvPr id="28" name="Rectangle 27"/>
            <p:cNvSpPr/>
            <p:nvPr/>
          </p:nvSpPr>
          <p:spPr>
            <a:xfrm>
              <a:off x="10058839" y="3832994"/>
              <a:ext cx="1231363" cy="313932"/>
            </a:xfrm>
            <a:prstGeom prst="rect">
              <a:avLst/>
            </a:prstGeom>
          </p:spPr>
          <p:txBody>
            <a:bodyPr wrap="none">
              <a:spAutoFit/>
            </a:bodyPr>
            <a:lstStyle/>
            <a:p>
              <a:pPr marL="0" lvl="1" defTabSz="683819">
                <a:lnSpc>
                  <a:spcPct val="90000"/>
                </a:lnSpc>
                <a:spcBef>
                  <a:spcPct val="0"/>
                </a:spcBef>
                <a:spcAft>
                  <a:spcPct val="15000"/>
                </a:spcAft>
              </a:pPr>
              <a:r>
                <a:rPr lang="en-US" sz="1600" b="1" dirty="0">
                  <a:solidFill>
                    <a:srgbClr val="0D9547"/>
                  </a:solidFill>
                </a:rPr>
                <a:t>Clean Traffic</a:t>
              </a:r>
            </a:p>
          </p:txBody>
        </p:sp>
        <p:cxnSp>
          <p:nvCxnSpPr>
            <p:cNvPr id="38" name="Straight Arrow Connector 37"/>
            <p:cNvCxnSpPr/>
            <p:nvPr/>
          </p:nvCxnSpPr>
          <p:spPr>
            <a:xfrm>
              <a:off x="2307566" y="3343818"/>
              <a:ext cx="7264407" cy="13430"/>
            </a:xfrm>
            <a:prstGeom prst="straightConnector1">
              <a:avLst/>
            </a:prstGeom>
            <a:ln w="28575">
              <a:solidFill>
                <a:schemeClr val="accent1"/>
              </a:solidFill>
              <a:prstDash val="sysDot"/>
              <a:headEnd w="lg" len="lg"/>
              <a:tailEnd type="triangle" w="med" len="med"/>
            </a:ln>
          </p:spPr>
          <p:style>
            <a:lnRef idx="1">
              <a:schemeClr val="accent1"/>
            </a:lnRef>
            <a:fillRef idx="0">
              <a:schemeClr val="accent1"/>
            </a:fillRef>
            <a:effectRef idx="0">
              <a:schemeClr val="accent1"/>
            </a:effectRef>
            <a:fontRef idx="minor">
              <a:schemeClr val="tx1"/>
            </a:fontRef>
          </p:style>
        </p:cxnSp>
      </p:grpSp>
      <p:sp>
        <p:nvSpPr>
          <p:cNvPr id="42" name="Content Placeholder 2"/>
          <p:cNvSpPr txBox="1">
            <a:spLocks/>
          </p:cNvSpPr>
          <p:nvPr/>
        </p:nvSpPr>
        <p:spPr>
          <a:xfrm>
            <a:off x="3465446" y="4288304"/>
            <a:ext cx="4861188" cy="37872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defTabSz="683819">
              <a:lnSpc>
                <a:spcPct val="90000"/>
              </a:lnSpc>
              <a:spcBef>
                <a:spcPct val="0"/>
              </a:spcBef>
              <a:spcAft>
                <a:spcPct val="15000"/>
              </a:spcAft>
              <a:buClr>
                <a:srgbClr val="D2323C"/>
              </a:buClr>
              <a:buSzPct val="100000"/>
              <a:buFont typeface="Arial" panose="020B0604020202020204" pitchFamily="34" charset="0"/>
              <a:buNone/>
            </a:pPr>
            <a:r>
              <a:rPr lang="en-US" sz="1800" b="1" dirty="0">
                <a:solidFill>
                  <a:srgbClr val="F37543"/>
                </a:solidFill>
              </a:rPr>
              <a:t>Main advantages:</a:t>
            </a:r>
          </a:p>
        </p:txBody>
      </p:sp>
      <p:sp>
        <p:nvSpPr>
          <p:cNvPr id="43" name="Content Placeholder 4"/>
          <p:cNvSpPr txBox="1">
            <a:spLocks/>
          </p:cNvSpPr>
          <p:nvPr/>
        </p:nvSpPr>
        <p:spPr>
          <a:xfrm>
            <a:off x="3465446" y="4564912"/>
            <a:ext cx="5793244" cy="111433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2600"/>
              </a:lnSpc>
              <a:spcBef>
                <a:spcPts val="0"/>
              </a:spcBef>
              <a:buClr>
                <a:srgbClr val="D2323C"/>
              </a:buClr>
              <a:buSzPct val="100000"/>
              <a:buFont typeface="Arial" panose="020B0604020202020204" pitchFamily="34" charset="0"/>
              <a:buBlip>
                <a:blip r:embed="rId4"/>
              </a:buBlip>
            </a:pPr>
            <a:r>
              <a:rPr lang="en-US" sz="1600" dirty="0">
                <a:solidFill>
                  <a:prstClr val="black"/>
                </a:solidFill>
                <a:cs typeface="Arial" panose="020B0604020202020204" pitchFamily="34" charset="0"/>
              </a:rPr>
              <a:t>Covers all SSL threats</a:t>
            </a:r>
          </a:p>
          <a:p>
            <a:pPr>
              <a:lnSpc>
                <a:spcPts val="2600"/>
              </a:lnSpc>
              <a:spcBef>
                <a:spcPts val="0"/>
              </a:spcBef>
              <a:buClr>
                <a:srgbClr val="D2323C"/>
              </a:buClr>
              <a:buSzPct val="100000"/>
              <a:buFont typeface="Arial" panose="020B0604020202020204" pitchFamily="34" charset="0"/>
              <a:buBlip>
                <a:blip r:embed="rId4"/>
              </a:buBlip>
            </a:pPr>
            <a:r>
              <a:rPr lang="en-US" sz="1600" dirty="0">
                <a:solidFill>
                  <a:prstClr val="black"/>
                </a:solidFill>
                <a:cs typeface="Arial" panose="020B0604020202020204" pitchFamily="34" charset="0"/>
              </a:rPr>
              <a:t>Passive – Authenticated sources experience no added latency</a:t>
            </a:r>
          </a:p>
          <a:p>
            <a:pPr>
              <a:lnSpc>
                <a:spcPts val="2600"/>
              </a:lnSpc>
              <a:spcBef>
                <a:spcPts val="0"/>
              </a:spcBef>
              <a:buClr>
                <a:srgbClr val="D2323C"/>
              </a:buClr>
              <a:buSzPct val="100000"/>
              <a:buFont typeface="Arial" panose="020B0604020202020204" pitchFamily="34" charset="0"/>
              <a:buBlip>
                <a:blip r:embed="rId4"/>
              </a:buBlip>
            </a:pPr>
            <a:r>
              <a:rPr lang="en-US" sz="1600" dirty="0">
                <a:solidFill>
                  <a:prstClr val="black"/>
                </a:solidFill>
                <a:cs typeface="Arial" panose="020B0604020202020204" pitchFamily="34" charset="0"/>
              </a:rPr>
              <a:t>Ingress-Only – Works in an ingress-only deployment scheme</a:t>
            </a:r>
          </a:p>
        </p:txBody>
      </p:sp>
      <p:sp>
        <p:nvSpPr>
          <p:cNvPr id="45"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65</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pic>
        <p:nvPicPr>
          <p:cNvPr id="4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t="29487" r="27948" b="31342"/>
          <a:stretch/>
        </p:blipFill>
        <p:spPr bwMode="auto">
          <a:xfrm>
            <a:off x="509699" y="1570092"/>
            <a:ext cx="1566126" cy="856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6849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1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17"/>
                                        </p:tgtEl>
                                      </p:cBhvr>
                                    </p:animEffect>
                                    <p:set>
                                      <p:cBhvr>
                                        <p:cTn id="29" dur="1" fill="hold">
                                          <p:stCondLst>
                                            <p:cond delay="499"/>
                                          </p:stCondLst>
                                        </p:cTn>
                                        <p:tgtEl>
                                          <p:spTgt spid="17"/>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par>
                          <p:cTn id="33" fill="hold">
                            <p:stCondLst>
                              <p:cond delay="500"/>
                            </p:stCondLst>
                            <p:childTnLst>
                              <p:par>
                                <p:cTn id="34" presetID="22" presetClass="entr" presetSubtype="8" fill="hold" nodeType="afterEffect">
                                  <p:stCondLst>
                                    <p:cond delay="25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750"/>
                                        <p:tgtEl>
                                          <p:spTgt spid="36"/>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125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1000"/>
                                        <p:tgtEl>
                                          <p:spTgt spid="29"/>
                                        </p:tgtEl>
                                      </p:cBhvr>
                                    </p:animEffect>
                                  </p:childTnLst>
                                </p:cTn>
                              </p:par>
                            </p:childTnLst>
                          </p:cTn>
                        </p:par>
                        <p:par>
                          <p:cTn id="46" fill="hold">
                            <p:stCondLst>
                              <p:cond delay="1000"/>
                            </p:stCondLst>
                            <p:childTnLst>
                              <p:par>
                                <p:cTn id="47" presetID="10" presetClass="exit" presetSubtype="0" fill="hold" nodeType="afterEffect">
                                  <p:stCondLst>
                                    <p:cond delay="0"/>
                                  </p:stCondLst>
                                  <p:childTnLst>
                                    <p:animEffect transition="out" filter="fad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500"/>
                                        <p:tgtEl>
                                          <p:spTgt spid="14"/>
                                        </p:tgtEl>
                                      </p:cBhvr>
                                    </p:animEffect>
                                    <p:set>
                                      <p:cBhvr>
                                        <p:cTn id="54" dur="1" fill="hold">
                                          <p:stCondLst>
                                            <p:cond delay="499"/>
                                          </p:stCondLst>
                                        </p:cTn>
                                        <p:tgtEl>
                                          <p:spTgt spid="14"/>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36"/>
                                        </p:tgtEl>
                                      </p:cBhvr>
                                    </p:animEffect>
                                    <p:set>
                                      <p:cBhvr>
                                        <p:cTn id="57" dur="1" fill="hold">
                                          <p:stCondLst>
                                            <p:cond delay="499"/>
                                          </p:stCondLst>
                                        </p:cTn>
                                        <p:tgtEl>
                                          <p:spTgt spid="36"/>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18"/>
                                        </p:tgtEl>
                                      </p:cBhvr>
                                    </p:animEffect>
                                    <p:set>
                                      <p:cBhvr>
                                        <p:cTn id="60" dur="1" fill="hold">
                                          <p:stCondLst>
                                            <p:cond delay="499"/>
                                          </p:stCondLst>
                                        </p:cTn>
                                        <p:tgtEl>
                                          <p:spTgt spid="18"/>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29"/>
                                        </p:tgtEl>
                                      </p:cBhvr>
                                    </p:animEffect>
                                    <p:set>
                                      <p:cBhvr>
                                        <p:cTn id="63" dur="1" fill="hold">
                                          <p:stCondLst>
                                            <p:cond delay="499"/>
                                          </p:stCondLst>
                                        </p:cTn>
                                        <p:tgtEl>
                                          <p:spTgt spid="29"/>
                                        </p:tgtEl>
                                        <p:attrNameLst>
                                          <p:attrName>style.visibility</p:attrName>
                                        </p:attrNameLst>
                                      </p:cBhvr>
                                      <p:to>
                                        <p:strVal val="hidden"/>
                                      </p:to>
                                    </p:set>
                                  </p:childTnLst>
                                </p:cTn>
                              </p:par>
                            </p:childTnLst>
                          </p:cTn>
                        </p:par>
                        <p:par>
                          <p:cTn id="64" fill="hold">
                            <p:stCondLst>
                              <p:cond delay="500"/>
                            </p:stCondLst>
                            <p:childTnLst>
                              <p:par>
                                <p:cTn id="65" presetID="22" presetClass="entr" presetSubtype="8"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1500"/>
                                        <p:tgtEl>
                                          <p:spTgt spid="3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43">
                                            <p:txEl>
                                              <p:pRg st="0" end="0"/>
                                            </p:txEl>
                                          </p:spTgt>
                                        </p:tgtEl>
                                        <p:attrNameLst>
                                          <p:attrName>style.visibility</p:attrName>
                                        </p:attrNameLst>
                                      </p:cBhvr>
                                      <p:to>
                                        <p:strVal val="visible"/>
                                      </p:to>
                                    </p:set>
                                    <p:animEffect transition="in" filter="fade">
                                      <p:cBhvr>
                                        <p:cTn id="76" dur="500"/>
                                        <p:tgtEl>
                                          <p:spTgt spid="43">
                                            <p:txEl>
                                              <p:pRg st="0" end="0"/>
                                            </p:txEl>
                                          </p:spTgt>
                                        </p:tgtEl>
                                      </p:cBhvr>
                                    </p:animEffect>
                                  </p:childTnLst>
                                </p:cTn>
                              </p:par>
                            </p:childTnLst>
                          </p:cTn>
                        </p:par>
                        <p:par>
                          <p:cTn id="77" fill="hold">
                            <p:stCondLst>
                              <p:cond delay="1000"/>
                            </p:stCondLst>
                            <p:childTnLst>
                              <p:par>
                                <p:cTn id="78" presetID="10" presetClass="entr" presetSubtype="0" fill="hold" grpId="0" nodeType="afterEffect">
                                  <p:stCondLst>
                                    <p:cond delay="0"/>
                                  </p:stCondLst>
                                  <p:childTnLst>
                                    <p:set>
                                      <p:cBhvr>
                                        <p:cTn id="79" dur="1" fill="hold">
                                          <p:stCondLst>
                                            <p:cond delay="0"/>
                                          </p:stCondLst>
                                        </p:cTn>
                                        <p:tgtEl>
                                          <p:spTgt spid="43">
                                            <p:txEl>
                                              <p:pRg st="1" end="1"/>
                                            </p:txEl>
                                          </p:spTgt>
                                        </p:tgtEl>
                                        <p:attrNameLst>
                                          <p:attrName>style.visibility</p:attrName>
                                        </p:attrNameLst>
                                      </p:cBhvr>
                                      <p:to>
                                        <p:strVal val="visible"/>
                                      </p:to>
                                    </p:set>
                                    <p:animEffect transition="in" filter="fade">
                                      <p:cBhvr>
                                        <p:cTn id="80" dur="500"/>
                                        <p:tgtEl>
                                          <p:spTgt spid="43">
                                            <p:txEl>
                                              <p:pRg st="1" end="1"/>
                                            </p:txEl>
                                          </p:spTgt>
                                        </p:tgtEl>
                                      </p:cBhvr>
                                    </p:animEffect>
                                  </p:childTnLst>
                                </p:cTn>
                              </p:par>
                            </p:childTnLst>
                          </p:cTn>
                        </p:par>
                        <p:par>
                          <p:cTn id="81" fill="hold">
                            <p:stCondLst>
                              <p:cond delay="1500"/>
                            </p:stCondLst>
                            <p:childTnLst>
                              <p:par>
                                <p:cTn id="82" presetID="10" presetClass="entr" presetSubtype="0" fill="hold" grpId="0" nodeType="afterEffect">
                                  <p:stCondLst>
                                    <p:cond delay="0"/>
                                  </p:stCondLst>
                                  <p:childTnLst>
                                    <p:set>
                                      <p:cBhvr>
                                        <p:cTn id="83" dur="1" fill="hold">
                                          <p:stCondLst>
                                            <p:cond delay="0"/>
                                          </p:stCondLst>
                                        </p:cTn>
                                        <p:tgtEl>
                                          <p:spTgt spid="43">
                                            <p:txEl>
                                              <p:pRg st="2" end="2"/>
                                            </p:txEl>
                                          </p:spTgt>
                                        </p:tgtEl>
                                        <p:attrNameLst>
                                          <p:attrName>style.visibility</p:attrName>
                                        </p:attrNameLst>
                                      </p:cBhvr>
                                      <p:to>
                                        <p:strVal val="visible"/>
                                      </p:to>
                                    </p:set>
                                    <p:animEffect transition="in" filter="fade">
                                      <p:cBhvr>
                                        <p:cTn id="84" dur="500"/>
                                        <p:tgtEl>
                                          <p:spTgt spid="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Radware SSL Solution Advantages</a:t>
            </a:r>
          </a:p>
        </p:txBody>
      </p:sp>
      <p:grpSp>
        <p:nvGrpSpPr>
          <p:cNvPr id="102" name="Group 101"/>
          <p:cNvGrpSpPr/>
          <p:nvPr/>
        </p:nvGrpSpPr>
        <p:grpSpPr>
          <a:xfrm>
            <a:off x="2106361" y="1514900"/>
            <a:ext cx="8569027" cy="914984"/>
            <a:chOff x="1743373" y="1003780"/>
            <a:chExt cx="8569027" cy="914984"/>
          </a:xfrm>
        </p:grpSpPr>
        <p:sp>
          <p:nvSpPr>
            <p:cNvPr id="103" name="Rectangle 102"/>
            <p:cNvSpPr/>
            <p:nvPr/>
          </p:nvSpPr>
          <p:spPr>
            <a:xfrm>
              <a:off x="1743373" y="1248906"/>
              <a:ext cx="2464714" cy="424732"/>
            </a:xfrm>
            <a:prstGeom prst="rect">
              <a:avLst/>
            </a:prstGeom>
          </p:spPr>
          <p:txBody>
            <a:bodyPr wrap="none" anchor="ctr">
              <a:spAutoFit/>
            </a:bodyPr>
            <a:lstStyle/>
            <a:p>
              <a:pPr algn="r" defTabSz="1155700">
                <a:lnSpc>
                  <a:spcPct val="90000"/>
                </a:lnSpc>
                <a:spcBef>
                  <a:spcPct val="0"/>
                </a:spcBef>
                <a:spcAft>
                  <a:spcPct val="35000"/>
                </a:spcAft>
              </a:pPr>
              <a:r>
                <a:rPr lang="en-US" sz="2400" b="1" dirty="0">
                  <a:solidFill>
                    <a:srgbClr val="F37543"/>
                  </a:solidFill>
                </a:rPr>
                <a:t>Security Coverage</a:t>
              </a:r>
            </a:p>
          </p:txBody>
        </p:sp>
        <p:sp>
          <p:nvSpPr>
            <p:cNvPr id="104" name="Round Same Side Corner Rectangle 4"/>
            <p:cNvSpPr/>
            <p:nvPr/>
          </p:nvSpPr>
          <p:spPr>
            <a:xfrm>
              <a:off x="4200560" y="1003780"/>
              <a:ext cx="6111840" cy="9149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342900" lvl="1" indent="-342900">
                <a:buFontTx/>
                <a:buBlip>
                  <a:blip r:embed="rId3"/>
                </a:buBlip>
              </a:pPr>
              <a:r>
                <a:rPr lang="en-US" dirty="0">
                  <a:solidFill>
                    <a:prstClr val="black"/>
                  </a:solidFill>
                </a:rPr>
                <a:t>Full coverage - </a:t>
              </a:r>
              <a:r>
                <a:rPr lang="en-US" dirty="0" smtClean="0">
                  <a:solidFill>
                    <a:prstClr val="black"/>
                  </a:solidFill>
                </a:rPr>
                <a:t>detects </a:t>
              </a:r>
              <a:r>
                <a:rPr lang="en-US" dirty="0">
                  <a:solidFill>
                    <a:prstClr val="black"/>
                  </a:solidFill>
                </a:rPr>
                <a:t>all types of SSL encrypted attacks</a:t>
              </a:r>
            </a:p>
            <a:p>
              <a:pPr marL="800100" lvl="2" indent="-342900">
                <a:buFontTx/>
                <a:buBlip>
                  <a:blip r:embed="rId3"/>
                </a:buBlip>
              </a:pPr>
              <a:r>
                <a:rPr lang="en-US" sz="1600" dirty="0">
                  <a:solidFill>
                    <a:prstClr val="black"/>
                  </a:solidFill>
                </a:rPr>
                <a:t>SSL Negotiation Floods</a:t>
              </a:r>
            </a:p>
            <a:p>
              <a:pPr marL="800100" lvl="2" indent="-342900">
                <a:buFontTx/>
                <a:buBlip>
                  <a:blip r:embed="rId3"/>
                </a:buBlip>
              </a:pPr>
              <a:r>
                <a:rPr lang="en-US" sz="1600" dirty="0">
                  <a:solidFill>
                    <a:prstClr val="black"/>
                  </a:solidFill>
                </a:rPr>
                <a:t>HTTPS Floods</a:t>
              </a:r>
            </a:p>
            <a:p>
              <a:pPr marL="800100" lvl="2" indent="-342900">
                <a:buFontTx/>
                <a:buBlip>
                  <a:blip r:embed="rId3"/>
                </a:buBlip>
              </a:pPr>
              <a:r>
                <a:rPr lang="en-US" sz="1600" dirty="0">
                  <a:solidFill>
                    <a:prstClr val="black"/>
                  </a:solidFill>
                </a:rPr>
                <a:t>Encrypted Web Attacks</a:t>
              </a:r>
            </a:p>
          </p:txBody>
        </p:sp>
      </p:grpSp>
      <p:grpSp>
        <p:nvGrpSpPr>
          <p:cNvPr id="105" name="Group 104"/>
          <p:cNvGrpSpPr/>
          <p:nvPr/>
        </p:nvGrpSpPr>
        <p:grpSpPr>
          <a:xfrm>
            <a:off x="1515302" y="2804724"/>
            <a:ext cx="9580323" cy="682516"/>
            <a:chOff x="1152314" y="2214807"/>
            <a:chExt cx="9580323" cy="682516"/>
          </a:xfrm>
        </p:grpSpPr>
        <p:sp>
          <p:nvSpPr>
            <p:cNvPr id="106" name="Rectangle 105"/>
            <p:cNvSpPr/>
            <p:nvPr/>
          </p:nvSpPr>
          <p:spPr>
            <a:xfrm>
              <a:off x="1152314" y="2343699"/>
              <a:ext cx="3055773" cy="424732"/>
            </a:xfrm>
            <a:prstGeom prst="rect">
              <a:avLst/>
            </a:prstGeom>
          </p:spPr>
          <p:txBody>
            <a:bodyPr wrap="none" anchor="ctr">
              <a:spAutoFit/>
            </a:bodyPr>
            <a:lstStyle/>
            <a:p>
              <a:pPr algn="r" defTabSz="1155700">
                <a:lnSpc>
                  <a:spcPct val="90000"/>
                </a:lnSpc>
                <a:spcBef>
                  <a:spcPct val="0"/>
                </a:spcBef>
                <a:spcAft>
                  <a:spcPct val="35000"/>
                </a:spcAft>
              </a:pPr>
              <a:r>
                <a:rPr lang="en-US" sz="2400" b="1" dirty="0">
                  <a:solidFill>
                    <a:srgbClr val="F37543"/>
                  </a:solidFill>
                </a:rPr>
                <a:t>Deployment Flexibility</a:t>
              </a:r>
            </a:p>
          </p:txBody>
        </p:sp>
        <p:sp>
          <p:nvSpPr>
            <p:cNvPr id="107" name="Round Same Side Corner Rectangle 8"/>
            <p:cNvSpPr/>
            <p:nvPr/>
          </p:nvSpPr>
          <p:spPr>
            <a:xfrm>
              <a:off x="4200559" y="2214807"/>
              <a:ext cx="6532078" cy="68251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342900" lvl="1" indent="-342900">
                <a:lnSpc>
                  <a:spcPct val="110000"/>
                </a:lnSpc>
                <a:spcBef>
                  <a:spcPct val="0"/>
                </a:spcBef>
                <a:spcAft>
                  <a:spcPts val="300"/>
                </a:spcAft>
                <a:buFontTx/>
                <a:buBlip>
                  <a:blip r:embed="rId3"/>
                </a:buBlip>
              </a:pPr>
              <a:r>
                <a:rPr lang="en-US" dirty="0">
                  <a:solidFill>
                    <a:prstClr val="black"/>
                  </a:solidFill>
                </a:rPr>
                <a:t>Symmetric / Ingress only </a:t>
              </a:r>
              <a:r>
                <a:rPr lang="en-US" dirty="0" smtClean="0">
                  <a:solidFill>
                    <a:prstClr val="black"/>
                  </a:solidFill>
                </a:rPr>
                <a:t>deployment</a:t>
              </a:r>
            </a:p>
            <a:p>
              <a:pPr marL="342900" lvl="1" indent="-342900">
                <a:lnSpc>
                  <a:spcPct val="110000"/>
                </a:lnSpc>
                <a:spcBef>
                  <a:spcPct val="0"/>
                </a:spcBef>
                <a:spcAft>
                  <a:spcPts val="300"/>
                </a:spcAft>
                <a:buFontTx/>
                <a:buBlip>
                  <a:blip r:embed="rId3"/>
                </a:buBlip>
              </a:pPr>
              <a:r>
                <a:rPr lang="en-US" dirty="0">
                  <a:solidFill>
                    <a:prstClr val="black"/>
                  </a:solidFill>
                </a:rPr>
                <a:t>Stateless solution - n</a:t>
              </a:r>
              <a:r>
                <a:rPr lang="en-US" dirty="0" smtClean="0">
                  <a:solidFill>
                    <a:prstClr val="black"/>
                  </a:solidFill>
                </a:rPr>
                <a:t>on-vulnerable </a:t>
              </a:r>
              <a:r>
                <a:rPr lang="en-US" dirty="0">
                  <a:solidFill>
                    <a:prstClr val="black"/>
                  </a:solidFill>
                </a:rPr>
                <a:t>mitigation </a:t>
              </a:r>
              <a:r>
                <a:rPr lang="en-US" dirty="0" smtClean="0">
                  <a:solidFill>
                    <a:prstClr val="black"/>
                  </a:solidFill>
                </a:rPr>
                <a:t>architecture </a:t>
              </a:r>
              <a:endParaRPr lang="en-US" dirty="0">
                <a:solidFill>
                  <a:prstClr val="black"/>
                </a:solidFill>
              </a:endParaRPr>
            </a:p>
          </p:txBody>
        </p:sp>
      </p:grpSp>
      <p:grpSp>
        <p:nvGrpSpPr>
          <p:cNvPr id="108" name="Group 107"/>
          <p:cNvGrpSpPr/>
          <p:nvPr/>
        </p:nvGrpSpPr>
        <p:grpSpPr>
          <a:xfrm>
            <a:off x="2089562" y="3843220"/>
            <a:ext cx="8027026" cy="682516"/>
            <a:chOff x="1726574" y="3129866"/>
            <a:chExt cx="8027026" cy="682516"/>
          </a:xfrm>
        </p:grpSpPr>
        <p:sp>
          <p:nvSpPr>
            <p:cNvPr id="109" name="Rectangle 108"/>
            <p:cNvSpPr/>
            <p:nvPr/>
          </p:nvSpPr>
          <p:spPr>
            <a:xfrm>
              <a:off x="1726574" y="3258758"/>
              <a:ext cx="2481513" cy="424732"/>
            </a:xfrm>
            <a:prstGeom prst="rect">
              <a:avLst/>
            </a:prstGeom>
          </p:spPr>
          <p:txBody>
            <a:bodyPr wrap="none" anchor="ctr">
              <a:spAutoFit/>
            </a:bodyPr>
            <a:lstStyle/>
            <a:p>
              <a:pPr algn="r" defTabSz="1155700">
                <a:lnSpc>
                  <a:spcPct val="90000"/>
                </a:lnSpc>
                <a:spcBef>
                  <a:spcPct val="0"/>
                </a:spcBef>
                <a:spcAft>
                  <a:spcPct val="35000"/>
                </a:spcAft>
              </a:pPr>
              <a:r>
                <a:rPr lang="en-US" sz="2400" b="1" dirty="0">
                  <a:solidFill>
                    <a:srgbClr val="F37543"/>
                  </a:solidFill>
                </a:rPr>
                <a:t>Minimum Latency</a:t>
              </a:r>
            </a:p>
          </p:txBody>
        </p:sp>
        <p:sp>
          <p:nvSpPr>
            <p:cNvPr id="110" name="Round Same Side Corner Rectangle 12"/>
            <p:cNvSpPr/>
            <p:nvPr/>
          </p:nvSpPr>
          <p:spPr>
            <a:xfrm>
              <a:off x="4200560" y="3129866"/>
              <a:ext cx="5553040" cy="68251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342900" lvl="1" indent="-342900">
                <a:lnSpc>
                  <a:spcPct val="110000"/>
                </a:lnSpc>
                <a:spcBef>
                  <a:spcPct val="0"/>
                </a:spcBef>
                <a:spcAft>
                  <a:spcPts val="300"/>
                </a:spcAft>
                <a:buFontTx/>
                <a:buBlip>
                  <a:blip r:embed="rId3"/>
                </a:buBlip>
              </a:pPr>
              <a:r>
                <a:rPr lang="en-US" dirty="0">
                  <a:solidFill>
                    <a:prstClr val="black"/>
                  </a:solidFill>
                </a:rPr>
                <a:t>No attack - No added latency</a:t>
              </a:r>
            </a:p>
            <a:p>
              <a:pPr marL="342900" lvl="1" indent="-342900">
                <a:lnSpc>
                  <a:spcPct val="110000"/>
                </a:lnSpc>
                <a:spcBef>
                  <a:spcPct val="0"/>
                </a:spcBef>
                <a:spcAft>
                  <a:spcPts val="300"/>
                </a:spcAft>
                <a:buFontTx/>
                <a:buBlip>
                  <a:blip r:embed="rId3"/>
                </a:buBlip>
              </a:pPr>
              <a:r>
                <a:rPr lang="en-US" dirty="0">
                  <a:solidFill>
                    <a:prstClr val="black"/>
                  </a:solidFill>
                </a:rPr>
                <a:t>Under attack – 1st session per client only</a:t>
              </a:r>
            </a:p>
          </p:txBody>
        </p:sp>
      </p:grpSp>
      <p:grpSp>
        <p:nvGrpSpPr>
          <p:cNvPr id="111" name="Group 110"/>
          <p:cNvGrpSpPr/>
          <p:nvPr/>
        </p:nvGrpSpPr>
        <p:grpSpPr>
          <a:xfrm>
            <a:off x="2054745" y="4861080"/>
            <a:ext cx="8808867" cy="682516"/>
            <a:chOff x="1691757" y="4044925"/>
            <a:chExt cx="8808867" cy="682516"/>
          </a:xfrm>
        </p:grpSpPr>
        <p:sp>
          <p:nvSpPr>
            <p:cNvPr id="112" name="Rectangle 111"/>
            <p:cNvSpPr/>
            <p:nvPr/>
          </p:nvSpPr>
          <p:spPr>
            <a:xfrm>
              <a:off x="1691757" y="4173817"/>
              <a:ext cx="2516330" cy="424732"/>
            </a:xfrm>
            <a:prstGeom prst="rect">
              <a:avLst/>
            </a:prstGeom>
          </p:spPr>
          <p:txBody>
            <a:bodyPr wrap="none" anchor="ctr">
              <a:spAutoFit/>
            </a:bodyPr>
            <a:lstStyle/>
            <a:p>
              <a:pPr algn="r" defTabSz="1155700">
                <a:lnSpc>
                  <a:spcPct val="90000"/>
                </a:lnSpc>
                <a:spcBef>
                  <a:spcPct val="0"/>
                </a:spcBef>
                <a:spcAft>
                  <a:spcPct val="35000"/>
                </a:spcAft>
              </a:pPr>
              <a:r>
                <a:rPr lang="en-US" sz="2400" b="1" dirty="0">
                  <a:solidFill>
                    <a:srgbClr val="F37543"/>
                  </a:solidFill>
                </a:rPr>
                <a:t>Certificate Control</a:t>
              </a:r>
            </a:p>
          </p:txBody>
        </p:sp>
        <p:sp>
          <p:nvSpPr>
            <p:cNvPr id="113" name="Round Same Side Corner Rectangle 16"/>
            <p:cNvSpPr/>
            <p:nvPr/>
          </p:nvSpPr>
          <p:spPr>
            <a:xfrm>
              <a:off x="4200559" y="4044925"/>
              <a:ext cx="6300065" cy="68251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342900" lvl="1" indent="-342900">
                <a:lnSpc>
                  <a:spcPct val="110000"/>
                </a:lnSpc>
                <a:spcBef>
                  <a:spcPct val="0"/>
                </a:spcBef>
                <a:spcAft>
                  <a:spcPts val="300"/>
                </a:spcAft>
                <a:buFontTx/>
                <a:buBlip>
                  <a:blip r:embed="rId3"/>
                </a:buBlip>
              </a:pPr>
              <a:r>
                <a:rPr lang="en-US" dirty="0" smtClean="0">
                  <a:solidFill>
                    <a:prstClr val="black"/>
                  </a:solidFill>
                </a:rPr>
                <a:t>On-premise </a:t>
              </a:r>
              <a:r>
                <a:rPr lang="en-US" dirty="0">
                  <a:solidFill>
                    <a:prstClr val="black"/>
                  </a:solidFill>
                </a:rPr>
                <a:t>– No requirement to export certificates</a:t>
              </a:r>
            </a:p>
          </p:txBody>
        </p:sp>
      </p:grpSp>
      <p:cxnSp>
        <p:nvCxnSpPr>
          <p:cNvPr id="117" name="Straight Connector 116"/>
          <p:cNvCxnSpPr/>
          <p:nvPr/>
        </p:nvCxnSpPr>
        <p:spPr>
          <a:xfrm>
            <a:off x="1137688" y="2635178"/>
            <a:ext cx="9537700" cy="0"/>
          </a:xfrm>
          <a:prstGeom prst="line">
            <a:avLst/>
          </a:prstGeom>
          <a:ln w="19050">
            <a:solidFill>
              <a:srgbClr val="F37543"/>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1137688" y="3658406"/>
            <a:ext cx="9537700" cy="0"/>
          </a:xfrm>
          <a:prstGeom prst="line">
            <a:avLst/>
          </a:prstGeom>
          <a:ln w="19050">
            <a:solidFill>
              <a:srgbClr val="F37543"/>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137688" y="4708930"/>
            <a:ext cx="9537700" cy="0"/>
          </a:xfrm>
          <a:prstGeom prst="line">
            <a:avLst/>
          </a:prstGeom>
          <a:ln w="19050">
            <a:solidFill>
              <a:srgbClr val="F375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119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par>
                                <p:cTn id="8" presetID="10" presetClass="entr" presetSubtype="0" fill="hold" nodeType="withEffect">
                                  <p:stCondLst>
                                    <p:cond delay="750"/>
                                  </p:stCondLst>
                                  <p:childTnLst>
                                    <p:set>
                                      <p:cBhvr>
                                        <p:cTn id="9" dur="1" fill="hold">
                                          <p:stCondLst>
                                            <p:cond delay="0"/>
                                          </p:stCondLst>
                                        </p:cTn>
                                        <p:tgtEl>
                                          <p:spTgt spid="117"/>
                                        </p:tgtEl>
                                        <p:attrNameLst>
                                          <p:attrName>style.visibility</p:attrName>
                                        </p:attrNameLst>
                                      </p:cBhvr>
                                      <p:to>
                                        <p:strVal val="visible"/>
                                      </p:to>
                                    </p:set>
                                    <p:animEffect transition="in" filter="fade">
                                      <p:cBhvr>
                                        <p:cTn id="10" dur="250"/>
                                        <p:tgtEl>
                                          <p:spTgt spid="117"/>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left)">
                                      <p:cBhvr>
                                        <p:cTn id="14" dur="500"/>
                                        <p:tgtEl>
                                          <p:spTgt spid="105"/>
                                        </p:tgtEl>
                                      </p:cBhvr>
                                    </p:animEffect>
                                  </p:childTnLst>
                                </p:cTn>
                              </p:par>
                              <p:par>
                                <p:cTn id="15" presetID="10" presetClass="entr" presetSubtype="0" fill="hold" nodeType="withEffect">
                                  <p:stCondLst>
                                    <p:cond delay="750"/>
                                  </p:stCondLst>
                                  <p:childTnLst>
                                    <p:set>
                                      <p:cBhvr>
                                        <p:cTn id="16" dur="1" fill="hold">
                                          <p:stCondLst>
                                            <p:cond delay="0"/>
                                          </p:stCondLst>
                                        </p:cTn>
                                        <p:tgtEl>
                                          <p:spTgt spid="118"/>
                                        </p:tgtEl>
                                        <p:attrNameLst>
                                          <p:attrName>style.visibility</p:attrName>
                                        </p:attrNameLst>
                                      </p:cBhvr>
                                      <p:to>
                                        <p:strVal val="visible"/>
                                      </p:to>
                                    </p:set>
                                    <p:animEffect transition="in" filter="fade">
                                      <p:cBhvr>
                                        <p:cTn id="17" dur="250"/>
                                        <p:tgtEl>
                                          <p:spTgt spid="118"/>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08"/>
                                        </p:tgtEl>
                                        <p:attrNameLst>
                                          <p:attrName>style.visibility</p:attrName>
                                        </p:attrNameLst>
                                      </p:cBhvr>
                                      <p:to>
                                        <p:strVal val="visible"/>
                                      </p:to>
                                    </p:set>
                                    <p:animEffect transition="in" filter="wipe(left)">
                                      <p:cBhvr>
                                        <p:cTn id="21" dur="500"/>
                                        <p:tgtEl>
                                          <p:spTgt spid="108"/>
                                        </p:tgtEl>
                                      </p:cBhvr>
                                    </p:animEffect>
                                  </p:childTnLst>
                                </p:cTn>
                              </p:par>
                              <p:par>
                                <p:cTn id="22" presetID="10" presetClass="entr" presetSubtype="0" fill="hold" nodeType="withEffect">
                                  <p:stCondLst>
                                    <p:cond delay="750"/>
                                  </p:stCondLst>
                                  <p:childTnLst>
                                    <p:set>
                                      <p:cBhvr>
                                        <p:cTn id="23" dur="1" fill="hold">
                                          <p:stCondLst>
                                            <p:cond delay="0"/>
                                          </p:stCondLst>
                                        </p:cTn>
                                        <p:tgtEl>
                                          <p:spTgt spid="119"/>
                                        </p:tgtEl>
                                        <p:attrNameLst>
                                          <p:attrName>style.visibility</p:attrName>
                                        </p:attrNameLst>
                                      </p:cBhvr>
                                      <p:to>
                                        <p:strVal val="visible"/>
                                      </p:to>
                                    </p:set>
                                    <p:animEffect transition="in" filter="fade">
                                      <p:cBhvr>
                                        <p:cTn id="24" dur="250"/>
                                        <p:tgtEl>
                                          <p:spTgt spid="119"/>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wipe(left)">
                                      <p:cBhvr>
                                        <p:cTn id="28"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07587" y="1466082"/>
            <a:ext cx="10438168" cy="1249821"/>
          </a:xfrm>
        </p:spPr>
        <p:txBody>
          <a:bodyPr/>
          <a:lstStyle/>
          <a:p>
            <a:r>
              <a:rPr lang="en-US" dirty="0" smtClean="0"/>
              <a:t>Radware’s Application and Security Management System (</a:t>
            </a:r>
            <a:r>
              <a:rPr lang="en-US" dirty="0" err="1" smtClean="0"/>
              <a:t>APSolute</a:t>
            </a:r>
            <a:r>
              <a:rPr lang="en-US" dirty="0" smtClean="0"/>
              <a:t> Vision)</a:t>
            </a:r>
            <a:endParaRPr lang="en-US" dirty="0"/>
          </a:p>
        </p:txBody>
      </p:sp>
    </p:spTree>
    <p:extLst>
      <p:ext uri="{BB962C8B-B14F-4D97-AF65-F5344CB8AC3E}">
        <p14:creationId xmlns:p14="http://schemas.microsoft.com/office/powerpoint/2010/main" val="280498007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0148" y="432707"/>
            <a:ext cx="10549669" cy="583293"/>
          </a:xfrm>
        </p:spPr>
        <p:txBody>
          <a:bodyPr/>
          <a:lstStyle/>
          <a:p>
            <a:r>
              <a:rPr lang="en-US" dirty="0" smtClean="0"/>
              <a:t>Centralized Management &amp; Reporting with Vision</a:t>
            </a:r>
            <a:endParaRPr lang="en-US" dirty="0"/>
          </a:p>
        </p:txBody>
      </p:sp>
      <p:sp>
        <p:nvSpPr>
          <p:cNvPr id="3" name="Content Placeholder 2"/>
          <p:cNvSpPr>
            <a:spLocks noGrp="1"/>
          </p:cNvSpPr>
          <p:nvPr>
            <p:ph sz="quarter" idx="15"/>
          </p:nvPr>
        </p:nvSpPr>
        <p:spPr>
          <a:xfrm>
            <a:off x="931010" y="1773924"/>
            <a:ext cx="9756775" cy="3213385"/>
          </a:xfrm>
        </p:spPr>
        <p:txBody>
          <a:bodyPr/>
          <a:lstStyle/>
          <a:p>
            <a:r>
              <a:rPr lang="en-US" dirty="0" smtClean="0"/>
              <a:t>Key modules and capabilities:</a:t>
            </a:r>
          </a:p>
          <a:p>
            <a:pPr lvl="1">
              <a:spcBef>
                <a:spcPts val="600"/>
              </a:spcBef>
              <a:buBlip>
                <a:blip r:embed="rId2"/>
              </a:buBlip>
            </a:pPr>
            <a:r>
              <a:rPr lang="en-US" dirty="0"/>
              <a:t>Multi-device configuration and monitoring</a:t>
            </a:r>
          </a:p>
          <a:p>
            <a:pPr lvl="1">
              <a:spcBef>
                <a:spcPts val="600"/>
              </a:spcBef>
              <a:buBlip>
                <a:blip r:embed="rId2"/>
              </a:buBlip>
            </a:pPr>
            <a:r>
              <a:rPr lang="en-US" dirty="0"/>
              <a:t>Security monitoring – real time and historical</a:t>
            </a:r>
          </a:p>
          <a:p>
            <a:pPr lvl="1">
              <a:spcBef>
                <a:spcPts val="600"/>
              </a:spcBef>
              <a:buBlip>
                <a:blip r:embed="rId2"/>
              </a:buBlip>
            </a:pPr>
            <a:r>
              <a:rPr lang="en-US" dirty="0"/>
              <a:t>Device level monitoring</a:t>
            </a:r>
          </a:p>
          <a:p>
            <a:pPr lvl="1">
              <a:spcBef>
                <a:spcPts val="600"/>
              </a:spcBef>
              <a:buBlip>
                <a:blip r:embed="rId2"/>
              </a:buBlip>
            </a:pPr>
            <a:r>
              <a:rPr lang="en-US" dirty="0"/>
              <a:t>Service level monitoring</a:t>
            </a:r>
          </a:p>
          <a:p>
            <a:pPr lvl="1">
              <a:spcBef>
                <a:spcPts val="600"/>
              </a:spcBef>
              <a:buBlip>
                <a:blip r:embed="rId2"/>
              </a:buBlip>
            </a:pPr>
            <a:r>
              <a:rPr lang="en-US" dirty="0"/>
              <a:t>Advanced productivity capabilities for streamlining day-to-day operations</a:t>
            </a:r>
          </a:p>
          <a:p>
            <a:pPr lvl="1">
              <a:spcBef>
                <a:spcPts val="600"/>
              </a:spcBef>
              <a:buBlip>
                <a:blip r:embed="rId2"/>
              </a:buBlip>
            </a:pPr>
            <a:r>
              <a:rPr lang="en-US" dirty="0" err="1"/>
              <a:t>ReST</a:t>
            </a:r>
            <a:r>
              <a:rPr lang="en-US" dirty="0"/>
              <a:t> API for automation and integration with 3rd party tools</a:t>
            </a:r>
          </a:p>
          <a:p>
            <a:r>
              <a:rPr lang="en-US" dirty="0" smtClean="0"/>
              <a:t>Available in multiple form factors – physical or virtual appliance</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0390" y="1791057"/>
            <a:ext cx="1403290" cy="1375223"/>
          </a:xfrm>
          <a:prstGeom prst="rect">
            <a:avLst/>
          </a:prstGeom>
          <a:effectLst>
            <a:outerShdw blurRad="63500" sx="102000" sy="102000" algn="ctr" rotWithShape="0">
              <a:prstClr val="black">
                <a:alpha val="40000"/>
              </a:prstClr>
            </a:outerShdw>
          </a:effectLst>
        </p:spPr>
      </p:pic>
      <p:sp>
        <p:nvSpPr>
          <p:cNvPr id="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68</a:t>
            </a:fld>
            <a:endParaRPr lang="en-US" b="0" dirty="0">
              <a:solidFill>
                <a:prstClr val="white"/>
              </a:solidFill>
            </a:endParaRPr>
          </a:p>
        </p:txBody>
      </p:sp>
    </p:spTree>
    <p:extLst>
      <p:ext uri="{BB962C8B-B14F-4D97-AF65-F5344CB8AC3E}">
        <p14:creationId xmlns:p14="http://schemas.microsoft.com/office/powerpoint/2010/main" val="316711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2" name="Rectangle 1041"/>
          <p:cNvSpPr/>
          <p:nvPr/>
        </p:nvSpPr>
        <p:spPr>
          <a:xfrm>
            <a:off x="9789886" y="152400"/>
            <a:ext cx="2261049" cy="9753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5607811" y="1323604"/>
            <a:ext cx="6584189" cy="40675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endParaRPr>
          </a:p>
        </p:txBody>
      </p:sp>
      <p:sp>
        <p:nvSpPr>
          <p:cNvPr id="43"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b="0" smtClean="0">
                <a:solidFill>
                  <a:prstClr val="white"/>
                </a:solidFill>
              </a:rPr>
              <a:pPr>
                <a:defRPr/>
              </a:pPr>
              <a:t>69</a:t>
            </a:fld>
            <a:endParaRPr lang="en-US" b="0" dirty="0">
              <a:solidFill>
                <a:prstClr val="white"/>
              </a:solidFill>
            </a:endParaRPr>
          </a:p>
        </p:txBody>
      </p:sp>
      <p:sp>
        <p:nvSpPr>
          <p:cNvPr id="3" name="Text Placeholder 2"/>
          <p:cNvSpPr>
            <a:spLocks noGrp="1"/>
          </p:cNvSpPr>
          <p:nvPr>
            <p:ph type="body" sz="quarter" idx="10"/>
          </p:nvPr>
        </p:nvSpPr>
        <p:spPr/>
        <p:txBody>
          <a:bodyPr/>
          <a:lstStyle/>
          <a:p>
            <a:r>
              <a:rPr lang="en-US" dirty="0" smtClean="0"/>
              <a:t>Management Solution Architecture</a:t>
            </a:r>
            <a:endParaRPr lang="en-US" dirty="0"/>
          </a:p>
        </p:txBody>
      </p:sp>
      <p:sp>
        <p:nvSpPr>
          <p:cNvPr id="103" name="Rectangle 102"/>
          <p:cNvSpPr/>
          <p:nvPr/>
        </p:nvSpPr>
        <p:spPr>
          <a:xfrm>
            <a:off x="1924" y="1321223"/>
            <a:ext cx="3251017" cy="40675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dirty="0" smtClean="0">
                <a:solidFill>
                  <a:schemeClr val="tx1"/>
                </a:solidFill>
              </a:rPr>
              <a:t>ז</a:t>
            </a:r>
            <a:endParaRPr lang="en-US" dirty="0">
              <a:solidFill>
                <a:schemeClr val="tx1"/>
              </a:solidFill>
            </a:endParaRPr>
          </a:p>
        </p:txBody>
      </p:sp>
      <p:sp>
        <p:nvSpPr>
          <p:cNvPr id="104" name="Rectangle 103"/>
          <p:cNvSpPr/>
          <p:nvPr/>
        </p:nvSpPr>
        <p:spPr>
          <a:xfrm>
            <a:off x="3263900" y="1323604"/>
            <a:ext cx="2343911" cy="40675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5" name="Picture 104"/>
          <p:cNvPicPr>
            <a:picLocks noChangeAspect="1"/>
          </p:cNvPicPr>
          <p:nvPr/>
        </p:nvPicPr>
        <p:blipFill rotWithShape="1">
          <a:blip r:embed="rId2" cstate="print">
            <a:extLst>
              <a:ext uri="{28A0092B-C50C-407E-A947-70E740481C1C}">
                <a14:useLocalDpi xmlns:a14="http://schemas.microsoft.com/office/drawing/2010/main" val="0"/>
              </a:ext>
            </a:extLst>
          </a:blip>
          <a:srcRect t="33897"/>
          <a:stretch/>
        </p:blipFill>
        <p:spPr>
          <a:xfrm>
            <a:off x="3688270" y="4152900"/>
            <a:ext cx="1572829" cy="1039696"/>
          </a:xfrm>
          <a:prstGeom prst="rect">
            <a:avLst/>
          </a:prstGeom>
        </p:spPr>
      </p:pic>
      <p:sp>
        <p:nvSpPr>
          <p:cNvPr id="106" name="Rectangle 105"/>
          <p:cNvSpPr/>
          <p:nvPr/>
        </p:nvSpPr>
        <p:spPr>
          <a:xfrm>
            <a:off x="1304461" y="1451290"/>
            <a:ext cx="714812" cy="377026"/>
          </a:xfrm>
          <a:prstGeom prst="rect">
            <a:avLst/>
          </a:prstGeom>
          <a:noFill/>
        </p:spPr>
        <p:txBody>
          <a:bodyPr wrap="square" lIns="68580" tIns="34290" rIns="68580" bIns="34290" rtlCol="1">
            <a:spAutoFit/>
          </a:bodyPr>
          <a:lstStyle/>
          <a:p>
            <a:pPr algn="ctr"/>
            <a:r>
              <a:rPr lang="en-US" sz="2000" b="1" dirty="0"/>
              <a:t>WAN</a:t>
            </a:r>
          </a:p>
        </p:txBody>
      </p:sp>
      <p:sp>
        <p:nvSpPr>
          <p:cNvPr id="107" name="Rectangle 106"/>
          <p:cNvSpPr/>
          <p:nvPr/>
        </p:nvSpPr>
        <p:spPr>
          <a:xfrm>
            <a:off x="3887902" y="1445840"/>
            <a:ext cx="1223798" cy="377026"/>
          </a:xfrm>
          <a:prstGeom prst="rect">
            <a:avLst/>
          </a:prstGeom>
          <a:noFill/>
        </p:spPr>
        <p:txBody>
          <a:bodyPr wrap="square" lIns="68580" tIns="34290" rIns="68580" bIns="34290" rtlCol="1">
            <a:spAutoFit/>
          </a:bodyPr>
          <a:lstStyle/>
          <a:p>
            <a:pPr algn="ctr"/>
            <a:r>
              <a:rPr lang="en-US" sz="2000" b="1" dirty="0"/>
              <a:t>Perimeter</a:t>
            </a:r>
          </a:p>
        </p:txBody>
      </p:sp>
      <p:sp>
        <p:nvSpPr>
          <p:cNvPr id="108" name="Rectangle 107"/>
          <p:cNvSpPr/>
          <p:nvPr/>
        </p:nvSpPr>
        <p:spPr>
          <a:xfrm>
            <a:off x="8008342" y="1451290"/>
            <a:ext cx="788457" cy="377026"/>
          </a:xfrm>
          <a:prstGeom prst="rect">
            <a:avLst/>
          </a:prstGeom>
          <a:noFill/>
        </p:spPr>
        <p:txBody>
          <a:bodyPr wrap="square" lIns="68580" tIns="34290" rIns="68580" bIns="34290" rtlCol="1">
            <a:spAutoFit/>
          </a:bodyPr>
          <a:lstStyle/>
          <a:p>
            <a:pPr algn="ctr"/>
            <a:r>
              <a:rPr lang="en-US" sz="2000" b="1" dirty="0"/>
              <a:t>LAN</a:t>
            </a:r>
          </a:p>
        </p:txBody>
      </p:sp>
      <p:grpSp>
        <p:nvGrpSpPr>
          <p:cNvPr id="37" name="Group 36"/>
          <p:cNvGrpSpPr/>
          <p:nvPr/>
        </p:nvGrpSpPr>
        <p:grpSpPr>
          <a:xfrm>
            <a:off x="4491866" y="4694945"/>
            <a:ext cx="3917170" cy="416196"/>
            <a:chOff x="4491866" y="4694945"/>
            <a:chExt cx="3917170" cy="416196"/>
          </a:xfrm>
        </p:grpSpPr>
        <p:sp>
          <p:nvSpPr>
            <p:cNvPr id="109" name="Rectangle 108"/>
            <p:cNvSpPr/>
            <p:nvPr/>
          </p:nvSpPr>
          <p:spPr>
            <a:xfrm>
              <a:off x="5700026" y="4857225"/>
              <a:ext cx="1500851" cy="253916"/>
            </a:xfrm>
            <a:prstGeom prst="rect">
              <a:avLst/>
            </a:prstGeom>
            <a:noFill/>
          </p:spPr>
          <p:txBody>
            <a:bodyPr wrap="square" lIns="68580" tIns="34290" rIns="68580" bIns="34290" rtlCol="1" anchor="ctr">
              <a:spAutoFit/>
            </a:bodyPr>
            <a:lstStyle/>
            <a:p>
              <a:pPr algn="ctr"/>
              <a:r>
                <a:rPr lang="en-US" sz="1200" dirty="0"/>
                <a:t>Defense Messaging</a:t>
              </a:r>
            </a:p>
          </p:txBody>
        </p:sp>
        <p:grpSp>
          <p:nvGrpSpPr>
            <p:cNvPr id="35" name="Group 34"/>
            <p:cNvGrpSpPr/>
            <p:nvPr/>
          </p:nvGrpSpPr>
          <p:grpSpPr>
            <a:xfrm>
              <a:off x="4491866" y="4694945"/>
              <a:ext cx="3917170" cy="176177"/>
              <a:chOff x="4507106" y="4809245"/>
              <a:chExt cx="3917170" cy="176177"/>
            </a:xfrm>
          </p:grpSpPr>
          <p:cxnSp>
            <p:nvCxnSpPr>
              <p:cNvPr id="110" name="Straight Connector 109"/>
              <p:cNvCxnSpPr/>
              <p:nvPr/>
            </p:nvCxnSpPr>
            <p:spPr>
              <a:xfrm>
                <a:off x="4515041" y="4975839"/>
                <a:ext cx="3902227" cy="59"/>
              </a:xfrm>
              <a:prstGeom prst="line">
                <a:avLst/>
              </a:prstGeom>
              <a:ln w="19050">
                <a:solidFill>
                  <a:srgbClr val="8C8C8C"/>
                </a:solidFill>
                <a:prstDash val="sysDash"/>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8424276" y="4809245"/>
                <a:ext cx="0" cy="174589"/>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507106" y="4810834"/>
                <a:ext cx="0" cy="174588"/>
              </a:xfrm>
              <a:prstGeom prst="line">
                <a:avLst/>
              </a:prstGeom>
              <a:ln w="19050">
                <a:solidFill>
                  <a:srgbClr val="8C8C8C"/>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pic>
        <p:nvPicPr>
          <p:cNvPr id="118" name="Picture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3967" y="3761346"/>
            <a:ext cx="1150693" cy="1150693"/>
          </a:xfrm>
          <a:prstGeom prst="rect">
            <a:avLst/>
          </a:prstGeom>
        </p:spPr>
      </p:pic>
      <p:pic>
        <p:nvPicPr>
          <p:cNvPr id="119" name="Picture 1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20340" y="3712459"/>
            <a:ext cx="1263380" cy="1263380"/>
          </a:xfrm>
          <a:prstGeom prst="rect">
            <a:avLst/>
          </a:prstGeom>
        </p:spPr>
      </p:pic>
      <p:cxnSp>
        <p:nvCxnSpPr>
          <p:cNvPr id="120" name="Straight Connector 119"/>
          <p:cNvCxnSpPr/>
          <p:nvPr/>
        </p:nvCxnSpPr>
        <p:spPr>
          <a:xfrm>
            <a:off x="7089900" y="4427182"/>
            <a:ext cx="664360" cy="0"/>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9033000" y="4427182"/>
            <a:ext cx="555475" cy="0"/>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sp>
        <p:nvSpPr>
          <p:cNvPr id="122" name="Isosceles Triangle 121"/>
          <p:cNvSpPr/>
          <p:nvPr/>
        </p:nvSpPr>
        <p:spPr>
          <a:xfrm rot="5400000">
            <a:off x="9565331" y="4379099"/>
            <a:ext cx="142454" cy="96166"/>
          </a:xfrm>
          <a:prstGeom prst="triangle">
            <a:avLst/>
          </a:prstGeom>
          <a:solidFill>
            <a:srgbClr val="0D9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23" name="Straight Connector 122"/>
          <p:cNvCxnSpPr/>
          <p:nvPr/>
        </p:nvCxnSpPr>
        <p:spPr>
          <a:xfrm>
            <a:off x="5306819" y="4427182"/>
            <a:ext cx="601984" cy="0"/>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1664775" y="3465070"/>
            <a:ext cx="0" cy="525117"/>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pic>
        <p:nvPicPr>
          <p:cNvPr id="124" name="Picture 1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8716" y="3540435"/>
            <a:ext cx="1526301" cy="1526301"/>
          </a:xfrm>
          <a:prstGeom prst="rect">
            <a:avLst/>
          </a:prstGeom>
        </p:spPr>
      </p:pic>
      <p:grpSp>
        <p:nvGrpSpPr>
          <p:cNvPr id="31" name="Group 30"/>
          <p:cNvGrpSpPr/>
          <p:nvPr/>
        </p:nvGrpSpPr>
        <p:grpSpPr>
          <a:xfrm>
            <a:off x="2635428" y="2771524"/>
            <a:ext cx="1002843" cy="1685707"/>
            <a:chOff x="2635428" y="2771524"/>
            <a:chExt cx="1002843" cy="1685707"/>
          </a:xfrm>
        </p:grpSpPr>
        <p:cxnSp>
          <p:nvCxnSpPr>
            <p:cNvPr id="159" name="Straight Connector 158"/>
            <p:cNvCxnSpPr/>
            <p:nvPr/>
          </p:nvCxnSpPr>
          <p:spPr>
            <a:xfrm>
              <a:off x="2635428" y="2788918"/>
              <a:ext cx="628472" cy="0"/>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3241730" y="4443480"/>
              <a:ext cx="396541" cy="0"/>
            </a:xfrm>
            <a:prstGeom prst="line">
              <a:avLst/>
            </a:prstGeom>
            <a:ln w="38100">
              <a:solidFill>
                <a:srgbClr val="0D954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V="1">
              <a:off x="3260219" y="2771524"/>
              <a:ext cx="0" cy="1685707"/>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grpSp>
      <p:cxnSp>
        <p:nvCxnSpPr>
          <p:cNvPr id="164" name="Straight Connector 163"/>
          <p:cNvCxnSpPr/>
          <p:nvPr/>
        </p:nvCxnSpPr>
        <p:spPr>
          <a:xfrm>
            <a:off x="2756720" y="2663672"/>
            <a:ext cx="3659320" cy="0"/>
          </a:xfrm>
          <a:prstGeom prst="line">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5400000">
            <a:off x="4992827" y="2522148"/>
            <a:ext cx="1101504" cy="2160000"/>
          </a:xfrm>
          <a:prstGeom prst="bentConnector3">
            <a:avLst>
              <a:gd name="adj1" fmla="val 50000"/>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33" name="Elbow Connector 32"/>
          <p:cNvCxnSpPr/>
          <p:nvPr/>
        </p:nvCxnSpPr>
        <p:spPr>
          <a:xfrm rot="16200000" flipH="1">
            <a:off x="6869737" y="2900223"/>
            <a:ext cx="1059095" cy="1340349"/>
          </a:xfrm>
          <a:prstGeom prst="bentConnector3">
            <a:avLst>
              <a:gd name="adj1" fmla="val 52780"/>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pic>
        <p:nvPicPr>
          <p:cNvPr id="167" name="Picture 16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57032" y="3448403"/>
            <a:ext cx="527728" cy="530895"/>
          </a:xfrm>
          <a:prstGeom prst="rect">
            <a:avLst/>
          </a:prstGeom>
          <a:effectLst>
            <a:outerShdw blurRad="63500" sx="102000" sy="102000" algn="ctr" rotWithShape="0">
              <a:prstClr val="black">
                <a:alpha val="40000"/>
              </a:prstClr>
            </a:outerShdw>
          </a:effectLst>
        </p:spPr>
      </p:pic>
      <p:grpSp>
        <p:nvGrpSpPr>
          <p:cNvPr id="46" name="Group 45"/>
          <p:cNvGrpSpPr/>
          <p:nvPr/>
        </p:nvGrpSpPr>
        <p:grpSpPr>
          <a:xfrm>
            <a:off x="8646975" y="3447163"/>
            <a:ext cx="620359" cy="776593"/>
            <a:chOff x="8191260" y="2433347"/>
            <a:chExt cx="750635" cy="939679"/>
          </a:xfrm>
        </p:grpSpPr>
        <p:sp>
          <p:nvSpPr>
            <p:cNvPr id="166" name="Rectangle 165"/>
            <p:cNvSpPr/>
            <p:nvPr/>
          </p:nvSpPr>
          <p:spPr>
            <a:xfrm>
              <a:off x="8191260" y="3065787"/>
              <a:ext cx="750635" cy="307239"/>
            </a:xfrm>
            <a:prstGeom prst="rect">
              <a:avLst/>
            </a:prstGeom>
            <a:noFill/>
          </p:spPr>
          <p:txBody>
            <a:bodyPr wrap="square" lIns="68580" tIns="34290" rIns="68580" bIns="34290" rtlCol="1">
              <a:spAutoFit/>
            </a:bodyPr>
            <a:lstStyle/>
            <a:p>
              <a:pPr algn="ctr"/>
              <a:r>
                <a:rPr lang="en-US" sz="1200" dirty="0" smtClean="0">
                  <a:solidFill>
                    <a:prstClr val="black"/>
                  </a:solidFill>
                </a:rPr>
                <a:t>WAF</a:t>
              </a:r>
              <a:endParaRPr lang="en-US" sz="1200" dirty="0">
                <a:solidFill>
                  <a:prstClr val="black"/>
                </a:solidFill>
              </a:endParaRPr>
            </a:p>
          </p:txBody>
        </p:sp>
        <p:pic>
          <p:nvPicPr>
            <p:cNvPr id="168" name="Picture 16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36980" y="2433347"/>
              <a:ext cx="648791" cy="635815"/>
            </a:xfrm>
            <a:prstGeom prst="rect">
              <a:avLst/>
            </a:prstGeom>
            <a:effectLst>
              <a:outerShdw blurRad="63500" sx="102000" sy="102000" algn="ctr" rotWithShape="0">
                <a:prstClr val="black">
                  <a:alpha val="40000"/>
                </a:prstClr>
              </a:outerShdw>
            </a:effectLst>
          </p:spPr>
        </p:pic>
      </p:grpSp>
      <p:cxnSp>
        <p:nvCxnSpPr>
          <p:cNvPr id="67" name="Elbow Connector 66"/>
          <p:cNvCxnSpPr/>
          <p:nvPr/>
        </p:nvCxnSpPr>
        <p:spPr>
          <a:xfrm rot="5400000" flipV="1">
            <a:off x="7767198" y="2272766"/>
            <a:ext cx="390078" cy="1964378"/>
          </a:xfrm>
          <a:prstGeom prst="bentConnector3">
            <a:avLst>
              <a:gd name="adj1" fmla="val 31442"/>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7196878" y="1703759"/>
            <a:ext cx="4697177" cy="832512"/>
            <a:chOff x="7196878" y="1703759"/>
            <a:chExt cx="4697177" cy="832512"/>
          </a:xfrm>
        </p:grpSpPr>
        <p:pic>
          <p:nvPicPr>
            <p:cNvPr id="170"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10362" b="8226"/>
            <a:stretch/>
          </p:blipFill>
          <p:spPr bwMode="auto">
            <a:xfrm>
              <a:off x="10037441" y="1703759"/>
              <a:ext cx="558842" cy="45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28" name="Elbow Connector 1027"/>
            <p:cNvCxnSpPr/>
            <p:nvPr/>
          </p:nvCxnSpPr>
          <p:spPr>
            <a:xfrm flipV="1">
              <a:off x="7196878" y="1934906"/>
              <a:ext cx="2840563" cy="601365"/>
            </a:xfrm>
            <a:prstGeom prst="bentConnector3">
              <a:avLst>
                <a:gd name="adj1" fmla="val 81555"/>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82" name="Rectangle 181"/>
            <p:cNvSpPr/>
            <p:nvPr/>
          </p:nvSpPr>
          <p:spPr>
            <a:xfrm>
              <a:off x="10653682" y="1779831"/>
              <a:ext cx="1240373" cy="253916"/>
            </a:xfrm>
            <a:prstGeom prst="rect">
              <a:avLst/>
            </a:prstGeom>
            <a:noFill/>
          </p:spPr>
          <p:txBody>
            <a:bodyPr wrap="square" lIns="68580" tIns="34290" rIns="68580" bIns="34290" rtlCol="1">
              <a:spAutoFit/>
            </a:bodyPr>
            <a:lstStyle/>
            <a:p>
              <a:r>
                <a:rPr lang="en-US" sz="1200" dirty="0" smtClean="0"/>
                <a:t>REST</a:t>
              </a:r>
              <a:endParaRPr lang="en-US" sz="1200" dirty="0"/>
            </a:p>
          </p:txBody>
        </p:sp>
      </p:grpSp>
      <p:grpSp>
        <p:nvGrpSpPr>
          <p:cNvPr id="25" name="Group 24"/>
          <p:cNvGrpSpPr/>
          <p:nvPr/>
        </p:nvGrpSpPr>
        <p:grpSpPr>
          <a:xfrm>
            <a:off x="7196878" y="2451814"/>
            <a:ext cx="4697177" cy="454964"/>
            <a:chOff x="7196878" y="2451814"/>
            <a:chExt cx="4697177" cy="454964"/>
          </a:xfrm>
        </p:grpSpPr>
        <p:pic>
          <p:nvPicPr>
            <p:cNvPr id="169"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10362" b="8226"/>
            <a:stretch/>
          </p:blipFill>
          <p:spPr bwMode="auto">
            <a:xfrm>
              <a:off x="10037441" y="2451814"/>
              <a:ext cx="558842" cy="45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4" name="Straight Connector 1033"/>
            <p:cNvCxnSpPr/>
            <p:nvPr/>
          </p:nvCxnSpPr>
          <p:spPr>
            <a:xfrm flipV="1">
              <a:off x="7196878" y="2644128"/>
              <a:ext cx="2840563" cy="16697"/>
            </a:xfrm>
            <a:prstGeom prst="line">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10653682" y="2503399"/>
              <a:ext cx="1240373" cy="253916"/>
            </a:xfrm>
            <a:prstGeom prst="rect">
              <a:avLst/>
            </a:prstGeom>
            <a:noFill/>
          </p:spPr>
          <p:txBody>
            <a:bodyPr wrap="square" lIns="68580" tIns="34290" rIns="68580" bIns="34290" rtlCol="1">
              <a:spAutoFit/>
            </a:bodyPr>
            <a:lstStyle/>
            <a:p>
              <a:r>
                <a:rPr lang="en-US" sz="1200" dirty="0" smtClean="0"/>
                <a:t>HTTP</a:t>
              </a:r>
              <a:endParaRPr lang="en-US" sz="1200" dirty="0"/>
            </a:p>
          </p:txBody>
        </p:sp>
      </p:grpSp>
      <p:grpSp>
        <p:nvGrpSpPr>
          <p:cNvPr id="26" name="Group 25"/>
          <p:cNvGrpSpPr/>
          <p:nvPr/>
        </p:nvGrpSpPr>
        <p:grpSpPr>
          <a:xfrm>
            <a:off x="7196878" y="2757537"/>
            <a:ext cx="4697177" cy="865789"/>
            <a:chOff x="7196878" y="2757537"/>
            <a:chExt cx="4697177" cy="865789"/>
          </a:xfrm>
        </p:grpSpPr>
        <p:pic>
          <p:nvPicPr>
            <p:cNvPr id="165"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t="10362" b="8226"/>
            <a:stretch/>
          </p:blipFill>
          <p:spPr bwMode="auto">
            <a:xfrm>
              <a:off x="10037441" y="3168362"/>
              <a:ext cx="558842" cy="45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0" name="Elbow Connector 1029"/>
            <p:cNvCxnSpPr/>
            <p:nvPr/>
          </p:nvCxnSpPr>
          <p:spPr>
            <a:xfrm>
              <a:off x="7196878" y="2757537"/>
              <a:ext cx="2840563" cy="585555"/>
            </a:xfrm>
            <a:prstGeom prst="bentConnector3">
              <a:avLst>
                <a:gd name="adj1" fmla="val 82088"/>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84" name="Rectangle 183"/>
            <p:cNvSpPr/>
            <p:nvPr/>
          </p:nvSpPr>
          <p:spPr>
            <a:xfrm>
              <a:off x="10653682" y="3223617"/>
              <a:ext cx="1240373" cy="253916"/>
            </a:xfrm>
            <a:prstGeom prst="rect">
              <a:avLst/>
            </a:prstGeom>
            <a:noFill/>
          </p:spPr>
          <p:txBody>
            <a:bodyPr wrap="square" lIns="68580" tIns="34290" rIns="68580" bIns="34290" rtlCol="1">
              <a:spAutoFit/>
            </a:bodyPr>
            <a:lstStyle/>
            <a:p>
              <a:r>
                <a:rPr lang="en-US" sz="1200" dirty="0"/>
                <a:t>Email/syslog</a:t>
              </a:r>
            </a:p>
          </p:txBody>
        </p:sp>
      </p:grpSp>
      <p:grpSp>
        <p:nvGrpSpPr>
          <p:cNvPr id="1041" name="Group 1040"/>
          <p:cNvGrpSpPr/>
          <p:nvPr/>
        </p:nvGrpSpPr>
        <p:grpSpPr>
          <a:xfrm>
            <a:off x="9994982" y="183369"/>
            <a:ext cx="1936586" cy="889528"/>
            <a:chOff x="5849596" y="5053793"/>
            <a:chExt cx="1936586" cy="978481"/>
          </a:xfrm>
        </p:grpSpPr>
        <p:grpSp>
          <p:nvGrpSpPr>
            <p:cNvPr id="1038" name="Group 1037"/>
            <p:cNvGrpSpPr/>
            <p:nvPr/>
          </p:nvGrpSpPr>
          <p:grpSpPr>
            <a:xfrm>
              <a:off x="5877703" y="5053793"/>
              <a:ext cx="1497314" cy="253916"/>
              <a:chOff x="444264" y="5524408"/>
              <a:chExt cx="1497314" cy="253916"/>
            </a:xfrm>
          </p:grpSpPr>
          <p:sp>
            <p:nvSpPr>
              <p:cNvPr id="185" name="Rectangle 184"/>
              <p:cNvSpPr/>
              <p:nvPr/>
            </p:nvSpPr>
            <p:spPr>
              <a:xfrm>
                <a:off x="944510" y="5524408"/>
                <a:ext cx="997068" cy="253916"/>
              </a:xfrm>
              <a:prstGeom prst="rect">
                <a:avLst/>
              </a:prstGeom>
              <a:noFill/>
            </p:spPr>
            <p:txBody>
              <a:bodyPr wrap="square" lIns="68580" tIns="34290" rIns="68580" bIns="34290" rtlCol="1">
                <a:spAutoFit/>
              </a:bodyPr>
              <a:lstStyle/>
              <a:p>
                <a:r>
                  <a:rPr lang="en-US" sz="1200" dirty="0" smtClean="0">
                    <a:solidFill>
                      <a:prstClr val="black"/>
                    </a:solidFill>
                  </a:rPr>
                  <a:t>Attack traffic</a:t>
                </a:r>
                <a:endParaRPr lang="en-US" sz="1200" dirty="0">
                  <a:solidFill>
                    <a:prstClr val="black"/>
                  </a:solidFill>
                </a:endParaRPr>
              </a:p>
            </p:txBody>
          </p:sp>
          <p:cxnSp>
            <p:nvCxnSpPr>
              <p:cNvPr id="186" name="Straight Arrow Connector 185"/>
              <p:cNvCxnSpPr/>
              <p:nvPr/>
            </p:nvCxnSpPr>
            <p:spPr>
              <a:xfrm>
                <a:off x="444264" y="5650193"/>
                <a:ext cx="490477" cy="1"/>
              </a:xfrm>
              <a:prstGeom prst="straightConnector1">
                <a:avLst/>
              </a:prstGeom>
              <a:ln w="50800">
                <a:solidFill>
                  <a:srgbClr val="BA2025"/>
                </a:solidFill>
                <a:headEnd w="lg" len="lg"/>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036" name="Group 1035"/>
            <p:cNvGrpSpPr/>
            <p:nvPr/>
          </p:nvGrpSpPr>
          <p:grpSpPr>
            <a:xfrm>
              <a:off x="5849596" y="5536837"/>
              <a:ext cx="1843252" cy="253916"/>
              <a:chOff x="3509845" y="5534185"/>
              <a:chExt cx="1843252" cy="253916"/>
            </a:xfrm>
          </p:grpSpPr>
          <p:sp>
            <p:nvSpPr>
              <p:cNvPr id="189" name="Rectangle 188"/>
              <p:cNvSpPr/>
              <p:nvPr/>
            </p:nvSpPr>
            <p:spPr>
              <a:xfrm>
                <a:off x="4030884" y="5534185"/>
                <a:ext cx="1322213" cy="253916"/>
              </a:xfrm>
              <a:prstGeom prst="rect">
                <a:avLst/>
              </a:prstGeom>
              <a:noFill/>
            </p:spPr>
            <p:txBody>
              <a:bodyPr wrap="square" lIns="68580" tIns="34290" rIns="68580" bIns="34290" rtlCol="1">
                <a:spAutoFit/>
              </a:bodyPr>
              <a:lstStyle/>
              <a:p>
                <a:r>
                  <a:rPr lang="en-US" sz="1200" dirty="0" err="1" smtClean="0">
                    <a:solidFill>
                      <a:prstClr val="black"/>
                    </a:solidFill>
                  </a:rPr>
                  <a:t>Config</a:t>
                </a:r>
                <a:r>
                  <a:rPr lang="en-US" sz="1200" dirty="0" smtClean="0">
                    <a:solidFill>
                      <a:prstClr val="black"/>
                    </a:solidFill>
                  </a:rPr>
                  <a:t> / event feed</a:t>
                </a:r>
                <a:endParaRPr lang="en-US" sz="1200" dirty="0">
                  <a:solidFill>
                    <a:prstClr val="black"/>
                  </a:solidFill>
                </a:endParaRPr>
              </a:p>
            </p:txBody>
          </p:sp>
          <p:cxnSp>
            <p:nvCxnSpPr>
              <p:cNvPr id="191" name="Straight Connector 190"/>
              <p:cNvCxnSpPr/>
              <p:nvPr/>
            </p:nvCxnSpPr>
            <p:spPr>
              <a:xfrm>
                <a:off x="3509845" y="5657159"/>
                <a:ext cx="483190" cy="0"/>
              </a:xfrm>
              <a:prstGeom prst="line">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grpSp>
        <p:grpSp>
          <p:nvGrpSpPr>
            <p:cNvPr id="1037" name="Group 1036"/>
            <p:cNvGrpSpPr/>
            <p:nvPr/>
          </p:nvGrpSpPr>
          <p:grpSpPr>
            <a:xfrm>
              <a:off x="5881812" y="5295315"/>
              <a:ext cx="1392575" cy="253916"/>
              <a:chOff x="2067639" y="5531743"/>
              <a:chExt cx="1392575" cy="253916"/>
            </a:xfrm>
          </p:grpSpPr>
          <p:cxnSp>
            <p:nvCxnSpPr>
              <p:cNvPr id="187" name="Straight Connector 186"/>
              <p:cNvCxnSpPr/>
              <p:nvPr/>
            </p:nvCxnSpPr>
            <p:spPr>
              <a:xfrm>
                <a:off x="2067639" y="5650472"/>
                <a:ext cx="424488" cy="0"/>
              </a:xfrm>
              <a:prstGeom prst="line">
                <a:avLst/>
              </a:prstGeom>
              <a:ln w="38100">
                <a:solidFill>
                  <a:srgbClr val="0D9547"/>
                </a:solidFill>
              </a:ln>
            </p:spPr>
            <p:style>
              <a:lnRef idx="1">
                <a:schemeClr val="accent1"/>
              </a:lnRef>
              <a:fillRef idx="0">
                <a:schemeClr val="accent1"/>
              </a:fillRef>
              <a:effectRef idx="0">
                <a:schemeClr val="accent1"/>
              </a:effectRef>
              <a:fontRef idx="minor">
                <a:schemeClr val="tx1"/>
              </a:fontRef>
            </p:style>
          </p:cxnSp>
          <p:sp>
            <p:nvSpPr>
              <p:cNvPr id="188" name="Rectangle 187"/>
              <p:cNvSpPr/>
              <p:nvPr/>
            </p:nvSpPr>
            <p:spPr>
              <a:xfrm>
                <a:off x="2557125" y="5531743"/>
                <a:ext cx="903089" cy="253916"/>
              </a:xfrm>
              <a:prstGeom prst="rect">
                <a:avLst/>
              </a:prstGeom>
              <a:noFill/>
            </p:spPr>
            <p:txBody>
              <a:bodyPr wrap="square" lIns="68580" tIns="34290" rIns="68580" bIns="34290" rtlCol="1">
                <a:spAutoFit/>
              </a:bodyPr>
              <a:lstStyle/>
              <a:p>
                <a:r>
                  <a:rPr lang="en-US" sz="1200" dirty="0" smtClean="0">
                    <a:solidFill>
                      <a:prstClr val="black"/>
                    </a:solidFill>
                  </a:rPr>
                  <a:t>Clean traffic</a:t>
                </a:r>
                <a:endParaRPr lang="en-US" sz="1200" dirty="0">
                  <a:solidFill>
                    <a:prstClr val="black"/>
                  </a:solidFill>
                </a:endParaRPr>
              </a:p>
            </p:txBody>
          </p:sp>
          <p:sp>
            <p:nvSpPr>
              <p:cNvPr id="193" name="Isosceles Triangle 192"/>
              <p:cNvSpPr/>
              <p:nvPr/>
            </p:nvSpPr>
            <p:spPr>
              <a:xfrm rot="5400000">
                <a:off x="2425185" y="5610360"/>
                <a:ext cx="156699" cy="96166"/>
              </a:xfrm>
              <a:prstGeom prst="triangle">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p:grpSp>
          <p:nvGrpSpPr>
            <p:cNvPr id="1039" name="Group 1038"/>
            <p:cNvGrpSpPr/>
            <p:nvPr/>
          </p:nvGrpSpPr>
          <p:grpSpPr>
            <a:xfrm>
              <a:off x="5849596" y="5778358"/>
              <a:ext cx="1936586" cy="253916"/>
              <a:chOff x="5404635" y="5533392"/>
              <a:chExt cx="1936586" cy="253916"/>
            </a:xfrm>
          </p:grpSpPr>
          <p:sp>
            <p:nvSpPr>
              <p:cNvPr id="190" name="Rectangle 189"/>
              <p:cNvSpPr/>
              <p:nvPr/>
            </p:nvSpPr>
            <p:spPr>
              <a:xfrm>
                <a:off x="5924081" y="5533392"/>
                <a:ext cx="1417140" cy="253916"/>
              </a:xfrm>
              <a:prstGeom prst="rect">
                <a:avLst/>
              </a:prstGeom>
              <a:noFill/>
            </p:spPr>
            <p:txBody>
              <a:bodyPr wrap="square" lIns="68580" tIns="34290" rIns="68580" bIns="34290" rtlCol="1">
                <a:spAutoFit/>
              </a:bodyPr>
              <a:lstStyle/>
              <a:p>
                <a:r>
                  <a:rPr lang="en-US" sz="1200" dirty="0" smtClean="0">
                    <a:solidFill>
                      <a:prstClr val="black"/>
                    </a:solidFill>
                  </a:rPr>
                  <a:t>Defense Messaging</a:t>
                </a:r>
                <a:endParaRPr lang="en-US" sz="1200" dirty="0">
                  <a:solidFill>
                    <a:prstClr val="black"/>
                  </a:solidFill>
                </a:endParaRPr>
              </a:p>
            </p:txBody>
          </p:sp>
          <p:grpSp>
            <p:nvGrpSpPr>
              <p:cNvPr id="1035" name="Group 1034"/>
              <p:cNvGrpSpPr/>
              <p:nvPr/>
            </p:nvGrpSpPr>
            <p:grpSpPr>
              <a:xfrm>
                <a:off x="5404635" y="5615121"/>
                <a:ext cx="518080" cy="92075"/>
                <a:chOff x="5404635" y="5615121"/>
                <a:chExt cx="518080" cy="92075"/>
              </a:xfrm>
            </p:grpSpPr>
            <p:cxnSp>
              <p:nvCxnSpPr>
                <p:cNvPr id="192" name="Straight Connector 191"/>
                <p:cNvCxnSpPr/>
                <p:nvPr/>
              </p:nvCxnSpPr>
              <p:spPr>
                <a:xfrm>
                  <a:off x="5404635" y="5662079"/>
                  <a:ext cx="459744" cy="0"/>
                </a:xfrm>
                <a:prstGeom prst="line">
                  <a:avLst/>
                </a:prstGeom>
                <a:ln w="19050">
                  <a:solidFill>
                    <a:srgbClr val="8C8C8C"/>
                  </a:solidFill>
                  <a:prstDash val="sysDash"/>
                </a:ln>
              </p:spPr>
              <p:style>
                <a:lnRef idx="1">
                  <a:schemeClr val="accent1"/>
                </a:lnRef>
                <a:fillRef idx="0">
                  <a:schemeClr val="accent1"/>
                </a:fillRef>
                <a:effectRef idx="0">
                  <a:schemeClr val="accent1"/>
                </a:effectRef>
                <a:fontRef idx="minor">
                  <a:schemeClr val="tx1"/>
                </a:fontRef>
              </p:style>
            </p:cxnSp>
            <p:sp>
              <p:nvSpPr>
                <p:cNvPr id="195" name="Isosceles Triangle 194"/>
                <p:cNvSpPr/>
                <p:nvPr/>
              </p:nvSpPr>
              <p:spPr>
                <a:xfrm rot="5400000">
                  <a:off x="5845599" y="5630080"/>
                  <a:ext cx="92075" cy="62157"/>
                </a:xfrm>
                <a:prstGeom prst="triangle">
                  <a:avLst/>
                </a:prstGeom>
                <a:solidFill>
                  <a:srgbClr val="8C8C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grpSp>
      <p:pic>
        <p:nvPicPr>
          <p:cNvPr id="91" name="Picture 90"/>
          <p:cNvPicPr>
            <a:picLocks noChangeAspect="1"/>
          </p:cNvPicPr>
          <p:nvPr/>
        </p:nvPicPr>
        <p:blipFill rotWithShape="1">
          <a:blip r:embed="rId9" cstate="print">
            <a:extLst>
              <a:ext uri="{28A0092B-C50C-407E-A947-70E740481C1C}">
                <a14:useLocalDpi xmlns:a14="http://schemas.microsoft.com/office/drawing/2010/main" val="0"/>
              </a:ext>
            </a:extLst>
          </a:blip>
          <a:srcRect t="29662"/>
          <a:stretch/>
        </p:blipFill>
        <p:spPr>
          <a:xfrm>
            <a:off x="7793481" y="4152900"/>
            <a:ext cx="1222155" cy="859643"/>
          </a:xfrm>
          <a:prstGeom prst="rect">
            <a:avLst/>
          </a:prstGeom>
        </p:spPr>
      </p:pic>
      <p:cxnSp>
        <p:nvCxnSpPr>
          <p:cNvPr id="97" name="Elbow Connector 96"/>
          <p:cNvCxnSpPr/>
          <p:nvPr/>
        </p:nvCxnSpPr>
        <p:spPr>
          <a:xfrm rot="5400000" flipV="1">
            <a:off x="7419445" y="2482652"/>
            <a:ext cx="429086" cy="1566000"/>
          </a:xfrm>
          <a:prstGeom prst="bentConnector3">
            <a:avLst>
              <a:gd name="adj1" fmla="val 64260"/>
            </a:avLst>
          </a:prstGeom>
          <a:ln w="19050">
            <a:solidFill>
              <a:srgbClr val="8C8C8C"/>
            </a:solidFill>
            <a:prstDash val="sysDot"/>
            <a:tailEnd type="none"/>
          </a:ln>
        </p:spPr>
        <p:style>
          <a:lnRef idx="1">
            <a:schemeClr val="accent1"/>
          </a:lnRef>
          <a:fillRef idx="0">
            <a:schemeClr val="accent1"/>
          </a:fillRef>
          <a:effectRef idx="0">
            <a:schemeClr val="accent1"/>
          </a:effectRef>
          <a:fontRef idx="minor">
            <a:schemeClr val="tx1"/>
          </a:fontRef>
        </p:style>
      </p:cxnSp>
      <p:pic>
        <p:nvPicPr>
          <p:cNvPr id="113" name="Picture 112"/>
          <p:cNvPicPr>
            <a:picLocks noChangeAspect="1"/>
          </p:cNvPicPr>
          <p:nvPr/>
        </p:nvPicPr>
        <p:blipFill rotWithShape="1">
          <a:blip r:embed="rId10" cstate="print">
            <a:extLst>
              <a:ext uri="{28A0092B-C50C-407E-A947-70E740481C1C}">
                <a14:useLocalDpi xmlns:a14="http://schemas.microsoft.com/office/drawing/2010/main" val="0"/>
              </a:ext>
            </a:extLst>
          </a:blip>
          <a:srcRect b="29911"/>
          <a:stretch/>
        </p:blipFill>
        <p:spPr>
          <a:xfrm>
            <a:off x="6400800" y="2260729"/>
            <a:ext cx="796078" cy="781142"/>
          </a:xfrm>
          <a:prstGeom prst="rect">
            <a:avLst/>
          </a:prstGeom>
          <a:effectLst>
            <a:outerShdw blurRad="63500" sx="102000" sy="102000" algn="ctr" rotWithShape="0">
              <a:prstClr val="black">
                <a:alpha val="40000"/>
              </a:prstClr>
            </a:outerShdw>
          </a:effectLst>
        </p:spPr>
      </p:pic>
      <p:cxnSp>
        <p:nvCxnSpPr>
          <p:cNvPr id="116" name="Straight Connector 115"/>
          <p:cNvCxnSpPr/>
          <p:nvPr/>
        </p:nvCxnSpPr>
        <p:spPr>
          <a:xfrm rot="10800000">
            <a:off x="2752270" y="2914648"/>
            <a:ext cx="393843" cy="0"/>
          </a:xfrm>
          <a:prstGeom prst="line">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2291948" y="2906778"/>
            <a:ext cx="1371950" cy="1765572"/>
            <a:chOff x="2291948" y="2906778"/>
            <a:chExt cx="1371950" cy="1765572"/>
          </a:xfrm>
        </p:grpSpPr>
        <p:sp>
          <p:nvSpPr>
            <p:cNvPr id="158" name="Rectangle 157"/>
            <p:cNvSpPr/>
            <p:nvPr/>
          </p:nvSpPr>
          <p:spPr>
            <a:xfrm>
              <a:off x="2291948" y="4233768"/>
              <a:ext cx="872102" cy="438582"/>
            </a:xfrm>
            <a:prstGeom prst="rect">
              <a:avLst/>
            </a:prstGeom>
            <a:noFill/>
          </p:spPr>
          <p:txBody>
            <a:bodyPr wrap="square" lIns="68580" tIns="34290" rIns="68580" bIns="34290" rtlCol="1">
              <a:spAutoFit/>
            </a:bodyPr>
            <a:lstStyle/>
            <a:p>
              <a:pPr algn="r"/>
              <a:r>
                <a:rPr lang="en-US" sz="1200" dirty="0"/>
                <a:t>Defense </a:t>
              </a:r>
              <a:r>
                <a:rPr lang="en-US" sz="1200" dirty="0" smtClean="0"/>
                <a:t/>
              </a:r>
              <a:br>
                <a:rPr lang="en-US" sz="1200" dirty="0" smtClean="0"/>
              </a:br>
              <a:r>
                <a:rPr lang="en-US" sz="1200" dirty="0" smtClean="0"/>
                <a:t>Messaging</a:t>
              </a:r>
              <a:endParaRPr lang="en-US" sz="1200" dirty="0"/>
            </a:p>
          </p:txBody>
        </p:sp>
        <p:grpSp>
          <p:nvGrpSpPr>
            <p:cNvPr id="38" name="Group 37"/>
            <p:cNvGrpSpPr/>
            <p:nvPr/>
          </p:nvGrpSpPr>
          <p:grpSpPr>
            <a:xfrm>
              <a:off x="3136082" y="2906778"/>
              <a:ext cx="527816" cy="1685707"/>
              <a:chOff x="3136082" y="2906778"/>
              <a:chExt cx="527816" cy="1685707"/>
            </a:xfrm>
          </p:grpSpPr>
          <p:cxnSp>
            <p:nvCxnSpPr>
              <p:cNvPr id="125" name="Straight Connector 124"/>
              <p:cNvCxnSpPr/>
              <p:nvPr/>
            </p:nvCxnSpPr>
            <p:spPr>
              <a:xfrm>
                <a:off x="3136101" y="4583496"/>
                <a:ext cx="527797" cy="0"/>
              </a:xfrm>
              <a:prstGeom prst="line">
                <a:avLst/>
              </a:prstGeom>
              <a:ln w="19050">
                <a:solidFill>
                  <a:srgbClr val="8C8C8C"/>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3136082" y="2906778"/>
                <a:ext cx="0" cy="1685707"/>
              </a:xfrm>
              <a:prstGeom prst="line">
                <a:avLst/>
              </a:prstGeom>
              <a:ln w="19050">
                <a:solidFill>
                  <a:srgbClr val="8C8C8C"/>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2" name="Group 31"/>
          <p:cNvGrpSpPr/>
          <p:nvPr/>
        </p:nvGrpSpPr>
        <p:grpSpPr>
          <a:xfrm>
            <a:off x="558490" y="1856446"/>
            <a:ext cx="2205066" cy="1668733"/>
            <a:chOff x="558490" y="1856446"/>
            <a:chExt cx="2205066" cy="1668733"/>
          </a:xfrm>
        </p:grpSpPr>
        <p:pic>
          <p:nvPicPr>
            <p:cNvPr id="128" name="Picture 127"/>
            <p:cNvPicPr>
              <a:picLocks noChangeAspect="1"/>
            </p:cNvPicPr>
            <p:nvPr/>
          </p:nvPicPr>
          <p:blipFill rotWithShape="1">
            <a:blip r:embed="rId11" cstate="print">
              <a:extLst>
                <a:ext uri="{28A0092B-C50C-407E-A947-70E740481C1C}">
                  <a14:useLocalDpi xmlns:a14="http://schemas.microsoft.com/office/drawing/2010/main" val="0"/>
                </a:ext>
              </a:extLst>
            </a:blip>
            <a:srcRect t="12546" b="11719"/>
            <a:stretch/>
          </p:blipFill>
          <p:spPr>
            <a:xfrm>
              <a:off x="560176" y="1856446"/>
              <a:ext cx="2203380" cy="1668733"/>
            </a:xfrm>
            <a:prstGeom prst="rect">
              <a:avLst/>
            </a:prstGeom>
          </p:spPr>
        </p:pic>
        <p:pic>
          <p:nvPicPr>
            <p:cNvPr id="129" name="Picture 128" descr="ert.pn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58490" y="2463236"/>
              <a:ext cx="472013" cy="591384"/>
            </a:xfrm>
            <a:prstGeom prst="rect">
              <a:avLst/>
            </a:prstGeom>
          </p:spPr>
        </p:pic>
        <p:grpSp>
          <p:nvGrpSpPr>
            <p:cNvPr id="130" name="Group 129"/>
            <p:cNvGrpSpPr/>
            <p:nvPr/>
          </p:nvGrpSpPr>
          <p:grpSpPr>
            <a:xfrm>
              <a:off x="1591205" y="2517791"/>
              <a:ext cx="700742" cy="746279"/>
              <a:chOff x="1015851" y="2494300"/>
              <a:chExt cx="700742" cy="746279"/>
            </a:xfrm>
          </p:grpSpPr>
          <p:pic>
            <p:nvPicPr>
              <p:cNvPr id="131" name="Picture 13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07311" y="2494300"/>
                <a:ext cx="517824" cy="507467"/>
              </a:xfrm>
              <a:prstGeom prst="rect">
                <a:avLst/>
              </a:prstGeom>
              <a:effectLst>
                <a:outerShdw blurRad="63500" sx="102000" sy="102000" algn="ctr" rotWithShape="0">
                  <a:prstClr val="black">
                    <a:alpha val="40000"/>
                  </a:prstClr>
                </a:outerShdw>
              </a:effectLst>
            </p:spPr>
          </p:pic>
          <p:sp>
            <p:nvSpPr>
              <p:cNvPr id="132" name="Rectangle 131"/>
              <p:cNvSpPr/>
              <p:nvPr/>
            </p:nvSpPr>
            <p:spPr>
              <a:xfrm>
                <a:off x="1015851" y="2986663"/>
                <a:ext cx="700742" cy="253916"/>
              </a:xfrm>
              <a:prstGeom prst="rect">
                <a:avLst/>
              </a:prstGeom>
              <a:noFill/>
            </p:spPr>
            <p:txBody>
              <a:bodyPr wrap="square" lIns="68580" tIns="34290" rIns="68580" bIns="34290" rtlCol="1">
                <a:spAutoFit/>
              </a:bodyPr>
              <a:lstStyle/>
              <a:p>
                <a:pPr algn="ctr"/>
                <a:r>
                  <a:rPr lang="en-US" sz="1200" dirty="0" err="1" smtClean="0">
                    <a:solidFill>
                      <a:prstClr val="black"/>
                    </a:solidFill>
                  </a:rPr>
                  <a:t>WAFaaS</a:t>
                </a:r>
                <a:endParaRPr lang="en-US" sz="1200" dirty="0">
                  <a:solidFill>
                    <a:prstClr val="black"/>
                  </a:solidFill>
                </a:endParaRPr>
              </a:p>
            </p:txBody>
          </p:sp>
        </p:grpSp>
        <p:grpSp>
          <p:nvGrpSpPr>
            <p:cNvPr id="133" name="Group 132"/>
            <p:cNvGrpSpPr/>
            <p:nvPr/>
          </p:nvGrpSpPr>
          <p:grpSpPr>
            <a:xfrm>
              <a:off x="1097642" y="2522003"/>
              <a:ext cx="542760" cy="747624"/>
              <a:chOff x="667609" y="2975165"/>
              <a:chExt cx="542760" cy="747624"/>
            </a:xfrm>
          </p:grpSpPr>
          <p:pic>
            <p:nvPicPr>
              <p:cNvPr id="134" name="Picture 13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7609" y="2975165"/>
                <a:ext cx="529791" cy="741708"/>
              </a:xfrm>
              <a:prstGeom prst="rect">
                <a:avLst/>
              </a:prstGeom>
              <a:effectLst>
                <a:outerShdw blurRad="63500" sx="102000" sy="102000" algn="ctr" rotWithShape="0">
                  <a:prstClr val="black">
                    <a:alpha val="40000"/>
                  </a:prstClr>
                </a:outerShdw>
              </a:effectLst>
            </p:spPr>
          </p:pic>
          <p:sp>
            <p:nvSpPr>
              <p:cNvPr id="135" name="Rectangle 134"/>
              <p:cNvSpPr/>
              <p:nvPr/>
            </p:nvSpPr>
            <p:spPr>
              <a:xfrm>
                <a:off x="683892" y="3468873"/>
                <a:ext cx="526477" cy="253916"/>
              </a:xfrm>
              <a:prstGeom prst="rect">
                <a:avLst/>
              </a:prstGeom>
              <a:noFill/>
            </p:spPr>
            <p:txBody>
              <a:bodyPr wrap="square" lIns="68580" tIns="34290" rIns="68580" bIns="34290" rtlCol="1">
                <a:spAutoFit/>
              </a:bodyPr>
              <a:lstStyle/>
              <a:p>
                <a:pPr algn="ctr"/>
                <a:r>
                  <a:rPr lang="en-US" sz="1200" dirty="0" err="1" smtClean="0">
                    <a:solidFill>
                      <a:prstClr val="black"/>
                    </a:solidFill>
                  </a:rPr>
                  <a:t>FVaaS</a:t>
                </a:r>
                <a:endParaRPr lang="en-US" sz="1200" dirty="0">
                  <a:solidFill>
                    <a:prstClr val="black"/>
                  </a:solidFill>
                </a:endParaRPr>
              </a:p>
            </p:txBody>
          </p:sp>
        </p:grpSp>
        <p:pic>
          <p:nvPicPr>
            <p:cNvPr id="136" name="Picture 135" descr="DefensePipe.pn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276662" y="2463236"/>
              <a:ext cx="469258" cy="588159"/>
            </a:xfrm>
            <a:prstGeom prst="rect">
              <a:avLst/>
            </a:prstGeom>
          </p:spPr>
        </p:pic>
      </p:grpSp>
      <p:sp>
        <p:nvSpPr>
          <p:cNvPr id="137" name="Rectangle 136"/>
          <p:cNvSpPr/>
          <p:nvPr/>
        </p:nvSpPr>
        <p:spPr>
          <a:xfrm>
            <a:off x="2426743" y="2279502"/>
            <a:ext cx="1025957" cy="253916"/>
          </a:xfrm>
          <a:prstGeom prst="rect">
            <a:avLst/>
          </a:prstGeom>
          <a:noFill/>
        </p:spPr>
        <p:txBody>
          <a:bodyPr wrap="square" lIns="68580" tIns="34290" rIns="68580" bIns="34290" rtlCol="1">
            <a:spAutoFit/>
          </a:bodyPr>
          <a:lstStyle/>
          <a:p>
            <a:r>
              <a:rPr lang="en-US" sz="1200" dirty="0" smtClean="0">
                <a:solidFill>
                  <a:prstClr val="black"/>
                </a:solidFill>
              </a:rPr>
              <a:t>DefensePipe</a:t>
            </a:r>
            <a:endParaRPr lang="en-US" sz="1200" dirty="0">
              <a:solidFill>
                <a:prstClr val="black"/>
              </a:solidFill>
            </a:endParaRPr>
          </a:p>
        </p:txBody>
      </p:sp>
    </p:spTree>
    <p:extLst>
      <p:ext uri="{BB962C8B-B14F-4D97-AF65-F5344CB8AC3E}">
        <p14:creationId xmlns:p14="http://schemas.microsoft.com/office/powerpoint/2010/main" val="3468754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wipe(left)">
                                      <p:cBhvr>
                                        <p:cTn id="7" dur="1000"/>
                                        <p:tgtEl>
                                          <p:spTgt spid="164"/>
                                        </p:tgtEl>
                                      </p:cBhvr>
                                    </p:animEffect>
                                  </p:childTnLst>
                                </p:cTn>
                              </p:par>
                              <p:par>
                                <p:cTn id="8" presetID="22" presetClass="entr" presetSubtype="8" fill="hold"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1000"/>
                                        <p:tgtEl>
                                          <p:spTgt spid="30"/>
                                        </p:tgtEl>
                                      </p:cBhvr>
                                    </p:animEffect>
                                  </p:childTnLst>
                                </p:cTn>
                              </p:par>
                              <p:par>
                                <p:cTn id="11" presetID="22" presetClass="entr" presetSubtype="2" fill="hold"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wipe(right)">
                                      <p:cBhvr>
                                        <p:cTn id="13" dur="1000"/>
                                        <p:tgtEl>
                                          <p:spTgt spid="33"/>
                                        </p:tgtEl>
                                      </p:cBhvr>
                                    </p:animEffect>
                                  </p:childTnLst>
                                </p:cTn>
                              </p:par>
                              <p:par>
                                <p:cTn id="14" presetID="22" presetClass="entr" presetSubtype="2" fill="hold" nodeType="withEffect">
                                  <p:stCondLst>
                                    <p:cond delay="750"/>
                                  </p:stCondLst>
                                  <p:childTnLst>
                                    <p:set>
                                      <p:cBhvr>
                                        <p:cTn id="15" dur="1" fill="hold">
                                          <p:stCondLst>
                                            <p:cond delay="0"/>
                                          </p:stCondLst>
                                        </p:cTn>
                                        <p:tgtEl>
                                          <p:spTgt spid="97"/>
                                        </p:tgtEl>
                                        <p:attrNameLst>
                                          <p:attrName>style.visibility</p:attrName>
                                        </p:attrNameLst>
                                      </p:cBhvr>
                                      <p:to>
                                        <p:strVal val="visible"/>
                                      </p:to>
                                    </p:set>
                                    <p:animEffect transition="in" filter="wipe(right)">
                                      <p:cBhvr>
                                        <p:cTn id="16" dur="1000"/>
                                        <p:tgtEl>
                                          <p:spTgt spid="97"/>
                                        </p:tgtEl>
                                      </p:cBhvr>
                                    </p:animEffect>
                                  </p:childTnLst>
                                </p:cTn>
                              </p:par>
                              <p:par>
                                <p:cTn id="17" presetID="22" presetClass="entr" presetSubtype="2" fill="hold" nodeType="withEffect">
                                  <p:stCondLst>
                                    <p:cond delay="1000"/>
                                  </p:stCondLst>
                                  <p:childTnLst>
                                    <p:set>
                                      <p:cBhvr>
                                        <p:cTn id="18" dur="1" fill="hold">
                                          <p:stCondLst>
                                            <p:cond delay="0"/>
                                          </p:stCondLst>
                                        </p:cTn>
                                        <p:tgtEl>
                                          <p:spTgt spid="67"/>
                                        </p:tgtEl>
                                        <p:attrNameLst>
                                          <p:attrName>style.visibility</p:attrName>
                                        </p:attrNameLst>
                                      </p:cBhvr>
                                      <p:to>
                                        <p:strVal val="visible"/>
                                      </p:to>
                                    </p:set>
                                    <p:animEffect transition="in" filter="wipe(right)">
                                      <p:cBhvr>
                                        <p:cTn id="19" dur="1000"/>
                                        <p:tgtEl>
                                          <p:spTgt spid="6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1000"/>
                                        <p:tgtEl>
                                          <p:spTgt spid="24"/>
                                        </p:tgtEl>
                                      </p:cBhvr>
                                    </p:animEffect>
                                  </p:childTnLst>
                                </p:cTn>
                              </p:par>
                              <p:par>
                                <p:cTn id="24" presetID="22" presetClass="entr" presetSubtype="8" fill="hold" nodeType="withEffect">
                                  <p:stCondLst>
                                    <p:cond delay="25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par>
                                <p:cTn id="27" presetID="22" presetClass="entr" presetSubtype="8" fill="hold" nodeType="withEffect">
                                  <p:stCondLst>
                                    <p:cond delay="50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More Automated, Persistent DoS Attacks</a:t>
            </a:r>
            <a:endParaRPr lang="en-US" dirty="0"/>
          </a:p>
        </p:txBody>
      </p:sp>
      <p:sp>
        <p:nvSpPr>
          <p:cNvPr id="14" name="Content Placeholder 13"/>
          <p:cNvSpPr>
            <a:spLocks noGrp="1"/>
          </p:cNvSpPr>
          <p:nvPr>
            <p:ph sz="quarter" idx="17"/>
          </p:nvPr>
        </p:nvSpPr>
        <p:spPr/>
        <p:txBody>
          <a:bodyPr/>
          <a:lstStyle/>
          <a:p>
            <a:pPr>
              <a:spcBef>
                <a:spcPts val="600"/>
              </a:spcBef>
              <a:spcAft>
                <a:spcPts val="600"/>
              </a:spcAft>
            </a:pPr>
            <a:r>
              <a:rPr lang="en-US" dirty="0"/>
              <a:t>More than half of the three biggest attacks experienced lasted 1 hour or </a:t>
            </a:r>
            <a:r>
              <a:rPr lang="en-US" dirty="0" smtClean="0"/>
              <a:t>less</a:t>
            </a:r>
          </a:p>
          <a:p>
            <a:pPr>
              <a:spcBef>
                <a:spcPts val="600"/>
              </a:spcBef>
              <a:spcAft>
                <a:spcPts val="600"/>
              </a:spcAft>
            </a:pPr>
            <a:r>
              <a:rPr lang="en-US" dirty="0" smtClean="0"/>
              <a:t>Significant </a:t>
            </a:r>
            <a:r>
              <a:rPr lang="en-US" dirty="0"/>
              <a:t>increase from the 27% </a:t>
            </a:r>
            <a:r>
              <a:rPr lang="en-US" dirty="0" smtClean="0"/>
              <a:t>in 2014</a:t>
            </a:r>
          </a:p>
          <a:p>
            <a:pPr>
              <a:spcBef>
                <a:spcPts val="600"/>
              </a:spcBef>
              <a:spcAft>
                <a:spcPts val="600"/>
              </a:spcAft>
            </a:pPr>
            <a:r>
              <a:rPr lang="en-US" dirty="0" smtClean="0"/>
              <a:t>Another indication of increased automated attacks</a:t>
            </a:r>
            <a:endParaRPr lang="en-US" dirty="0"/>
          </a:p>
        </p:txBody>
      </p:sp>
      <p:graphicFrame>
        <p:nvGraphicFramePr>
          <p:cNvPr id="4" name="Chart 3"/>
          <p:cNvGraphicFramePr/>
          <p:nvPr>
            <p:extLst>
              <p:ext uri="{D42A27DB-BD31-4B8C-83A1-F6EECF244321}">
                <p14:modId xmlns:p14="http://schemas.microsoft.com/office/powerpoint/2010/main" val="196103529"/>
              </p:ext>
            </p:extLst>
          </p:nvPr>
        </p:nvGraphicFramePr>
        <p:xfrm>
          <a:off x="6184669" y="1687484"/>
          <a:ext cx="5565149" cy="3820691"/>
        </p:xfrm>
        <a:graphic>
          <a:graphicData uri="http://schemas.openxmlformats.org/drawingml/2006/chart">
            <c:chart xmlns:c="http://schemas.openxmlformats.org/drawingml/2006/chart" xmlns:r="http://schemas.openxmlformats.org/officeDocument/2006/relationships" r:id="rId3"/>
          </a:graphicData>
        </a:graphic>
      </p:graphicFrame>
      <p:sp>
        <p:nvSpPr>
          <p:cNvPr id="12" name="Slide Number Placeholder 3"/>
          <p:cNvSpPr txBox="1">
            <a:spLocks/>
          </p:cNvSpPr>
          <p:nvPr/>
        </p:nvSpPr>
        <p:spPr>
          <a:xfrm>
            <a:off x="11474179" y="6345917"/>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7</a:t>
            </a:fld>
            <a:endParaRPr lang="en-US" dirty="0">
              <a:solidFill>
                <a:prstClr val="white"/>
              </a:solidFill>
            </a:endParaRPr>
          </a:p>
        </p:txBody>
      </p:sp>
      <p:sp>
        <p:nvSpPr>
          <p:cNvPr id="8" name="TextBox 7"/>
          <p:cNvSpPr txBox="1"/>
          <p:nvPr/>
        </p:nvSpPr>
        <p:spPr>
          <a:xfrm>
            <a:off x="4774747" y="5507000"/>
            <a:ext cx="8586107" cy="307383"/>
          </a:xfrm>
          <a:prstGeom prst="rect">
            <a:avLst/>
          </a:prstGeom>
          <a:noFill/>
        </p:spPr>
        <p:txBody>
          <a:bodyPr wrap="square" lIns="121530" tIns="60765" rIns="121530" bIns="60765" rtlCol="0">
            <a:spAutoFit/>
          </a:bodyPr>
          <a:lstStyle/>
          <a:p>
            <a:pPr algn="ctr" defTabSz="607267"/>
            <a:r>
              <a:rPr lang="en-US" sz="1200" b="1" dirty="0" smtClean="0">
                <a:solidFill>
                  <a:prstClr val="black"/>
                </a:solidFill>
                <a:cs typeface="Arial"/>
              </a:rPr>
              <a:t>Q:  </a:t>
            </a:r>
            <a:r>
              <a:rPr lang="en-US" sz="1200" b="1" dirty="0">
                <a:solidFill>
                  <a:prstClr val="black"/>
                </a:solidFill>
                <a:cs typeface="Arial"/>
              </a:rPr>
              <a:t>What are the three biggest cyber-attacks you have suffered: Duration?</a:t>
            </a:r>
          </a:p>
        </p:txBody>
      </p:sp>
      <p:sp>
        <p:nvSpPr>
          <p:cNvPr id="22" name="Content Placeholder 10"/>
          <p:cNvSpPr>
            <a:spLocks noGrp="1"/>
          </p:cNvSpPr>
          <p:nvPr>
            <p:ph sz="quarter" idx="11"/>
          </p:nvPr>
        </p:nvSpPr>
        <p:spPr>
          <a:xfrm>
            <a:off x="438946" y="1659349"/>
            <a:ext cx="5253037" cy="516523"/>
          </a:xfrm>
        </p:spPr>
        <p:txBody>
          <a:bodyPr/>
          <a:lstStyle/>
          <a:p>
            <a:r>
              <a:rPr lang="en-US" dirty="0"/>
              <a:t>Burst Attacks on the Rise</a:t>
            </a:r>
            <a:endParaRPr lang="en-US" dirty="0" smtClean="0"/>
          </a:p>
        </p:txBody>
      </p:sp>
    </p:spTree>
    <p:extLst>
      <p:ext uri="{BB962C8B-B14F-4D97-AF65-F5344CB8AC3E}">
        <p14:creationId xmlns:p14="http://schemas.microsoft.com/office/powerpoint/2010/main" val="3137905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200148" y="432707"/>
            <a:ext cx="10072903" cy="583293"/>
          </a:xfrm>
        </p:spPr>
        <p:txBody>
          <a:bodyPr/>
          <a:lstStyle/>
          <a:p>
            <a:r>
              <a:rPr lang="en-US" sz="2800" dirty="0" smtClean="0"/>
              <a:t>Built in Security Information and Events Management (SIEM)</a:t>
            </a:r>
            <a:endParaRPr lang="en-US" sz="2800" dirty="0"/>
          </a:p>
        </p:txBody>
      </p:sp>
      <p:sp>
        <p:nvSpPr>
          <p:cNvPr id="11" name="Content Placeholder 10"/>
          <p:cNvSpPr>
            <a:spLocks noGrp="1"/>
          </p:cNvSpPr>
          <p:nvPr>
            <p:ph sz="quarter" idx="17"/>
          </p:nvPr>
        </p:nvSpPr>
        <p:spPr>
          <a:xfrm>
            <a:off x="437170" y="1705970"/>
            <a:ext cx="5258902" cy="3807726"/>
          </a:xfrm>
        </p:spPr>
        <p:txBody>
          <a:bodyPr/>
          <a:lstStyle/>
          <a:p>
            <a:pPr>
              <a:spcBef>
                <a:spcPts val="600"/>
              </a:spcBef>
            </a:pPr>
            <a:r>
              <a:rPr lang="en-US" sz="1800" dirty="0"/>
              <a:t>Real Time Monitoring</a:t>
            </a:r>
          </a:p>
          <a:p>
            <a:pPr>
              <a:spcBef>
                <a:spcPts val="600"/>
              </a:spcBef>
            </a:pPr>
            <a:r>
              <a:rPr lang="en-US" sz="1800" dirty="0" smtClean="0"/>
              <a:t>Historical </a:t>
            </a:r>
            <a:r>
              <a:rPr lang="en-US" sz="1800" dirty="0"/>
              <a:t>Reporting Engine </a:t>
            </a:r>
          </a:p>
          <a:p>
            <a:pPr>
              <a:spcBef>
                <a:spcPts val="600"/>
              </a:spcBef>
            </a:pPr>
            <a:r>
              <a:rPr lang="en-US" sz="1800" dirty="0" smtClean="0"/>
              <a:t>Customizable </a:t>
            </a:r>
            <a:r>
              <a:rPr lang="en-US" sz="1800" dirty="0"/>
              <a:t>Dashboards </a:t>
            </a:r>
          </a:p>
          <a:p>
            <a:pPr>
              <a:spcBef>
                <a:spcPts val="600"/>
              </a:spcBef>
            </a:pPr>
            <a:r>
              <a:rPr lang="en-US" sz="1800" dirty="0" smtClean="0"/>
              <a:t>Event </a:t>
            </a:r>
            <a:r>
              <a:rPr lang="en-US" sz="1800" dirty="0"/>
              <a:t>Correlation Engine</a:t>
            </a:r>
          </a:p>
          <a:p>
            <a:pPr>
              <a:spcBef>
                <a:spcPts val="600"/>
              </a:spcBef>
            </a:pPr>
            <a:r>
              <a:rPr lang="en-US" sz="1800" dirty="0" smtClean="0"/>
              <a:t>Advanced </a:t>
            </a:r>
            <a:r>
              <a:rPr lang="en-US" sz="1800" dirty="0"/>
              <a:t>Forensics Reports</a:t>
            </a:r>
          </a:p>
          <a:p>
            <a:pPr>
              <a:spcBef>
                <a:spcPts val="600"/>
              </a:spcBef>
            </a:pPr>
            <a:r>
              <a:rPr lang="en-US" sz="1800" dirty="0" smtClean="0"/>
              <a:t>Compliance </a:t>
            </a:r>
            <a:r>
              <a:rPr lang="en-US" sz="1800" dirty="0"/>
              <a:t>Reports</a:t>
            </a:r>
          </a:p>
          <a:p>
            <a:pPr>
              <a:spcBef>
                <a:spcPts val="600"/>
              </a:spcBef>
            </a:pPr>
            <a:r>
              <a:rPr lang="en-US" sz="1800" dirty="0" smtClean="0"/>
              <a:t>Ticket </a:t>
            </a:r>
            <a:r>
              <a:rPr lang="en-US" sz="1800" dirty="0"/>
              <a:t>Work Flow Management </a:t>
            </a:r>
          </a:p>
          <a:p>
            <a:pPr>
              <a:spcBef>
                <a:spcPts val="600"/>
              </a:spcBef>
            </a:pPr>
            <a:r>
              <a:rPr lang="en-US" sz="1800" dirty="0" smtClean="0"/>
              <a:t>3rd </a:t>
            </a:r>
            <a:r>
              <a:rPr lang="en-US" sz="1800" dirty="0"/>
              <a:t>Party Event Notifications</a:t>
            </a:r>
          </a:p>
          <a:p>
            <a:pPr>
              <a:spcBef>
                <a:spcPts val="600"/>
              </a:spcBef>
            </a:pPr>
            <a:r>
              <a:rPr lang="en-US" sz="1800" dirty="0" smtClean="0"/>
              <a:t>Role/User </a:t>
            </a:r>
            <a:r>
              <a:rPr lang="en-US" sz="1800" dirty="0"/>
              <a:t>Based Access Control</a:t>
            </a:r>
          </a:p>
          <a:p>
            <a:pPr>
              <a:spcBef>
                <a:spcPts val="600"/>
              </a:spcBef>
            </a:pPr>
            <a:r>
              <a:rPr lang="en-US" sz="1800" dirty="0" smtClean="0"/>
              <a:t>Works </a:t>
            </a:r>
            <a:r>
              <a:rPr lang="en-US" sz="1800" dirty="0"/>
              <a:t>with all Radware’s Security </a:t>
            </a:r>
            <a:r>
              <a:rPr lang="en-US" sz="1800" dirty="0" smtClean="0"/>
              <a:t>Modules</a:t>
            </a:r>
            <a:endParaRPr lang="he-IL" sz="1800" dirty="0"/>
          </a:p>
        </p:txBody>
      </p:sp>
      <p:pic>
        <p:nvPicPr>
          <p:cNvPr id="13" name="Picture 2" descr="C:\Users\User\Desktop\MacBook-Pro-mocku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9122" y="1479825"/>
            <a:ext cx="7321248" cy="4392749"/>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70</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817494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Multi Tenancy Support</a:t>
            </a:r>
            <a:endParaRPr lang="en-US" dirty="0"/>
          </a:p>
        </p:txBody>
      </p:sp>
      <p:sp>
        <p:nvSpPr>
          <p:cNvPr id="3" name="Content Placeholder 2"/>
          <p:cNvSpPr>
            <a:spLocks noGrp="1"/>
          </p:cNvSpPr>
          <p:nvPr>
            <p:ph sz="quarter" idx="11"/>
          </p:nvPr>
        </p:nvSpPr>
        <p:spPr>
          <a:xfrm>
            <a:off x="438945" y="2429083"/>
            <a:ext cx="5253037" cy="2784362"/>
          </a:xfrm>
          <a:prstGeom prst="rect">
            <a:avLst/>
          </a:prstGeom>
        </p:spPr>
        <p:txBody>
          <a:bodyPr/>
          <a:lstStyle/>
          <a:p>
            <a:pPr marL="342900" lvl="1" indent="-342900">
              <a:lnSpc>
                <a:spcPct val="110000"/>
              </a:lnSpc>
              <a:spcBef>
                <a:spcPts val="600"/>
              </a:spcBef>
              <a:spcAft>
                <a:spcPts val="300"/>
              </a:spcAft>
              <a:buBlip>
                <a:blip r:embed="rId2"/>
              </a:buBlip>
            </a:pPr>
            <a:r>
              <a:rPr lang="en-US" sz="1800" dirty="0">
                <a:solidFill>
                  <a:prstClr val="black"/>
                </a:solidFill>
              </a:rPr>
              <a:t>Separate processing capabilities per tenant</a:t>
            </a:r>
          </a:p>
          <a:p>
            <a:pPr marL="342900" lvl="1" indent="-342900">
              <a:lnSpc>
                <a:spcPct val="110000"/>
              </a:lnSpc>
              <a:spcBef>
                <a:spcPts val="600"/>
              </a:spcBef>
              <a:spcAft>
                <a:spcPts val="300"/>
              </a:spcAft>
              <a:buBlip>
                <a:blip r:embed="rId2"/>
              </a:buBlip>
            </a:pPr>
            <a:r>
              <a:rPr lang="en-US" sz="1800" dirty="0">
                <a:solidFill>
                  <a:prstClr val="black"/>
                </a:solidFill>
              </a:rPr>
              <a:t>Role based access control for management permissions per policy</a:t>
            </a:r>
          </a:p>
          <a:p>
            <a:pPr marL="342900" lvl="1" indent="-342900">
              <a:lnSpc>
                <a:spcPct val="110000"/>
              </a:lnSpc>
              <a:spcBef>
                <a:spcPts val="600"/>
              </a:spcBef>
              <a:spcAft>
                <a:spcPts val="300"/>
              </a:spcAft>
              <a:buBlip>
                <a:blip r:embed="rId2"/>
              </a:buBlip>
            </a:pPr>
            <a:r>
              <a:rPr lang="en-US" sz="1800" dirty="0">
                <a:solidFill>
                  <a:prstClr val="black"/>
                </a:solidFill>
              </a:rPr>
              <a:t>Each tenant can view and monitor only the resources that are relevant for them</a:t>
            </a:r>
          </a:p>
          <a:p>
            <a:pPr marL="342900" lvl="1" indent="-342900">
              <a:lnSpc>
                <a:spcPct val="110000"/>
              </a:lnSpc>
              <a:spcBef>
                <a:spcPts val="600"/>
              </a:spcBef>
              <a:spcAft>
                <a:spcPts val="300"/>
              </a:spcAft>
              <a:buBlip>
                <a:blip r:embed="rId2"/>
              </a:buBlip>
            </a:pPr>
            <a:r>
              <a:rPr lang="en-US" sz="1800" dirty="0">
                <a:solidFill>
                  <a:prstClr val="black"/>
                </a:solidFill>
              </a:rPr>
              <a:t>Personalized, per tenant, historical reporting, dashboards and event management</a:t>
            </a:r>
          </a:p>
        </p:txBody>
      </p:sp>
      <p:pic>
        <p:nvPicPr>
          <p:cNvPr id="6" name="Picture 22"/>
          <p:cNvPicPr>
            <a:picLocks noChangeAspect="1" noChangeArrowheads="1"/>
          </p:cNvPicPr>
          <p:nvPr/>
        </p:nvPicPr>
        <p:blipFill>
          <a:blip r:embed="rId3" cstate="print"/>
          <a:srcRect/>
          <a:stretch>
            <a:fillRect/>
          </a:stretch>
        </p:blipFill>
        <p:spPr bwMode="auto">
          <a:xfrm>
            <a:off x="7492977" y="1750936"/>
            <a:ext cx="3452525" cy="1937305"/>
          </a:xfrm>
          <a:prstGeom prst="rect">
            <a:avLst/>
          </a:prstGeom>
          <a:noFill/>
          <a:ln w="9525">
            <a:noFill/>
            <a:miter lim="800000"/>
            <a:headEnd/>
            <a:tailEnd/>
          </a:ln>
          <a:effectLst>
            <a:outerShdw blurRad="76200" dist="38100" dir="2700000" algn="tl" rotWithShape="0">
              <a:srgbClr val="000000">
                <a:alpha val="75000"/>
              </a:srgbClr>
            </a:outerShdw>
          </a:effectLst>
        </p:spPr>
      </p:pic>
      <p:pic>
        <p:nvPicPr>
          <p:cNvPr id="5" name="Picture 1"/>
          <p:cNvPicPr>
            <a:picLocks noChangeAspect="1" noChangeArrowheads="1"/>
          </p:cNvPicPr>
          <p:nvPr/>
        </p:nvPicPr>
        <p:blipFill>
          <a:blip r:embed="rId4" cstate="print"/>
          <a:srcRect/>
          <a:stretch>
            <a:fillRect/>
          </a:stretch>
        </p:blipFill>
        <p:spPr bwMode="auto">
          <a:xfrm>
            <a:off x="7492978" y="3896140"/>
            <a:ext cx="3457412" cy="1760051"/>
          </a:xfrm>
          <a:prstGeom prst="rect">
            <a:avLst/>
          </a:prstGeom>
          <a:noFill/>
          <a:ln w="9525">
            <a:noFill/>
            <a:miter lim="800000"/>
            <a:headEnd/>
            <a:tailEnd/>
          </a:ln>
          <a:effectLst>
            <a:outerShdw blurRad="76200" dist="38100" dir="2700000" algn="tl" rotWithShape="0">
              <a:srgbClr val="000000">
                <a:alpha val="75000"/>
              </a:srgbClr>
            </a:outerShdw>
          </a:effectLst>
        </p:spPr>
      </p:pic>
      <p:sp>
        <p:nvSpPr>
          <p:cNvPr id="8"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71</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06101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smtClean="0"/>
              <a:t>REST API Communication</a:t>
            </a:r>
            <a:endParaRPr lang="en-US" dirty="0"/>
          </a:p>
        </p:txBody>
      </p:sp>
      <p:sp>
        <p:nvSpPr>
          <p:cNvPr id="13" name="TextBox 12"/>
          <p:cNvSpPr txBox="1"/>
          <p:nvPr/>
        </p:nvSpPr>
        <p:spPr>
          <a:xfrm>
            <a:off x="8132999" y="2256068"/>
            <a:ext cx="1157112" cy="307777"/>
          </a:xfrm>
          <a:prstGeom prst="rect">
            <a:avLst/>
          </a:prstGeom>
          <a:noFill/>
          <a:ln>
            <a:noFill/>
          </a:ln>
        </p:spPr>
        <p:txBody>
          <a:bodyPr wrap="none" rtlCol="0">
            <a:spAutoFit/>
          </a:bodyPr>
          <a:lstStyle/>
          <a:p>
            <a:r>
              <a:rPr lang="en-US" sz="1400" dirty="0" smtClean="0">
                <a:solidFill>
                  <a:prstClr val="black"/>
                </a:solidFill>
              </a:rPr>
              <a:t>SNMP, HTTPS</a:t>
            </a:r>
            <a:endParaRPr lang="en-US" sz="2000" dirty="0">
              <a:solidFill>
                <a:prstClr val="black"/>
              </a:solidFill>
            </a:endParaRPr>
          </a:p>
        </p:txBody>
      </p:sp>
      <p:sp>
        <p:nvSpPr>
          <p:cNvPr id="14" name="TextBox 13"/>
          <p:cNvSpPr txBox="1"/>
          <p:nvPr/>
        </p:nvSpPr>
        <p:spPr>
          <a:xfrm>
            <a:off x="8132999" y="4047846"/>
            <a:ext cx="1343766" cy="523220"/>
          </a:xfrm>
          <a:prstGeom prst="rect">
            <a:avLst/>
          </a:prstGeom>
          <a:noFill/>
          <a:ln>
            <a:noFill/>
          </a:ln>
        </p:spPr>
        <p:txBody>
          <a:bodyPr wrap="none" rtlCol="0">
            <a:spAutoFit/>
          </a:bodyPr>
          <a:lstStyle/>
          <a:p>
            <a:r>
              <a:rPr lang="en-US" sz="1400" dirty="0" smtClean="0">
                <a:solidFill>
                  <a:prstClr val="black"/>
                </a:solidFill>
              </a:rPr>
              <a:t>Alteon ReST API</a:t>
            </a:r>
          </a:p>
          <a:p>
            <a:r>
              <a:rPr lang="en-US" sz="1400" dirty="0">
                <a:solidFill>
                  <a:prstClr val="black"/>
                </a:solidFill>
              </a:rPr>
              <a:t>o</a:t>
            </a:r>
            <a:r>
              <a:rPr lang="en-US" sz="1400" dirty="0" smtClean="0">
                <a:solidFill>
                  <a:prstClr val="black"/>
                </a:solidFill>
              </a:rPr>
              <a:t>ver HTTPS</a:t>
            </a:r>
            <a:endParaRPr lang="en-US" sz="2000" dirty="0">
              <a:solidFill>
                <a:prstClr val="black"/>
              </a:solidFill>
            </a:endParaRPr>
          </a:p>
        </p:txBody>
      </p:sp>
      <p:sp>
        <p:nvSpPr>
          <p:cNvPr id="15" name="TextBox 14"/>
          <p:cNvSpPr txBox="1"/>
          <p:nvPr/>
        </p:nvSpPr>
        <p:spPr>
          <a:xfrm>
            <a:off x="3292808" y="2962476"/>
            <a:ext cx="1726707" cy="523220"/>
          </a:xfrm>
          <a:prstGeom prst="rect">
            <a:avLst/>
          </a:prstGeom>
          <a:noFill/>
          <a:ln>
            <a:noFill/>
          </a:ln>
        </p:spPr>
        <p:txBody>
          <a:bodyPr wrap="square" rtlCol="0">
            <a:spAutoFit/>
          </a:bodyPr>
          <a:lstStyle/>
          <a:p>
            <a:pPr algn="ctr"/>
            <a:r>
              <a:rPr lang="en-US" sz="1400" dirty="0" smtClean="0">
                <a:solidFill>
                  <a:prstClr val="black"/>
                </a:solidFill>
              </a:rPr>
              <a:t>APSolute Vision </a:t>
            </a:r>
            <a:r>
              <a:rPr lang="en-US" sz="1400" dirty="0" err="1" smtClean="0">
                <a:solidFill>
                  <a:prstClr val="black"/>
                </a:solidFill>
              </a:rPr>
              <a:t>ReST</a:t>
            </a:r>
            <a:r>
              <a:rPr lang="en-US" sz="1400" dirty="0" smtClean="0">
                <a:solidFill>
                  <a:prstClr val="black"/>
                </a:solidFill>
              </a:rPr>
              <a:t> API over HTTPS</a:t>
            </a:r>
            <a:endParaRPr lang="en-US" sz="2000" dirty="0">
              <a:solidFill>
                <a:prstClr val="black"/>
              </a:solidFill>
            </a:endParaRPr>
          </a:p>
        </p:txBody>
      </p:sp>
      <p:sp>
        <p:nvSpPr>
          <p:cNvPr id="1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72</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grpSp>
        <p:nvGrpSpPr>
          <p:cNvPr id="25" name="Group 24"/>
          <p:cNvGrpSpPr/>
          <p:nvPr/>
        </p:nvGrpSpPr>
        <p:grpSpPr>
          <a:xfrm>
            <a:off x="9330915" y="1820371"/>
            <a:ext cx="2121309" cy="1033420"/>
            <a:chOff x="9110812" y="1606018"/>
            <a:chExt cx="2121309" cy="1033420"/>
          </a:xfrm>
        </p:grpSpPr>
        <p:sp>
          <p:nvSpPr>
            <p:cNvPr id="9" name="TextBox 8"/>
            <p:cNvSpPr txBox="1"/>
            <p:nvPr/>
          </p:nvSpPr>
          <p:spPr>
            <a:xfrm>
              <a:off x="9345535" y="2331661"/>
              <a:ext cx="1651862" cy="307777"/>
            </a:xfrm>
            <a:prstGeom prst="rect">
              <a:avLst/>
            </a:prstGeom>
            <a:noFill/>
          </p:spPr>
          <p:txBody>
            <a:bodyPr wrap="none" rtlCol="0">
              <a:spAutoFit/>
            </a:bodyPr>
            <a:lstStyle/>
            <a:p>
              <a:r>
                <a:rPr lang="en-US" sz="1400" b="1" dirty="0" smtClean="0">
                  <a:solidFill>
                    <a:prstClr val="black"/>
                  </a:solidFill>
                </a:rPr>
                <a:t>DefensePro Devices</a:t>
              </a:r>
              <a:endParaRPr lang="en-US" sz="1400" b="1" dirty="0">
                <a:solidFill>
                  <a:prstClr val="black"/>
                </a:solidFill>
              </a:endParaRPr>
            </a:p>
          </p:txBody>
        </p:sp>
        <p:pic>
          <p:nvPicPr>
            <p:cNvPr id="22" name="Picture 21"/>
            <p:cNvPicPr>
              <a:picLocks noChangeAspect="1"/>
            </p:cNvPicPr>
            <p:nvPr/>
          </p:nvPicPr>
          <p:blipFill rotWithShape="1">
            <a:blip r:embed="rId2">
              <a:extLst>
                <a:ext uri="{28A0092B-C50C-407E-A947-70E740481C1C}">
                  <a14:useLocalDpi xmlns:a14="http://schemas.microsoft.com/office/drawing/2010/main" val="0"/>
                </a:ext>
              </a:extLst>
            </a:blip>
            <a:srcRect t="35278" b="35888"/>
            <a:stretch/>
          </p:blipFill>
          <p:spPr>
            <a:xfrm>
              <a:off x="9110812" y="1606018"/>
              <a:ext cx="2121309" cy="611660"/>
            </a:xfrm>
            <a:prstGeom prst="rect">
              <a:avLst/>
            </a:prstGeom>
            <a:noFill/>
            <a:ln>
              <a:noFill/>
            </a:ln>
          </p:spPr>
        </p:pic>
      </p:grpSp>
      <p:cxnSp>
        <p:nvCxnSpPr>
          <p:cNvPr id="29" name="Elbow Connector 28"/>
          <p:cNvCxnSpPr/>
          <p:nvPr/>
        </p:nvCxnSpPr>
        <p:spPr>
          <a:xfrm rot="10800000">
            <a:off x="6861637" y="3445522"/>
            <a:ext cx="2749091" cy="1090292"/>
          </a:xfrm>
          <a:prstGeom prst="bentConnector3">
            <a:avLst>
              <a:gd name="adj1" fmla="val 54504"/>
            </a:avLst>
          </a:prstGeom>
          <a:ln w="19050">
            <a:solidFill>
              <a:schemeClr val="tx2">
                <a:lumMod val="50000"/>
                <a:lumOff val="50000"/>
              </a:schemeClr>
            </a:solidFill>
            <a:prstDash val="sysDash"/>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rot="10800000" flipV="1">
            <a:off x="6861636" y="2207213"/>
            <a:ext cx="2491916" cy="1074331"/>
          </a:xfrm>
          <a:prstGeom prst="bentConnector3">
            <a:avLst>
              <a:gd name="adj1" fmla="val 50000"/>
            </a:avLst>
          </a:prstGeom>
          <a:ln w="19050">
            <a:solidFill>
              <a:schemeClr val="tx2">
                <a:lumMod val="50000"/>
                <a:lumOff val="50000"/>
              </a:schemeClr>
            </a:solidFill>
            <a:prstDash val="sysDash"/>
            <a:headEnd w="lg" len="lg"/>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2809875" y="3419581"/>
            <a:ext cx="2479304" cy="0"/>
          </a:xfrm>
          <a:prstGeom prst="line">
            <a:avLst/>
          </a:prstGeom>
          <a:ln w="19050">
            <a:solidFill>
              <a:schemeClr val="tx2">
                <a:lumMod val="50000"/>
                <a:lumOff val="50000"/>
              </a:schemeClr>
            </a:solidFill>
            <a:prstDash val="sysDash"/>
            <a:headEnd w="lg" len="lg"/>
            <a:tailEnd type="none" w="med" len="med"/>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019515" y="3113030"/>
            <a:ext cx="2121309" cy="810861"/>
            <a:chOff x="5610139" y="3113030"/>
            <a:chExt cx="2121309" cy="810861"/>
          </a:xfrm>
        </p:grpSpPr>
        <p:sp>
          <p:nvSpPr>
            <p:cNvPr id="7" name="TextBox 6"/>
            <p:cNvSpPr txBox="1"/>
            <p:nvPr/>
          </p:nvSpPr>
          <p:spPr>
            <a:xfrm>
              <a:off x="5730792" y="3616114"/>
              <a:ext cx="1880002" cy="307777"/>
            </a:xfrm>
            <a:prstGeom prst="rect">
              <a:avLst/>
            </a:prstGeom>
            <a:noFill/>
          </p:spPr>
          <p:txBody>
            <a:bodyPr wrap="none" rtlCol="0">
              <a:spAutoFit/>
            </a:bodyPr>
            <a:lstStyle/>
            <a:p>
              <a:r>
                <a:rPr lang="en-US" sz="1400" b="1" dirty="0" smtClean="0">
                  <a:solidFill>
                    <a:prstClr val="black"/>
                  </a:solidFill>
                </a:rPr>
                <a:t>APSolute Vision Server</a:t>
              </a:r>
              <a:endParaRPr lang="en-US" sz="1400" b="1" dirty="0">
                <a:solidFill>
                  <a:prstClr val="black"/>
                </a:solidFill>
              </a:endParaRPr>
            </a:p>
          </p:txBody>
        </p:sp>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38787" b="35903"/>
            <a:stretch/>
          </p:blipFill>
          <p:spPr>
            <a:xfrm>
              <a:off x="5610139" y="3113030"/>
              <a:ext cx="2121309" cy="536902"/>
            </a:xfrm>
            <a:prstGeom prst="rect">
              <a:avLst/>
            </a:prstGeom>
            <a:noFill/>
            <a:ln>
              <a:noFill/>
            </a:ln>
          </p:spPr>
        </p:pic>
      </p:grpSp>
      <p:grpSp>
        <p:nvGrpSpPr>
          <p:cNvPr id="27" name="Group 26"/>
          <p:cNvGrpSpPr/>
          <p:nvPr/>
        </p:nvGrpSpPr>
        <p:grpSpPr>
          <a:xfrm>
            <a:off x="9436412" y="4113571"/>
            <a:ext cx="1928463" cy="997332"/>
            <a:chOff x="9436412" y="4113571"/>
            <a:chExt cx="1928463" cy="997332"/>
          </a:xfrm>
        </p:grpSpPr>
        <p:sp>
          <p:nvSpPr>
            <p:cNvPr id="28" name="TextBox 27"/>
            <p:cNvSpPr txBox="1"/>
            <p:nvPr/>
          </p:nvSpPr>
          <p:spPr>
            <a:xfrm>
              <a:off x="9746136" y="4803126"/>
              <a:ext cx="1290866" cy="307777"/>
            </a:xfrm>
            <a:prstGeom prst="rect">
              <a:avLst/>
            </a:prstGeom>
            <a:noFill/>
          </p:spPr>
          <p:txBody>
            <a:bodyPr wrap="none" rtlCol="0">
              <a:spAutoFit/>
            </a:bodyPr>
            <a:lstStyle/>
            <a:p>
              <a:r>
                <a:rPr lang="en-US" sz="1400" b="1" dirty="0" smtClean="0">
                  <a:solidFill>
                    <a:prstClr val="black"/>
                  </a:solidFill>
                </a:rPr>
                <a:t>Alteon Devices</a:t>
              </a:r>
              <a:endParaRPr lang="en-US" sz="1400" b="1" dirty="0">
                <a:solidFill>
                  <a:prstClr val="black"/>
                </a:solidFill>
              </a:endParaRPr>
            </a:p>
          </p:txBody>
        </p:sp>
        <p:pic>
          <p:nvPicPr>
            <p:cNvPr id="30" name="Picture 29"/>
            <p:cNvPicPr>
              <a:picLocks noChangeAspect="1"/>
            </p:cNvPicPr>
            <p:nvPr/>
          </p:nvPicPr>
          <p:blipFill rotWithShape="1">
            <a:blip r:embed="rId4" cstate="print">
              <a:extLst>
                <a:ext uri="{28A0092B-C50C-407E-A947-70E740481C1C}">
                  <a14:useLocalDpi xmlns:a14="http://schemas.microsoft.com/office/drawing/2010/main" val="0"/>
                </a:ext>
              </a:extLst>
            </a:blip>
            <a:srcRect t="32420" b="35161"/>
            <a:stretch/>
          </p:blipFill>
          <p:spPr>
            <a:xfrm>
              <a:off x="9436412" y="4113571"/>
              <a:ext cx="1928463" cy="625200"/>
            </a:xfrm>
            <a:prstGeom prst="rect">
              <a:avLst/>
            </a:prstGeom>
            <a:noFill/>
            <a:ln>
              <a:noFill/>
            </a:ln>
          </p:spPr>
        </p:pic>
      </p:grpSp>
      <p:grpSp>
        <p:nvGrpSpPr>
          <p:cNvPr id="2" name="Group 1"/>
          <p:cNvGrpSpPr/>
          <p:nvPr/>
        </p:nvGrpSpPr>
        <p:grpSpPr>
          <a:xfrm>
            <a:off x="503283" y="2376838"/>
            <a:ext cx="2824652" cy="2299604"/>
            <a:chOff x="669531" y="2376838"/>
            <a:chExt cx="2824652" cy="2299604"/>
          </a:xfrm>
        </p:grpSpPr>
        <p:pic>
          <p:nvPicPr>
            <p:cNvPr id="24"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t="10362" b="8226"/>
            <a:stretch/>
          </p:blipFill>
          <p:spPr bwMode="auto">
            <a:xfrm>
              <a:off x="669531" y="2376838"/>
              <a:ext cx="2824652" cy="2299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8487" y="2635141"/>
              <a:ext cx="2466461" cy="1292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6270833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0148" y="432707"/>
            <a:ext cx="9671052" cy="583293"/>
          </a:xfrm>
        </p:spPr>
        <p:txBody>
          <a:bodyPr/>
          <a:lstStyle/>
          <a:p>
            <a:r>
              <a:rPr lang="en-US" dirty="0" smtClean="0"/>
              <a:t>Predefined DefensePro Configuration Templates</a:t>
            </a:r>
            <a:endParaRPr lang="en-US" dirty="0"/>
          </a:p>
        </p:txBody>
      </p:sp>
      <p:grpSp>
        <p:nvGrpSpPr>
          <p:cNvPr id="3" name="Group 2"/>
          <p:cNvGrpSpPr/>
          <p:nvPr/>
        </p:nvGrpSpPr>
        <p:grpSpPr>
          <a:xfrm>
            <a:off x="1364366" y="1678983"/>
            <a:ext cx="4866716" cy="3739887"/>
            <a:chOff x="3124200" y="1285613"/>
            <a:chExt cx="5353388" cy="4113876"/>
          </a:xfrm>
        </p:grpSpPr>
        <p:pic>
          <p:nvPicPr>
            <p:cNvPr id="8" name="mockup.png"/>
            <p:cNvPicPr/>
            <p:nvPr/>
          </p:nvPicPr>
          <p:blipFill rotWithShape="1">
            <a:blip r:embed="rId2">
              <a:extLst/>
            </a:blip>
            <a:srcRect l="20729" t="7373" r="22429"/>
            <a:stretch/>
          </p:blipFill>
          <p:spPr>
            <a:xfrm>
              <a:off x="3124200" y="1285613"/>
              <a:ext cx="5353388" cy="4113876"/>
            </a:xfrm>
            <a:prstGeom prst="rect">
              <a:avLst/>
            </a:prstGeom>
            <a:ln w="12700">
              <a:miter lim="400000"/>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1380" y="1512840"/>
              <a:ext cx="4780929" cy="2394730"/>
            </a:xfrm>
            <a:prstGeom prst="rect">
              <a:avLst/>
            </a:prstGeom>
            <a:noFill/>
            <a:ln>
              <a:noFill/>
            </a:ln>
          </p:spPr>
        </p:pic>
      </p:grpSp>
      <p:sp>
        <p:nvSpPr>
          <p:cNvPr id="7" name="Content Placeholder 3"/>
          <p:cNvSpPr>
            <a:spLocks noGrp="1"/>
          </p:cNvSpPr>
          <p:nvPr>
            <p:ph sz="quarter" idx="15"/>
          </p:nvPr>
        </p:nvSpPr>
        <p:spPr>
          <a:xfrm>
            <a:off x="6723813" y="2554289"/>
            <a:ext cx="4071187" cy="1230312"/>
          </a:xfrm>
        </p:spPr>
        <p:txBody>
          <a:bodyPr/>
          <a:lstStyle/>
          <a:p>
            <a:pPr marL="0" indent="0">
              <a:buNone/>
            </a:pPr>
            <a:r>
              <a:rPr lang="en-US" dirty="0" smtClean="0"/>
              <a:t>A </a:t>
            </a:r>
            <a:r>
              <a:rPr lang="en-US" dirty="0"/>
              <a:t>list of predefined DefensePro Configuration Templates </a:t>
            </a:r>
            <a:r>
              <a:rPr lang="en-US" dirty="0" smtClean="0"/>
              <a:t>is </a:t>
            </a:r>
            <a:r>
              <a:rPr lang="en-US" dirty="0"/>
              <a:t>bundled with Vision Installation</a:t>
            </a:r>
          </a:p>
          <a:p>
            <a:pPr marL="0" indent="0">
              <a:buNone/>
            </a:pPr>
            <a:endParaRPr lang="en-US" dirty="0"/>
          </a:p>
        </p:txBody>
      </p:sp>
      <p:sp>
        <p:nvSpPr>
          <p:cNvPr id="6"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73</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9519803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81318712"/>
              </p:ext>
            </p:extLst>
          </p:nvPr>
        </p:nvGraphicFramePr>
        <p:xfrm>
          <a:off x="1296013" y="1370435"/>
          <a:ext cx="9542461" cy="4262110"/>
        </p:xfrm>
        <a:graphic>
          <a:graphicData uri="http://schemas.openxmlformats.org/drawingml/2006/table">
            <a:tbl>
              <a:tblPr firstRow="1" lastRow="1" bandRow="1"/>
              <a:tblGrid>
                <a:gridCol w="2335211"/>
                <a:gridCol w="3733800"/>
                <a:gridCol w="3473450"/>
              </a:tblGrid>
              <a:tr h="474320">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indent="0" algn="ctr"/>
                      <a:r>
                        <a:rPr lang="en-US" sz="1900" b="1" dirty="0" smtClean="0">
                          <a:solidFill>
                            <a:schemeClr val="bg1"/>
                          </a:solidFill>
                        </a:rPr>
                        <a:t>Topic</a:t>
                      </a: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Text" lastClr="000000">
                        <a:lumMod val="75000"/>
                        <a:lumOff val="25000"/>
                      </a:sys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algn="ctr" defTabSz="914400" rtl="0" eaLnBrk="1" latinLnBrk="0" hangingPunct="1">
                        <a:spcBef>
                          <a:spcPts val="0"/>
                        </a:spcBef>
                        <a:spcAft>
                          <a:spcPts val="600"/>
                        </a:spcAft>
                      </a:pPr>
                      <a:r>
                        <a:rPr lang="en-US" sz="1400" b="1" kern="1200" dirty="0" smtClean="0">
                          <a:solidFill>
                            <a:schemeClr val="bg1"/>
                          </a:solidFill>
                          <a:latin typeface="Calibri"/>
                          <a:ea typeface=""/>
                          <a:cs typeface=""/>
                        </a:rPr>
                        <a:t>Physical Appliance, Full-Scale VA, and Vision with APM Server VA Capacity</a:t>
                      </a:r>
                      <a:endParaRPr lang="en-US" sz="1400" b="1" kern="1200" dirty="0">
                        <a:solidFill>
                          <a:schemeClr val="bg1"/>
                        </a:solidFill>
                        <a:latin typeface="Calibri"/>
                        <a:ea typeface=""/>
                        <a:cs typeface=""/>
                      </a:endParaRP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75000"/>
                        <a:lumOff val="25000"/>
                      </a:sys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1800" b="1" kern="1200" dirty="0" smtClean="0">
                          <a:solidFill>
                            <a:schemeClr val="bg1"/>
                          </a:solidFill>
                          <a:latin typeface="Calibri"/>
                          <a:ea typeface=""/>
                          <a:cs typeface=""/>
                        </a:rPr>
                        <a:t>Demo-Scale VA  Capacity</a:t>
                      </a:r>
                    </a:p>
                  </a:txBody>
                  <a:tcPr marL="121920" marR="12192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75000"/>
                        <a:lumOff val="25000"/>
                      </a:sysClr>
                    </a:solidFill>
                  </a:tcPr>
                </a:tc>
              </a:tr>
              <a:tr h="44628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algn="l">
                        <a:spcBef>
                          <a:spcPts val="0"/>
                        </a:spcBef>
                        <a:spcAft>
                          <a:spcPts val="600"/>
                        </a:spcAft>
                      </a:pPr>
                      <a:r>
                        <a:rPr lang="en-US" sz="1400" b="1" dirty="0" smtClean="0">
                          <a:solidFill>
                            <a:schemeClr val="tx1"/>
                          </a:solidFill>
                        </a:rPr>
                        <a:t>User Accounts</a:t>
                      </a:r>
                      <a:endParaRPr lang="en-US" sz="1400" b="1" dirty="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dirty="0">
                          <a:solidFill>
                            <a:schemeClr val="tx1">
                              <a:lumMod val="65000"/>
                              <a:lumOff val="35000"/>
                            </a:schemeClr>
                          </a:solidFill>
                        </a:rPr>
                        <a:t>Unlimited</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a:solidFill>
                            <a:schemeClr val="tx1">
                              <a:lumMod val="65000"/>
                              <a:lumOff val="35000"/>
                            </a:schemeClr>
                          </a:solidFill>
                        </a:rPr>
                        <a:t>Unlimited</a:t>
                      </a:r>
                      <a:endParaRPr lang="en-US" sz="1600" b="1">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576453">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algn="l">
                        <a:spcBef>
                          <a:spcPts val="0"/>
                        </a:spcBef>
                        <a:spcAft>
                          <a:spcPts val="600"/>
                        </a:spcAft>
                      </a:pPr>
                      <a:r>
                        <a:rPr lang="en-US" sz="1400" b="1" dirty="0" smtClean="0">
                          <a:solidFill>
                            <a:schemeClr val="tx1"/>
                          </a:solidFill>
                        </a:rPr>
                        <a:t>Concurrent Users</a:t>
                      </a:r>
                      <a:endParaRPr lang="en-US" sz="1400" b="1" dirty="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600"/>
                        </a:spcAft>
                      </a:pPr>
                      <a:r>
                        <a:rPr lang="en-US" sz="1600" b="1" dirty="0">
                          <a:solidFill>
                            <a:schemeClr val="tx1">
                              <a:lumMod val="65000"/>
                              <a:lumOff val="35000"/>
                            </a:schemeClr>
                          </a:solidFill>
                        </a:rPr>
                        <a:t>5</a:t>
                      </a:r>
                      <a:r>
                        <a:rPr lang="en-US" sz="1600" b="1" dirty="0" smtClean="0">
                          <a:solidFill>
                            <a:schemeClr val="tx1">
                              <a:lumMod val="65000"/>
                              <a:lumOff val="35000"/>
                            </a:schemeClr>
                          </a:solidFill>
                        </a:rPr>
                        <a:t>0</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a:solidFill>
                            <a:schemeClr val="tx1">
                              <a:lumMod val="65000"/>
                              <a:lumOff val="35000"/>
                            </a:schemeClr>
                          </a:solidFill>
                        </a:rPr>
                        <a:t>1</a:t>
                      </a:r>
                      <a:endParaRPr lang="en-US" sz="1600" b="1">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57645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Maximum managed </a:t>
                      </a:r>
                      <a:r>
                        <a:rPr lang="en-US" sz="1400" b="1" dirty="0" err="1" smtClean="0">
                          <a:solidFill>
                            <a:schemeClr val="tx1"/>
                          </a:solidFill>
                        </a:rPr>
                        <a:t>Alteon</a:t>
                      </a:r>
                      <a:r>
                        <a:rPr lang="en-US" sz="1400" b="1" dirty="0" smtClean="0">
                          <a:solidFill>
                            <a:schemeClr val="tx1"/>
                          </a:solidFill>
                        </a:rPr>
                        <a:t> devices (Standalone, VA, ADC-VX, and </a:t>
                      </a:r>
                      <a:r>
                        <a:rPr lang="en-US" sz="1400" b="1" dirty="0" err="1" smtClean="0">
                          <a:solidFill>
                            <a:schemeClr val="tx1"/>
                          </a:solidFill>
                        </a:rPr>
                        <a:t>vADC</a:t>
                      </a:r>
                      <a:r>
                        <a:rPr lang="en-US" sz="1400" b="1" dirty="0" smtClean="0">
                          <a:solidFill>
                            <a:schemeClr val="tx1"/>
                          </a:solidFill>
                        </a:rPr>
                        <a:t>)</a:t>
                      </a:r>
                      <a:endParaRPr lang="en-US" sz="1400" b="1" dirty="0" smtClean="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600"/>
                        </a:spcAft>
                      </a:pPr>
                      <a:r>
                        <a:rPr lang="en-US" sz="1600" b="1" dirty="0" smtClean="0">
                          <a:solidFill>
                            <a:schemeClr val="tx1">
                              <a:lumMod val="65000"/>
                              <a:lumOff val="35000"/>
                            </a:schemeClr>
                          </a:solidFill>
                        </a:rPr>
                        <a:t>1000</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dirty="0" smtClean="0">
                          <a:solidFill>
                            <a:schemeClr val="tx1">
                              <a:lumMod val="65000"/>
                              <a:lumOff val="35000"/>
                            </a:schemeClr>
                          </a:solidFill>
                        </a:rPr>
                        <a:t>10</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r h="57645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Maximum managed </a:t>
                      </a:r>
                      <a:r>
                        <a:rPr lang="en-US" sz="1400" b="1" dirty="0" err="1" smtClean="0">
                          <a:solidFill>
                            <a:schemeClr val="tx1"/>
                          </a:solidFill>
                        </a:rPr>
                        <a:t>DefensePro</a:t>
                      </a:r>
                      <a:r>
                        <a:rPr lang="en-US" sz="1400" b="1" dirty="0" smtClean="0">
                          <a:solidFill>
                            <a:schemeClr val="tx1"/>
                          </a:solidFill>
                        </a:rPr>
                        <a:t> devices</a:t>
                      </a:r>
                      <a:endParaRPr lang="en-US" sz="1400" b="1" dirty="0" smtClean="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600"/>
                        </a:spcAft>
                      </a:pPr>
                      <a:r>
                        <a:rPr lang="en-US" sz="1600" b="1" dirty="0">
                          <a:solidFill>
                            <a:schemeClr val="tx1">
                              <a:lumMod val="65000"/>
                              <a:lumOff val="35000"/>
                            </a:schemeClr>
                          </a:solidFill>
                        </a:rPr>
                        <a:t>40</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dirty="0">
                          <a:solidFill>
                            <a:schemeClr val="tx1">
                              <a:lumMod val="65000"/>
                              <a:lumOff val="35000"/>
                            </a:schemeClr>
                          </a:solidFill>
                        </a:rPr>
                        <a:t>2</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70661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algn="l">
                        <a:spcBef>
                          <a:spcPts val="0"/>
                        </a:spcBef>
                        <a:spcAft>
                          <a:spcPts val="600"/>
                        </a:spcAft>
                      </a:pPr>
                      <a:r>
                        <a:rPr lang="en-US" sz="1400" b="1" dirty="0" smtClean="0">
                          <a:solidFill>
                            <a:schemeClr val="tx1"/>
                          </a:solidFill>
                        </a:rPr>
                        <a:t>Total managed devices </a:t>
                      </a:r>
                      <a:endParaRPr lang="en-US" sz="1400" b="1" dirty="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600"/>
                        </a:spcAft>
                      </a:pPr>
                      <a:r>
                        <a:rPr lang="en-US" sz="1600" b="1" dirty="0" smtClean="0">
                          <a:solidFill>
                            <a:schemeClr val="tx1">
                              <a:lumMod val="65000"/>
                              <a:lumOff val="35000"/>
                            </a:schemeClr>
                          </a:solidFill>
                        </a:rPr>
                        <a:t>1000</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r>
                        <a:rPr lang="en-US" sz="1600" b="1" dirty="0">
                          <a:solidFill>
                            <a:schemeClr val="tx1">
                              <a:lumMod val="65000"/>
                              <a:lumOff val="35000"/>
                            </a:schemeClr>
                          </a:solidFill>
                        </a:rPr>
                        <a:t>2</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r h="70661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algn="l">
                        <a:spcBef>
                          <a:spcPts val="0"/>
                        </a:spcBef>
                        <a:spcAft>
                          <a:spcPts val="600"/>
                        </a:spcAft>
                      </a:pPr>
                      <a:r>
                        <a:rPr lang="en-US" sz="1400" b="1" dirty="0" smtClean="0">
                          <a:solidFill>
                            <a:schemeClr val="tx1"/>
                          </a:solidFill>
                        </a:rPr>
                        <a:t>Attacks stored in </a:t>
                      </a:r>
                      <a:r>
                        <a:rPr lang="en-US" sz="1400" b="1" dirty="0" err="1" smtClean="0">
                          <a:solidFill>
                            <a:schemeClr val="tx1"/>
                          </a:solidFill>
                        </a:rPr>
                        <a:t>APSolute</a:t>
                      </a:r>
                      <a:r>
                        <a:rPr lang="en-US" sz="1400" b="1" dirty="0" smtClean="0">
                          <a:solidFill>
                            <a:schemeClr val="tx1"/>
                          </a:solidFill>
                        </a:rPr>
                        <a:t> Vision Reporter</a:t>
                      </a:r>
                      <a:endParaRPr lang="en-US" sz="1400" b="1" dirty="0">
                        <a:solidFill>
                          <a:schemeClr val="tx1"/>
                        </a:solidFill>
                        <a:latin typeface="Times"/>
                        <a:ea typeface="Times"/>
                        <a:cs typeface="Times New Roman"/>
                      </a:endParaRPr>
                    </a:p>
                  </a:txBody>
                  <a:tcPr marL="121920" marR="121920" anchor="ctr">
                    <a:lnL w="12700" cmpd="sng">
                      <a:solidFill>
                        <a:prstClr val="black"/>
                      </a:solidFill>
                      <a:prstDash val="soli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600"/>
                        </a:spcAft>
                      </a:pPr>
                      <a:r>
                        <a:rPr lang="en-US" sz="1600" b="1" dirty="0">
                          <a:solidFill>
                            <a:schemeClr val="tx1">
                              <a:lumMod val="65000"/>
                              <a:lumOff val="35000"/>
                            </a:schemeClr>
                          </a:solidFill>
                        </a:rPr>
                        <a:t>100M</a:t>
                      </a: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c>
                  <a:txBody>
                    <a:bodyPr/>
                    <a:lstStyle/>
                    <a:p>
                      <a:pPr marL="0" marR="0" algn="ctr">
                        <a:spcBef>
                          <a:spcPts val="0"/>
                        </a:spcBef>
                        <a:spcAft>
                          <a:spcPts val="600"/>
                        </a:spcAft>
                      </a:pPr>
                      <a:endParaRPr lang="en-US" sz="1600" b="1" dirty="0">
                        <a:solidFill>
                          <a:schemeClr val="tx1">
                            <a:lumMod val="65000"/>
                            <a:lumOff val="35000"/>
                          </a:schemeClr>
                        </a:solidFill>
                        <a:latin typeface="Times"/>
                        <a:ea typeface="Times"/>
                        <a:cs typeface="Times New Roman"/>
                      </a:endParaRPr>
                    </a:p>
                  </a:txBody>
                  <a:tcPr marL="89156" marR="89156" marT="0" marB="0" anchor="ct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ysClr val="window" lastClr="FFFFFF">
                        <a:lumMod val="95000"/>
                      </a:sysClr>
                    </a:solidFill>
                  </a:tcPr>
                </a:tc>
              </a:tr>
            </a:tbl>
          </a:graphicData>
        </a:graphic>
      </p:graphicFrame>
      <p:pic>
        <p:nvPicPr>
          <p:cNvPr id="7" name="Picture 6" descr="E:\Dropbox\Atreo Shared\Customer Projects\Radware\2014-12-RAD-0325-m-RadwareToolKit\Images\tabl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076" y="589084"/>
            <a:ext cx="12306300" cy="569741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t>Security Management System Capacity</a:t>
            </a:r>
            <a:endParaRPr lang="en-US" dirty="0"/>
          </a:p>
        </p:txBody>
      </p:sp>
      <p:sp>
        <p:nvSpPr>
          <p:cNvPr id="9"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z="1100" b="0" smtClean="0">
                <a:solidFill>
                  <a:prstClr val="white"/>
                </a:solidFill>
                <a:latin typeface="Tahoma" panose="020B0604030504040204" pitchFamily="34" charset="0"/>
                <a:ea typeface="Tahoma" panose="020B0604030504040204" pitchFamily="34" charset="0"/>
                <a:cs typeface="Tahoma" panose="020B0604030504040204" pitchFamily="34" charset="0"/>
              </a:rPr>
              <a:pPr>
                <a:defRPr/>
              </a:pPr>
              <a:t>74</a:t>
            </a:fld>
            <a:endParaRPr lang="en-US" sz="1100" b="0" dirty="0">
              <a:solidFill>
                <a:prstClr val="white"/>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44436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159882" y="1277010"/>
            <a:ext cx="8623731" cy="3926896"/>
            <a:chOff x="2692136" y="1602006"/>
            <a:chExt cx="7983145" cy="3312142"/>
          </a:xfrm>
        </p:grpSpPr>
        <p:grpSp>
          <p:nvGrpSpPr>
            <p:cNvPr id="5" name="Group 4"/>
            <p:cNvGrpSpPr/>
            <p:nvPr/>
          </p:nvGrpSpPr>
          <p:grpSpPr>
            <a:xfrm>
              <a:off x="2692136" y="1602006"/>
              <a:ext cx="7983145" cy="3312142"/>
              <a:chOff x="2263321" y="1925372"/>
              <a:chExt cx="7983145" cy="3312142"/>
            </a:xfrm>
          </p:grpSpPr>
          <p:graphicFrame>
            <p:nvGraphicFramePr>
              <p:cNvPr id="13" name="Chart 12"/>
              <p:cNvGraphicFramePr/>
              <p:nvPr>
                <p:extLst>
                  <p:ext uri="{D42A27DB-BD31-4B8C-83A1-F6EECF244321}">
                    <p14:modId xmlns:p14="http://schemas.microsoft.com/office/powerpoint/2010/main" val="4110147806"/>
                  </p:ext>
                </p:extLst>
              </p:nvPr>
            </p:nvGraphicFramePr>
            <p:xfrm>
              <a:off x="2263321" y="2065037"/>
              <a:ext cx="7983145" cy="3172477"/>
            </p:xfrm>
            <a:graphic>
              <a:graphicData uri="http://schemas.openxmlformats.org/drawingml/2006/chart">
                <c:chart xmlns:c="http://schemas.openxmlformats.org/drawingml/2006/chart" xmlns:r="http://schemas.openxmlformats.org/officeDocument/2006/relationships" r:id="rId3"/>
              </a:graphicData>
            </a:graphic>
          </p:graphicFrame>
          <p:sp>
            <p:nvSpPr>
              <p:cNvPr id="2" name="Right Brace 1"/>
              <p:cNvSpPr/>
              <p:nvPr/>
            </p:nvSpPr>
            <p:spPr>
              <a:xfrm rot="16200000">
                <a:off x="3977772" y="1049061"/>
                <a:ext cx="238679" cy="2537280"/>
              </a:xfrm>
              <a:prstGeom prst="rightBrace">
                <a:avLst>
                  <a:gd name="adj1" fmla="val 50901"/>
                  <a:gd name="adj2"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ight Brace 14"/>
              <p:cNvSpPr/>
              <p:nvPr/>
            </p:nvSpPr>
            <p:spPr>
              <a:xfrm rot="16200000">
                <a:off x="6797171" y="820462"/>
                <a:ext cx="238679" cy="2994478"/>
              </a:xfrm>
              <a:prstGeom prst="rightBrace">
                <a:avLst>
                  <a:gd name="adj1" fmla="val 50901"/>
                  <a:gd name="adj2"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itle 2"/>
              <p:cNvSpPr txBox="1">
                <a:spLocks/>
              </p:cNvSpPr>
              <p:nvPr/>
            </p:nvSpPr>
            <p:spPr>
              <a:xfrm>
                <a:off x="3113431" y="1925372"/>
                <a:ext cx="1961005" cy="355939"/>
              </a:xfrm>
              <a:prstGeom prst="rect">
                <a:avLst/>
              </a:prstGeom>
            </p:spPr>
            <p:txBody>
              <a:bodyPr/>
              <a:lstStyle>
                <a:lvl1pPr marL="0" algn="l" defTabSz="914400" rtl="0" eaLnBrk="1" latinLnBrk="0" hangingPunct="1">
                  <a:spcBef>
                    <a:spcPct val="0"/>
                  </a:spcBef>
                  <a:buNone/>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algn="ctr"/>
                <a:r>
                  <a:rPr lang="en-US" sz="1800" b="1" dirty="0" smtClean="0">
                    <a:solidFill>
                      <a:srgbClr val="F46A00"/>
                    </a:solidFill>
                    <a:latin typeface="+mj-lt"/>
                  </a:rPr>
                  <a:t>Network Attacks</a:t>
                </a:r>
                <a:endParaRPr lang="en-US" sz="1800" b="1" dirty="0">
                  <a:solidFill>
                    <a:srgbClr val="F46A00"/>
                  </a:solidFill>
                  <a:latin typeface="+mj-lt"/>
                </a:endParaRPr>
              </a:p>
            </p:txBody>
          </p:sp>
          <p:sp>
            <p:nvSpPr>
              <p:cNvPr id="17" name="Title 2"/>
              <p:cNvSpPr txBox="1">
                <a:spLocks/>
              </p:cNvSpPr>
              <p:nvPr/>
            </p:nvSpPr>
            <p:spPr>
              <a:xfrm>
                <a:off x="5950335" y="1936859"/>
                <a:ext cx="1961005" cy="355939"/>
              </a:xfrm>
              <a:prstGeom prst="rect">
                <a:avLst/>
              </a:prstGeom>
            </p:spPr>
            <p:txBody>
              <a:bodyPr/>
              <a:lstStyle>
                <a:lvl1pPr marL="0" algn="l" defTabSz="914400" rtl="0" eaLnBrk="1" latinLnBrk="0" hangingPunct="1">
                  <a:spcBef>
                    <a:spcPct val="0"/>
                  </a:spcBef>
                  <a:buNone/>
                  <a:defRPr lang="en-US" sz="3200" b="0" kern="1200" dirty="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algn="ctr"/>
                <a:r>
                  <a:rPr lang="en-US" sz="1800" b="1" dirty="0" smtClean="0">
                    <a:solidFill>
                      <a:schemeClr val="accent3"/>
                    </a:solidFill>
                    <a:latin typeface="+mj-lt"/>
                  </a:rPr>
                  <a:t>Application Attacks</a:t>
                </a:r>
                <a:endParaRPr lang="en-US" sz="1800" b="1" dirty="0">
                  <a:solidFill>
                    <a:schemeClr val="accent3"/>
                  </a:solidFill>
                  <a:latin typeface="+mj-lt"/>
                </a:endParaRPr>
              </a:p>
            </p:txBody>
          </p:sp>
        </p:grpSp>
        <p:sp>
          <p:nvSpPr>
            <p:cNvPr id="20" name="Rectangle 19"/>
            <p:cNvSpPr/>
            <p:nvPr/>
          </p:nvSpPr>
          <p:spPr>
            <a:xfrm>
              <a:off x="9074882" y="2500178"/>
              <a:ext cx="77295" cy="772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p:cNvSpPr>
            <a:spLocks noGrp="1"/>
          </p:cNvSpPr>
          <p:nvPr>
            <p:ph type="ctrTitle"/>
          </p:nvPr>
        </p:nvSpPr>
        <p:spPr>
          <a:xfrm>
            <a:off x="1200148" y="432708"/>
            <a:ext cx="9909130" cy="573244"/>
          </a:xfrm>
        </p:spPr>
        <p:txBody>
          <a:bodyPr/>
          <a:lstStyle/>
          <a:p>
            <a:r>
              <a:rPr lang="en-US" sz="3000" dirty="0" smtClean="0"/>
              <a:t>Similar Frequency for Network and Application Attacks</a:t>
            </a:r>
            <a:endParaRPr lang="en-US" sz="3000" dirty="0"/>
          </a:p>
        </p:txBody>
      </p:sp>
      <p:sp>
        <p:nvSpPr>
          <p:cNvPr id="10" name="Slide Number Placeholder 3"/>
          <p:cNvSpPr txBox="1">
            <a:spLocks/>
          </p:cNvSpPr>
          <p:nvPr/>
        </p:nvSpPr>
        <p:spPr>
          <a:xfrm>
            <a:off x="11474179" y="6345917"/>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8</a:t>
            </a:fld>
            <a:endParaRPr lang="en-US" dirty="0">
              <a:solidFill>
                <a:prstClr val="white"/>
              </a:solidFill>
            </a:endParaRPr>
          </a:p>
        </p:txBody>
      </p:sp>
      <p:grpSp>
        <p:nvGrpSpPr>
          <p:cNvPr id="25" name="Group 24"/>
          <p:cNvGrpSpPr/>
          <p:nvPr/>
        </p:nvGrpSpPr>
        <p:grpSpPr>
          <a:xfrm>
            <a:off x="1746317" y="5099631"/>
            <a:ext cx="4118240" cy="655857"/>
            <a:chOff x="1746317" y="5099631"/>
            <a:chExt cx="4118240" cy="655857"/>
          </a:xfrm>
        </p:grpSpPr>
        <p:sp>
          <p:nvSpPr>
            <p:cNvPr id="7" name="Rectangle 6"/>
            <p:cNvSpPr/>
            <p:nvPr/>
          </p:nvSpPr>
          <p:spPr>
            <a:xfrm>
              <a:off x="3202982" y="5147256"/>
              <a:ext cx="2661575" cy="523220"/>
            </a:xfrm>
            <a:prstGeom prst="rect">
              <a:avLst/>
            </a:prstGeom>
          </p:spPr>
          <p:txBody>
            <a:bodyPr wrap="square">
              <a:spAutoFit/>
            </a:bodyPr>
            <a:lstStyle/>
            <a:p>
              <a:r>
                <a:rPr lang="en-US" sz="1600" b="1" dirty="0" smtClean="0">
                  <a:solidFill>
                    <a:srgbClr val="FF6F36"/>
                  </a:solidFill>
                </a:rPr>
                <a:t>experienced </a:t>
              </a:r>
              <a:r>
                <a:rPr lang="en-US" sz="1600" b="1" dirty="0">
                  <a:solidFill>
                    <a:srgbClr val="FF6F36"/>
                  </a:solidFill>
                </a:rPr>
                <a:t>Network attacks </a:t>
              </a:r>
              <a:endParaRPr lang="en-US" sz="1600" b="1" dirty="0" smtClean="0">
                <a:solidFill>
                  <a:srgbClr val="FF6F36"/>
                </a:solidFill>
              </a:endParaRPr>
            </a:p>
            <a:p>
              <a:r>
                <a:rPr lang="en-US" sz="1200" dirty="0" smtClean="0"/>
                <a:t>daily</a:t>
              </a:r>
              <a:r>
                <a:rPr lang="en-US" sz="1200" dirty="0"/>
                <a:t>, weekly or monthly</a:t>
              </a:r>
            </a:p>
          </p:txBody>
        </p:sp>
        <p:sp>
          <p:nvSpPr>
            <p:cNvPr id="22" name="Rectangle 21"/>
            <p:cNvSpPr/>
            <p:nvPr/>
          </p:nvSpPr>
          <p:spPr>
            <a:xfrm>
              <a:off x="1746317" y="5109157"/>
              <a:ext cx="1909054" cy="646331"/>
            </a:xfrm>
            <a:prstGeom prst="rect">
              <a:avLst/>
            </a:prstGeom>
          </p:spPr>
          <p:txBody>
            <a:bodyPr wrap="square">
              <a:spAutoFit/>
            </a:bodyPr>
            <a:lstStyle/>
            <a:p>
              <a:r>
                <a:rPr lang="en-US" sz="3600" b="1" dirty="0" smtClean="0">
                  <a:solidFill>
                    <a:srgbClr val="F46A00"/>
                  </a:solidFill>
                </a:rPr>
                <a:t>38-42%</a:t>
              </a:r>
              <a:endParaRPr lang="en-US" sz="3600" b="1" dirty="0">
                <a:solidFill>
                  <a:srgbClr val="F46A00"/>
                </a:solidFill>
              </a:endParaRPr>
            </a:p>
          </p:txBody>
        </p:sp>
        <p:cxnSp>
          <p:nvCxnSpPr>
            <p:cNvPr id="9" name="Straight Connector 8"/>
            <p:cNvCxnSpPr/>
            <p:nvPr/>
          </p:nvCxnSpPr>
          <p:spPr>
            <a:xfrm>
              <a:off x="1746317" y="5099631"/>
              <a:ext cx="4048250" cy="0"/>
            </a:xfrm>
            <a:prstGeom prst="line">
              <a:avLst/>
            </a:prstGeom>
            <a:ln w="19050">
              <a:solidFill>
                <a:srgbClr val="F46A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746317" y="5720776"/>
              <a:ext cx="4048250" cy="0"/>
            </a:xfrm>
            <a:prstGeom prst="line">
              <a:avLst/>
            </a:prstGeom>
            <a:ln w="19050">
              <a:solidFill>
                <a:srgbClr val="F46A00"/>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6118292" y="5109157"/>
            <a:ext cx="4340158" cy="655857"/>
            <a:chOff x="1746317" y="5099631"/>
            <a:chExt cx="4340158" cy="655857"/>
          </a:xfrm>
        </p:grpSpPr>
        <p:sp>
          <p:nvSpPr>
            <p:cNvPr id="27" name="Rectangle 26"/>
            <p:cNvSpPr/>
            <p:nvPr/>
          </p:nvSpPr>
          <p:spPr>
            <a:xfrm>
              <a:off x="3202982" y="5147256"/>
              <a:ext cx="2883493" cy="523220"/>
            </a:xfrm>
            <a:prstGeom prst="rect">
              <a:avLst/>
            </a:prstGeom>
          </p:spPr>
          <p:txBody>
            <a:bodyPr wrap="square">
              <a:spAutoFit/>
            </a:bodyPr>
            <a:lstStyle/>
            <a:p>
              <a:r>
                <a:rPr lang="en-US" sz="1600" b="1" dirty="0" smtClean="0">
                  <a:solidFill>
                    <a:schemeClr val="accent3"/>
                  </a:solidFill>
                </a:rPr>
                <a:t>experienced Application attacks </a:t>
              </a:r>
            </a:p>
            <a:p>
              <a:r>
                <a:rPr lang="en-US" sz="1200" dirty="0" smtClean="0"/>
                <a:t>daily</a:t>
              </a:r>
              <a:r>
                <a:rPr lang="en-US" sz="1200" dirty="0"/>
                <a:t>, weekly or monthly</a:t>
              </a:r>
            </a:p>
          </p:txBody>
        </p:sp>
        <p:sp>
          <p:nvSpPr>
            <p:cNvPr id="28" name="Rectangle 27"/>
            <p:cNvSpPr/>
            <p:nvPr/>
          </p:nvSpPr>
          <p:spPr>
            <a:xfrm>
              <a:off x="1746317" y="5109157"/>
              <a:ext cx="1909054" cy="646331"/>
            </a:xfrm>
            <a:prstGeom prst="rect">
              <a:avLst/>
            </a:prstGeom>
          </p:spPr>
          <p:txBody>
            <a:bodyPr wrap="square">
              <a:spAutoFit/>
            </a:bodyPr>
            <a:lstStyle/>
            <a:p>
              <a:r>
                <a:rPr lang="en-US" sz="3600" b="1" dirty="0" smtClean="0">
                  <a:solidFill>
                    <a:schemeClr val="accent3"/>
                  </a:solidFill>
                </a:rPr>
                <a:t>38-52%</a:t>
              </a:r>
              <a:endParaRPr lang="en-US" sz="3600" b="1" dirty="0">
                <a:solidFill>
                  <a:schemeClr val="accent3"/>
                </a:solidFill>
              </a:endParaRPr>
            </a:p>
          </p:txBody>
        </p:sp>
        <p:cxnSp>
          <p:nvCxnSpPr>
            <p:cNvPr id="29" name="Straight Connector 28"/>
            <p:cNvCxnSpPr/>
            <p:nvPr/>
          </p:nvCxnSpPr>
          <p:spPr>
            <a:xfrm>
              <a:off x="1746317" y="5099631"/>
              <a:ext cx="423538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46317" y="5720776"/>
              <a:ext cx="423538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07275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209376" y="1157403"/>
            <a:ext cx="10110787" cy="378724"/>
          </a:xfrm>
          <a:prstGeom prst="rect">
            <a:avLst/>
          </a:prstGeom>
        </p:spPr>
        <p:txBody>
          <a:bodyPr/>
          <a:lstStyle/>
          <a:p>
            <a:pPr marL="0" indent="0">
              <a:lnSpc>
                <a:spcPts val="2400"/>
              </a:lnSpc>
              <a:spcBef>
                <a:spcPts val="0"/>
              </a:spcBef>
              <a:buClr>
                <a:srgbClr val="D2323C"/>
              </a:buClr>
              <a:buSzPct val="100000"/>
              <a:buFont typeface="Calibri" panose="020F0502020204030204" pitchFamily="34" charset="0"/>
              <a:buNone/>
            </a:pPr>
            <a:r>
              <a:rPr lang="en-US" sz="2400" b="1" dirty="0">
                <a:solidFill>
                  <a:srgbClr val="F37543"/>
                </a:solidFill>
                <a:cs typeface="Arial" panose="020B0604020202020204" pitchFamily="34" charset="0"/>
              </a:rPr>
              <a:t>Internet pipe is the bottleneck of DDoS </a:t>
            </a:r>
            <a:r>
              <a:rPr lang="en-US" sz="2400" b="1" dirty="0" smtClean="0">
                <a:solidFill>
                  <a:srgbClr val="F37543"/>
                </a:solidFill>
                <a:cs typeface="Arial" panose="020B0604020202020204" pitchFamily="34" charset="0"/>
              </a:rPr>
              <a:t>attacks</a:t>
            </a:r>
            <a:endParaRPr lang="en-US" sz="2400" b="1" dirty="0">
              <a:solidFill>
                <a:srgbClr val="F37543"/>
              </a:solidFill>
              <a:cs typeface="Arial" panose="020B0604020202020204" pitchFamily="34" charset="0"/>
            </a:endParaRPr>
          </a:p>
        </p:txBody>
      </p:sp>
      <p:cxnSp>
        <p:nvCxnSpPr>
          <p:cNvPr id="77" name="Straight Connector 76"/>
          <p:cNvCxnSpPr/>
          <p:nvPr/>
        </p:nvCxnSpPr>
        <p:spPr>
          <a:xfrm>
            <a:off x="1601912" y="4619020"/>
            <a:ext cx="8770586" cy="0"/>
          </a:xfrm>
          <a:prstGeom prst="line">
            <a:avLst/>
          </a:prstGeom>
          <a:ln w="38100">
            <a:solidFill>
              <a:srgbClr val="8C8C8C"/>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p:txBody>
          <a:bodyPr/>
          <a:lstStyle/>
          <a:p>
            <a:r>
              <a:rPr lang="en-US" dirty="0">
                <a:solidFill>
                  <a:srgbClr val="000000"/>
                </a:solidFill>
              </a:rPr>
              <a:t>Internet Pipe </a:t>
            </a:r>
            <a:r>
              <a:rPr lang="en-US" dirty="0" smtClean="0">
                <a:solidFill>
                  <a:srgbClr val="000000"/>
                </a:solidFill>
              </a:rPr>
              <a:t>– #</a:t>
            </a:r>
            <a:r>
              <a:rPr lang="en-US" dirty="0">
                <a:solidFill>
                  <a:srgbClr val="000000"/>
                </a:solidFill>
              </a:rPr>
              <a:t>1 Failure Point</a:t>
            </a:r>
            <a:endParaRPr lang="en-US" dirty="0"/>
          </a:p>
        </p:txBody>
      </p:sp>
      <p:grpSp>
        <p:nvGrpSpPr>
          <p:cNvPr id="80" name="Group 79"/>
          <p:cNvGrpSpPr/>
          <p:nvPr/>
        </p:nvGrpSpPr>
        <p:grpSpPr>
          <a:xfrm>
            <a:off x="5039310" y="3993221"/>
            <a:ext cx="1453927" cy="1093954"/>
            <a:chOff x="5039310" y="4250150"/>
            <a:chExt cx="1453927" cy="1093954"/>
          </a:xfrm>
        </p:grpSpPr>
        <p:pic>
          <p:nvPicPr>
            <p:cNvPr id="72"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0233" y="4250150"/>
              <a:ext cx="1038146" cy="1038146"/>
            </a:xfrm>
            <a:prstGeom prst="rect">
              <a:avLst/>
            </a:prstGeom>
          </p:spPr>
        </p:pic>
        <p:sp>
          <p:nvSpPr>
            <p:cNvPr id="13" name="TextBox 12"/>
            <p:cNvSpPr txBox="1"/>
            <p:nvPr/>
          </p:nvSpPr>
          <p:spPr>
            <a:xfrm>
              <a:off x="5039310" y="5113273"/>
              <a:ext cx="1453927" cy="230831"/>
            </a:xfrm>
            <a:prstGeom prst="rect">
              <a:avLst/>
            </a:prstGeom>
            <a:noFill/>
          </p:spPr>
          <p:txBody>
            <a:bodyPr wrap="square" rtlCol="0">
              <a:spAutoFit/>
            </a:bodyPr>
            <a:lstStyle/>
            <a:p>
              <a:pPr algn="ctr"/>
              <a:r>
                <a:rPr lang="en-US" sz="900" dirty="0" smtClean="0">
                  <a:solidFill>
                    <a:prstClr val="black"/>
                  </a:solidFill>
                  <a:cs typeface="Arial"/>
                </a:rPr>
                <a:t>IPS/IDS</a:t>
              </a:r>
            </a:p>
          </p:txBody>
        </p:sp>
      </p:gr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8520" y="4047951"/>
            <a:ext cx="857972" cy="857972"/>
          </a:xfrm>
          <a:prstGeom prst="rect">
            <a:avLst/>
          </a:prstGeom>
        </p:spPr>
      </p:pic>
      <p:grpSp>
        <p:nvGrpSpPr>
          <p:cNvPr id="78" name="Group 77"/>
          <p:cNvGrpSpPr/>
          <p:nvPr/>
        </p:nvGrpSpPr>
        <p:grpSpPr>
          <a:xfrm>
            <a:off x="2135958" y="4086950"/>
            <a:ext cx="1453927" cy="1039631"/>
            <a:chOff x="2135958" y="4304473"/>
            <a:chExt cx="1453927" cy="1039631"/>
          </a:xfrm>
        </p:grpSpPr>
        <p:sp>
          <p:nvSpPr>
            <p:cNvPr id="11" name="TextBox 10"/>
            <p:cNvSpPr txBox="1"/>
            <p:nvPr/>
          </p:nvSpPr>
          <p:spPr>
            <a:xfrm>
              <a:off x="2135958" y="5113273"/>
              <a:ext cx="1453927" cy="230831"/>
            </a:xfrm>
            <a:prstGeom prst="rect">
              <a:avLst/>
            </a:prstGeom>
            <a:noFill/>
          </p:spPr>
          <p:txBody>
            <a:bodyPr wrap="square" rtlCol="0">
              <a:spAutoFit/>
            </a:bodyPr>
            <a:lstStyle/>
            <a:p>
              <a:pPr algn="ctr"/>
              <a:r>
                <a:rPr lang="en-US" sz="900" dirty="0" smtClean="0">
                  <a:solidFill>
                    <a:prstClr val="black"/>
                  </a:solidFill>
                  <a:cs typeface="Arial"/>
                </a:rPr>
                <a:t>Internet Pipe</a:t>
              </a:r>
            </a:p>
          </p:txBody>
        </p:sp>
        <p:pic>
          <p:nvPicPr>
            <p:cNvPr id="70" name="Picture 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8058" y="4304473"/>
              <a:ext cx="779975" cy="779975"/>
            </a:xfrm>
            <a:prstGeom prst="rect">
              <a:avLst/>
            </a:prstGeom>
          </p:spPr>
        </p:pic>
      </p:grpSp>
      <p:grpSp>
        <p:nvGrpSpPr>
          <p:cNvPr id="79" name="Group 78"/>
          <p:cNvGrpSpPr/>
          <p:nvPr/>
        </p:nvGrpSpPr>
        <p:grpSpPr>
          <a:xfrm>
            <a:off x="3488907" y="4208668"/>
            <a:ext cx="1453927" cy="917913"/>
            <a:chOff x="3488907" y="4426191"/>
            <a:chExt cx="1453927" cy="917913"/>
          </a:xfrm>
        </p:grpSpPr>
        <p:sp>
          <p:nvSpPr>
            <p:cNvPr id="12" name="TextBox 11"/>
            <p:cNvSpPr txBox="1"/>
            <p:nvPr/>
          </p:nvSpPr>
          <p:spPr>
            <a:xfrm>
              <a:off x="3488907" y="5113273"/>
              <a:ext cx="1453927" cy="230831"/>
            </a:xfrm>
            <a:prstGeom prst="rect">
              <a:avLst/>
            </a:prstGeom>
            <a:noFill/>
          </p:spPr>
          <p:txBody>
            <a:bodyPr wrap="square" rtlCol="0">
              <a:spAutoFit/>
            </a:bodyPr>
            <a:lstStyle/>
            <a:p>
              <a:pPr algn="ctr"/>
              <a:r>
                <a:rPr lang="en-US" sz="900" dirty="0" smtClean="0">
                  <a:solidFill>
                    <a:prstClr val="black"/>
                  </a:solidFill>
                  <a:cs typeface="Arial"/>
                </a:rPr>
                <a:t>Firewall</a:t>
              </a:r>
            </a:p>
          </p:txBody>
        </p:sp>
        <p:pic>
          <p:nvPicPr>
            <p:cNvPr id="71" name="Picture 7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59599" y="4426191"/>
              <a:ext cx="709068" cy="709068"/>
            </a:xfrm>
            <a:prstGeom prst="rect">
              <a:avLst/>
            </a:prstGeom>
          </p:spPr>
        </p:pic>
      </p:grpSp>
      <p:grpSp>
        <p:nvGrpSpPr>
          <p:cNvPr id="81" name="Group 80"/>
          <p:cNvGrpSpPr/>
          <p:nvPr/>
        </p:nvGrpSpPr>
        <p:grpSpPr>
          <a:xfrm>
            <a:off x="6563856" y="4068314"/>
            <a:ext cx="1453927" cy="1058267"/>
            <a:chOff x="6563856" y="4285837"/>
            <a:chExt cx="1453927" cy="1058267"/>
          </a:xfrm>
        </p:grpSpPr>
        <p:sp>
          <p:nvSpPr>
            <p:cNvPr id="14" name="TextBox 13"/>
            <p:cNvSpPr txBox="1"/>
            <p:nvPr/>
          </p:nvSpPr>
          <p:spPr>
            <a:xfrm>
              <a:off x="6563856" y="5113273"/>
              <a:ext cx="1453927" cy="230831"/>
            </a:xfrm>
            <a:prstGeom prst="rect">
              <a:avLst/>
            </a:prstGeom>
            <a:noFill/>
          </p:spPr>
          <p:txBody>
            <a:bodyPr wrap="square" rtlCol="0">
              <a:spAutoFit/>
            </a:bodyPr>
            <a:lstStyle/>
            <a:p>
              <a:pPr algn="ctr"/>
              <a:r>
                <a:rPr lang="en-US" sz="900" dirty="0" smtClean="0">
                  <a:solidFill>
                    <a:prstClr val="black"/>
                  </a:solidFill>
                  <a:cs typeface="Arial"/>
                </a:rPr>
                <a:t>Load Balancer/ADC</a:t>
              </a:r>
            </a:p>
          </p:txBody>
        </p:sp>
        <p:pic>
          <p:nvPicPr>
            <p:cNvPr id="73" name="Picture 7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9945" y="4285837"/>
              <a:ext cx="943769" cy="943769"/>
            </a:xfrm>
            <a:prstGeom prst="rect">
              <a:avLst/>
            </a:prstGeom>
          </p:spPr>
        </p:pic>
      </p:grpSp>
      <p:grpSp>
        <p:nvGrpSpPr>
          <p:cNvPr id="82" name="Group 81"/>
          <p:cNvGrpSpPr/>
          <p:nvPr/>
        </p:nvGrpSpPr>
        <p:grpSpPr>
          <a:xfrm>
            <a:off x="8102156" y="4033808"/>
            <a:ext cx="1453927" cy="1107337"/>
            <a:chOff x="8102156" y="4251331"/>
            <a:chExt cx="1453927" cy="1107337"/>
          </a:xfrm>
        </p:grpSpPr>
        <p:sp>
          <p:nvSpPr>
            <p:cNvPr id="15" name="TextBox 14"/>
            <p:cNvSpPr txBox="1"/>
            <p:nvPr/>
          </p:nvSpPr>
          <p:spPr>
            <a:xfrm>
              <a:off x="8102156" y="5127837"/>
              <a:ext cx="1453927" cy="230831"/>
            </a:xfrm>
            <a:prstGeom prst="rect">
              <a:avLst/>
            </a:prstGeom>
            <a:noFill/>
          </p:spPr>
          <p:txBody>
            <a:bodyPr wrap="square" rtlCol="0">
              <a:spAutoFit/>
            </a:bodyPr>
            <a:lstStyle/>
            <a:p>
              <a:pPr algn="ctr"/>
              <a:r>
                <a:rPr lang="en-US" sz="900" dirty="0" smtClean="0">
                  <a:solidFill>
                    <a:prstClr val="black"/>
                  </a:solidFill>
                  <a:cs typeface="Arial"/>
                </a:rPr>
                <a:t>Server Under Attack</a:t>
              </a:r>
            </a:p>
          </p:txBody>
        </p:sp>
        <p:pic>
          <p:nvPicPr>
            <p:cNvPr id="74" name="Picture 7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55280" y="4251331"/>
              <a:ext cx="943769" cy="943769"/>
            </a:xfrm>
            <a:prstGeom prst="rect">
              <a:avLst/>
            </a:prstGeom>
          </p:spPr>
        </p:pic>
      </p:grpSp>
      <p:grpSp>
        <p:nvGrpSpPr>
          <p:cNvPr id="83" name="Group 82"/>
          <p:cNvGrpSpPr/>
          <p:nvPr/>
        </p:nvGrpSpPr>
        <p:grpSpPr>
          <a:xfrm>
            <a:off x="9900614" y="4005053"/>
            <a:ext cx="943769" cy="1136092"/>
            <a:chOff x="9900614" y="4222576"/>
            <a:chExt cx="943769" cy="1136092"/>
          </a:xfrm>
        </p:grpSpPr>
        <p:sp>
          <p:nvSpPr>
            <p:cNvPr id="16" name="TextBox 15"/>
            <p:cNvSpPr txBox="1"/>
            <p:nvPr/>
          </p:nvSpPr>
          <p:spPr>
            <a:xfrm>
              <a:off x="9938575" y="5127837"/>
              <a:ext cx="895610" cy="230831"/>
            </a:xfrm>
            <a:prstGeom prst="rect">
              <a:avLst/>
            </a:prstGeom>
            <a:noFill/>
          </p:spPr>
          <p:txBody>
            <a:bodyPr wrap="square" rtlCol="0">
              <a:spAutoFit/>
            </a:bodyPr>
            <a:lstStyle/>
            <a:p>
              <a:pPr algn="ctr"/>
              <a:r>
                <a:rPr lang="en-US" sz="900" dirty="0" smtClean="0">
                  <a:solidFill>
                    <a:prstClr val="black"/>
                  </a:solidFill>
                  <a:cs typeface="Arial"/>
                </a:rPr>
                <a:t>SQL Server</a:t>
              </a:r>
            </a:p>
          </p:txBody>
        </p:sp>
        <p:pic>
          <p:nvPicPr>
            <p:cNvPr id="75" name="Picture 7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00614" y="4222576"/>
              <a:ext cx="943769" cy="943769"/>
            </a:xfrm>
            <a:prstGeom prst="rect">
              <a:avLst/>
            </a:prstGeom>
          </p:spPr>
        </p:pic>
      </p:grpSp>
      <p:sp>
        <p:nvSpPr>
          <p:cNvPr id="84" name="Slide Number Placeholder 3"/>
          <p:cNvSpPr txBox="1">
            <a:spLocks/>
          </p:cNvSpPr>
          <p:nvPr/>
        </p:nvSpPr>
        <p:spPr>
          <a:xfrm>
            <a:off x="11474178" y="6345915"/>
            <a:ext cx="551279" cy="365125"/>
          </a:xfrm>
          <a:prstGeom prst="rect">
            <a:avLst/>
          </a:prstGeom>
        </p:spPr>
        <p:txBody>
          <a:bodyPr vert="horz" lIns="91422" tIns="45712" rIns="91422" bIns="45712"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ADCBCDC-D9A1-4D18-900F-347BD788E256}" type="slidenum">
              <a:rPr lang="en-US" smtClean="0">
                <a:solidFill>
                  <a:prstClr val="white"/>
                </a:solidFill>
              </a:rPr>
              <a:pPr>
                <a:defRPr/>
              </a:pPr>
              <a:t>9</a:t>
            </a:fld>
            <a:endParaRPr lang="en-US" dirty="0">
              <a:solidFill>
                <a:prstClr val="white"/>
              </a:solidFill>
            </a:endParaRPr>
          </a:p>
        </p:txBody>
      </p:sp>
      <p:grpSp>
        <p:nvGrpSpPr>
          <p:cNvPr id="32" name="Group 31"/>
          <p:cNvGrpSpPr/>
          <p:nvPr/>
        </p:nvGrpSpPr>
        <p:grpSpPr>
          <a:xfrm>
            <a:off x="885216" y="2958763"/>
            <a:ext cx="9971698" cy="796137"/>
            <a:chOff x="885216" y="2958763"/>
            <a:chExt cx="9971698" cy="796137"/>
          </a:xfrm>
        </p:grpSpPr>
        <p:grpSp>
          <p:nvGrpSpPr>
            <p:cNvPr id="5" name="Group 4"/>
            <p:cNvGrpSpPr/>
            <p:nvPr/>
          </p:nvGrpSpPr>
          <p:grpSpPr>
            <a:xfrm>
              <a:off x="885216" y="2974398"/>
              <a:ext cx="1592842" cy="761590"/>
              <a:chOff x="1138828" y="2974398"/>
              <a:chExt cx="1592842" cy="761590"/>
            </a:xfrm>
          </p:grpSpPr>
          <p:sp>
            <p:nvSpPr>
              <p:cNvPr id="8" name="Line 5"/>
              <p:cNvSpPr>
                <a:spLocks noChangeShapeType="1"/>
              </p:cNvSpPr>
              <p:nvPr/>
            </p:nvSpPr>
            <p:spPr bwMode="auto">
              <a:xfrm>
                <a:off x="1234269" y="2974398"/>
                <a:ext cx="1470025"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Line 6"/>
              <p:cNvSpPr>
                <a:spLocks noChangeShapeType="1"/>
              </p:cNvSpPr>
              <p:nvPr/>
            </p:nvSpPr>
            <p:spPr bwMode="auto">
              <a:xfrm>
                <a:off x="1234269" y="3735988"/>
                <a:ext cx="1470025"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140" name="Group 139"/>
              <p:cNvGrpSpPr/>
              <p:nvPr/>
            </p:nvGrpSpPr>
            <p:grpSpPr>
              <a:xfrm>
                <a:off x="1261645" y="3104938"/>
                <a:ext cx="1470025" cy="549275"/>
                <a:chOff x="5127626" y="3191602"/>
                <a:chExt cx="1470025" cy="549275"/>
              </a:xfrm>
            </p:grpSpPr>
            <p:sp>
              <p:nvSpPr>
                <p:cNvPr id="17" name="Freeform 8"/>
                <p:cNvSpPr>
                  <a:spLocks/>
                </p:cNvSpPr>
                <p:nvPr/>
              </p:nvSpPr>
              <p:spPr bwMode="auto">
                <a:xfrm>
                  <a:off x="5127626" y="3517039"/>
                  <a:ext cx="69850" cy="223838"/>
                </a:xfrm>
                <a:custGeom>
                  <a:avLst/>
                  <a:gdLst>
                    <a:gd name="T0" fmla="*/ 96 w 96"/>
                    <a:gd name="T1" fmla="*/ 247 h 304"/>
                    <a:gd name="T2" fmla="*/ 50 w 96"/>
                    <a:gd name="T3" fmla="*/ 304 h 304"/>
                    <a:gd name="T4" fmla="*/ 50 w 96"/>
                    <a:gd name="T5" fmla="*/ 304 h 304"/>
                    <a:gd name="T6" fmla="*/ 0 w 96"/>
                    <a:gd name="T7" fmla="*/ 247 h 304"/>
                    <a:gd name="T8" fmla="*/ 0 w 96"/>
                    <a:gd name="T9" fmla="*/ 53 h 304"/>
                    <a:gd name="T10" fmla="*/ 50 w 96"/>
                    <a:gd name="T11" fmla="*/ 0 h 304"/>
                    <a:gd name="T12" fmla="*/ 50 w 96"/>
                    <a:gd name="T13" fmla="*/ 0 h 304"/>
                    <a:gd name="T14" fmla="*/ 96 w 96"/>
                    <a:gd name="T15" fmla="*/ 53 h 304"/>
                    <a:gd name="T16" fmla="*/ 96 w 96"/>
                    <a:gd name="T17" fmla="*/ 24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4">
                      <a:moveTo>
                        <a:pt x="96" y="247"/>
                      </a:moveTo>
                      <a:cubicBezTo>
                        <a:pt x="96" y="277"/>
                        <a:pt x="77" y="304"/>
                        <a:pt x="50" y="304"/>
                      </a:cubicBezTo>
                      <a:cubicBezTo>
                        <a:pt x="50" y="304"/>
                        <a:pt x="50" y="304"/>
                        <a:pt x="50" y="304"/>
                      </a:cubicBezTo>
                      <a:cubicBezTo>
                        <a:pt x="23" y="304"/>
                        <a:pt x="0" y="277"/>
                        <a:pt x="0" y="247"/>
                      </a:cubicBezTo>
                      <a:cubicBezTo>
                        <a:pt x="0" y="53"/>
                        <a:pt x="0" y="53"/>
                        <a:pt x="0" y="53"/>
                      </a:cubicBezTo>
                      <a:cubicBezTo>
                        <a:pt x="0" y="23"/>
                        <a:pt x="23" y="0"/>
                        <a:pt x="50" y="0"/>
                      </a:cubicBezTo>
                      <a:cubicBezTo>
                        <a:pt x="50" y="0"/>
                        <a:pt x="50" y="0"/>
                        <a:pt x="50" y="0"/>
                      </a:cubicBezTo>
                      <a:cubicBezTo>
                        <a:pt x="77" y="0"/>
                        <a:pt x="96" y="23"/>
                        <a:pt x="96" y="53"/>
                      </a:cubicBezTo>
                      <a:lnTo>
                        <a:pt x="96" y="247"/>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9"/>
                <p:cNvSpPr>
                  <a:spLocks/>
                </p:cNvSpPr>
                <p:nvPr/>
              </p:nvSpPr>
              <p:spPr bwMode="auto">
                <a:xfrm>
                  <a:off x="6527801" y="3517039"/>
                  <a:ext cx="69850" cy="223838"/>
                </a:xfrm>
                <a:custGeom>
                  <a:avLst/>
                  <a:gdLst>
                    <a:gd name="T0" fmla="*/ 96 w 96"/>
                    <a:gd name="T1" fmla="*/ 247 h 304"/>
                    <a:gd name="T2" fmla="*/ 50 w 96"/>
                    <a:gd name="T3" fmla="*/ 304 h 304"/>
                    <a:gd name="T4" fmla="*/ 50 w 96"/>
                    <a:gd name="T5" fmla="*/ 304 h 304"/>
                    <a:gd name="T6" fmla="*/ 0 w 96"/>
                    <a:gd name="T7" fmla="*/ 247 h 304"/>
                    <a:gd name="T8" fmla="*/ 0 w 96"/>
                    <a:gd name="T9" fmla="*/ 53 h 304"/>
                    <a:gd name="T10" fmla="*/ 50 w 96"/>
                    <a:gd name="T11" fmla="*/ 0 h 304"/>
                    <a:gd name="T12" fmla="*/ 50 w 96"/>
                    <a:gd name="T13" fmla="*/ 0 h 304"/>
                    <a:gd name="T14" fmla="*/ 96 w 96"/>
                    <a:gd name="T15" fmla="*/ 53 h 304"/>
                    <a:gd name="T16" fmla="*/ 96 w 96"/>
                    <a:gd name="T17" fmla="*/ 24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4">
                      <a:moveTo>
                        <a:pt x="96" y="247"/>
                      </a:moveTo>
                      <a:cubicBezTo>
                        <a:pt x="96" y="277"/>
                        <a:pt x="77" y="304"/>
                        <a:pt x="50" y="304"/>
                      </a:cubicBezTo>
                      <a:cubicBezTo>
                        <a:pt x="50" y="304"/>
                        <a:pt x="50" y="304"/>
                        <a:pt x="50" y="304"/>
                      </a:cubicBezTo>
                      <a:cubicBezTo>
                        <a:pt x="23" y="304"/>
                        <a:pt x="0" y="277"/>
                        <a:pt x="0" y="247"/>
                      </a:cubicBezTo>
                      <a:cubicBezTo>
                        <a:pt x="0" y="53"/>
                        <a:pt x="0" y="53"/>
                        <a:pt x="0" y="53"/>
                      </a:cubicBezTo>
                      <a:cubicBezTo>
                        <a:pt x="0" y="23"/>
                        <a:pt x="23" y="0"/>
                        <a:pt x="50" y="0"/>
                      </a:cubicBezTo>
                      <a:cubicBezTo>
                        <a:pt x="50" y="0"/>
                        <a:pt x="50" y="0"/>
                        <a:pt x="50" y="0"/>
                      </a:cubicBezTo>
                      <a:cubicBezTo>
                        <a:pt x="77" y="0"/>
                        <a:pt x="96" y="23"/>
                        <a:pt x="96" y="53"/>
                      </a:cubicBezTo>
                      <a:lnTo>
                        <a:pt x="96" y="247"/>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Rectangle 10"/>
                <p:cNvSpPr>
                  <a:spLocks noChangeArrowheads="1"/>
                </p:cNvSpPr>
                <p:nvPr/>
              </p:nvSpPr>
              <p:spPr bwMode="auto">
                <a:xfrm>
                  <a:off x="5221289" y="3548789"/>
                  <a:ext cx="1285875" cy="157163"/>
                </a:xfrm>
                <a:prstGeom prst="rect">
                  <a:avLst/>
                </a:prstGeom>
                <a:solidFill>
                  <a:srgbClr val="F475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11"/>
                <p:cNvSpPr>
                  <a:spLocks/>
                </p:cNvSpPr>
                <p:nvPr/>
              </p:nvSpPr>
              <p:spPr bwMode="auto">
                <a:xfrm>
                  <a:off x="5241926" y="3569427"/>
                  <a:ext cx="652463" cy="20638"/>
                </a:xfrm>
                <a:custGeom>
                  <a:avLst/>
                  <a:gdLst>
                    <a:gd name="T0" fmla="*/ 888 w 888"/>
                    <a:gd name="T1" fmla="*/ 14 h 28"/>
                    <a:gd name="T2" fmla="*/ 874 w 888"/>
                    <a:gd name="T3" fmla="*/ 28 h 28"/>
                    <a:gd name="T4" fmla="*/ 14 w 888"/>
                    <a:gd name="T5" fmla="*/ 28 h 28"/>
                    <a:gd name="T6" fmla="*/ 0 w 888"/>
                    <a:gd name="T7" fmla="*/ 14 h 28"/>
                    <a:gd name="T8" fmla="*/ 0 w 888"/>
                    <a:gd name="T9" fmla="*/ 14 h 28"/>
                    <a:gd name="T10" fmla="*/ 14 w 888"/>
                    <a:gd name="T11" fmla="*/ 0 h 28"/>
                    <a:gd name="T12" fmla="*/ 874 w 888"/>
                    <a:gd name="T13" fmla="*/ 0 h 28"/>
                    <a:gd name="T14" fmla="*/ 888 w 888"/>
                    <a:gd name="T15" fmla="*/ 14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8" h="28">
                      <a:moveTo>
                        <a:pt x="888" y="14"/>
                      </a:moveTo>
                      <a:cubicBezTo>
                        <a:pt x="888" y="22"/>
                        <a:pt x="882" y="28"/>
                        <a:pt x="874" y="28"/>
                      </a:cubicBezTo>
                      <a:cubicBezTo>
                        <a:pt x="14" y="28"/>
                        <a:pt x="14" y="28"/>
                        <a:pt x="14" y="28"/>
                      </a:cubicBezTo>
                      <a:cubicBezTo>
                        <a:pt x="6" y="28"/>
                        <a:pt x="0" y="22"/>
                        <a:pt x="0" y="14"/>
                      </a:cubicBezTo>
                      <a:cubicBezTo>
                        <a:pt x="0" y="14"/>
                        <a:pt x="0" y="14"/>
                        <a:pt x="0" y="14"/>
                      </a:cubicBezTo>
                      <a:cubicBezTo>
                        <a:pt x="0" y="6"/>
                        <a:pt x="6" y="0"/>
                        <a:pt x="14" y="0"/>
                      </a:cubicBezTo>
                      <a:cubicBezTo>
                        <a:pt x="874" y="0"/>
                        <a:pt x="874" y="0"/>
                        <a:pt x="874" y="0"/>
                      </a:cubicBezTo>
                      <a:cubicBezTo>
                        <a:pt x="882" y="0"/>
                        <a:pt x="888" y="6"/>
                        <a:pt x="888"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3" name="Rectangle 72"/>
                <p:cNvSpPr>
                  <a:spLocks noChangeArrowheads="1"/>
                </p:cNvSpPr>
                <p:nvPr/>
              </p:nvSpPr>
              <p:spPr bwMode="auto">
                <a:xfrm>
                  <a:off x="5668964" y="3191602"/>
                  <a:ext cx="8704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100" dirty="0" smtClean="0">
                      <a:solidFill>
                        <a:srgbClr val="010101"/>
                      </a:solidFill>
                      <a:latin typeface="Calibri" pitchFamily="34" charset="0"/>
                    </a:rPr>
                    <a:t>INTERNET PIPE</a:t>
                  </a:r>
                  <a:endParaRPr lang="en-US" altLang="en-US" sz="1600" dirty="0" smtClean="0">
                    <a:solidFill>
                      <a:prstClr val="black"/>
                    </a:solidFill>
                  </a:endParaRPr>
                </a:p>
              </p:txBody>
            </p:sp>
            <p:sp>
              <p:nvSpPr>
                <p:cNvPr id="134" name="Rectangle 73"/>
                <p:cNvSpPr>
                  <a:spLocks noChangeArrowheads="1"/>
                </p:cNvSpPr>
                <p:nvPr/>
              </p:nvSpPr>
              <p:spPr bwMode="auto">
                <a:xfrm>
                  <a:off x="5688014" y="3367814"/>
                  <a:ext cx="12858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smtClean="0">
                      <a:solidFill>
                        <a:srgbClr val="010101"/>
                      </a:solidFill>
                      <a:latin typeface="Calibri" pitchFamily="34" charset="0"/>
                    </a:rPr>
                    <a:t>(S</a:t>
                  </a:r>
                  <a:endParaRPr lang="en-US" altLang="en-US" smtClean="0">
                    <a:solidFill>
                      <a:prstClr val="black"/>
                    </a:solidFill>
                  </a:endParaRPr>
                </a:p>
              </p:txBody>
            </p:sp>
            <p:sp>
              <p:nvSpPr>
                <p:cNvPr id="135" name="Rectangle 74"/>
                <p:cNvSpPr>
                  <a:spLocks noChangeArrowheads="1"/>
                </p:cNvSpPr>
                <p:nvPr/>
              </p:nvSpPr>
              <p:spPr bwMode="auto">
                <a:xfrm>
                  <a:off x="5756276" y="3367814"/>
                  <a:ext cx="10318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smtClean="0">
                      <a:solidFill>
                        <a:srgbClr val="010101"/>
                      </a:solidFill>
                      <a:latin typeface="Calibri" pitchFamily="34" charset="0"/>
                    </a:rPr>
                    <a:t>a</a:t>
                  </a:r>
                  <a:endParaRPr lang="en-US" altLang="en-US" smtClean="0">
                    <a:solidFill>
                      <a:prstClr val="black"/>
                    </a:solidFill>
                  </a:endParaRPr>
                </a:p>
              </p:txBody>
            </p:sp>
            <p:sp>
              <p:nvSpPr>
                <p:cNvPr id="136" name="Rectangle 75"/>
                <p:cNvSpPr>
                  <a:spLocks noChangeArrowheads="1"/>
                </p:cNvSpPr>
                <p:nvPr/>
              </p:nvSpPr>
              <p:spPr bwMode="auto">
                <a:xfrm>
                  <a:off x="5799139" y="3367814"/>
                  <a:ext cx="14128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dirty="0" err="1" smtClean="0">
                      <a:solidFill>
                        <a:srgbClr val="010101"/>
                      </a:solidFill>
                      <a:latin typeface="Calibri" pitchFamily="34" charset="0"/>
                    </a:rPr>
                    <a:t>tu</a:t>
                  </a:r>
                  <a:endParaRPr lang="en-US" altLang="en-US" dirty="0" smtClean="0">
                    <a:solidFill>
                      <a:prstClr val="black"/>
                    </a:solidFill>
                  </a:endParaRPr>
                </a:p>
              </p:txBody>
            </p:sp>
            <p:sp>
              <p:nvSpPr>
                <p:cNvPr id="137" name="Rectangle 76"/>
                <p:cNvSpPr>
                  <a:spLocks noChangeArrowheads="1"/>
                </p:cNvSpPr>
                <p:nvPr/>
              </p:nvSpPr>
              <p:spPr bwMode="auto">
                <a:xfrm>
                  <a:off x="5878514" y="3367814"/>
                  <a:ext cx="87313"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smtClean="0">
                      <a:solidFill>
                        <a:srgbClr val="010101"/>
                      </a:solidFill>
                      <a:latin typeface="Calibri" pitchFamily="34" charset="0"/>
                    </a:rPr>
                    <a:t>r</a:t>
                  </a:r>
                  <a:endParaRPr lang="en-US" altLang="en-US" smtClean="0">
                    <a:solidFill>
                      <a:prstClr val="black"/>
                    </a:solidFill>
                  </a:endParaRPr>
                </a:p>
              </p:txBody>
            </p:sp>
            <p:sp>
              <p:nvSpPr>
                <p:cNvPr id="138" name="Rectangle 77"/>
                <p:cNvSpPr>
                  <a:spLocks noChangeArrowheads="1"/>
                </p:cNvSpPr>
                <p:nvPr/>
              </p:nvSpPr>
              <p:spPr bwMode="auto">
                <a:xfrm>
                  <a:off x="5908676" y="3367814"/>
                  <a:ext cx="101600"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dirty="0" smtClean="0">
                      <a:solidFill>
                        <a:srgbClr val="010101"/>
                      </a:solidFill>
                      <a:latin typeface="Calibri" pitchFamily="34" charset="0"/>
                    </a:rPr>
                    <a:t>a</a:t>
                  </a:r>
                  <a:endParaRPr lang="en-US" altLang="en-US" dirty="0" smtClean="0">
                    <a:solidFill>
                      <a:prstClr val="black"/>
                    </a:solidFill>
                  </a:endParaRPr>
                </a:p>
              </p:txBody>
            </p:sp>
            <p:sp>
              <p:nvSpPr>
                <p:cNvPr id="139" name="Rectangle 78"/>
                <p:cNvSpPr>
                  <a:spLocks noChangeArrowheads="1"/>
                </p:cNvSpPr>
                <p:nvPr/>
              </p:nvSpPr>
              <p:spPr bwMode="auto">
                <a:xfrm>
                  <a:off x="5951539" y="3367814"/>
                  <a:ext cx="247650"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dirty="0" err="1" smtClean="0">
                      <a:solidFill>
                        <a:srgbClr val="010101"/>
                      </a:solidFill>
                      <a:latin typeface="Calibri" pitchFamily="34" charset="0"/>
                    </a:rPr>
                    <a:t>tion</a:t>
                  </a:r>
                  <a:r>
                    <a:rPr lang="en-US" altLang="en-US" sz="700" dirty="0" smtClean="0">
                      <a:solidFill>
                        <a:srgbClr val="010101"/>
                      </a:solidFill>
                      <a:latin typeface="Calibri" pitchFamily="34" charset="0"/>
                    </a:rPr>
                    <a:t>)</a:t>
                  </a:r>
                  <a:endParaRPr lang="en-US" altLang="en-US" dirty="0" smtClean="0">
                    <a:solidFill>
                      <a:prstClr val="black"/>
                    </a:solidFill>
                  </a:endParaRPr>
                </a:p>
              </p:txBody>
            </p:sp>
          </p:grpSp>
          <p:sp>
            <p:nvSpPr>
              <p:cNvPr id="150" name="TextBox 149"/>
              <p:cNvSpPr txBox="1"/>
              <p:nvPr/>
            </p:nvSpPr>
            <p:spPr>
              <a:xfrm>
                <a:off x="1138828" y="3027026"/>
                <a:ext cx="759619" cy="461665"/>
              </a:xfrm>
              <a:prstGeom prst="rect">
                <a:avLst/>
              </a:prstGeom>
              <a:noFill/>
            </p:spPr>
            <p:txBody>
              <a:bodyPr wrap="square" rtlCol="0">
                <a:spAutoFit/>
              </a:bodyPr>
              <a:lstStyle/>
              <a:p>
                <a:r>
                  <a:rPr lang="en-US" sz="2400" b="1" dirty="0" smtClean="0">
                    <a:solidFill>
                      <a:prstClr val="black"/>
                    </a:solidFill>
                  </a:rPr>
                  <a:t>36%</a:t>
                </a:r>
                <a:endParaRPr lang="en-US" sz="2400" b="1" dirty="0">
                  <a:solidFill>
                    <a:prstClr val="black"/>
                  </a:solidFill>
                </a:endParaRPr>
              </a:p>
            </p:txBody>
          </p:sp>
        </p:grpSp>
        <p:grpSp>
          <p:nvGrpSpPr>
            <p:cNvPr id="6" name="Group 5"/>
            <p:cNvGrpSpPr/>
            <p:nvPr/>
          </p:nvGrpSpPr>
          <p:grpSpPr>
            <a:xfrm>
              <a:off x="2711522" y="2974398"/>
              <a:ext cx="1480592" cy="766353"/>
              <a:chOff x="3561309" y="2974398"/>
              <a:chExt cx="1480592" cy="766353"/>
            </a:xfrm>
          </p:grpSpPr>
          <p:grpSp>
            <p:nvGrpSpPr>
              <p:cNvPr id="141" name="Group 140"/>
              <p:cNvGrpSpPr/>
              <p:nvPr/>
            </p:nvGrpSpPr>
            <p:grpSpPr>
              <a:xfrm>
                <a:off x="3563938" y="2974398"/>
                <a:ext cx="1477963" cy="766353"/>
                <a:chOff x="6870701" y="3121386"/>
                <a:chExt cx="1477963" cy="766353"/>
              </a:xfrm>
            </p:grpSpPr>
            <p:sp>
              <p:nvSpPr>
                <p:cNvPr id="98" name="Line 37"/>
                <p:cNvSpPr>
                  <a:spLocks noChangeShapeType="1"/>
                </p:cNvSpPr>
                <p:nvPr/>
              </p:nvSpPr>
              <p:spPr bwMode="auto">
                <a:xfrm>
                  <a:off x="6870701" y="3887739"/>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0" name="Rectangle 39"/>
                <p:cNvSpPr>
                  <a:spLocks noChangeArrowheads="1"/>
                </p:cNvSpPr>
                <p:nvPr/>
              </p:nvSpPr>
              <p:spPr bwMode="auto">
                <a:xfrm>
                  <a:off x="6978651" y="3529739"/>
                  <a:ext cx="2452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100" dirty="0" smtClean="0">
                      <a:solidFill>
                        <a:srgbClr val="010101"/>
                      </a:solidFill>
                      <a:latin typeface="Calibri" pitchFamily="34" charset="0"/>
                    </a:rPr>
                    <a:t>FIRE</a:t>
                  </a:r>
                  <a:endParaRPr lang="en-US" altLang="en-US" dirty="0" smtClean="0">
                    <a:solidFill>
                      <a:prstClr val="black"/>
                    </a:solidFill>
                  </a:endParaRPr>
                </a:p>
              </p:txBody>
            </p:sp>
            <p:sp>
              <p:nvSpPr>
                <p:cNvPr id="101" name="Rectangle 40"/>
                <p:cNvSpPr>
                  <a:spLocks noChangeArrowheads="1"/>
                </p:cNvSpPr>
                <p:nvPr/>
              </p:nvSpPr>
              <p:spPr bwMode="auto">
                <a:xfrm>
                  <a:off x="7208839" y="3529739"/>
                  <a:ext cx="1250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100" dirty="0" smtClean="0">
                      <a:solidFill>
                        <a:srgbClr val="010101"/>
                      </a:solidFill>
                      <a:latin typeface="Calibri" pitchFamily="34" charset="0"/>
                    </a:rPr>
                    <a:t>W</a:t>
                  </a:r>
                  <a:endParaRPr lang="en-US" altLang="en-US" dirty="0" smtClean="0">
                    <a:solidFill>
                      <a:prstClr val="black"/>
                    </a:solidFill>
                  </a:endParaRPr>
                </a:p>
              </p:txBody>
            </p:sp>
            <p:sp>
              <p:nvSpPr>
                <p:cNvPr id="102" name="Rectangle 41"/>
                <p:cNvSpPr>
                  <a:spLocks noChangeArrowheads="1"/>
                </p:cNvSpPr>
                <p:nvPr/>
              </p:nvSpPr>
              <p:spPr bwMode="auto">
                <a:xfrm>
                  <a:off x="7321551" y="3529739"/>
                  <a:ext cx="20037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100" dirty="0" smtClean="0">
                      <a:solidFill>
                        <a:srgbClr val="010101"/>
                      </a:solidFill>
                      <a:latin typeface="Calibri" pitchFamily="34" charset="0"/>
                    </a:rPr>
                    <a:t>ALL</a:t>
                  </a:r>
                  <a:endParaRPr lang="en-US" altLang="en-US" dirty="0" smtClean="0">
                    <a:solidFill>
                      <a:prstClr val="black"/>
                    </a:solidFill>
                  </a:endParaRPr>
                </a:p>
              </p:txBody>
            </p:sp>
            <p:sp>
              <p:nvSpPr>
                <p:cNvPr id="103" name="Line 42"/>
                <p:cNvSpPr>
                  <a:spLocks noChangeShapeType="1"/>
                </p:cNvSpPr>
                <p:nvPr/>
              </p:nvSpPr>
              <p:spPr bwMode="auto">
                <a:xfrm>
                  <a:off x="6870701" y="3121386"/>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4" name="Freeform 43"/>
                <p:cNvSpPr>
                  <a:spLocks noEditPoints="1"/>
                </p:cNvSpPr>
                <p:nvPr/>
              </p:nvSpPr>
              <p:spPr bwMode="auto">
                <a:xfrm>
                  <a:off x="8099426" y="3221764"/>
                  <a:ext cx="249238" cy="342900"/>
                </a:xfrm>
                <a:custGeom>
                  <a:avLst/>
                  <a:gdLst>
                    <a:gd name="T0" fmla="*/ 326 w 339"/>
                    <a:gd name="T1" fmla="*/ 233 h 466"/>
                    <a:gd name="T2" fmla="*/ 179 w 339"/>
                    <a:gd name="T3" fmla="*/ 7 h 466"/>
                    <a:gd name="T4" fmla="*/ 172 w 339"/>
                    <a:gd name="T5" fmla="*/ 51 h 466"/>
                    <a:gd name="T6" fmla="*/ 83 w 339"/>
                    <a:gd name="T7" fmla="*/ 0 h 466"/>
                    <a:gd name="T8" fmla="*/ 72 w 339"/>
                    <a:gd name="T9" fmla="*/ 125 h 466"/>
                    <a:gd name="T10" fmla="*/ 0 w 339"/>
                    <a:gd name="T11" fmla="*/ 121 h 466"/>
                    <a:gd name="T12" fmla="*/ 16 w 339"/>
                    <a:gd name="T13" fmla="*/ 238 h 466"/>
                    <a:gd name="T14" fmla="*/ 6 w 339"/>
                    <a:gd name="T15" fmla="*/ 278 h 466"/>
                    <a:gd name="T16" fmla="*/ 6 w 339"/>
                    <a:gd name="T17" fmla="*/ 279 h 466"/>
                    <a:gd name="T18" fmla="*/ 6 w 339"/>
                    <a:gd name="T19" fmla="*/ 279 h 466"/>
                    <a:gd name="T20" fmla="*/ 5 w 339"/>
                    <a:gd name="T21" fmla="*/ 299 h 466"/>
                    <a:gd name="T22" fmla="*/ 172 w 339"/>
                    <a:gd name="T23" fmla="*/ 466 h 466"/>
                    <a:gd name="T24" fmla="*/ 339 w 339"/>
                    <a:gd name="T25" fmla="*/ 299 h 466"/>
                    <a:gd name="T26" fmla="*/ 326 w 339"/>
                    <a:gd name="T27" fmla="*/ 233 h 466"/>
                    <a:gd name="T28" fmla="*/ 251 w 339"/>
                    <a:gd name="T29" fmla="*/ 363 h 466"/>
                    <a:gd name="T30" fmla="*/ 178 w 339"/>
                    <a:gd name="T31" fmla="*/ 417 h 466"/>
                    <a:gd name="T32" fmla="*/ 102 w 339"/>
                    <a:gd name="T33" fmla="*/ 341 h 466"/>
                    <a:gd name="T34" fmla="*/ 119 w 339"/>
                    <a:gd name="T35" fmla="*/ 294 h 466"/>
                    <a:gd name="T36" fmla="*/ 119 w 339"/>
                    <a:gd name="T37" fmla="*/ 294 h 466"/>
                    <a:gd name="T38" fmla="*/ 119 w 339"/>
                    <a:gd name="T39" fmla="*/ 294 h 466"/>
                    <a:gd name="T40" fmla="*/ 130 w 339"/>
                    <a:gd name="T41" fmla="*/ 283 h 466"/>
                    <a:gd name="T42" fmla="*/ 178 w 339"/>
                    <a:gd name="T43" fmla="*/ 199 h 466"/>
                    <a:gd name="T44" fmla="*/ 251 w 339"/>
                    <a:gd name="T45" fmla="*/ 363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9" h="466">
                      <a:moveTo>
                        <a:pt x="326" y="233"/>
                      </a:moveTo>
                      <a:cubicBezTo>
                        <a:pt x="309" y="185"/>
                        <a:pt x="270" y="113"/>
                        <a:pt x="179" y="7"/>
                      </a:cubicBezTo>
                      <a:cubicBezTo>
                        <a:pt x="179" y="7"/>
                        <a:pt x="179" y="48"/>
                        <a:pt x="172" y="51"/>
                      </a:cubicBezTo>
                      <a:cubicBezTo>
                        <a:pt x="172" y="51"/>
                        <a:pt x="130" y="4"/>
                        <a:pt x="83" y="0"/>
                      </a:cubicBezTo>
                      <a:cubicBezTo>
                        <a:pt x="83" y="0"/>
                        <a:pt x="96" y="96"/>
                        <a:pt x="72" y="125"/>
                      </a:cubicBezTo>
                      <a:cubicBezTo>
                        <a:pt x="72" y="125"/>
                        <a:pt x="36" y="109"/>
                        <a:pt x="0" y="121"/>
                      </a:cubicBezTo>
                      <a:cubicBezTo>
                        <a:pt x="0" y="121"/>
                        <a:pt x="31" y="155"/>
                        <a:pt x="16" y="238"/>
                      </a:cubicBezTo>
                      <a:cubicBezTo>
                        <a:pt x="11" y="251"/>
                        <a:pt x="8" y="264"/>
                        <a:pt x="6" y="278"/>
                      </a:cubicBezTo>
                      <a:cubicBezTo>
                        <a:pt x="6" y="279"/>
                        <a:pt x="6" y="279"/>
                        <a:pt x="6" y="279"/>
                      </a:cubicBezTo>
                      <a:cubicBezTo>
                        <a:pt x="6" y="279"/>
                        <a:pt x="6" y="279"/>
                        <a:pt x="6" y="279"/>
                      </a:cubicBezTo>
                      <a:cubicBezTo>
                        <a:pt x="5" y="286"/>
                        <a:pt x="5" y="292"/>
                        <a:pt x="5" y="299"/>
                      </a:cubicBezTo>
                      <a:cubicBezTo>
                        <a:pt x="5" y="391"/>
                        <a:pt x="79" y="466"/>
                        <a:pt x="172" y="466"/>
                      </a:cubicBezTo>
                      <a:cubicBezTo>
                        <a:pt x="264" y="466"/>
                        <a:pt x="339" y="391"/>
                        <a:pt x="339" y="299"/>
                      </a:cubicBezTo>
                      <a:cubicBezTo>
                        <a:pt x="339" y="275"/>
                        <a:pt x="334" y="253"/>
                        <a:pt x="326" y="233"/>
                      </a:cubicBezTo>
                      <a:close/>
                      <a:moveTo>
                        <a:pt x="251" y="363"/>
                      </a:moveTo>
                      <a:cubicBezTo>
                        <a:pt x="242" y="394"/>
                        <a:pt x="213" y="417"/>
                        <a:pt x="178" y="417"/>
                      </a:cubicBezTo>
                      <a:cubicBezTo>
                        <a:pt x="136" y="417"/>
                        <a:pt x="102" y="383"/>
                        <a:pt x="102" y="341"/>
                      </a:cubicBezTo>
                      <a:cubicBezTo>
                        <a:pt x="102" y="323"/>
                        <a:pt x="109" y="307"/>
                        <a:pt x="119" y="294"/>
                      </a:cubicBezTo>
                      <a:cubicBezTo>
                        <a:pt x="119" y="294"/>
                        <a:pt x="119" y="294"/>
                        <a:pt x="119" y="294"/>
                      </a:cubicBezTo>
                      <a:cubicBezTo>
                        <a:pt x="119" y="294"/>
                        <a:pt x="119" y="294"/>
                        <a:pt x="119" y="294"/>
                      </a:cubicBezTo>
                      <a:cubicBezTo>
                        <a:pt x="123" y="290"/>
                        <a:pt x="126" y="286"/>
                        <a:pt x="130" y="283"/>
                      </a:cubicBezTo>
                      <a:cubicBezTo>
                        <a:pt x="169" y="241"/>
                        <a:pt x="178" y="199"/>
                        <a:pt x="178" y="199"/>
                      </a:cubicBezTo>
                      <a:cubicBezTo>
                        <a:pt x="279" y="291"/>
                        <a:pt x="251" y="363"/>
                        <a:pt x="251" y="363"/>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5" name="Freeform 44"/>
                <p:cNvSpPr>
                  <a:spLocks/>
                </p:cNvSpPr>
                <p:nvPr/>
              </p:nvSpPr>
              <p:spPr bwMode="auto">
                <a:xfrm>
                  <a:off x="7824789" y="3301139"/>
                  <a:ext cx="271463" cy="120650"/>
                </a:xfrm>
                <a:custGeom>
                  <a:avLst/>
                  <a:gdLst>
                    <a:gd name="T0" fmla="*/ 10 w 369"/>
                    <a:gd name="T1" fmla="*/ 164 h 164"/>
                    <a:gd name="T2" fmla="*/ 346 w 369"/>
                    <a:gd name="T3" fmla="*/ 164 h 164"/>
                    <a:gd name="T4" fmla="*/ 357 w 369"/>
                    <a:gd name="T5" fmla="*/ 121 h 164"/>
                    <a:gd name="T6" fmla="*/ 348 w 369"/>
                    <a:gd name="T7" fmla="*/ 0 h 164"/>
                    <a:gd name="T8" fmla="*/ 10 w 369"/>
                    <a:gd name="T9" fmla="*/ 0 h 164"/>
                    <a:gd name="T10" fmla="*/ 0 w 369"/>
                    <a:gd name="T11" fmla="*/ 10 h 164"/>
                    <a:gd name="T12" fmla="*/ 0 w 369"/>
                    <a:gd name="T13" fmla="*/ 154 h 164"/>
                    <a:gd name="T14" fmla="*/ 10 w 369"/>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9" h="164">
                      <a:moveTo>
                        <a:pt x="10" y="164"/>
                      </a:moveTo>
                      <a:cubicBezTo>
                        <a:pt x="346" y="164"/>
                        <a:pt x="346" y="164"/>
                        <a:pt x="346" y="164"/>
                      </a:cubicBezTo>
                      <a:cubicBezTo>
                        <a:pt x="348" y="149"/>
                        <a:pt x="352" y="135"/>
                        <a:pt x="357" y="121"/>
                      </a:cubicBezTo>
                      <a:cubicBezTo>
                        <a:pt x="369" y="58"/>
                        <a:pt x="357" y="19"/>
                        <a:pt x="348" y="0"/>
                      </a:cubicBezTo>
                      <a:cubicBezTo>
                        <a:pt x="10" y="0"/>
                        <a:pt x="10" y="0"/>
                        <a:pt x="10" y="0"/>
                      </a:cubicBezTo>
                      <a:cubicBezTo>
                        <a:pt x="4" y="0"/>
                        <a:pt x="0" y="4"/>
                        <a:pt x="0" y="10"/>
                      </a:cubicBezTo>
                      <a:cubicBezTo>
                        <a:pt x="0" y="154"/>
                        <a:pt x="0" y="154"/>
                        <a:pt x="0" y="154"/>
                      </a:cubicBezTo>
                      <a:cubicBezTo>
                        <a:pt x="0" y="160"/>
                        <a:pt x="4" y="164"/>
                        <a:pt x="10" y="164"/>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6" name="Freeform 45"/>
                <p:cNvSpPr>
                  <a:spLocks/>
                </p:cNvSpPr>
                <p:nvPr/>
              </p:nvSpPr>
              <p:spPr bwMode="auto">
                <a:xfrm>
                  <a:off x="7607301" y="3436077"/>
                  <a:ext cx="360363" cy="120650"/>
                </a:xfrm>
                <a:custGeom>
                  <a:avLst/>
                  <a:gdLst>
                    <a:gd name="T0" fmla="*/ 10 w 491"/>
                    <a:gd name="T1" fmla="*/ 165 h 165"/>
                    <a:gd name="T2" fmla="*/ 480 w 491"/>
                    <a:gd name="T3" fmla="*/ 165 h 165"/>
                    <a:gd name="T4" fmla="*/ 491 w 491"/>
                    <a:gd name="T5" fmla="*/ 154 h 165"/>
                    <a:gd name="T6" fmla="*/ 491 w 491"/>
                    <a:gd name="T7" fmla="*/ 10 h 165"/>
                    <a:gd name="T8" fmla="*/ 480 w 491"/>
                    <a:gd name="T9" fmla="*/ 0 h 165"/>
                    <a:gd name="T10" fmla="*/ 10 w 491"/>
                    <a:gd name="T11" fmla="*/ 0 h 165"/>
                    <a:gd name="T12" fmla="*/ 0 w 491"/>
                    <a:gd name="T13" fmla="*/ 10 h 165"/>
                    <a:gd name="T14" fmla="*/ 0 w 491"/>
                    <a:gd name="T15" fmla="*/ 154 h 165"/>
                    <a:gd name="T16" fmla="*/ 10 w 491"/>
                    <a:gd name="T17"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1" h="165">
                      <a:moveTo>
                        <a:pt x="10" y="165"/>
                      </a:moveTo>
                      <a:cubicBezTo>
                        <a:pt x="480" y="165"/>
                        <a:pt x="480" y="165"/>
                        <a:pt x="480" y="165"/>
                      </a:cubicBezTo>
                      <a:cubicBezTo>
                        <a:pt x="486" y="165"/>
                        <a:pt x="491" y="160"/>
                        <a:pt x="491" y="154"/>
                      </a:cubicBezTo>
                      <a:cubicBezTo>
                        <a:pt x="491" y="10"/>
                        <a:pt x="491" y="10"/>
                        <a:pt x="491" y="10"/>
                      </a:cubicBezTo>
                      <a:cubicBezTo>
                        <a:pt x="491" y="5"/>
                        <a:pt x="486" y="0"/>
                        <a:pt x="480" y="0"/>
                      </a:cubicBezTo>
                      <a:cubicBezTo>
                        <a:pt x="10" y="0"/>
                        <a:pt x="10" y="0"/>
                        <a:pt x="10" y="0"/>
                      </a:cubicBezTo>
                      <a:cubicBezTo>
                        <a:pt x="5" y="0"/>
                        <a:pt x="0" y="5"/>
                        <a:pt x="0" y="10"/>
                      </a:cubicBezTo>
                      <a:cubicBezTo>
                        <a:pt x="0" y="154"/>
                        <a:pt x="0" y="154"/>
                        <a:pt x="0" y="154"/>
                      </a:cubicBezTo>
                      <a:cubicBezTo>
                        <a:pt x="0" y="160"/>
                        <a:pt x="5" y="165"/>
                        <a:pt x="10" y="165"/>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7" name="Freeform 46"/>
                <p:cNvSpPr>
                  <a:spLocks/>
                </p:cNvSpPr>
                <p:nvPr/>
              </p:nvSpPr>
              <p:spPr bwMode="auto">
                <a:xfrm>
                  <a:off x="7983539" y="3436077"/>
                  <a:ext cx="142875" cy="120650"/>
                </a:xfrm>
                <a:custGeom>
                  <a:avLst/>
                  <a:gdLst>
                    <a:gd name="T0" fmla="*/ 11 w 194"/>
                    <a:gd name="T1" fmla="*/ 0 h 165"/>
                    <a:gd name="T2" fmla="*/ 0 w 194"/>
                    <a:gd name="T3" fmla="*/ 10 h 165"/>
                    <a:gd name="T4" fmla="*/ 0 w 194"/>
                    <a:gd name="T5" fmla="*/ 154 h 165"/>
                    <a:gd name="T6" fmla="*/ 11 w 194"/>
                    <a:gd name="T7" fmla="*/ 165 h 165"/>
                    <a:gd name="T8" fmla="*/ 185 w 194"/>
                    <a:gd name="T9" fmla="*/ 165 h 165"/>
                    <a:gd name="T10" fmla="*/ 194 w 194"/>
                    <a:gd name="T11" fmla="*/ 158 h 165"/>
                    <a:gd name="T12" fmla="*/ 127 w 194"/>
                    <a:gd name="T13" fmla="*/ 10 h 165"/>
                    <a:gd name="T14" fmla="*/ 127 w 194"/>
                    <a:gd name="T15" fmla="*/ 0 h 165"/>
                    <a:gd name="T16" fmla="*/ 11 w 194"/>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65">
                      <a:moveTo>
                        <a:pt x="11" y="0"/>
                      </a:moveTo>
                      <a:cubicBezTo>
                        <a:pt x="5" y="0"/>
                        <a:pt x="0" y="5"/>
                        <a:pt x="0" y="10"/>
                      </a:cubicBezTo>
                      <a:cubicBezTo>
                        <a:pt x="0" y="154"/>
                        <a:pt x="0" y="154"/>
                        <a:pt x="0" y="154"/>
                      </a:cubicBezTo>
                      <a:cubicBezTo>
                        <a:pt x="0" y="160"/>
                        <a:pt x="5" y="165"/>
                        <a:pt x="11" y="165"/>
                      </a:cubicBezTo>
                      <a:cubicBezTo>
                        <a:pt x="185" y="165"/>
                        <a:pt x="185" y="165"/>
                        <a:pt x="185" y="165"/>
                      </a:cubicBezTo>
                      <a:cubicBezTo>
                        <a:pt x="189" y="165"/>
                        <a:pt x="193" y="162"/>
                        <a:pt x="194" y="158"/>
                      </a:cubicBezTo>
                      <a:cubicBezTo>
                        <a:pt x="153" y="122"/>
                        <a:pt x="127" y="69"/>
                        <a:pt x="127" y="10"/>
                      </a:cubicBezTo>
                      <a:cubicBezTo>
                        <a:pt x="127" y="6"/>
                        <a:pt x="127" y="3"/>
                        <a:pt x="127" y="0"/>
                      </a:cubicBezTo>
                      <a:lnTo>
                        <a:pt x="11" y="0"/>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8" name="Freeform 47"/>
                <p:cNvSpPr>
                  <a:spLocks/>
                </p:cNvSpPr>
                <p:nvPr/>
              </p:nvSpPr>
              <p:spPr bwMode="auto">
                <a:xfrm>
                  <a:off x="7824789" y="3569427"/>
                  <a:ext cx="227013" cy="122238"/>
                </a:xfrm>
                <a:custGeom>
                  <a:avLst/>
                  <a:gdLst>
                    <a:gd name="T0" fmla="*/ 298 w 308"/>
                    <a:gd name="T1" fmla="*/ 0 h 165"/>
                    <a:gd name="T2" fmla="*/ 10 w 308"/>
                    <a:gd name="T3" fmla="*/ 0 h 165"/>
                    <a:gd name="T4" fmla="*/ 0 w 308"/>
                    <a:gd name="T5" fmla="*/ 10 h 165"/>
                    <a:gd name="T6" fmla="*/ 0 w 308"/>
                    <a:gd name="T7" fmla="*/ 154 h 165"/>
                    <a:gd name="T8" fmla="*/ 10 w 308"/>
                    <a:gd name="T9" fmla="*/ 165 h 165"/>
                    <a:gd name="T10" fmla="*/ 298 w 308"/>
                    <a:gd name="T11" fmla="*/ 165 h 165"/>
                    <a:gd name="T12" fmla="*/ 308 w 308"/>
                    <a:gd name="T13" fmla="*/ 154 h 165"/>
                    <a:gd name="T14" fmla="*/ 308 w 308"/>
                    <a:gd name="T15" fmla="*/ 10 h 165"/>
                    <a:gd name="T16" fmla="*/ 298 w 308"/>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65">
                      <a:moveTo>
                        <a:pt x="298" y="0"/>
                      </a:moveTo>
                      <a:cubicBezTo>
                        <a:pt x="10" y="0"/>
                        <a:pt x="10" y="0"/>
                        <a:pt x="10" y="0"/>
                      </a:cubicBezTo>
                      <a:cubicBezTo>
                        <a:pt x="4" y="0"/>
                        <a:pt x="0" y="5"/>
                        <a:pt x="0" y="10"/>
                      </a:cubicBezTo>
                      <a:cubicBezTo>
                        <a:pt x="0" y="154"/>
                        <a:pt x="0" y="154"/>
                        <a:pt x="0" y="154"/>
                      </a:cubicBezTo>
                      <a:cubicBezTo>
                        <a:pt x="0" y="160"/>
                        <a:pt x="4" y="165"/>
                        <a:pt x="10" y="165"/>
                      </a:cubicBezTo>
                      <a:cubicBezTo>
                        <a:pt x="298" y="165"/>
                        <a:pt x="298" y="165"/>
                        <a:pt x="298" y="165"/>
                      </a:cubicBezTo>
                      <a:cubicBezTo>
                        <a:pt x="303" y="165"/>
                        <a:pt x="308" y="160"/>
                        <a:pt x="308" y="154"/>
                      </a:cubicBezTo>
                      <a:cubicBezTo>
                        <a:pt x="308" y="10"/>
                        <a:pt x="308" y="10"/>
                        <a:pt x="308" y="10"/>
                      </a:cubicBezTo>
                      <a:cubicBezTo>
                        <a:pt x="308" y="5"/>
                        <a:pt x="303" y="0"/>
                        <a:pt x="298" y="0"/>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9" name="Freeform 48"/>
                <p:cNvSpPr>
                  <a:spLocks/>
                </p:cNvSpPr>
                <p:nvPr/>
              </p:nvSpPr>
              <p:spPr bwMode="auto">
                <a:xfrm>
                  <a:off x="8067676" y="3569427"/>
                  <a:ext cx="128588" cy="122238"/>
                </a:xfrm>
                <a:custGeom>
                  <a:avLst/>
                  <a:gdLst>
                    <a:gd name="T0" fmla="*/ 10 w 174"/>
                    <a:gd name="T1" fmla="*/ 0 h 165"/>
                    <a:gd name="T2" fmla="*/ 0 w 174"/>
                    <a:gd name="T3" fmla="*/ 10 h 165"/>
                    <a:gd name="T4" fmla="*/ 0 w 174"/>
                    <a:gd name="T5" fmla="*/ 154 h 165"/>
                    <a:gd name="T6" fmla="*/ 10 w 174"/>
                    <a:gd name="T7" fmla="*/ 165 h 165"/>
                    <a:gd name="T8" fmla="*/ 164 w 174"/>
                    <a:gd name="T9" fmla="*/ 165 h 165"/>
                    <a:gd name="T10" fmla="*/ 174 w 174"/>
                    <a:gd name="T11" fmla="*/ 154 h 165"/>
                    <a:gd name="T12" fmla="*/ 174 w 174"/>
                    <a:gd name="T13" fmla="*/ 21 h 165"/>
                    <a:gd name="T14" fmla="*/ 114 w 174"/>
                    <a:gd name="T15" fmla="*/ 0 h 165"/>
                    <a:gd name="T16" fmla="*/ 10 w 174"/>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65">
                      <a:moveTo>
                        <a:pt x="10" y="0"/>
                      </a:moveTo>
                      <a:cubicBezTo>
                        <a:pt x="4" y="0"/>
                        <a:pt x="0" y="5"/>
                        <a:pt x="0" y="10"/>
                      </a:cubicBezTo>
                      <a:cubicBezTo>
                        <a:pt x="0" y="154"/>
                        <a:pt x="0" y="154"/>
                        <a:pt x="0" y="154"/>
                      </a:cubicBezTo>
                      <a:cubicBezTo>
                        <a:pt x="0" y="160"/>
                        <a:pt x="4" y="165"/>
                        <a:pt x="10" y="165"/>
                      </a:cubicBezTo>
                      <a:cubicBezTo>
                        <a:pt x="164" y="165"/>
                        <a:pt x="164" y="165"/>
                        <a:pt x="164" y="165"/>
                      </a:cubicBezTo>
                      <a:cubicBezTo>
                        <a:pt x="169" y="165"/>
                        <a:pt x="174" y="160"/>
                        <a:pt x="174" y="154"/>
                      </a:cubicBezTo>
                      <a:cubicBezTo>
                        <a:pt x="174" y="21"/>
                        <a:pt x="174" y="21"/>
                        <a:pt x="174" y="21"/>
                      </a:cubicBezTo>
                      <a:cubicBezTo>
                        <a:pt x="153" y="17"/>
                        <a:pt x="133" y="10"/>
                        <a:pt x="114" y="0"/>
                      </a:cubicBezTo>
                      <a:lnTo>
                        <a:pt x="10" y="0"/>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0" name="Freeform 49"/>
                <p:cNvSpPr>
                  <a:spLocks/>
                </p:cNvSpPr>
                <p:nvPr/>
              </p:nvSpPr>
              <p:spPr bwMode="auto">
                <a:xfrm>
                  <a:off x="7607301" y="3304314"/>
                  <a:ext cx="203200" cy="117475"/>
                </a:xfrm>
                <a:custGeom>
                  <a:avLst/>
                  <a:gdLst>
                    <a:gd name="T0" fmla="*/ 276 w 276"/>
                    <a:gd name="T1" fmla="*/ 9 h 160"/>
                    <a:gd name="T2" fmla="*/ 267 w 276"/>
                    <a:gd name="T3" fmla="*/ 0 h 160"/>
                    <a:gd name="T4" fmla="*/ 9 w 276"/>
                    <a:gd name="T5" fmla="*/ 0 h 160"/>
                    <a:gd name="T6" fmla="*/ 0 w 276"/>
                    <a:gd name="T7" fmla="*/ 9 h 160"/>
                    <a:gd name="T8" fmla="*/ 0 w 276"/>
                    <a:gd name="T9" fmla="*/ 151 h 160"/>
                    <a:gd name="T10" fmla="*/ 9 w 276"/>
                    <a:gd name="T11" fmla="*/ 160 h 160"/>
                    <a:gd name="T12" fmla="*/ 267 w 276"/>
                    <a:gd name="T13" fmla="*/ 160 h 160"/>
                    <a:gd name="T14" fmla="*/ 276 w 276"/>
                    <a:gd name="T15" fmla="*/ 151 h 160"/>
                    <a:gd name="T16" fmla="*/ 276 w 276"/>
                    <a:gd name="T17" fmla="*/ 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160">
                      <a:moveTo>
                        <a:pt x="276" y="9"/>
                      </a:moveTo>
                      <a:cubicBezTo>
                        <a:pt x="276" y="4"/>
                        <a:pt x="272" y="0"/>
                        <a:pt x="267" y="0"/>
                      </a:cubicBezTo>
                      <a:cubicBezTo>
                        <a:pt x="9" y="0"/>
                        <a:pt x="9" y="0"/>
                        <a:pt x="9" y="0"/>
                      </a:cubicBezTo>
                      <a:cubicBezTo>
                        <a:pt x="4" y="0"/>
                        <a:pt x="0" y="4"/>
                        <a:pt x="0" y="9"/>
                      </a:cubicBezTo>
                      <a:cubicBezTo>
                        <a:pt x="0" y="151"/>
                        <a:pt x="0" y="151"/>
                        <a:pt x="0" y="151"/>
                      </a:cubicBezTo>
                      <a:cubicBezTo>
                        <a:pt x="0" y="156"/>
                        <a:pt x="4" y="160"/>
                        <a:pt x="9" y="160"/>
                      </a:cubicBezTo>
                      <a:cubicBezTo>
                        <a:pt x="267" y="160"/>
                        <a:pt x="267" y="160"/>
                        <a:pt x="267" y="160"/>
                      </a:cubicBezTo>
                      <a:cubicBezTo>
                        <a:pt x="272" y="160"/>
                        <a:pt x="276" y="156"/>
                        <a:pt x="276" y="151"/>
                      </a:cubicBezTo>
                      <a:lnTo>
                        <a:pt x="276" y="9"/>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1" name="Freeform 50"/>
                <p:cNvSpPr>
                  <a:spLocks/>
                </p:cNvSpPr>
                <p:nvPr/>
              </p:nvSpPr>
              <p:spPr bwMode="auto">
                <a:xfrm>
                  <a:off x="7610476" y="3572602"/>
                  <a:ext cx="196850" cy="120650"/>
                </a:xfrm>
                <a:custGeom>
                  <a:avLst/>
                  <a:gdLst>
                    <a:gd name="T0" fmla="*/ 268 w 268"/>
                    <a:gd name="T1" fmla="*/ 9 h 164"/>
                    <a:gd name="T2" fmla="*/ 259 w 268"/>
                    <a:gd name="T3" fmla="*/ 0 h 164"/>
                    <a:gd name="T4" fmla="*/ 9 w 268"/>
                    <a:gd name="T5" fmla="*/ 0 h 164"/>
                    <a:gd name="T6" fmla="*/ 0 w 268"/>
                    <a:gd name="T7" fmla="*/ 9 h 164"/>
                    <a:gd name="T8" fmla="*/ 0 w 268"/>
                    <a:gd name="T9" fmla="*/ 155 h 164"/>
                    <a:gd name="T10" fmla="*/ 9 w 268"/>
                    <a:gd name="T11" fmla="*/ 164 h 164"/>
                    <a:gd name="T12" fmla="*/ 259 w 268"/>
                    <a:gd name="T13" fmla="*/ 164 h 164"/>
                    <a:gd name="T14" fmla="*/ 268 w 268"/>
                    <a:gd name="T15" fmla="*/ 155 h 164"/>
                    <a:gd name="T16" fmla="*/ 268 w 268"/>
                    <a:gd name="T17" fmla="*/ 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8" h="164">
                      <a:moveTo>
                        <a:pt x="268" y="9"/>
                      </a:moveTo>
                      <a:cubicBezTo>
                        <a:pt x="268" y="4"/>
                        <a:pt x="264" y="0"/>
                        <a:pt x="259" y="0"/>
                      </a:cubicBezTo>
                      <a:cubicBezTo>
                        <a:pt x="9" y="0"/>
                        <a:pt x="9" y="0"/>
                        <a:pt x="9" y="0"/>
                      </a:cubicBezTo>
                      <a:cubicBezTo>
                        <a:pt x="4" y="0"/>
                        <a:pt x="0" y="4"/>
                        <a:pt x="0" y="9"/>
                      </a:cubicBezTo>
                      <a:cubicBezTo>
                        <a:pt x="0" y="155"/>
                        <a:pt x="0" y="155"/>
                        <a:pt x="0" y="155"/>
                      </a:cubicBezTo>
                      <a:cubicBezTo>
                        <a:pt x="0" y="160"/>
                        <a:pt x="4" y="164"/>
                        <a:pt x="9" y="164"/>
                      </a:cubicBezTo>
                      <a:cubicBezTo>
                        <a:pt x="259" y="164"/>
                        <a:pt x="259" y="164"/>
                        <a:pt x="259" y="164"/>
                      </a:cubicBezTo>
                      <a:cubicBezTo>
                        <a:pt x="264" y="164"/>
                        <a:pt x="268" y="160"/>
                        <a:pt x="268" y="155"/>
                      </a:cubicBezTo>
                      <a:lnTo>
                        <a:pt x="268" y="9"/>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51" name="TextBox 150"/>
              <p:cNvSpPr txBox="1"/>
              <p:nvPr/>
            </p:nvSpPr>
            <p:spPr>
              <a:xfrm>
                <a:off x="3561309" y="3028738"/>
                <a:ext cx="1086891" cy="461665"/>
              </a:xfrm>
              <a:prstGeom prst="rect">
                <a:avLst/>
              </a:prstGeom>
              <a:noFill/>
            </p:spPr>
            <p:txBody>
              <a:bodyPr wrap="square" rtlCol="0">
                <a:spAutoFit/>
              </a:bodyPr>
              <a:lstStyle/>
              <a:p>
                <a:r>
                  <a:rPr lang="en-US" sz="2400" b="1" dirty="0" smtClean="0">
                    <a:solidFill>
                      <a:prstClr val="black"/>
                    </a:solidFill>
                  </a:rPr>
                  <a:t>21%</a:t>
                </a:r>
                <a:endParaRPr lang="en-US" sz="2400" b="1" dirty="0">
                  <a:solidFill>
                    <a:prstClr val="black"/>
                  </a:solidFill>
                </a:endParaRPr>
              </a:p>
            </p:txBody>
          </p:sp>
        </p:grpSp>
        <p:grpSp>
          <p:nvGrpSpPr>
            <p:cNvPr id="7" name="Group 6"/>
            <p:cNvGrpSpPr/>
            <p:nvPr/>
          </p:nvGrpSpPr>
          <p:grpSpPr>
            <a:xfrm>
              <a:off x="4412878" y="2975192"/>
              <a:ext cx="1471613" cy="763423"/>
              <a:chOff x="5168901" y="2975192"/>
              <a:chExt cx="1471613" cy="763423"/>
            </a:xfrm>
          </p:grpSpPr>
          <p:grpSp>
            <p:nvGrpSpPr>
              <p:cNvPr id="142" name="Group 141"/>
              <p:cNvGrpSpPr/>
              <p:nvPr/>
            </p:nvGrpSpPr>
            <p:grpSpPr>
              <a:xfrm>
                <a:off x="5168901" y="2975192"/>
                <a:ext cx="1471613" cy="763423"/>
                <a:chOff x="8615364" y="3121386"/>
                <a:chExt cx="1471613" cy="763423"/>
              </a:xfrm>
            </p:grpSpPr>
            <p:sp>
              <p:nvSpPr>
                <p:cNvPr id="124" name="Line 63"/>
                <p:cNvSpPr>
                  <a:spLocks noChangeShapeType="1"/>
                </p:cNvSpPr>
                <p:nvPr/>
              </p:nvSpPr>
              <p:spPr bwMode="auto">
                <a:xfrm>
                  <a:off x="8615364" y="3884809"/>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6" name="Line 65"/>
                <p:cNvSpPr>
                  <a:spLocks noChangeShapeType="1"/>
                </p:cNvSpPr>
                <p:nvPr/>
              </p:nvSpPr>
              <p:spPr bwMode="auto">
                <a:xfrm>
                  <a:off x="8615364" y="3121386"/>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7" name="Rectangle 66"/>
                <p:cNvSpPr>
                  <a:spLocks noChangeArrowheads="1"/>
                </p:cNvSpPr>
                <p:nvPr/>
              </p:nvSpPr>
              <p:spPr bwMode="auto">
                <a:xfrm>
                  <a:off x="9259889" y="3529739"/>
                  <a:ext cx="41197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100" dirty="0" smtClean="0">
                      <a:solidFill>
                        <a:srgbClr val="010101"/>
                      </a:solidFill>
                      <a:latin typeface="Calibri" pitchFamily="34" charset="0"/>
                    </a:rPr>
                    <a:t>IPS/IDS</a:t>
                  </a:r>
                  <a:endParaRPr lang="en-US" altLang="en-US" dirty="0" smtClean="0">
                    <a:solidFill>
                      <a:prstClr val="black"/>
                    </a:solidFill>
                  </a:endParaRPr>
                </a:p>
              </p:txBody>
            </p:sp>
            <p:sp>
              <p:nvSpPr>
                <p:cNvPr id="128" name="Freeform 67"/>
                <p:cNvSpPr>
                  <a:spLocks noEditPoints="1"/>
                </p:cNvSpPr>
                <p:nvPr/>
              </p:nvSpPr>
              <p:spPr bwMode="auto">
                <a:xfrm>
                  <a:off x="8915401" y="3301139"/>
                  <a:ext cx="263525" cy="368300"/>
                </a:xfrm>
                <a:custGeom>
                  <a:avLst/>
                  <a:gdLst>
                    <a:gd name="T0" fmla="*/ 347 w 358"/>
                    <a:gd name="T1" fmla="*/ 73 h 501"/>
                    <a:gd name="T2" fmla="*/ 186 w 358"/>
                    <a:gd name="T3" fmla="*/ 6 h 501"/>
                    <a:gd name="T4" fmla="*/ 179 w 358"/>
                    <a:gd name="T5" fmla="*/ 3 h 501"/>
                    <a:gd name="T6" fmla="*/ 179 w 358"/>
                    <a:gd name="T7" fmla="*/ 0 h 501"/>
                    <a:gd name="T8" fmla="*/ 179 w 358"/>
                    <a:gd name="T9" fmla="*/ 3 h 501"/>
                    <a:gd name="T10" fmla="*/ 171 w 358"/>
                    <a:gd name="T11" fmla="*/ 6 h 501"/>
                    <a:gd name="T12" fmla="*/ 10 w 358"/>
                    <a:gd name="T13" fmla="*/ 73 h 501"/>
                    <a:gd name="T14" fmla="*/ 0 w 358"/>
                    <a:gd name="T15" fmla="*/ 83 h 501"/>
                    <a:gd name="T16" fmla="*/ 0 w 358"/>
                    <a:gd name="T17" fmla="*/ 274 h 501"/>
                    <a:gd name="T18" fmla="*/ 170 w 358"/>
                    <a:gd name="T19" fmla="*/ 499 h 501"/>
                    <a:gd name="T20" fmla="*/ 179 w 358"/>
                    <a:gd name="T21" fmla="*/ 501 h 501"/>
                    <a:gd name="T22" fmla="*/ 187 w 358"/>
                    <a:gd name="T23" fmla="*/ 499 h 501"/>
                    <a:gd name="T24" fmla="*/ 358 w 358"/>
                    <a:gd name="T25" fmla="*/ 274 h 501"/>
                    <a:gd name="T26" fmla="*/ 358 w 358"/>
                    <a:gd name="T27" fmla="*/ 83 h 501"/>
                    <a:gd name="T28" fmla="*/ 347 w 358"/>
                    <a:gd name="T29" fmla="*/ 73 h 501"/>
                    <a:gd name="T30" fmla="*/ 317 w 358"/>
                    <a:gd name="T31" fmla="*/ 112 h 501"/>
                    <a:gd name="T32" fmla="*/ 317 w 358"/>
                    <a:gd name="T33" fmla="*/ 252 h 501"/>
                    <a:gd name="T34" fmla="*/ 179 w 358"/>
                    <a:gd name="T35" fmla="*/ 252 h 501"/>
                    <a:gd name="T36" fmla="*/ 179 w 358"/>
                    <a:gd name="T37" fmla="*/ 52 h 501"/>
                    <a:gd name="T38" fmla="*/ 317 w 358"/>
                    <a:gd name="T39" fmla="*/ 112 h 501"/>
                    <a:gd name="T40" fmla="*/ 40 w 358"/>
                    <a:gd name="T41" fmla="*/ 274 h 501"/>
                    <a:gd name="T42" fmla="*/ 40 w 358"/>
                    <a:gd name="T43" fmla="*/ 252 h 501"/>
                    <a:gd name="T44" fmla="*/ 179 w 358"/>
                    <a:gd name="T45" fmla="*/ 252 h 501"/>
                    <a:gd name="T46" fmla="*/ 179 w 358"/>
                    <a:gd name="T47" fmla="*/ 456 h 501"/>
                    <a:gd name="T48" fmla="*/ 40 w 358"/>
                    <a:gd name="T49" fmla="*/ 274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8" h="501">
                      <a:moveTo>
                        <a:pt x="347" y="73"/>
                      </a:moveTo>
                      <a:cubicBezTo>
                        <a:pt x="287" y="72"/>
                        <a:pt x="245" y="57"/>
                        <a:pt x="186" y="6"/>
                      </a:cubicBezTo>
                      <a:cubicBezTo>
                        <a:pt x="184" y="4"/>
                        <a:pt x="181" y="3"/>
                        <a:pt x="179" y="3"/>
                      </a:cubicBezTo>
                      <a:cubicBezTo>
                        <a:pt x="179" y="0"/>
                        <a:pt x="179" y="0"/>
                        <a:pt x="179" y="0"/>
                      </a:cubicBezTo>
                      <a:cubicBezTo>
                        <a:pt x="179" y="0"/>
                        <a:pt x="179" y="1"/>
                        <a:pt x="179" y="3"/>
                      </a:cubicBezTo>
                      <a:cubicBezTo>
                        <a:pt x="176" y="3"/>
                        <a:pt x="173" y="4"/>
                        <a:pt x="171" y="6"/>
                      </a:cubicBezTo>
                      <a:cubicBezTo>
                        <a:pt x="112" y="57"/>
                        <a:pt x="71" y="72"/>
                        <a:pt x="10" y="73"/>
                      </a:cubicBezTo>
                      <a:cubicBezTo>
                        <a:pt x="4" y="73"/>
                        <a:pt x="0" y="78"/>
                        <a:pt x="0" y="83"/>
                      </a:cubicBezTo>
                      <a:cubicBezTo>
                        <a:pt x="0" y="112"/>
                        <a:pt x="0" y="199"/>
                        <a:pt x="0" y="274"/>
                      </a:cubicBezTo>
                      <a:cubicBezTo>
                        <a:pt x="0" y="366"/>
                        <a:pt x="62" y="426"/>
                        <a:pt x="170" y="499"/>
                      </a:cubicBezTo>
                      <a:cubicBezTo>
                        <a:pt x="173" y="501"/>
                        <a:pt x="176" y="501"/>
                        <a:pt x="179" y="501"/>
                      </a:cubicBezTo>
                      <a:cubicBezTo>
                        <a:pt x="182" y="501"/>
                        <a:pt x="185" y="501"/>
                        <a:pt x="187" y="499"/>
                      </a:cubicBezTo>
                      <a:cubicBezTo>
                        <a:pt x="296" y="426"/>
                        <a:pt x="358" y="366"/>
                        <a:pt x="358" y="274"/>
                      </a:cubicBezTo>
                      <a:cubicBezTo>
                        <a:pt x="358" y="199"/>
                        <a:pt x="358" y="112"/>
                        <a:pt x="358" y="83"/>
                      </a:cubicBezTo>
                      <a:cubicBezTo>
                        <a:pt x="358" y="78"/>
                        <a:pt x="353" y="73"/>
                        <a:pt x="347" y="73"/>
                      </a:cubicBezTo>
                      <a:close/>
                      <a:moveTo>
                        <a:pt x="317" y="112"/>
                      </a:moveTo>
                      <a:cubicBezTo>
                        <a:pt x="317" y="252"/>
                        <a:pt x="317" y="252"/>
                        <a:pt x="317" y="252"/>
                      </a:cubicBezTo>
                      <a:cubicBezTo>
                        <a:pt x="179" y="252"/>
                        <a:pt x="179" y="252"/>
                        <a:pt x="179" y="252"/>
                      </a:cubicBezTo>
                      <a:cubicBezTo>
                        <a:pt x="179" y="52"/>
                        <a:pt x="179" y="52"/>
                        <a:pt x="179" y="52"/>
                      </a:cubicBezTo>
                      <a:cubicBezTo>
                        <a:pt x="225" y="88"/>
                        <a:pt x="266" y="106"/>
                        <a:pt x="317" y="112"/>
                      </a:cubicBezTo>
                      <a:close/>
                      <a:moveTo>
                        <a:pt x="40" y="274"/>
                      </a:moveTo>
                      <a:cubicBezTo>
                        <a:pt x="40" y="252"/>
                        <a:pt x="40" y="252"/>
                        <a:pt x="40" y="252"/>
                      </a:cubicBezTo>
                      <a:cubicBezTo>
                        <a:pt x="179" y="252"/>
                        <a:pt x="179" y="252"/>
                        <a:pt x="179" y="252"/>
                      </a:cubicBezTo>
                      <a:cubicBezTo>
                        <a:pt x="179" y="456"/>
                        <a:pt x="179" y="456"/>
                        <a:pt x="179" y="456"/>
                      </a:cubicBezTo>
                      <a:cubicBezTo>
                        <a:pt x="76" y="385"/>
                        <a:pt x="40" y="338"/>
                        <a:pt x="40" y="274"/>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52" name="TextBox 151"/>
              <p:cNvSpPr txBox="1"/>
              <p:nvPr/>
            </p:nvSpPr>
            <p:spPr>
              <a:xfrm>
                <a:off x="5709123" y="3037389"/>
                <a:ext cx="832361" cy="461665"/>
              </a:xfrm>
              <a:prstGeom prst="rect">
                <a:avLst/>
              </a:prstGeom>
              <a:noFill/>
            </p:spPr>
            <p:txBody>
              <a:bodyPr wrap="square" rtlCol="0">
                <a:spAutoFit/>
              </a:bodyPr>
              <a:lstStyle/>
              <a:p>
                <a:r>
                  <a:rPr lang="en-US" sz="2400" b="1" dirty="0" smtClean="0">
                    <a:solidFill>
                      <a:prstClr val="black"/>
                    </a:solidFill>
                  </a:rPr>
                  <a:t>10%</a:t>
                </a:r>
                <a:endParaRPr lang="en-US" sz="2400" b="1" dirty="0">
                  <a:solidFill>
                    <a:prstClr val="black"/>
                  </a:solidFill>
                </a:endParaRPr>
              </a:p>
            </p:txBody>
          </p:sp>
        </p:grpSp>
        <p:grpSp>
          <p:nvGrpSpPr>
            <p:cNvPr id="22" name="Group 21"/>
            <p:cNvGrpSpPr/>
            <p:nvPr/>
          </p:nvGrpSpPr>
          <p:grpSpPr>
            <a:xfrm>
              <a:off x="6082821" y="2958763"/>
              <a:ext cx="1529767" cy="781909"/>
              <a:chOff x="6786564" y="2958763"/>
              <a:chExt cx="1529767" cy="781909"/>
            </a:xfrm>
          </p:grpSpPr>
          <p:sp>
            <p:nvSpPr>
              <p:cNvPr id="96" name="Rectangle 35"/>
              <p:cNvSpPr>
                <a:spLocks noChangeArrowheads="1"/>
              </p:cNvSpPr>
              <p:nvPr/>
            </p:nvSpPr>
            <p:spPr bwMode="auto">
              <a:xfrm>
                <a:off x="7720014" y="3323913"/>
                <a:ext cx="59631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200" dirty="0" smtClean="0">
                    <a:solidFill>
                      <a:srgbClr val="010101"/>
                    </a:solidFill>
                    <a:latin typeface="Calibri" pitchFamily="34" charset="0"/>
                  </a:rPr>
                  <a:t>ALANCER</a:t>
                </a:r>
                <a:endParaRPr lang="en-US" altLang="en-US" dirty="0" smtClean="0">
                  <a:solidFill>
                    <a:prstClr val="black"/>
                  </a:solidFill>
                </a:endParaRPr>
              </a:p>
            </p:txBody>
          </p:sp>
          <p:sp>
            <p:nvSpPr>
              <p:cNvPr id="114" name="Freeform 53"/>
              <p:cNvSpPr>
                <a:spLocks/>
              </p:cNvSpPr>
              <p:nvPr/>
            </p:nvSpPr>
            <p:spPr bwMode="auto">
              <a:xfrm>
                <a:off x="6827839" y="3315976"/>
                <a:ext cx="125413" cy="123825"/>
              </a:xfrm>
              <a:custGeom>
                <a:avLst/>
                <a:gdLst>
                  <a:gd name="T0" fmla="*/ 34 w 170"/>
                  <a:gd name="T1" fmla="*/ 167 h 167"/>
                  <a:gd name="T2" fmla="*/ 12 w 170"/>
                  <a:gd name="T3" fmla="*/ 159 h 167"/>
                  <a:gd name="T4" fmla="*/ 12 w 170"/>
                  <a:gd name="T5" fmla="*/ 116 h 167"/>
                  <a:gd name="T6" fmla="*/ 116 w 170"/>
                  <a:gd name="T7" fmla="*/ 12 h 167"/>
                  <a:gd name="T8" fmla="*/ 159 w 170"/>
                  <a:gd name="T9" fmla="*/ 12 h 167"/>
                  <a:gd name="T10" fmla="*/ 159 w 170"/>
                  <a:gd name="T11" fmla="*/ 55 h 167"/>
                  <a:gd name="T12" fmla="*/ 55 w 170"/>
                  <a:gd name="T13" fmla="*/ 159 h 167"/>
                  <a:gd name="T14" fmla="*/ 34 w 170"/>
                  <a:gd name="T15" fmla="*/ 167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67">
                    <a:moveTo>
                      <a:pt x="34" y="167"/>
                    </a:moveTo>
                    <a:cubicBezTo>
                      <a:pt x="26" y="167"/>
                      <a:pt x="18" y="164"/>
                      <a:pt x="12" y="159"/>
                    </a:cubicBezTo>
                    <a:cubicBezTo>
                      <a:pt x="0" y="147"/>
                      <a:pt x="0" y="128"/>
                      <a:pt x="12" y="116"/>
                    </a:cubicBezTo>
                    <a:cubicBezTo>
                      <a:pt x="116" y="12"/>
                      <a:pt x="116" y="12"/>
                      <a:pt x="116" y="12"/>
                    </a:cubicBezTo>
                    <a:cubicBezTo>
                      <a:pt x="128" y="0"/>
                      <a:pt x="147" y="0"/>
                      <a:pt x="159" y="12"/>
                    </a:cubicBezTo>
                    <a:cubicBezTo>
                      <a:pt x="170" y="24"/>
                      <a:pt x="170" y="43"/>
                      <a:pt x="159" y="55"/>
                    </a:cubicBezTo>
                    <a:cubicBezTo>
                      <a:pt x="55" y="159"/>
                      <a:pt x="55" y="159"/>
                      <a:pt x="55" y="159"/>
                    </a:cubicBezTo>
                    <a:cubicBezTo>
                      <a:pt x="49" y="164"/>
                      <a:pt x="41" y="167"/>
                      <a:pt x="34" y="167"/>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8" name="Freeform 57"/>
              <p:cNvSpPr>
                <a:spLocks/>
              </p:cNvSpPr>
              <p:nvPr/>
            </p:nvSpPr>
            <p:spPr bwMode="auto">
              <a:xfrm>
                <a:off x="6802439" y="3120713"/>
                <a:ext cx="371475" cy="171450"/>
              </a:xfrm>
              <a:custGeom>
                <a:avLst/>
                <a:gdLst>
                  <a:gd name="T0" fmla="*/ 504 w 504"/>
                  <a:gd name="T1" fmla="*/ 84 h 232"/>
                  <a:gd name="T2" fmla="*/ 420 w 504"/>
                  <a:gd name="T3" fmla="*/ 0 h 232"/>
                  <a:gd name="T4" fmla="*/ 84 w 504"/>
                  <a:gd name="T5" fmla="*/ 0 h 232"/>
                  <a:gd name="T6" fmla="*/ 0 w 504"/>
                  <a:gd name="T7" fmla="*/ 84 h 232"/>
                  <a:gd name="T8" fmla="*/ 0 w 504"/>
                  <a:gd name="T9" fmla="*/ 148 h 232"/>
                  <a:gd name="T10" fmla="*/ 84 w 504"/>
                  <a:gd name="T11" fmla="*/ 232 h 232"/>
                  <a:gd name="T12" fmla="*/ 420 w 504"/>
                  <a:gd name="T13" fmla="*/ 232 h 232"/>
                  <a:gd name="T14" fmla="*/ 504 w 504"/>
                  <a:gd name="T15" fmla="*/ 148 h 232"/>
                  <a:gd name="T16" fmla="*/ 504 w 504"/>
                  <a:gd name="T17" fmla="*/ 8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232">
                    <a:moveTo>
                      <a:pt x="504" y="84"/>
                    </a:moveTo>
                    <a:cubicBezTo>
                      <a:pt x="504" y="38"/>
                      <a:pt x="466" y="0"/>
                      <a:pt x="420" y="0"/>
                    </a:cubicBezTo>
                    <a:cubicBezTo>
                      <a:pt x="84" y="0"/>
                      <a:pt x="84" y="0"/>
                      <a:pt x="84" y="0"/>
                    </a:cubicBezTo>
                    <a:cubicBezTo>
                      <a:pt x="38" y="0"/>
                      <a:pt x="0" y="38"/>
                      <a:pt x="0" y="84"/>
                    </a:cubicBezTo>
                    <a:cubicBezTo>
                      <a:pt x="0" y="148"/>
                      <a:pt x="0" y="148"/>
                      <a:pt x="0" y="148"/>
                    </a:cubicBezTo>
                    <a:cubicBezTo>
                      <a:pt x="0" y="194"/>
                      <a:pt x="38" y="232"/>
                      <a:pt x="84" y="232"/>
                    </a:cubicBezTo>
                    <a:cubicBezTo>
                      <a:pt x="420" y="232"/>
                      <a:pt x="420" y="232"/>
                      <a:pt x="420" y="232"/>
                    </a:cubicBezTo>
                    <a:cubicBezTo>
                      <a:pt x="466" y="232"/>
                      <a:pt x="504" y="194"/>
                      <a:pt x="504" y="148"/>
                    </a:cubicBezTo>
                    <a:lnTo>
                      <a:pt x="504" y="84"/>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145" name="Group 144"/>
              <p:cNvGrpSpPr/>
              <p:nvPr/>
            </p:nvGrpSpPr>
            <p:grpSpPr>
              <a:xfrm>
                <a:off x="6786564" y="3138176"/>
                <a:ext cx="1466035" cy="602496"/>
                <a:chOff x="6870701" y="3988527"/>
                <a:chExt cx="1466035" cy="602496"/>
              </a:xfrm>
            </p:grpSpPr>
            <p:sp>
              <p:nvSpPr>
                <p:cNvPr id="86" name="Rectangle 31"/>
                <p:cNvSpPr>
                  <a:spLocks noChangeArrowheads="1"/>
                </p:cNvSpPr>
                <p:nvPr/>
              </p:nvSpPr>
              <p:spPr bwMode="auto">
                <a:xfrm>
                  <a:off x="7353301" y="4174264"/>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200" dirty="0" smtClean="0">
                      <a:solidFill>
                        <a:srgbClr val="010101"/>
                      </a:solidFill>
                      <a:latin typeface="Calibri" pitchFamily="34" charset="0"/>
                    </a:rPr>
                    <a:t>L</a:t>
                  </a:r>
                  <a:endParaRPr lang="en-US" altLang="en-US" dirty="0" smtClean="0">
                    <a:solidFill>
                      <a:prstClr val="black"/>
                    </a:solidFill>
                  </a:endParaRPr>
                </a:p>
              </p:txBody>
            </p:sp>
            <p:sp>
              <p:nvSpPr>
                <p:cNvPr id="93" name="Rectangle 32"/>
                <p:cNvSpPr>
                  <a:spLocks noChangeArrowheads="1"/>
                </p:cNvSpPr>
                <p:nvPr/>
              </p:nvSpPr>
              <p:spPr bwMode="auto">
                <a:xfrm>
                  <a:off x="7412039" y="4174264"/>
                  <a:ext cx="10419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200" dirty="0" smtClean="0">
                      <a:solidFill>
                        <a:srgbClr val="010101"/>
                      </a:solidFill>
                      <a:latin typeface="Calibri" pitchFamily="34" charset="0"/>
                    </a:rPr>
                    <a:t>O</a:t>
                  </a:r>
                  <a:endParaRPr lang="en-US" altLang="en-US" dirty="0" smtClean="0">
                    <a:solidFill>
                      <a:prstClr val="black"/>
                    </a:solidFill>
                  </a:endParaRPr>
                </a:p>
              </p:txBody>
            </p:sp>
            <p:sp>
              <p:nvSpPr>
                <p:cNvPr id="94" name="Rectangle 33"/>
                <p:cNvSpPr>
                  <a:spLocks noChangeArrowheads="1"/>
                </p:cNvSpPr>
                <p:nvPr/>
              </p:nvSpPr>
              <p:spPr bwMode="auto">
                <a:xfrm>
                  <a:off x="7507289" y="4174264"/>
                  <a:ext cx="1907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200" dirty="0" smtClean="0">
                      <a:solidFill>
                        <a:srgbClr val="010101"/>
                      </a:solidFill>
                      <a:latin typeface="Calibri" pitchFamily="34" charset="0"/>
                    </a:rPr>
                    <a:t>AD</a:t>
                  </a:r>
                  <a:endParaRPr lang="en-US" altLang="en-US" dirty="0" smtClean="0">
                    <a:solidFill>
                      <a:prstClr val="black"/>
                    </a:solidFill>
                  </a:endParaRPr>
                </a:p>
              </p:txBody>
            </p:sp>
            <p:sp>
              <p:nvSpPr>
                <p:cNvPr id="95" name="Rectangle 34"/>
                <p:cNvSpPr>
                  <a:spLocks noChangeArrowheads="1"/>
                </p:cNvSpPr>
                <p:nvPr/>
              </p:nvSpPr>
              <p:spPr bwMode="auto">
                <a:xfrm>
                  <a:off x="7716839" y="4174264"/>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200" dirty="0" smtClean="0">
                      <a:solidFill>
                        <a:srgbClr val="010101"/>
                      </a:solidFill>
                      <a:latin typeface="Calibri" pitchFamily="34" charset="0"/>
                    </a:rPr>
                    <a:t>B</a:t>
                  </a:r>
                  <a:endParaRPr lang="en-US" altLang="en-US" dirty="0" smtClean="0">
                    <a:solidFill>
                      <a:prstClr val="black"/>
                    </a:solidFill>
                  </a:endParaRPr>
                </a:p>
              </p:txBody>
            </p:sp>
            <p:sp>
              <p:nvSpPr>
                <p:cNvPr id="97" name="Rectangle 36"/>
                <p:cNvSpPr>
                  <a:spLocks noChangeArrowheads="1"/>
                </p:cNvSpPr>
                <p:nvPr/>
              </p:nvSpPr>
              <p:spPr bwMode="auto">
                <a:xfrm>
                  <a:off x="7353301" y="4347302"/>
                  <a:ext cx="28733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700" smtClean="0">
                      <a:solidFill>
                        <a:srgbClr val="010101"/>
                      </a:solidFill>
                      <a:latin typeface="Calibri" pitchFamily="34" charset="0"/>
                    </a:rPr>
                    <a:t>(ADC)</a:t>
                  </a:r>
                  <a:endParaRPr lang="en-US" altLang="en-US" smtClean="0">
                    <a:solidFill>
                      <a:prstClr val="black"/>
                    </a:solidFill>
                  </a:endParaRPr>
                </a:p>
              </p:txBody>
            </p:sp>
            <p:sp>
              <p:nvSpPr>
                <p:cNvPr id="99" name="Line 38"/>
                <p:cNvSpPr>
                  <a:spLocks noChangeShapeType="1"/>
                </p:cNvSpPr>
                <p:nvPr/>
              </p:nvSpPr>
              <p:spPr bwMode="auto">
                <a:xfrm>
                  <a:off x="6891095" y="4591023"/>
                  <a:ext cx="1445641"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 name="Freeform 51"/>
                <p:cNvSpPr>
                  <a:spLocks/>
                </p:cNvSpPr>
                <p:nvPr/>
              </p:nvSpPr>
              <p:spPr bwMode="auto">
                <a:xfrm>
                  <a:off x="7042151" y="4169502"/>
                  <a:ext cx="44450" cy="152400"/>
                </a:xfrm>
                <a:custGeom>
                  <a:avLst/>
                  <a:gdLst>
                    <a:gd name="T0" fmla="*/ 30 w 60"/>
                    <a:gd name="T1" fmla="*/ 207 h 207"/>
                    <a:gd name="T2" fmla="*/ 0 w 60"/>
                    <a:gd name="T3" fmla="*/ 176 h 207"/>
                    <a:gd name="T4" fmla="*/ 0 w 60"/>
                    <a:gd name="T5" fmla="*/ 31 h 207"/>
                    <a:gd name="T6" fmla="*/ 30 w 60"/>
                    <a:gd name="T7" fmla="*/ 0 h 207"/>
                    <a:gd name="T8" fmla="*/ 60 w 60"/>
                    <a:gd name="T9" fmla="*/ 31 h 207"/>
                    <a:gd name="T10" fmla="*/ 60 w 60"/>
                    <a:gd name="T11" fmla="*/ 176 h 207"/>
                    <a:gd name="T12" fmla="*/ 30 w 60"/>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60" h="207">
                      <a:moveTo>
                        <a:pt x="30" y="207"/>
                      </a:moveTo>
                      <a:cubicBezTo>
                        <a:pt x="13" y="207"/>
                        <a:pt x="0" y="193"/>
                        <a:pt x="0" y="176"/>
                      </a:cubicBezTo>
                      <a:cubicBezTo>
                        <a:pt x="0" y="31"/>
                        <a:pt x="0" y="31"/>
                        <a:pt x="0" y="31"/>
                      </a:cubicBezTo>
                      <a:cubicBezTo>
                        <a:pt x="0" y="14"/>
                        <a:pt x="13" y="0"/>
                        <a:pt x="30" y="0"/>
                      </a:cubicBezTo>
                      <a:cubicBezTo>
                        <a:pt x="47" y="0"/>
                        <a:pt x="60" y="14"/>
                        <a:pt x="60" y="31"/>
                      </a:cubicBezTo>
                      <a:cubicBezTo>
                        <a:pt x="60" y="176"/>
                        <a:pt x="60" y="176"/>
                        <a:pt x="60" y="176"/>
                      </a:cubicBezTo>
                      <a:cubicBezTo>
                        <a:pt x="60" y="193"/>
                        <a:pt x="47" y="207"/>
                        <a:pt x="30" y="207"/>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3" name="Freeform 52"/>
                <p:cNvSpPr>
                  <a:spLocks/>
                </p:cNvSpPr>
                <p:nvPr/>
              </p:nvSpPr>
              <p:spPr bwMode="auto">
                <a:xfrm>
                  <a:off x="7010401" y="4285389"/>
                  <a:ext cx="111125" cy="96838"/>
                </a:xfrm>
                <a:custGeom>
                  <a:avLst/>
                  <a:gdLst>
                    <a:gd name="T0" fmla="*/ 0 w 70"/>
                    <a:gd name="T1" fmla="*/ 0 h 61"/>
                    <a:gd name="T2" fmla="*/ 35 w 70"/>
                    <a:gd name="T3" fmla="*/ 61 h 61"/>
                    <a:gd name="T4" fmla="*/ 70 w 70"/>
                    <a:gd name="T5" fmla="*/ 0 h 61"/>
                    <a:gd name="T6" fmla="*/ 0 w 70"/>
                    <a:gd name="T7" fmla="*/ 0 h 61"/>
                  </a:gdLst>
                  <a:ahLst/>
                  <a:cxnLst>
                    <a:cxn ang="0">
                      <a:pos x="T0" y="T1"/>
                    </a:cxn>
                    <a:cxn ang="0">
                      <a:pos x="T2" y="T3"/>
                    </a:cxn>
                    <a:cxn ang="0">
                      <a:pos x="T4" y="T5"/>
                    </a:cxn>
                    <a:cxn ang="0">
                      <a:pos x="T6" y="T7"/>
                    </a:cxn>
                  </a:cxnLst>
                  <a:rect l="0" t="0" r="r" b="b"/>
                  <a:pathLst>
                    <a:path w="70" h="61">
                      <a:moveTo>
                        <a:pt x="0" y="0"/>
                      </a:moveTo>
                      <a:lnTo>
                        <a:pt x="35" y="61"/>
                      </a:lnTo>
                      <a:lnTo>
                        <a:pt x="70" y="0"/>
                      </a:lnTo>
                      <a:lnTo>
                        <a:pt x="0" y="0"/>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5" name="Freeform 54"/>
                <p:cNvSpPr>
                  <a:spLocks/>
                </p:cNvSpPr>
                <p:nvPr/>
              </p:nvSpPr>
              <p:spPr bwMode="auto">
                <a:xfrm>
                  <a:off x="6870701" y="4217127"/>
                  <a:ext cx="107950" cy="107950"/>
                </a:xfrm>
                <a:custGeom>
                  <a:avLst/>
                  <a:gdLst>
                    <a:gd name="T0" fmla="*/ 18 w 68"/>
                    <a:gd name="T1" fmla="*/ 0 h 68"/>
                    <a:gd name="T2" fmla="*/ 0 w 68"/>
                    <a:gd name="T3" fmla="*/ 68 h 68"/>
                    <a:gd name="T4" fmla="*/ 68 w 68"/>
                    <a:gd name="T5" fmla="*/ 50 h 68"/>
                    <a:gd name="T6" fmla="*/ 18 w 68"/>
                    <a:gd name="T7" fmla="*/ 0 h 68"/>
                  </a:gdLst>
                  <a:ahLst/>
                  <a:cxnLst>
                    <a:cxn ang="0">
                      <a:pos x="T0" y="T1"/>
                    </a:cxn>
                    <a:cxn ang="0">
                      <a:pos x="T2" y="T3"/>
                    </a:cxn>
                    <a:cxn ang="0">
                      <a:pos x="T4" y="T5"/>
                    </a:cxn>
                    <a:cxn ang="0">
                      <a:pos x="T6" y="T7"/>
                    </a:cxn>
                  </a:cxnLst>
                  <a:rect l="0" t="0" r="r" b="b"/>
                  <a:pathLst>
                    <a:path w="68" h="68">
                      <a:moveTo>
                        <a:pt x="18" y="0"/>
                      </a:moveTo>
                      <a:lnTo>
                        <a:pt x="0" y="68"/>
                      </a:lnTo>
                      <a:lnTo>
                        <a:pt x="68" y="50"/>
                      </a:lnTo>
                      <a:lnTo>
                        <a:pt x="18" y="0"/>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6" name="Freeform 55"/>
                <p:cNvSpPr>
                  <a:spLocks/>
                </p:cNvSpPr>
                <p:nvPr/>
              </p:nvSpPr>
              <p:spPr bwMode="auto">
                <a:xfrm>
                  <a:off x="7105651" y="4166327"/>
                  <a:ext cx="125413" cy="123825"/>
                </a:xfrm>
                <a:custGeom>
                  <a:avLst/>
                  <a:gdLst>
                    <a:gd name="T0" fmla="*/ 137 w 170"/>
                    <a:gd name="T1" fmla="*/ 167 h 167"/>
                    <a:gd name="T2" fmla="*/ 115 w 170"/>
                    <a:gd name="T3" fmla="*/ 159 h 167"/>
                    <a:gd name="T4" fmla="*/ 12 w 170"/>
                    <a:gd name="T5" fmla="*/ 55 h 167"/>
                    <a:gd name="T6" fmla="*/ 12 w 170"/>
                    <a:gd name="T7" fmla="*/ 12 h 167"/>
                    <a:gd name="T8" fmla="*/ 55 w 170"/>
                    <a:gd name="T9" fmla="*/ 12 h 167"/>
                    <a:gd name="T10" fmla="*/ 158 w 170"/>
                    <a:gd name="T11" fmla="*/ 116 h 167"/>
                    <a:gd name="T12" fmla="*/ 158 w 170"/>
                    <a:gd name="T13" fmla="*/ 159 h 167"/>
                    <a:gd name="T14" fmla="*/ 137 w 170"/>
                    <a:gd name="T15" fmla="*/ 167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67">
                      <a:moveTo>
                        <a:pt x="137" y="167"/>
                      </a:moveTo>
                      <a:cubicBezTo>
                        <a:pt x="129" y="167"/>
                        <a:pt x="121" y="164"/>
                        <a:pt x="115" y="159"/>
                      </a:cubicBezTo>
                      <a:cubicBezTo>
                        <a:pt x="12" y="55"/>
                        <a:pt x="12" y="55"/>
                        <a:pt x="12" y="55"/>
                      </a:cubicBezTo>
                      <a:cubicBezTo>
                        <a:pt x="0" y="43"/>
                        <a:pt x="0" y="24"/>
                        <a:pt x="12" y="12"/>
                      </a:cubicBezTo>
                      <a:cubicBezTo>
                        <a:pt x="24" y="0"/>
                        <a:pt x="43" y="0"/>
                        <a:pt x="55" y="12"/>
                      </a:cubicBezTo>
                      <a:cubicBezTo>
                        <a:pt x="158" y="116"/>
                        <a:pt x="158" y="116"/>
                        <a:pt x="158" y="116"/>
                      </a:cubicBezTo>
                      <a:cubicBezTo>
                        <a:pt x="170" y="128"/>
                        <a:pt x="170" y="147"/>
                        <a:pt x="158" y="159"/>
                      </a:cubicBezTo>
                      <a:cubicBezTo>
                        <a:pt x="152" y="164"/>
                        <a:pt x="145" y="167"/>
                        <a:pt x="137" y="167"/>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7" name="Freeform 56"/>
                <p:cNvSpPr>
                  <a:spLocks/>
                </p:cNvSpPr>
                <p:nvPr/>
              </p:nvSpPr>
              <p:spPr bwMode="auto">
                <a:xfrm>
                  <a:off x="7154864" y="4217127"/>
                  <a:ext cx="107950" cy="107950"/>
                </a:xfrm>
                <a:custGeom>
                  <a:avLst/>
                  <a:gdLst>
                    <a:gd name="T0" fmla="*/ 0 w 68"/>
                    <a:gd name="T1" fmla="*/ 50 h 68"/>
                    <a:gd name="T2" fmla="*/ 68 w 68"/>
                    <a:gd name="T3" fmla="*/ 68 h 68"/>
                    <a:gd name="T4" fmla="*/ 50 w 68"/>
                    <a:gd name="T5" fmla="*/ 0 h 68"/>
                    <a:gd name="T6" fmla="*/ 0 w 68"/>
                    <a:gd name="T7" fmla="*/ 50 h 68"/>
                  </a:gdLst>
                  <a:ahLst/>
                  <a:cxnLst>
                    <a:cxn ang="0">
                      <a:pos x="T0" y="T1"/>
                    </a:cxn>
                    <a:cxn ang="0">
                      <a:pos x="T2" y="T3"/>
                    </a:cxn>
                    <a:cxn ang="0">
                      <a:pos x="T4" y="T5"/>
                    </a:cxn>
                    <a:cxn ang="0">
                      <a:pos x="T6" y="T7"/>
                    </a:cxn>
                  </a:cxnLst>
                  <a:rect l="0" t="0" r="r" b="b"/>
                  <a:pathLst>
                    <a:path w="68" h="68">
                      <a:moveTo>
                        <a:pt x="0" y="50"/>
                      </a:moveTo>
                      <a:lnTo>
                        <a:pt x="68" y="68"/>
                      </a:lnTo>
                      <a:lnTo>
                        <a:pt x="50" y="0"/>
                      </a:lnTo>
                      <a:lnTo>
                        <a:pt x="0" y="50"/>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9" name="Freeform 58"/>
                <p:cNvSpPr>
                  <a:spLocks/>
                </p:cNvSpPr>
                <p:nvPr/>
              </p:nvSpPr>
              <p:spPr bwMode="auto">
                <a:xfrm>
                  <a:off x="6915151" y="3988527"/>
                  <a:ext cx="295275" cy="23813"/>
                </a:xfrm>
                <a:custGeom>
                  <a:avLst/>
                  <a:gdLst>
                    <a:gd name="T0" fmla="*/ 400 w 400"/>
                    <a:gd name="T1" fmla="*/ 17 h 32"/>
                    <a:gd name="T2" fmla="*/ 385 w 400"/>
                    <a:gd name="T3" fmla="*/ 32 h 32"/>
                    <a:gd name="T4" fmla="*/ 15 w 400"/>
                    <a:gd name="T5" fmla="*/ 32 h 32"/>
                    <a:gd name="T6" fmla="*/ 0 w 400"/>
                    <a:gd name="T7" fmla="*/ 17 h 32"/>
                    <a:gd name="T8" fmla="*/ 0 w 400"/>
                    <a:gd name="T9" fmla="*/ 15 h 32"/>
                    <a:gd name="T10" fmla="*/ 15 w 400"/>
                    <a:gd name="T11" fmla="*/ 0 h 32"/>
                    <a:gd name="T12" fmla="*/ 385 w 400"/>
                    <a:gd name="T13" fmla="*/ 0 h 32"/>
                    <a:gd name="T14" fmla="*/ 400 w 400"/>
                    <a:gd name="T15" fmla="*/ 15 h 32"/>
                    <a:gd name="T16" fmla="*/ 400 w 400"/>
                    <a:gd name="T1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32">
                      <a:moveTo>
                        <a:pt x="400" y="17"/>
                      </a:moveTo>
                      <a:cubicBezTo>
                        <a:pt x="400" y="25"/>
                        <a:pt x="393" y="32"/>
                        <a:pt x="385" y="32"/>
                      </a:cubicBezTo>
                      <a:cubicBezTo>
                        <a:pt x="15" y="32"/>
                        <a:pt x="15" y="32"/>
                        <a:pt x="15" y="32"/>
                      </a:cubicBezTo>
                      <a:cubicBezTo>
                        <a:pt x="7" y="32"/>
                        <a:pt x="0" y="25"/>
                        <a:pt x="0" y="17"/>
                      </a:cubicBezTo>
                      <a:cubicBezTo>
                        <a:pt x="0" y="15"/>
                        <a:pt x="0" y="15"/>
                        <a:pt x="0" y="15"/>
                      </a:cubicBezTo>
                      <a:cubicBezTo>
                        <a:pt x="0" y="7"/>
                        <a:pt x="7" y="0"/>
                        <a:pt x="15" y="0"/>
                      </a:cubicBezTo>
                      <a:cubicBezTo>
                        <a:pt x="385" y="0"/>
                        <a:pt x="385" y="0"/>
                        <a:pt x="385" y="0"/>
                      </a:cubicBezTo>
                      <a:cubicBezTo>
                        <a:pt x="393" y="0"/>
                        <a:pt x="400" y="7"/>
                        <a:pt x="400" y="15"/>
                      </a:cubicBezTo>
                      <a:lnTo>
                        <a:pt x="40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46" name="Line 64"/>
              <p:cNvSpPr>
                <a:spLocks noChangeShapeType="1"/>
              </p:cNvSpPr>
              <p:nvPr/>
            </p:nvSpPr>
            <p:spPr bwMode="auto">
              <a:xfrm>
                <a:off x="6803232" y="2973416"/>
                <a:ext cx="142897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3" name="TextBox 152"/>
              <p:cNvSpPr txBox="1"/>
              <p:nvPr/>
            </p:nvSpPr>
            <p:spPr>
              <a:xfrm>
                <a:off x="7173762" y="2958763"/>
                <a:ext cx="832992" cy="461665"/>
              </a:xfrm>
              <a:prstGeom prst="rect">
                <a:avLst/>
              </a:prstGeom>
              <a:noFill/>
            </p:spPr>
            <p:txBody>
              <a:bodyPr wrap="square" rtlCol="0">
                <a:spAutoFit/>
              </a:bodyPr>
              <a:lstStyle/>
              <a:p>
                <a:r>
                  <a:rPr lang="en-US" sz="2400" b="1" dirty="0" smtClean="0">
                    <a:solidFill>
                      <a:prstClr val="black"/>
                    </a:solidFill>
                  </a:rPr>
                  <a:t>3%</a:t>
                </a:r>
                <a:endParaRPr lang="en-US" sz="2400" b="1" dirty="0">
                  <a:solidFill>
                    <a:prstClr val="black"/>
                  </a:solidFill>
                </a:endParaRPr>
              </a:p>
            </p:txBody>
          </p:sp>
        </p:grpSp>
        <p:grpSp>
          <p:nvGrpSpPr>
            <p:cNvPr id="29" name="Group 28"/>
            <p:cNvGrpSpPr/>
            <p:nvPr/>
          </p:nvGrpSpPr>
          <p:grpSpPr>
            <a:xfrm>
              <a:off x="7752076" y="2959904"/>
              <a:ext cx="1588136" cy="794996"/>
              <a:chOff x="8345488" y="2959904"/>
              <a:chExt cx="1588136" cy="794996"/>
            </a:xfrm>
          </p:grpSpPr>
          <p:grpSp>
            <p:nvGrpSpPr>
              <p:cNvPr id="23" name="Group 22"/>
              <p:cNvGrpSpPr/>
              <p:nvPr/>
            </p:nvGrpSpPr>
            <p:grpSpPr>
              <a:xfrm>
                <a:off x="8345488" y="2974155"/>
                <a:ext cx="1442229" cy="780745"/>
                <a:chOff x="8345488" y="2974155"/>
                <a:chExt cx="1442229" cy="780745"/>
              </a:xfrm>
            </p:grpSpPr>
            <p:grpSp>
              <p:nvGrpSpPr>
                <p:cNvPr id="147" name="Group 146"/>
                <p:cNvGrpSpPr/>
                <p:nvPr/>
              </p:nvGrpSpPr>
              <p:grpSpPr>
                <a:xfrm>
                  <a:off x="8345488" y="3133414"/>
                  <a:ext cx="1442229" cy="621486"/>
                  <a:chOff x="5127626" y="3988527"/>
                  <a:chExt cx="1442229" cy="621486"/>
                </a:xfrm>
              </p:grpSpPr>
              <p:sp>
                <p:nvSpPr>
                  <p:cNvPr id="10" name="Line 7"/>
                  <p:cNvSpPr>
                    <a:spLocks noChangeShapeType="1"/>
                  </p:cNvSpPr>
                  <p:nvPr/>
                </p:nvSpPr>
                <p:spPr bwMode="auto">
                  <a:xfrm>
                    <a:off x="5127626" y="4593058"/>
                    <a:ext cx="1425575"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1" name="Rectangle 12"/>
                  <p:cNvSpPr>
                    <a:spLocks noChangeArrowheads="1"/>
                  </p:cNvSpPr>
                  <p:nvPr/>
                </p:nvSpPr>
                <p:spPr bwMode="auto">
                  <a:xfrm>
                    <a:off x="5762626" y="4191727"/>
                    <a:ext cx="62837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00" dirty="0" smtClean="0">
                        <a:solidFill>
                          <a:srgbClr val="010101"/>
                        </a:solidFill>
                        <a:latin typeface="Calibri" pitchFamily="34" charset="0"/>
                      </a:rPr>
                      <a:t>THE SERVER</a:t>
                    </a:r>
                    <a:endParaRPr lang="en-US" altLang="en-US" dirty="0" smtClean="0">
                      <a:solidFill>
                        <a:prstClr val="black"/>
                      </a:solidFill>
                    </a:endParaRPr>
                  </a:p>
                </p:txBody>
              </p:sp>
              <p:sp>
                <p:nvSpPr>
                  <p:cNvPr id="24" name="Rectangle 15"/>
                  <p:cNvSpPr>
                    <a:spLocks noChangeArrowheads="1"/>
                  </p:cNvSpPr>
                  <p:nvPr/>
                </p:nvSpPr>
                <p:spPr bwMode="auto">
                  <a:xfrm>
                    <a:off x="5762626" y="4333014"/>
                    <a:ext cx="37510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00" dirty="0" smtClean="0">
                        <a:solidFill>
                          <a:srgbClr val="010101"/>
                        </a:solidFill>
                        <a:latin typeface="Calibri" pitchFamily="34" charset="0"/>
                      </a:rPr>
                      <a:t>UNDER</a:t>
                    </a:r>
                    <a:endParaRPr lang="en-US" altLang="en-US" dirty="0" smtClean="0">
                      <a:solidFill>
                        <a:prstClr val="black"/>
                      </a:solidFill>
                    </a:endParaRPr>
                  </a:p>
                </p:txBody>
              </p:sp>
              <p:sp>
                <p:nvSpPr>
                  <p:cNvPr id="25" name="Rectangle 16"/>
                  <p:cNvSpPr>
                    <a:spLocks noChangeArrowheads="1"/>
                  </p:cNvSpPr>
                  <p:nvPr/>
                </p:nvSpPr>
                <p:spPr bwMode="auto">
                  <a:xfrm>
                    <a:off x="6161089" y="4333014"/>
                    <a:ext cx="40876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00" dirty="0" smtClean="0">
                        <a:solidFill>
                          <a:srgbClr val="010101"/>
                        </a:solidFill>
                        <a:latin typeface="Calibri" pitchFamily="34" charset="0"/>
                      </a:rPr>
                      <a:t>ATTACK</a:t>
                    </a:r>
                    <a:endParaRPr lang="en-US" altLang="en-US" dirty="0" smtClean="0">
                      <a:solidFill>
                        <a:prstClr val="black"/>
                      </a:solidFill>
                    </a:endParaRPr>
                  </a:p>
                </p:txBody>
              </p:sp>
              <p:sp>
                <p:nvSpPr>
                  <p:cNvPr id="26" name="Rectangle 17"/>
                  <p:cNvSpPr>
                    <a:spLocks noChangeArrowheads="1"/>
                  </p:cNvSpPr>
                  <p:nvPr/>
                </p:nvSpPr>
                <p:spPr bwMode="auto">
                  <a:xfrm>
                    <a:off x="6273801" y="4333014"/>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endParaRPr lang="en-US" altLang="en-US" dirty="0" smtClean="0">
                      <a:solidFill>
                        <a:prstClr val="black"/>
                      </a:solidFill>
                    </a:endParaRPr>
                  </a:p>
                </p:txBody>
              </p:sp>
              <p:sp>
                <p:nvSpPr>
                  <p:cNvPr id="28" name="Rectangle 19"/>
                  <p:cNvSpPr>
                    <a:spLocks noChangeArrowheads="1"/>
                  </p:cNvSpPr>
                  <p:nvPr/>
                </p:nvSpPr>
                <p:spPr bwMode="auto">
                  <a:xfrm>
                    <a:off x="6391276" y="4333014"/>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endParaRPr lang="en-US" altLang="en-US" dirty="0" smtClean="0">
                      <a:solidFill>
                        <a:prstClr val="black"/>
                      </a:solidFill>
                    </a:endParaRPr>
                  </a:p>
                </p:txBody>
              </p:sp>
              <p:sp>
                <p:nvSpPr>
                  <p:cNvPr id="30" name="Freeform 21"/>
                  <p:cNvSpPr>
                    <a:spLocks/>
                  </p:cNvSpPr>
                  <p:nvPr/>
                </p:nvSpPr>
                <p:spPr bwMode="auto">
                  <a:xfrm>
                    <a:off x="5132389" y="3988527"/>
                    <a:ext cx="385763" cy="100013"/>
                  </a:xfrm>
                  <a:custGeom>
                    <a:avLst/>
                    <a:gdLst>
                      <a:gd name="T0" fmla="*/ 524 w 524"/>
                      <a:gd name="T1" fmla="*/ 69 h 136"/>
                      <a:gd name="T2" fmla="*/ 457 w 524"/>
                      <a:gd name="T3" fmla="*/ 136 h 136"/>
                      <a:gd name="T4" fmla="*/ 67 w 524"/>
                      <a:gd name="T5" fmla="*/ 136 h 136"/>
                      <a:gd name="T6" fmla="*/ 0 w 524"/>
                      <a:gd name="T7" fmla="*/ 69 h 136"/>
                      <a:gd name="T8" fmla="*/ 0 w 524"/>
                      <a:gd name="T9" fmla="*/ 67 h 136"/>
                      <a:gd name="T10" fmla="*/ 67 w 524"/>
                      <a:gd name="T11" fmla="*/ 0 h 136"/>
                      <a:gd name="T12" fmla="*/ 457 w 524"/>
                      <a:gd name="T13" fmla="*/ 0 h 136"/>
                      <a:gd name="T14" fmla="*/ 524 w 524"/>
                      <a:gd name="T15" fmla="*/ 67 h 136"/>
                      <a:gd name="T16" fmla="*/ 524 w 524"/>
                      <a:gd name="T17" fmla="*/ 6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4" h="136">
                        <a:moveTo>
                          <a:pt x="524" y="69"/>
                        </a:moveTo>
                        <a:cubicBezTo>
                          <a:pt x="524" y="106"/>
                          <a:pt x="494" y="136"/>
                          <a:pt x="457" y="136"/>
                        </a:cubicBezTo>
                        <a:cubicBezTo>
                          <a:pt x="67" y="136"/>
                          <a:pt x="67" y="136"/>
                          <a:pt x="67" y="136"/>
                        </a:cubicBezTo>
                        <a:cubicBezTo>
                          <a:pt x="30" y="136"/>
                          <a:pt x="0" y="106"/>
                          <a:pt x="0" y="69"/>
                        </a:cubicBezTo>
                        <a:cubicBezTo>
                          <a:pt x="0" y="67"/>
                          <a:pt x="0" y="67"/>
                          <a:pt x="0" y="67"/>
                        </a:cubicBezTo>
                        <a:cubicBezTo>
                          <a:pt x="0" y="30"/>
                          <a:pt x="30" y="0"/>
                          <a:pt x="67" y="0"/>
                        </a:cubicBezTo>
                        <a:cubicBezTo>
                          <a:pt x="457" y="0"/>
                          <a:pt x="457" y="0"/>
                          <a:pt x="457" y="0"/>
                        </a:cubicBezTo>
                        <a:cubicBezTo>
                          <a:pt x="494" y="0"/>
                          <a:pt x="524" y="30"/>
                          <a:pt x="524" y="67"/>
                        </a:cubicBezTo>
                        <a:lnTo>
                          <a:pt x="524" y="69"/>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1" name="Freeform 22"/>
                  <p:cNvSpPr>
                    <a:spLocks/>
                  </p:cNvSpPr>
                  <p:nvPr/>
                </p:nvSpPr>
                <p:spPr bwMode="auto">
                  <a:xfrm>
                    <a:off x="5162551" y="4013927"/>
                    <a:ext cx="44450" cy="44450"/>
                  </a:xfrm>
                  <a:custGeom>
                    <a:avLst/>
                    <a:gdLst>
                      <a:gd name="T0" fmla="*/ 60 w 60"/>
                      <a:gd name="T1" fmla="*/ 32 h 60"/>
                      <a:gd name="T2" fmla="*/ 32 w 60"/>
                      <a:gd name="T3" fmla="*/ 60 h 60"/>
                      <a:gd name="T4" fmla="*/ 28 w 60"/>
                      <a:gd name="T5" fmla="*/ 60 h 60"/>
                      <a:gd name="T6" fmla="*/ 0 w 60"/>
                      <a:gd name="T7" fmla="*/ 32 h 60"/>
                      <a:gd name="T8" fmla="*/ 0 w 60"/>
                      <a:gd name="T9" fmla="*/ 28 h 60"/>
                      <a:gd name="T10" fmla="*/ 28 w 60"/>
                      <a:gd name="T11" fmla="*/ 0 h 60"/>
                      <a:gd name="T12" fmla="*/ 32 w 60"/>
                      <a:gd name="T13" fmla="*/ 0 h 60"/>
                      <a:gd name="T14" fmla="*/ 60 w 60"/>
                      <a:gd name="T15" fmla="*/ 28 h 60"/>
                      <a:gd name="T16" fmla="*/ 60 w 60"/>
                      <a:gd name="T1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60" y="32"/>
                        </a:moveTo>
                        <a:cubicBezTo>
                          <a:pt x="60" y="47"/>
                          <a:pt x="47" y="60"/>
                          <a:pt x="32" y="60"/>
                        </a:cubicBezTo>
                        <a:cubicBezTo>
                          <a:pt x="28" y="60"/>
                          <a:pt x="28" y="60"/>
                          <a:pt x="28" y="60"/>
                        </a:cubicBezTo>
                        <a:cubicBezTo>
                          <a:pt x="13" y="60"/>
                          <a:pt x="0" y="47"/>
                          <a:pt x="0" y="32"/>
                        </a:cubicBezTo>
                        <a:cubicBezTo>
                          <a:pt x="0" y="28"/>
                          <a:pt x="0" y="28"/>
                          <a:pt x="0" y="28"/>
                        </a:cubicBezTo>
                        <a:cubicBezTo>
                          <a:pt x="0" y="13"/>
                          <a:pt x="13" y="0"/>
                          <a:pt x="28" y="0"/>
                        </a:cubicBezTo>
                        <a:cubicBezTo>
                          <a:pt x="32" y="0"/>
                          <a:pt x="32" y="0"/>
                          <a:pt x="32" y="0"/>
                        </a:cubicBezTo>
                        <a:cubicBezTo>
                          <a:pt x="47" y="0"/>
                          <a:pt x="60" y="13"/>
                          <a:pt x="60" y="28"/>
                        </a:cubicBezTo>
                        <a:lnTo>
                          <a:pt x="6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4" name="Freeform 23"/>
                  <p:cNvSpPr>
                    <a:spLocks/>
                  </p:cNvSpPr>
                  <p:nvPr/>
                </p:nvSpPr>
                <p:spPr bwMode="auto">
                  <a:xfrm>
                    <a:off x="5132389" y="4109177"/>
                    <a:ext cx="385763" cy="100013"/>
                  </a:xfrm>
                  <a:custGeom>
                    <a:avLst/>
                    <a:gdLst>
                      <a:gd name="T0" fmla="*/ 524 w 524"/>
                      <a:gd name="T1" fmla="*/ 69 h 136"/>
                      <a:gd name="T2" fmla="*/ 457 w 524"/>
                      <a:gd name="T3" fmla="*/ 136 h 136"/>
                      <a:gd name="T4" fmla="*/ 67 w 524"/>
                      <a:gd name="T5" fmla="*/ 136 h 136"/>
                      <a:gd name="T6" fmla="*/ 0 w 524"/>
                      <a:gd name="T7" fmla="*/ 69 h 136"/>
                      <a:gd name="T8" fmla="*/ 0 w 524"/>
                      <a:gd name="T9" fmla="*/ 67 h 136"/>
                      <a:gd name="T10" fmla="*/ 67 w 524"/>
                      <a:gd name="T11" fmla="*/ 0 h 136"/>
                      <a:gd name="T12" fmla="*/ 457 w 524"/>
                      <a:gd name="T13" fmla="*/ 0 h 136"/>
                      <a:gd name="T14" fmla="*/ 524 w 524"/>
                      <a:gd name="T15" fmla="*/ 67 h 136"/>
                      <a:gd name="T16" fmla="*/ 524 w 524"/>
                      <a:gd name="T17" fmla="*/ 6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4" h="136">
                        <a:moveTo>
                          <a:pt x="524" y="69"/>
                        </a:moveTo>
                        <a:cubicBezTo>
                          <a:pt x="524" y="106"/>
                          <a:pt x="494" y="136"/>
                          <a:pt x="457" y="136"/>
                        </a:cubicBezTo>
                        <a:cubicBezTo>
                          <a:pt x="67" y="136"/>
                          <a:pt x="67" y="136"/>
                          <a:pt x="67" y="136"/>
                        </a:cubicBezTo>
                        <a:cubicBezTo>
                          <a:pt x="30" y="136"/>
                          <a:pt x="0" y="106"/>
                          <a:pt x="0" y="69"/>
                        </a:cubicBezTo>
                        <a:cubicBezTo>
                          <a:pt x="0" y="67"/>
                          <a:pt x="0" y="67"/>
                          <a:pt x="0" y="67"/>
                        </a:cubicBezTo>
                        <a:cubicBezTo>
                          <a:pt x="0" y="30"/>
                          <a:pt x="30" y="0"/>
                          <a:pt x="67" y="0"/>
                        </a:cubicBezTo>
                        <a:cubicBezTo>
                          <a:pt x="457" y="0"/>
                          <a:pt x="457" y="0"/>
                          <a:pt x="457" y="0"/>
                        </a:cubicBezTo>
                        <a:cubicBezTo>
                          <a:pt x="494" y="0"/>
                          <a:pt x="524" y="30"/>
                          <a:pt x="524" y="67"/>
                        </a:cubicBezTo>
                        <a:lnTo>
                          <a:pt x="524" y="69"/>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5" name="Freeform 24"/>
                  <p:cNvSpPr>
                    <a:spLocks/>
                  </p:cNvSpPr>
                  <p:nvPr/>
                </p:nvSpPr>
                <p:spPr bwMode="auto">
                  <a:xfrm>
                    <a:off x="5162551" y="4137752"/>
                    <a:ext cx="44450" cy="44450"/>
                  </a:xfrm>
                  <a:custGeom>
                    <a:avLst/>
                    <a:gdLst>
                      <a:gd name="T0" fmla="*/ 60 w 60"/>
                      <a:gd name="T1" fmla="*/ 32 h 60"/>
                      <a:gd name="T2" fmla="*/ 32 w 60"/>
                      <a:gd name="T3" fmla="*/ 60 h 60"/>
                      <a:gd name="T4" fmla="*/ 28 w 60"/>
                      <a:gd name="T5" fmla="*/ 60 h 60"/>
                      <a:gd name="T6" fmla="*/ 0 w 60"/>
                      <a:gd name="T7" fmla="*/ 32 h 60"/>
                      <a:gd name="T8" fmla="*/ 0 w 60"/>
                      <a:gd name="T9" fmla="*/ 28 h 60"/>
                      <a:gd name="T10" fmla="*/ 28 w 60"/>
                      <a:gd name="T11" fmla="*/ 0 h 60"/>
                      <a:gd name="T12" fmla="*/ 32 w 60"/>
                      <a:gd name="T13" fmla="*/ 0 h 60"/>
                      <a:gd name="T14" fmla="*/ 60 w 60"/>
                      <a:gd name="T15" fmla="*/ 28 h 60"/>
                      <a:gd name="T16" fmla="*/ 60 w 60"/>
                      <a:gd name="T1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60" y="32"/>
                        </a:moveTo>
                        <a:cubicBezTo>
                          <a:pt x="60" y="47"/>
                          <a:pt x="47" y="60"/>
                          <a:pt x="32" y="60"/>
                        </a:cubicBezTo>
                        <a:cubicBezTo>
                          <a:pt x="28" y="60"/>
                          <a:pt x="28" y="60"/>
                          <a:pt x="28" y="60"/>
                        </a:cubicBezTo>
                        <a:cubicBezTo>
                          <a:pt x="13" y="60"/>
                          <a:pt x="0" y="47"/>
                          <a:pt x="0" y="32"/>
                        </a:cubicBezTo>
                        <a:cubicBezTo>
                          <a:pt x="0" y="28"/>
                          <a:pt x="0" y="28"/>
                          <a:pt x="0" y="28"/>
                        </a:cubicBezTo>
                        <a:cubicBezTo>
                          <a:pt x="0" y="13"/>
                          <a:pt x="13" y="0"/>
                          <a:pt x="28" y="0"/>
                        </a:cubicBezTo>
                        <a:cubicBezTo>
                          <a:pt x="32" y="0"/>
                          <a:pt x="32" y="0"/>
                          <a:pt x="32" y="0"/>
                        </a:cubicBezTo>
                        <a:cubicBezTo>
                          <a:pt x="47" y="0"/>
                          <a:pt x="60" y="13"/>
                          <a:pt x="60" y="28"/>
                        </a:cubicBezTo>
                        <a:lnTo>
                          <a:pt x="6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6" name="Freeform 25"/>
                  <p:cNvSpPr>
                    <a:spLocks/>
                  </p:cNvSpPr>
                  <p:nvPr/>
                </p:nvSpPr>
                <p:spPr bwMode="auto">
                  <a:xfrm>
                    <a:off x="5132389" y="4229827"/>
                    <a:ext cx="385763" cy="100013"/>
                  </a:xfrm>
                  <a:custGeom>
                    <a:avLst/>
                    <a:gdLst>
                      <a:gd name="T0" fmla="*/ 524 w 524"/>
                      <a:gd name="T1" fmla="*/ 69 h 136"/>
                      <a:gd name="T2" fmla="*/ 457 w 524"/>
                      <a:gd name="T3" fmla="*/ 136 h 136"/>
                      <a:gd name="T4" fmla="*/ 67 w 524"/>
                      <a:gd name="T5" fmla="*/ 136 h 136"/>
                      <a:gd name="T6" fmla="*/ 0 w 524"/>
                      <a:gd name="T7" fmla="*/ 69 h 136"/>
                      <a:gd name="T8" fmla="*/ 0 w 524"/>
                      <a:gd name="T9" fmla="*/ 67 h 136"/>
                      <a:gd name="T10" fmla="*/ 67 w 524"/>
                      <a:gd name="T11" fmla="*/ 0 h 136"/>
                      <a:gd name="T12" fmla="*/ 457 w 524"/>
                      <a:gd name="T13" fmla="*/ 0 h 136"/>
                      <a:gd name="T14" fmla="*/ 524 w 524"/>
                      <a:gd name="T15" fmla="*/ 67 h 136"/>
                      <a:gd name="T16" fmla="*/ 524 w 524"/>
                      <a:gd name="T17" fmla="*/ 6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4" h="136">
                        <a:moveTo>
                          <a:pt x="524" y="69"/>
                        </a:moveTo>
                        <a:cubicBezTo>
                          <a:pt x="524" y="106"/>
                          <a:pt x="494" y="136"/>
                          <a:pt x="457" y="136"/>
                        </a:cubicBezTo>
                        <a:cubicBezTo>
                          <a:pt x="67" y="136"/>
                          <a:pt x="67" y="136"/>
                          <a:pt x="67" y="136"/>
                        </a:cubicBezTo>
                        <a:cubicBezTo>
                          <a:pt x="30" y="136"/>
                          <a:pt x="0" y="106"/>
                          <a:pt x="0" y="69"/>
                        </a:cubicBezTo>
                        <a:cubicBezTo>
                          <a:pt x="0" y="67"/>
                          <a:pt x="0" y="67"/>
                          <a:pt x="0" y="67"/>
                        </a:cubicBezTo>
                        <a:cubicBezTo>
                          <a:pt x="0" y="30"/>
                          <a:pt x="30" y="0"/>
                          <a:pt x="67" y="0"/>
                        </a:cubicBezTo>
                        <a:cubicBezTo>
                          <a:pt x="457" y="0"/>
                          <a:pt x="457" y="0"/>
                          <a:pt x="457" y="0"/>
                        </a:cubicBezTo>
                        <a:cubicBezTo>
                          <a:pt x="494" y="0"/>
                          <a:pt x="524" y="30"/>
                          <a:pt x="524" y="67"/>
                        </a:cubicBezTo>
                        <a:lnTo>
                          <a:pt x="524" y="69"/>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7" name="Freeform 26"/>
                  <p:cNvSpPr>
                    <a:spLocks/>
                  </p:cNvSpPr>
                  <p:nvPr/>
                </p:nvSpPr>
                <p:spPr bwMode="auto">
                  <a:xfrm>
                    <a:off x="5162551" y="4261577"/>
                    <a:ext cx="44450" cy="44450"/>
                  </a:xfrm>
                  <a:custGeom>
                    <a:avLst/>
                    <a:gdLst>
                      <a:gd name="T0" fmla="*/ 60 w 60"/>
                      <a:gd name="T1" fmla="*/ 32 h 60"/>
                      <a:gd name="T2" fmla="*/ 32 w 60"/>
                      <a:gd name="T3" fmla="*/ 60 h 60"/>
                      <a:gd name="T4" fmla="*/ 28 w 60"/>
                      <a:gd name="T5" fmla="*/ 60 h 60"/>
                      <a:gd name="T6" fmla="*/ 0 w 60"/>
                      <a:gd name="T7" fmla="*/ 32 h 60"/>
                      <a:gd name="T8" fmla="*/ 0 w 60"/>
                      <a:gd name="T9" fmla="*/ 28 h 60"/>
                      <a:gd name="T10" fmla="*/ 28 w 60"/>
                      <a:gd name="T11" fmla="*/ 0 h 60"/>
                      <a:gd name="T12" fmla="*/ 32 w 60"/>
                      <a:gd name="T13" fmla="*/ 0 h 60"/>
                      <a:gd name="T14" fmla="*/ 60 w 60"/>
                      <a:gd name="T15" fmla="*/ 28 h 60"/>
                      <a:gd name="T16" fmla="*/ 60 w 60"/>
                      <a:gd name="T1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0">
                        <a:moveTo>
                          <a:pt x="60" y="32"/>
                        </a:moveTo>
                        <a:cubicBezTo>
                          <a:pt x="60" y="47"/>
                          <a:pt x="47" y="60"/>
                          <a:pt x="32" y="60"/>
                        </a:cubicBezTo>
                        <a:cubicBezTo>
                          <a:pt x="28" y="60"/>
                          <a:pt x="28" y="60"/>
                          <a:pt x="28" y="60"/>
                        </a:cubicBezTo>
                        <a:cubicBezTo>
                          <a:pt x="13" y="60"/>
                          <a:pt x="0" y="47"/>
                          <a:pt x="0" y="32"/>
                        </a:cubicBezTo>
                        <a:cubicBezTo>
                          <a:pt x="0" y="28"/>
                          <a:pt x="0" y="28"/>
                          <a:pt x="0" y="28"/>
                        </a:cubicBezTo>
                        <a:cubicBezTo>
                          <a:pt x="0" y="13"/>
                          <a:pt x="13" y="0"/>
                          <a:pt x="28" y="0"/>
                        </a:cubicBezTo>
                        <a:cubicBezTo>
                          <a:pt x="32" y="0"/>
                          <a:pt x="32" y="0"/>
                          <a:pt x="32" y="0"/>
                        </a:cubicBezTo>
                        <a:cubicBezTo>
                          <a:pt x="47" y="0"/>
                          <a:pt x="60" y="13"/>
                          <a:pt x="60" y="28"/>
                        </a:cubicBezTo>
                        <a:lnTo>
                          <a:pt x="6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8" name="Freeform 27"/>
                  <p:cNvSpPr>
                    <a:spLocks/>
                  </p:cNvSpPr>
                  <p:nvPr/>
                </p:nvSpPr>
                <p:spPr bwMode="auto">
                  <a:xfrm>
                    <a:off x="5300664" y="4099652"/>
                    <a:ext cx="392113" cy="341313"/>
                  </a:xfrm>
                  <a:custGeom>
                    <a:avLst/>
                    <a:gdLst>
                      <a:gd name="T0" fmla="*/ 528 w 533"/>
                      <a:gd name="T1" fmla="*/ 429 h 465"/>
                      <a:gd name="T2" fmla="*/ 287 w 533"/>
                      <a:gd name="T3" fmla="*/ 13 h 465"/>
                      <a:gd name="T4" fmla="*/ 266 w 533"/>
                      <a:gd name="T5" fmla="*/ 0 h 465"/>
                      <a:gd name="T6" fmla="*/ 246 w 533"/>
                      <a:gd name="T7" fmla="*/ 13 h 465"/>
                      <a:gd name="T8" fmla="*/ 5 w 533"/>
                      <a:gd name="T9" fmla="*/ 429 h 465"/>
                      <a:gd name="T10" fmla="*/ 5 w 533"/>
                      <a:gd name="T11" fmla="*/ 454 h 465"/>
                      <a:gd name="T12" fmla="*/ 26 w 533"/>
                      <a:gd name="T13" fmla="*/ 465 h 465"/>
                      <a:gd name="T14" fmla="*/ 507 w 533"/>
                      <a:gd name="T15" fmla="*/ 465 h 465"/>
                      <a:gd name="T16" fmla="*/ 528 w 533"/>
                      <a:gd name="T17" fmla="*/ 454 h 465"/>
                      <a:gd name="T18" fmla="*/ 528 w 533"/>
                      <a:gd name="T19" fmla="*/ 42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3" h="465">
                        <a:moveTo>
                          <a:pt x="528" y="429"/>
                        </a:moveTo>
                        <a:cubicBezTo>
                          <a:pt x="287" y="13"/>
                          <a:pt x="287" y="13"/>
                          <a:pt x="287" y="13"/>
                        </a:cubicBezTo>
                        <a:cubicBezTo>
                          <a:pt x="283" y="5"/>
                          <a:pt x="275" y="0"/>
                          <a:pt x="266" y="0"/>
                        </a:cubicBezTo>
                        <a:cubicBezTo>
                          <a:pt x="258" y="0"/>
                          <a:pt x="250" y="5"/>
                          <a:pt x="246" y="13"/>
                        </a:cubicBezTo>
                        <a:cubicBezTo>
                          <a:pt x="5" y="429"/>
                          <a:pt x="5" y="429"/>
                          <a:pt x="5" y="429"/>
                        </a:cubicBezTo>
                        <a:cubicBezTo>
                          <a:pt x="1" y="437"/>
                          <a:pt x="0" y="446"/>
                          <a:pt x="5" y="454"/>
                        </a:cubicBezTo>
                        <a:cubicBezTo>
                          <a:pt x="9" y="461"/>
                          <a:pt x="17" y="465"/>
                          <a:pt x="26" y="465"/>
                        </a:cubicBezTo>
                        <a:cubicBezTo>
                          <a:pt x="507" y="465"/>
                          <a:pt x="507" y="465"/>
                          <a:pt x="507" y="465"/>
                        </a:cubicBezTo>
                        <a:cubicBezTo>
                          <a:pt x="516" y="465"/>
                          <a:pt x="524" y="461"/>
                          <a:pt x="528" y="454"/>
                        </a:cubicBezTo>
                        <a:cubicBezTo>
                          <a:pt x="533" y="446"/>
                          <a:pt x="532" y="437"/>
                          <a:pt x="528" y="429"/>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9" name="Oval 28"/>
                  <p:cNvSpPr>
                    <a:spLocks noChangeArrowheads="1"/>
                  </p:cNvSpPr>
                  <p:nvPr/>
                </p:nvSpPr>
                <p:spPr bwMode="auto">
                  <a:xfrm>
                    <a:off x="5478464" y="4356827"/>
                    <a:ext cx="34925"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6" name="Freeform 29"/>
                  <p:cNvSpPr>
                    <a:spLocks/>
                  </p:cNvSpPr>
                  <p:nvPr/>
                </p:nvSpPr>
                <p:spPr bwMode="auto">
                  <a:xfrm>
                    <a:off x="5476876" y="4209189"/>
                    <a:ext cx="39688" cy="136525"/>
                  </a:xfrm>
                  <a:custGeom>
                    <a:avLst/>
                    <a:gdLst>
                      <a:gd name="T0" fmla="*/ 24 w 53"/>
                      <a:gd name="T1" fmla="*/ 1 h 184"/>
                      <a:gd name="T2" fmla="*/ 0 w 53"/>
                      <a:gd name="T3" fmla="*/ 53 h 184"/>
                      <a:gd name="T4" fmla="*/ 24 w 53"/>
                      <a:gd name="T5" fmla="*/ 184 h 184"/>
                      <a:gd name="T6" fmla="*/ 53 w 53"/>
                      <a:gd name="T7" fmla="*/ 51 h 184"/>
                      <a:gd name="T8" fmla="*/ 24 w 53"/>
                      <a:gd name="T9" fmla="*/ 1 h 184"/>
                    </a:gdLst>
                    <a:ahLst/>
                    <a:cxnLst>
                      <a:cxn ang="0">
                        <a:pos x="T0" y="T1"/>
                      </a:cxn>
                      <a:cxn ang="0">
                        <a:pos x="T2" y="T3"/>
                      </a:cxn>
                      <a:cxn ang="0">
                        <a:pos x="T4" y="T5"/>
                      </a:cxn>
                      <a:cxn ang="0">
                        <a:pos x="T6" y="T7"/>
                      </a:cxn>
                      <a:cxn ang="0">
                        <a:pos x="T8" y="T9"/>
                      </a:cxn>
                    </a:cxnLst>
                    <a:rect l="0" t="0" r="r" b="b"/>
                    <a:pathLst>
                      <a:path w="53" h="184">
                        <a:moveTo>
                          <a:pt x="24" y="1"/>
                        </a:moveTo>
                        <a:cubicBezTo>
                          <a:pt x="17" y="1"/>
                          <a:pt x="0" y="2"/>
                          <a:pt x="0" y="53"/>
                        </a:cubicBezTo>
                        <a:cubicBezTo>
                          <a:pt x="0" y="103"/>
                          <a:pt x="17" y="184"/>
                          <a:pt x="24" y="184"/>
                        </a:cubicBezTo>
                        <a:cubicBezTo>
                          <a:pt x="31" y="184"/>
                          <a:pt x="53" y="101"/>
                          <a:pt x="53" y="51"/>
                        </a:cubicBezTo>
                        <a:cubicBezTo>
                          <a:pt x="53" y="0"/>
                          <a:pt x="31" y="1"/>
                          <a:pt x="2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5" name="Freeform 30"/>
                  <p:cNvSpPr>
                    <a:spLocks/>
                  </p:cNvSpPr>
                  <p:nvPr/>
                </p:nvSpPr>
                <p:spPr bwMode="auto">
                  <a:xfrm>
                    <a:off x="5327651" y="4136164"/>
                    <a:ext cx="333375" cy="288925"/>
                  </a:xfrm>
                  <a:custGeom>
                    <a:avLst/>
                    <a:gdLst>
                      <a:gd name="T0" fmla="*/ 0 w 210"/>
                      <a:gd name="T1" fmla="*/ 182 h 182"/>
                      <a:gd name="T2" fmla="*/ 105 w 210"/>
                      <a:gd name="T3" fmla="*/ 0 h 182"/>
                      <a:gd name="T4" fmla="*/ 210 w 210"/>
                      <a:gd name="T5" fmla="*/ 182 h 182"/>
                      <a:gd name="T6" fmla="*/ 0 w 210"/>
                      <a:gd name="T7" fmla="*/ 182 h 182"/>
                    </a:gdLst>
                    <a:ahLst/>
                    <a:cxnLst>
                      <a:cxn ang="0">
                        <a:pos x="T0" y="T1"/>
                      </a:cxn>
                      <a:cxn ang="0">
                        <a:pos x="T2" y="T3"/>
                      </a:cxn>
                      <a:cxn ang="0">
                        <a:pos x="T4" y="T5"/>
                      </a:cxn>
                      <a:cxn ang="0">
                        <a:pos x="T6" y="T7"/>
                      </a:cxn>
                    </a:cxnLst>
                    <a:rect l="0" t="0" r="r" b="b"/>
                    <a:pathLst>
                      <a:path w="210" h="182">
                        <a:moveTo>
                          <a:pt x="0" y="182"/>
                        </a:moveTo>
                        <a:lnTo>
                          <a:pt x="105" y="0"/>
                        </a:lnTo>
                        <a:lnTo>
                          <a:pt x="210" y="182"/>
                        </a:lnTo>
                        <a:lnTo>
                          <a:pt x="0" y="182"/>
                        </a:lnTo>
                        <a:close/>
                      </a:path>
                    </a:pathLst>
                  </a:custGeom>
                  <a:noFill/>
                  <a:ln w="14288"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49" name="Line 64"/>
                <p:cNvSpPr>
                  <a:spLocks noChangeShapeType="1"/>
                </p:cNvSpPr>
                <p:nvPr/>
              </p:nvSpPr>
              <p:spPr bwMode="auto">
                <a:xfrm>
                  <a:off x="8355280" y="2974155"/>
                  <a:ext cx="141578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54" name="TextBox 153"/>
              <p:cNvSpPr txBox="1"/>
              <p:nvPr/>
            </p:nvSpPr>
            <p:spPr>
              <a:xfrm>
                <a:off x="8881745" y="2959904"/>
                <a:ext cx="1051879" cy="461665"/>
              </a:xfrm>
              <a:prstGeom prst="rect">
                <a:avLst/>
              </a:prstGeom>
              <a:noFill/>
            </p:spPr>
            <p:txBody>
              <a:bodyPr wrap="square" rtlCol="0">
                <a:spAutoFit/>
              </a:bodyPr>
              <a:lstStyle/>
              <a:p>
                <a:r>
                  <a:rPr lang="en-US" sz="2400" b="1" dirty="0" smtClean="0">
                    <a:solidFill>
                      <a:prstClr val="black"/>
                    </a:solidFill>
                  </a:rPr>
                  <a:t>28%</a:t>
                </a:r>
                <a:endParaRPr lang="en-US" sz="2400" b="1" dirty="0">
                  <a:solidFill>
                    <a:prstClr val="black"/>
                  </a:solidFill>
                </a:endParaRPr>
              </a:p>
            </p:txBody>
          </p:sp>
        </p:grpSp>
        <p:grpSp>
          <p:nvGrpSpPr>
            <p:cNvPr id="27" name="Group 26"/>
            <p:cNvGrpSpPr/>
            <p:nvPr/>
          </p:nvGrpSpPr>
          <p:grpSpPr>
            <a:xfrm>
              <a:off x="9378951" y="2960665"/>
              <a:ext cx="1477963" cy="772297"/>
              <a:chOff x="9856788" y="2960665"/>
              <a:chExt cx="1477963" cy="772297"/>
            </a:xfrm>
          </p:grpSpPr>
          <p:grpSp>
            <p:nvGrpSpPr>
              <p:cNvPr id="143" name="Group 142"/>
              <p:cNvGrpSpPr/>
              <p:nvPr/>
            </p:nvGrpSpPr>
            <p:grpSpPr>
              <a:xfrm>
                <a:off x="9863138" y="3074049"/>
                <a:ext cx="1471613" cy="658913"/>
                <a:chOff x="8624889" y="3923439"/>
                <a:chExt cx="1471613" cy="658913"/>
              </a:xfrm>
            </p:grpSpPr>
            <p:sp>
              <p:nvSpPr>
                <p:cNvPr id="120" name="Rectangle 59"/>
                <p:cNvSpPr>
                  <a:spLocks noChangeArrowheads="1"/>
                </p:cNvSpPr>
                <p:nvPr/>
              </p:nvSpPr>
              <p:spPr bwMode="auto">
                <a:xfrm>
                  <a:off x="9332914" y="4191727"/>
                  <a:ext cx="21480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50" dirty="0" smtClean="0">
                      <a:solidFill>
                        <a:srgbClr val="010101"/>
                      </a:solidFill>
                      <a:latin typeface="Calibri" pitchFamily="34" charset="0"/>
                    </a:rPr>
                    <a:t>SQL</a:t>
                  </a:r>
                  <a:endParaRPr lang="en-US" altLang="en-US" sz="2000" dirty="0" smtClean="0">
                    <a:solidFill>
                      <a:prstClr val="black"/>
                    </a:solidFill>
                  </a:endParaRPr>
                </a:p>
              </p:txBody>
            </p:sp>
            <p:sp>
              <p:nvSpPr>
                <p:cNvPr id="121" name="Rectangle 60"/>
                <p:cNvSpPr>
                  <a:spLocks noChangeArrowheads="1"/>
                </p:cNvSpPr>
                <p:nvPr/>
              </p:nvSpPr>
              <p:spPr bwMode="auto">
                <a:xfrm>
                  <a:off x="9332914" y="4333014"/>
                  <a:ext cx="12503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00" dirty="0" smtClean="0">
                      <a:solidFill>
                        <a:srgbClr val="010101"/>
                      </a:solidFill>
                      <a:latin typeface="Calibri" pitchFamily="34" charset="0"/>
                    </a:rPr>
                    <a:t>SE</a:t>
                  </a:r>
                  <a:endParaRPr lang="en-US" altLang="en-US" dirty="0" smtClean="0">
                    <a:solidFill>
                      <a:prstClr val="black"/>
                    </a:solidFill>
                  </a:endParaRPr>
                </a:p>
              </p:txBody>
            </p:sp>
            <p:sp>
              <p:nvSpPr>
                <p:cNvPr id="122" name="Rectangle 61"/>
                <p:cNvSpPr>
                  <a:spLocks noChangeArrowheads="1"/>
                </p:cNvSpPr>
                <p:nvPr/>
              </p:nvSpPr>
              <p:spPr bwMode="auto">
                <a:xfrm>
                  <a:off x="9455151" y="4333014"/>
                  <a:ext cx="28212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en-US" altLang="en-US" sz="1000" dirty="0" smtClean="0">
                      <a:solidFill>
                        <a:srgbClr val="010101"/>
                      </a:solidFill>
                      <a:latin typeface="Calibri" pitchFamily="34" charset="0"/>
                    </a:rPr>
                    <a:t>RVER</a:t>
                  </a:r>
                  <a:endParaRPr lang="en-US" altLang="en-US" dirty="0" smtClean="0">
                    <a:solidFill>
                      <a:prstClr val="black"/>
                    </a:solidFill>
                  </a:endParaRPr>
                </a:p>
              </p:txBody>
            </p:sp>
            <p:sp>
              <p:nvSpPr>
                <p:cNvPr id="125" name="Line 64"/>
                <p:cNvSpPr>
                  <a:spLocks noChangeShapeType="1"/>
                </p:cNvSpPr>
                <p:nvPr/>
              </p:nvSpPr>
              <p:spPr bwMode="auto">
                <a:xfrm>
                  <a:off x="8624889" y="4582352"/>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9" name="Freeform 68"/>
                <p:cNvSpPr>
                  <a:spLocks noEditPoints="1"/>
                </p:cNvSpPr>
                <p:nvPr/>
              </p:nvSpPr>
              <p:spPr bwMode="auto">
                <a:xfrm>
                  <a:off x="8938154" y="4213952"/>
                  <a:ext cx="247650" cy="258763"/>
                </a:xfrm>
                <a:custGeom>
                  <a:avLst/>
                  <a:gdLst>
                    <a:gd name="T0" fmla="*/ 0 w 336"/>
                    <a:gd name="T1" fmla="*/ 312 h 352"/>
                    <a:gd name="T2" fmla="*/ 0 w 336"/>
                    <a:gd name="T3" fmla="*/ 236 h 352"/>
                    <a:gd name="T4" fmla="*/ 1 w 336"/>
                    <a:gd name="T5" fmla="*/ 236 h 352"/>
                    <a:gd name="T6" fmla="*/ 335 w 336"/>
                    <a:gd name="T7" fmla="*/ 236 h 352"/>
                    <a:gd name="T8" fmla="*/ 336 w 336"/>
                    <a:gd name="T9" fmla="*/ 236 h 352"/>
                    <a:gd name="T10" fmla="*/ 336 w 336"/>
                    <a:gd name="T11" fmla="*/ 312 h 352"/>
                    <a:gd name="T12" fmla="*/ 0 w 336"/>
                    <a:gd name="T13" fmla="*/ 312 h 352"/>
                    <a:gd name="T14" fmla="*/ 0 w 336"/>
                    <a:gd name="T15" fmla="*/ 207 h 352"/>
                    <a:gd name="T16" fmla="*/ 336 w 336"/>
                    <a:gd name="T17" fmla="*/ 207 h 352"/>
                    <a:gd name="T18" fmla="*/ 336 w 336"/>
                    <a:gd name="T19" fmla="*/ 132 h 352"/>
                    <a:gd name="T20" fmla="*/ 335 w 336"/>
                    <a:gd name="T21" fmla="*/ 132 h 352"/>
                    <a:gd name="T22" fmla="*/ 1 w 336"/>
                    <a:gd name="T23" fmla="*/ 132 h 352"/>
                    <a:gd name="T24" fmla="*/ 0 w 336"/>
                    <a:gd name="T25" fmla="*/ 132 h 352"/>
                    <a:gd name="T26" fmla="*/ 0 w 336"/>
                    <a:gd name="T27" fmla="*/ 207 h 352"/>
                    <a:gd name="T28" fmla="*/ 168 w 336"/>
                    <a:gd name="T29" fmla="*/ 0 h 352"/>
                    <a:gd name="T30" fmla="*/ 336 w 336"/>
                    <a:gd name="T31" fmla="*/ 30 h 352"/>
                    <a:gd name="T32" fmla="*/ 336 w 336"/>
                    <a:gd name="T33" fmla="*/ 103 h 352"/>
                    <a:gd name="T34" fmla="*/ 164 w 336"/>
                    <a:gd name="T35" fmla="*/ 133 h 352"/>
                    <a:gd name="T36" fmla="*/ 0 w 336"/>
                    <a:gd name="T37" fmla="*/ 103 h 352"/>
                    <a:gd name="T38" fmla="*/ 0 w 336"/>
                    <a:gd name="T39" fmla="*/ 30 h 352"/>
                    <a:gd name="T40" fmla="*/ 168 w 336"/>
                    <a:gd name="T41" fmla="*/ 0 h 352"/>
                    <a:gd name="T42" fmla="*/ 168 w 336"/>
                    <a:gd name="T43" fmla="*/ 15 h 352"/>
                    <a:gd name="T44" fmla="*/ 49 w 336"/>
                    <a:gd name="T45" fmla="*/ 30 h 352"/>
                    <a:gd name="T46" fmla="*/ 168 w 336"/>
                    <a:gd name="T47" fmla="*/ 46 h 352"/>
                    <a:gd name="T48" fmla="*/ 286 w 336"/>
                    <a:gd name="T49" fmla="*/ 30 h 352"/>
                    <a:gd name="T50" fmla="*/ 168 w 336"/>
                    <a:gd name="T51" fmla="*/ 15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6" h="352">
                      <a:moveTo>
                        <a:pt x="0" y="312"/>
                      </a:moveTo>
                      <a:cubicBezTo>
                        <a:pt x="0" y="236"/>
                        <a:pt x="0" y="236"/>
                        <a:pt x="0" y="236"/>
                      </a:cubicBezTo>
                      <a:cubicBezTo>
                        <a:pt x="1" y="236"/>
                        <a:pt x="1" y="236"/>
                        <a:pt x="1" y="236"/>
                      </a:cubicBezTo>
                      <a:cubicBezTo>
                        <a:pt x="22" y="273"/>
                        <a:pt x="314" y="273"/>
                        <a:pt x="335" y="236"/>
                      </a:cubicBezTo>
                      <a:cubicBezTo>
                        <a:pt x="336" y="236"/>
                        <a:pt x="336" y="236"/>
                        <a:pt x="336" y="236"/>
                      </a:cubicBezTo>
                      <a:cubicBezTo>
                        <a:pt x="336" y="312"/>
                        <a:pt x="336" y="312"/>
                        <a:pt x="336" y="312"/>
                      </a:cubicBezTo>
                      <a:cubicBezTo>
                        <a:pt x="330" y="352"/>
                        <a:pt x="6" y="352"/>
                        <a:pt x="0" y="312"/>
                      </a:cubicBezTo>
                      <a:close/>
                      <a:moveTo>
                        <a:pt x="0" y="207"/>
                      </a:moveTo>
                      <a:cubicBezTo>
                        <a:pt x="6" y="247"/>
                        <a:pt x="330" y="247"/>
                        <a:pt x="336" y="207"/>
                      </a:cubicBezTo>
                      <a:cubicBezTo>
                        <a:pt x="336" y="132"/>
                        <a:pt x="336" y="132"/>
                        <a:pt x="336" y="132"/>
                      </a:cubicBezTo>
                      <a:cubicBezTo>
                        <a:pt x="335" y="132"/>
                        <a:pt x="335" y="132"/>
                        <a:pt x="335" y="132"/>
                      </a:cubicBezTo>
                      <a:cubicBezTo>
                        <a:pt x="314" y="168"/>
                        <a:pt x="22" y="168"/>
                        <a:pt x="1" y="132"/>
                      </a:cubicBezTo>
                      <a:cubicBezTo>
                        <a:pt x="0" y="132"/>
                        <a:pt x="0" y="132"/>
                        <a:pt x="0" y="132"/>
                      </a:cubicBezTo>
                      <a:cubicBezTo>
                        <a:pt x="0" y="207"/>
                        <a:pt x="0" y="207"/>
                        <a:pt x="0" y="207"/>
                      </a:cubicBezTo>
                      <a:close/>
                      <a:moveTo>
                        <a:pt x="168" y="0"/>
                      </a:moveTo>
                      <a:cubicBezTo>
                        <a:pt x="261" y="0"/>
                        <a:pt x="336" y="14"/>
                        <a:pt x="336" y="30"/>
                      </a:cubicBezTo>
                      <a:cubicBezTo>
                        <a:pt x="336" y="103"/>
                        <a:pt x="336" y="103"/>
                        <a:pt x="336" y="103"/>
                      </a:cubicBezTo>
                      <a:cubicBezTo>
                        <a:pt x="332" y="130"/>
                        <a:pt x="185" y="133"/>
                        <a:pt x="164" y="133"/>
                      </a:cubicBezTo>
                      <a:cubicBezTo>
                        <a:pt x="125" y="133"/>
                        <a:pt x="4" y="128"/>
                        <a:pt x="0" y="103"/>
                      </a:cubicBezTo>
                      <a:cubicBezTo>
                        <a:pt x="0" y="30"/>
                        <a:pt x="0" y="30"/>
                        <a:pt x="0" y="30"/>
                      </a:cubicBezTo>
                      <a:cubicBezTo>
                        <a:pt x="0" y="14"/>
                        <a:pt x="75" y="0"/>
                        <a:pt x="168" y="0"/>
                      </a:cubicBezTo>
                      <a:close/>
                      <a:moveTo>
                        <a:pt x="168" y="15"/>
                      </a:moveTo>
                      <a:cubicBezTo>
                        <a:pt x="102" y="15"/>
                        <a:pt x="49" y="22"/>
                        <a:pt x="49" y="30"/>
                      </a:cubicBezTo>
                      <a:cubicBezTo>
                        <a:pt x="49" y="39"/>
                        <a:pt x="102" y="46"/>
                        <a:pt x="168" y="46"/>
                      </a:cubicBezTo>
                      <a:cubicBezTo>
                        <a:pt x="233" y="46"/>
                        <a:pt x="286" y="39"/>
                        <a:pt x="286" y="30"/>
                      </a:cubicBezTo>
                      <a:cubicBezTo>
                        <a:pt x="286" y="22"/>
                        <a:pt x="233" y="15"/>
                        <a:pt x="168" y="15"/>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0" name="Freeform 69"/>
                <p:cNvSpPr>
                  <a:spLocks noEditPoints="1"/>
                </p:cNvSpPr>
                <p:nvPr/>
              </p:nvSpPr>
              <p:spPr bwMode="auto">
                <a:xfrm>
                  <a:off x="8652404" y="3923439"/>
                  <a:ext cx="247650" cy="533400"/>
                </a:xfrm>
                <a:custGeom>
                  <a:avLst/>
                  <a:gdLst>
                    <a:gd name="T0" fmla="*/ 296 w 336"/>
                    <a:gd name="T1" fmla="*/ 0 h 724"/>
                    <a:gd name="T2" fmla="*/ 44 w 336"/>
                    <a:gd name="T3" fmla="*/ 0 h 724"/>
                    <a:gd name="T4" fmla="*/ 0 w 336"/>
                    <a:gd name="T5" fmla="*/ 40 h 724"/>
                    <a:gd name="T6" fmla="*/ 0 w 336"/>
                    <a:gd name="T7" fmla="*/ 678 h 724"/>
                    <a:gd name="T8" fmla="*/ 44 w 336"/>
                    <a:gd name="T9" fmla="*/ 724 h 724"/>
                    <a:gd name="T10" fmla="*/ 296 w 336"/>
                    <a:gd name="T11" fmla="*/ 724 h 724"/>
                    <a:gd name="T12" fmla="*/ 336 w 336"/>
                    <a:gd name="T13" fmla="*/ 678 h 724"/>
                    <a:gd name="T14" fmla="*/ 336 w 336"/>
                    <a:gd name="T15" fmla="*/ 40 h 724"/>
                    <a:gd name="T16" fmla="*/ 296 w 336"/>
                    <a:gd name="T17" fmla="*/ 0 h 724"/>
                    <a:gd name="T18" fmla="*/ 173 w 336"/>
                    <a:gd name="T19" fmla="*/ 505 h 724"/>
                    <a:gd name="T20" fmla="*/ 151 w 336"/>
                    <a:gd name="T21" fmla="*/ 483 h 724"/>
                    <a:gd name="T22" fmla="*/ 173 w 336"/>
                    <a:gd name="T23" fmla="*/ 461 h 724"/>
                    <a:gd name="T24" fmla="*/ 195 w 336"/>
                    <a:gd name="T25" fmla="*/ 483 h 724"/>
                    <a:gd name="T26" fmla="*/ 173 w 336"/>
                    <a:gd name="T27" fmla="*/ 505 h 724"/>
                    <a:gd name="T28" fmla="*/ 204 w 336"/>
                    <a:gd name="T29" fmla="*/ 413 h 724"/>
                    <a:gd name="T30" fmla="*/ 173 w 336"/>
                    <a:gd name="T31" fmla="*/ 426 h 724"/>
                    <a:gd name="T32" fmla="*/ 141 w 336"/>
                    <a:gd name="T33" fmla="*/ 413 h 724"/>
                    <a:gd name="T34" fmla="*/ 128 w 336"/>
                    <a:gd name="T35" fmla="*/ 381 h 724"/>
                    <a:gd name="T36" fmla="*/ 141 w 336"/>
                    <a:gd name="T37" fmla="*/ 349 h 724"/>
                    <a:gd name="T38" fmla="*/ 173 w 336"/>
                    <a:gd name="T39" fmla="*/ 336 h 724"/>
                    <a:gd name="T40" fmla="*/ 204 w 336"/>
                    <a:gd name="T41" fmla="*/ 349 h 724"/>
                    <a:gd name="T42" fmla="*/ 217 w 336"/>
                    <a:gd name="T43" fmla="*/ 381 h 724"/>
                    <a:gd name="T44" fmla="*/ 204 w 336"/>
                    <a:gd name="T45" fmla="*/ 413 h 724"/>
                    <a:gd name="T46" fmla="*/ 292 w 336"/>
                    <a:gd name="T47" fmla="*/ 292 h 724"/>
                    <a:gd name="T48" fmla="*/ 52 w 336"/>
                    <a:gd name="T49" fmla="*/ 292 h 724"/>
                    <a:gd name="T50" fmla="*/ 52 w 336"/>
                    <a:gd name="T51" fmla="*/ 232 h 724"/>
                    <a:gd name="T52" fmla="*/ 292 w 336"/>
                    <a:gd name="T53" fmla="*/ 232 h 724"/>
                    <a:gd name="T54" fmla="*/ 292 w 336"/>
                    <a:gd name="T55" fmla="*/ 292 h 724"/>
                    <a:gd name="T56" fmla="*/ 292 w 336"/>
                    <a:gd name="T57" fmla="*/ 208 h 724"/>
                    <a:gd name="T58" fmla="*/ 52 w 336"/>
                    <a:gd name="T59" fmla="*/ 208 h 724"/>
                    <a:gd name="T60" fmla="*/ 52 w 336"/>
                    <a:gd name="T61" fmla="*/ 152 h 724"/>
                    <a:gd name="T62" fmla="*/ 292 w 336"/>
                    <a:gd name="T63" fmla="*/ 152 h 724"/>
                    <a:gd name="T64" fmla="*/ 292 w 336"/>
                    <a:gd name="T65" fmla="*/ 208 h 724"/>
                    <a:gd name="T66" fmla="*/ 292 w 336"/>
                    <a:gd name="T67" fmla="*/ 124 h 724"/>
                    <a:gd name="T68" fmla="*/ 52 w 336"/>
                    <a:gd name="T69" fmla="*/ 124 h 724"/>
                    <a:gd name="T70" fmla="*/ 52 w 336"/>
                    <a:gd name="T71" fmla="*/ 68 h 724"/>
                    <a:gd name="T72" fmla="*/ 292 w 336"/>
                    <a:gd name="T73" fmla="*/ 68 h 724"/>
                    <a:gd name="T74" fmla="*/ 292 w 336"/>
                    <a:gd name="T75" fmla="*/ 1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6" h="724">
                      <a:moveTo>
                        <a:pt x="296" y="0"/>
                      </a:moveTo>
                      <a:cubicBezTo>
                        <a:pt x="44" y="0"/>
                        <a:pt x="44" y="0"/>
                        <a:pt x="44" y="0"/>
                      </a:cubicBezTo>
                      <a:cubicBezTo>
                        <a:pt x="21" y="0"/>
                        <a:pt x="0" y="17"/>
                        <a:pt x="0" y="40"/>
                      </a:cubicBezTo>
                      <a:cubicBezTo>
                        <a:pt x="0" y="678"/>
                        <a:pt x="0" y="678"/>
                        <a:pt x="0" y="678"/>
                      </a:cubicBezTo>
                      <a:cubicBezTo>
                        <a:pt x="0" y="702"/>
                        <a:pt x="21" y="724"/>
                        <a:pt x="44" y="724"/>
                      </a:cubicBezTo>
                      <a:cubicBezTo>
                        <a:pt x="296" y="724"/>
                        <a:pt x="296" y="724"/>
                        <a:pt x="296" y="724"/>
                      </a:cubicBezTo>
                      <a:cubicBezTo>
                        <a:pt x="320" y="724"/>
                        <a:pt x="336" y="702"/>
                        <a:pt x="336" y="678"/>
                      </a:cubicBezTo>
                      <a:cubicBezTo>
                        <a:pt x="336" y="40"/>
                        <a:pt x="336" y="40"/>
                        <a:pt x="336" y="40"/>
                      </a:cubicBezTo>
                      <a:cubicBezTo>
                        <a:pt x="336" y="17"/>
                        <a:pt x="320" y="0"/>
                        <a:pt x="296" y="0"/>
                      </a:cubicBezTo>
                      <a:close/>
                      <a:moveTo>
                        <a:pt x="173" y="505"/>
                      </a:moveTo>
                      <a:cubicBezTo>
                        <a:pt x="161" y="505"/>
                        <a:pt x="151" y="495"/>
                        <a:pt x="151" y="483"/>
                      </a:cubicBezTo>
                      <a:cubicBezTo>
                        <a:pt x="151" y="471"/>
                        <a:pt x="161" y="461"/>
                        <a:pt x="173" y="461"/>
                      </a:cubicBezTo>
                      <a:cubicBezTo>
                        <a:pt x="185" y="461"/>
                        <a:pt x="195" y="471"/>
                        <a:pt x="195" y="483"/>
                      </a:cubicBezTo>
                      <a:cubicBezTo>
                        <a:pt x="195" y="495"/>
                        <a:pt x="185" y="505"/>
                        <a:pt x="173" y="505"/>
                      </a:cubicBezTo>
                      <a:close/>
                      <a:moveTo>
                        <a:pt x="204" y="413"/>
                      </a:moveTo>
                      <a:cubicBezTo>
                        <a:pt x="196" y="421"/>
                        <a:pt x="185" y="426"/>
                        <a:pt x="173" y="426"/>
                      </a:cubicBezTo>
                      <a:cubicBezTo>
                        <a:pt x="160" y="426"/>
                        <a:pt x="149" y="421"/>
                        <a:pt x="141" y="413"/>
                      </a:cubicBezTo>
                      <a:cubicBezTo>
                        <a:pt x="133" y="404"/>
                        <a:pt x="128" y="393"/>
                        <a:pt x="128" y="381"/>
                      </a:cubicBezTo>
                      <a:cubicBezTo>
                        <a:pt x="128" y="369"/>
                        <a:pt x="133" y="358"/>
                        <a:pt x="141" y="349"/>
                      </a:cubicBezTo>
                      <a:cubicBezTo>
                        <a:pt x="149" y="341"/>
                        <a:pt x="160" y="336"/>
                        <a:pt x="173" y="336"/>
                      </a:cubicBezTo>
                      <a:cubicBezTo>
                        <a:pt x="185" y="336"/>
                        <a:pt x="196" y="341"/>
                        <a:pt x="204" y="349"/>
                      </a:cubicBezTo>
                      <a:cubicBezTo>
                        <a:pt x="212" y="358"/>
                        <a:pt x="217" y="369"/>
                        <a:pt x="217" y="381"/>
                      </a:cubicBezTo>
                      <a:cubicBezTo>
                        <a:pt x="217" y="393"/>
                        <a:pt x="212" y="404"/>
                        <a:pt x="204" y="413"/>
                      </a:cubicBezTo>
                      <a:close/>
                      <a:moveTo>
                        <a:pt x="292" y="292"/>
                      </a:moveTo>
                      <a:cubicBezTo>
                        <a:pt x="52" y="292"/>
                        <a:pt x="52" y="292"/>
                        <a:pt x="52" y="292"/>
                      </a:cubicBezTo>
                      <a:cubicBezTo>
                        <a:pt x="52" y="232"/>
                        <a:pt x="52" y="232"/>
                        <a:pt x="52" y="232"/>
                      </a:cubicBezTo>
                      <a:cubicBezTo>
                        <a:pt x="292" y="232"/>
                        <a:pt x="292" y="232"/>
                        <a:pt x="292" y="232"/>
                      </a:cubicBezTo>
                      <a:lnTo>
                        <a:pt x="292" y="292"/>
                      </a:lnTo>
                      <a:close/>
                      <a:moveTo>
                        <a:pt x="292" y="208"/>
                      </a:moveTo>
                      <a:cubicBezTo>
                        <a:pt x="52" y="208"/>
                        <a:pt x="52" y="208"/>
                        <a:pt x="52" y="208"/>
                      </a:cubicBezTo>
                      <a:cubicBezTo>
                        <a:pt x="52" y="152"/>
                        <a:pt x="52" y="152"/>
                        <a:pt x="52" y="152"/>
                      </a:cubicBezTo>
                      <a:cubicBezTo>
                        <a:pt x="292" y="152"/>
                        <a:pt x="292" y="152"/>
                        <a:pt x="292" y="152"/>
                      </a:cubicBezTo>
                      <a:lnTo>
                        <a:pt x="292" y="208"/>
                      </a:lnTo>
                      <a:close/>
                      <a:moveTo>
                        <a:pt x="292" y="124"/>
                      </a:moveTo>
                      <a:cubicBezTo>
                        <a:pt x="52" y="124"/>
                        <a:pt x="52" y="124"/>
                        <a:pt x="52" y="124"/>
                      </a:cubicBezTo>
                      <a:cubicBezTo>
                        <a:pt x="52" y="68"/>
                        <a:pt x="52" y="68"/>
                        <a:pt x="52" y="68"/>
                      </a:cubicBezTo>
                      <a:cubicBezTo>
                        <a:pt x="292" y="68"/>
                        <a:pt x="292" y="68"/>
                        <a:pt x="292" y="68"/>
                      </a:cubicBezTo>
                      <a:lnTo>
                        <a:pt x="292" y="124"/>
                      </a:ln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1" name="Freeform 70"/>
                <p:cNvSpPr>
                  <a:spLocks/>
                </p:cNvSpPr>
                <p:nvPr/>
              </p:nvSpPr>
              <p:spPr bwMode="auto">
                <a:xfrm>
                  <a:off x="8728076" y="4185377"/>
                  <a:ext cx="36513" cy="36513"/>
                </a:xfrm>
                <a:custGeom>
                  <a:avLst/>
                  <a:gdLst>
                    <a:gd name="T0" fmla="*/ 41 w 48"/>
                    <a:gd name="T1" fmla="*/ 41 h 48"/>
                    <a:gd name="T2" fmla="*/ 24 w 48"/>
                    <a:gd name="T3" fmla="*/ 48 h 48"/>
                    <a:gd name="T4" fmla="*/ 7 w 48"/>
                    <a:gd name="T5" fmla="*/ 41 h 48"/>
                    <a:gd name="T6" fmla="*/ 0 w 48"/>
                    <a:gd name="T7" fmla="*/ 24 h 48"/>
                    <a:gd name="T8" fmla="*/ 7 w 48"/>
                    <a:gd name="T9" fmla="*/ 7 h 48"/>
                    <a:gd name="T10" fmla="*/ 24 w 48"/>
                    <a:gd name="T11" fmla="*/ 0 h 48"/>
                    <a:gd name="T12" fmla="*/ 41 w 48"/>
                    <a:gd name="T13" fmla="*/ 7 h 48"/>
                    <a:gd name="T14" fmla="*/ 48 w 48"/>
                    <a:gd name="T15" fmla="*/ 24 h 48"/>
                    <a:gd name="T16" fmla="*/ 41 w 48"/>
                    <a:gd name="T17"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8">
                      <a:moveTo>
                        <a:pt x="41" y="41"/>
                      </a:moveTo>
                      <a:cubicBezTo>
                        <a:pt x="36" y="45"/>
                        <a:pt x="30" y="48"/>
                        <a:pt x="24" y="48"/>
                      </a:cubicBezTo>
                      <a:cubicBezTo>
                        <a:pt x="17" y="48"/>
                        <a:pt x="11" y="45"/>
                        <a:pt x="7" y="41"/>
                      </a:cubicBezTo>
                      <a:cubicBezTo>
                        <a:pt x="2" y="37"/>
                        <a:pt x="0" y="31"/>
                        <a:pt x="0" y="24"/>
                      </a:cubicBezTo>
                      <a:cubicBezTo>
                        <a:pt x="0" y="17"/>
                        <a:pt x="2" y="11"/>
                        <a:pt x="7" y="7"/>
                      </a:cubicBezTo>
                      <a:cubicBezTo>
                        <a:pt x="11" y="3"/>
                        <a:pt x="17" y="0"/>
                        <a:pt x="24" y="0"/>
                      </a:cubicBezTo>
                      <a:cubicBezTo>
                        <a:pt x="30" y="0"/>
                        <a:pt x="36" y="3"/>
                        <a:pt x="41" y="7"/>
                      </a:cubicBezTo>
                      <a:cubicBezTo>
                        <a:pt x="45" y="11"/>
                        <a:pt x="48" y="17"/>
                        <a:pt x="48" y="24"/>
                      </a:cubicBezTo>
                      <a:cubicBezTo>
                        <a:pt x="48" y="31"/>
                        <a:pt x="45" y="37"/>
                        <a:pt x="41" y="41"/>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2" name="Freeform 71"/>
                <p:cNvSpPr>
                  <a:spLocks/>
                </p:cNvSpPr>
                <p:nvPr/>
              </p:nvSpPr>
              <p:spPr bwMode="auto">
                <a:xfrm>
                  <a:off x="8728076" y="4185377"/>
                  <a:ext cx="36513" cy="36513"/>
                </a:xfrm>
                <a:custGeom>
                  <a:avLst/>
                  <a:gdLst>
                    <a:gd name="T0" fmla="*/ 24 w 48"/>
                    <a:gd name="T1" fmla="*/ 0 h 48"/>
                    <a:gd name="T2" fmla="*/ 7 w 48"/>
                    <a:gd name="T3" fmla="*/ 7 h 48"/>
                    <a:gd name="T4" fmla="*/ 0 w 48"/>
                    <a:gd name="T5" fmla="*/ 24 h 48"/>
                    <a:gd name="T6" fmla="*/ 7 w 48"/>
                    <a:gd name="T7" fmla="*/ 41 h 48"/>
                    <a:gd name="T8" fmla="*/ 24 w 48"/>
                    <a:gd name="T9" fmla="*/ 48 h 48"/>
                    <a:gd name="T10" fmla="*/ 41 w 48"/>
                    <a:gd name="T11" fmla="*/ 41 h 48"/>
                    <a:gd name="T12" fmla="*/ 48 w 48"/>
                    <a:gd name="T13" fmla="*/ 24 h 48"/>
                    <a:gd name="T14" fmla="*/ 41 w 48"/>
                    <a:gd name="T15" fmla="*/ 7 h 48"/>
                    <a:gd name="T16" fmla="*/ 24 w 4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8">
                      <a:moveTo>
                        <a:pt x="24" y="0"/>
                      </a:moveTo>
                      <a:cubicBezTo>
                        <a:pt x="17" y="0"/>
                        <a:pt x="11" y="3"/>
                        <a:pt x="7" y="7"/>
                      </a:cubicBezTo>
                      <a:cubicBezTo>
                        <a:pt x="2" y="11"/>
                        <a:pt x="0" y="17"/>
                        <a:pt x="0" y="24"/>
                      </a:cubicBezTo>
                      <a:cubicBezTo>
                        <a:pt x="0" y="31"/>
                        <a:pt x="2" y="37"/>
                        <a:pt x="7" y="41"/>
                      </a:cubicBezTo>
                      <a:cubicBezTo>
                        <a:pt x="11" y="45"/>
                        <a:pt x="17" y="48"/>
                        <a:pt x="24" y="48"/>
                      </a:cubicBezTo>
                      <a:cubicBezTo>
                        <a:pt x="30" y="48"/>
                        <a:pt x="36" y="45"/>
                        <a:pt x="41" y="41"/>
                      </a:cubicBezTo>
                      <a:cubicBezTo>
                        <a:pt x="45" y="37"/>
                        <a:pt x="48" y="31"/>
                        <a:pt x="48" y="24"/>
                      </a:cubicBezTo>
                      <a:cubicBezTo>
                        <a:pt x="48" y="17"/>
                        <a:pt x="45" y="11"/>
                        <a:pt x="41" y="7"/>
                      </a:cubicBezTo>
                      <a:cubicBezTo>
                        <a:pt x="36" y="3"/>
                        <a:pt x="30" y="0"/>
                        <a:pt x="24" y="0"/>
                      </a:cubicBezTo>
                      <a:close/>
                    </a:path>
                  </a:pathLst>
                </a:custGeom>
                <a:solidFill>
                  <a:srgbClr val="F475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44" name="Line 64"/>
              <p:cNvSpPr>
                <a:spLocks noChangeShapeType="1"/>
              </p:cNvSpPr>
              <p:nvPr/>
            </p:nvSpPr>
            <p:spPr bwMode="auto">
              <a:xfrm>
                <a:off x="9856788" y="2974155"/>
                <a:ext cx="1471613" cy="0"/>
              </a:xfrm>
              <a:prstGeom prst="line">
                <a:avLst/>
              </a:prstGeom>
              <a:noFill/>
              <a:ln w="17463" cap="flat">
                <a:solidFill>
                  <a:srgbClr val="F4754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5" name="TextBox 154"/>
              <p:cNvSpPr txBox="1"/>
              <p:nvPr/>
            </p:nvSpPr>
            <p:spPr>
              <a:xfrm>
                <a:off x="10463755" y="2960665"/>
                <a:ext cx="609600" cy="461665"/>
              </a:xfrm>
              <a:prstGeom prst="rect">
                <a:avLst/>
              </a:prstGeom>
              <a:noFill/>
            </p:spPr>
            <p:txBody>
              <a:bodyPr wrap="square" rtlCol="0">
                <a:spAutoFit/>
              </a:bodyPr>
              <a:lstStyle/>
              <a:p>
                <a:r>
                  <a:rPr lang="en-US" sz="2400" b="1" dirty="0" smtClean="0">
                    <a:solidFill>
                      <a:prstClr val="black"/>
                    </a:solidFill>
                  </a:rPr>
                  <a:t>2%</a:t>
                </a:r>
                <a:endParaRPr lang="en-US" sz="2400" b="1" dirty="0">
                  <a:solidFill>
                    <a:prstClr val="black"/>
                  </a:solidFill>
                </a:endParaRPr>
              </a:p>
            </p:txBody>
          </p:sp>
        </p:grpSp>
      </p:grpSp>
    </p:spTree>
    <p:extLst>
      <p:ext uri="{BB962C8B-B14F-4D97-AF65-F5344CB8AC3E}">
        <p14:creationId xmlns:p14="http://schemas.microsoft.com/office/powerpoint/2010/main" val="23949825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nodeType="withEffect">
                                  <p:stCondLst>
                                    <p:cond delay="50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par>
                                <p:cTn id="14" presetID="10" presetClass="entr" presetSubtype="0" fill="hold" nodeType="withEffect">
                                  <p:stCondLst>
                                    <p:cond delay="75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par>
                                <p:cTn id="17" presetID="10" presetClass="entr" presetSubtype="0" fill="hold" nodeType="withEffect">
                                  <p:stCondLst>
                                    <p:cond delay="100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nodeType="withEffect">
                                  <p:stCondLst>
                                    <p:cond delay="125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nodeType="withEffect">
                                  <p:stCondLst>
                                    <p:cond delay="15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left)">
                                      <p:cBhvr>
                                        <p:cTn id="29" dur="750"/>
                                        <p:tgtEl>
                                          <p:spTgt spid="77"/>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ener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genda Slide">
  <a:themeElements>
    <a:clrScheme name="radware">
      <a:dk1>
        <a:srgbClr val="000000"/>
      </a:dk1>
      <a:lt1>
        <a:srgbClr val="FFFFFF"/>
      </a:lt1>
      <a:dk2>
        <a:srgbClr val="000000"/>
      </a:dk2>
      <a:lt2>
        <a:srgbClr val="FFFFFF"/>
      </a:lt2>
      <a:accent1>
        <a:srgbClr val="0D9547"/>
      </a:accent1>
      <a:accent2>
        <a:srgbClr val="C00000"/>
      </a:accent2>
      <a:accent3>
        <a:srgbClr val="FF5821"/>
      </a:accent3>
      <a:accent4>
        <a:srgbClr val="F3B91A"/>
      </a:accent4>
      <a:accent5>
        <a:srgbClr val="E46C0A"/>
      </a:accent5>
      <a:accent6>
        <a:srgbClr val="F39307"/>
      </a:accent6>
      <a:hlink>
        <a:srgbClr val="404040"/>
      </a:hlink>
      <a:folHlink>
        <a:srgbClr val="7F7F7F"/>
      </a:folHlink>
    </a:clrScheme>
    <a:fontScheme name="radware">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Slides (Not Color Specific)">
  <a:themeElements>
    <a:clrScheme name="Radware Theme">
      <a:dk1>
        <a:sysClr val="windowText" lastClr="000000"/>
      </a:dk1>
      <a:lt1>
        <a:srgbClr val="FFFFFF"/>
      </a:lt1>
      <a:dk2>
        <a:srgbClr val="000000"/>
      </a:dk2>
      <a:lt2>
        <a:srgbClr val="FFFFFF"/>
      </a:lt2>
      <a:accent1>
        <a:srgbClr val="0D9547"/>
      </a:accent1>
      <a:accent2>
        <a:srgbClr val="C00000"/>
      </a:accent2>
      <a:accent3>
        <a:srgbClr val="F39307"/>
      </a:accent3>
      <a:accent4>
        <a:srgbClr val="FF5821"/>
      </a:accent4>
      <a:accent5>
        <a:srgbClr val="E46C0A"/>
      </a:accent5>
      <a:accent6>
        <a:srgbClr val="F3B91A"/>
      </a:accent6>
      <a:hlink>
        <a:srgbClr val="2136FF"/>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headEnd type="triangle" w="med" len="med"/>
          <a:tailEnd type="triangle" w="med" len="med"/>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Holistic/Synergetic Devide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os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Content Slides (Not Color Specific)">
  <a:themeElements>
    <a:clrScheme name="Radware Theme">
      <a:dk1>
        <a:sysClr val="windowText" lastClr="000000"/>
      </a:dk1>
      <a:lt1>
        <a:srgbClr val="FFFFFF"/>
      </a:lt1>
      <a:dk2>
        <a:srgbClr val="000000"/>
      </a:dk2>
      <a:lt2>
        <a:srgbClr val="FFFFFF"/>
      </a:lt2>
      <a:accent1>
        <a:srgbClr val="0D9547"/>
      </a:accent1>
      <a:accent2>
        <a:srgbClr val="C00000"/>
      </a:accent2>
      <a:accent3>
        <a:srgbClr val="F39307"/>
      </a:accent3>
      <a:accent4>
        <a:srgbClr val="FF5821"/>
      </a:accent4>
      <a:accent5>
        <a:srgbClr val="E46C0A"/>
      </a:accent5>
      <a:accent6>
        <a:srgbClr val="F3B91A"/>
      </a:accent6>
      <a:hlink>
        <a:srgbClr val="2136FF"/>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Content Slides (Not Color Specific)">
  <a:themeElements>
    <a:clrScheme name="Radware Theme">
      <a:dk1>
        <a:sysClr val="windowText" lastClr="000000"/>
      </a:dk1>
      <a:lt1>
        <a:srgbClr val="FFFFFF"/>
      </a:lt1>
      <a:dk2>
        <a:srgbClr val="000000"/>
      </a:dk2>
      <a:lt2>
        <a:srgbClr val="FFFFFF"/>
      </a:lt2>
      <a:accent1>
        <a:srgbClr val="0D9547"/>
      </a:accent1>
      <a:accent2>
        <a:srgbClr val="C00000"/>
      </a:accent2>
      <a:accent3>
        <a:srgbClr val="F39307"/>
      </a:accent3>
      <a:accent4>
        <a:srgbClr val="FF5821"/>
      </a:accent4>
      <a:accent5>
        <a:srgbClr val="E46C0A"/>
      </a:accent5>
      <a:accent6>
        <a:srgbClr val="F3B91A"/>
      </a:accent6>
      <a:hlink>
        <a:srgbClr val="2136FF"/>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Radware_Template_9x16_ITAL</Template>
  <TotalTime>40209</TotalTime>
  <Words>5428</Words>
  <Application>Microsoft Office PowerPoint</Application>
  <PresentationFormat>Custom</PresentationFormat>
  <Paragraphs>1049</Paragraphs>
  <Slides>74</Slides>
  <Notes>25</Notes>
  <HiddenSlides>1</HiddenSlides>
  <MMClips>0</MMClips>
  <ScaleCrop>false</ScaleCrop>
  <HeadingPairs>
    <vt:vector size="4" baseType="variant">
      <vt:variant>
        <vt:lpstr>Theme</vt:lpstr>
      </vt:variant>
      <vt:variant>
        <vt:i4>12</vt:i4>
      </vt:variant>
      <vt:variant>
        <vt:lpstr>Slide Titles</vt:lpstr>
      </vt:variant>
      <vt:variant>
        <vt:i4>74</vt:i4>
      </vt:variant>
    </vt:vector>
  </HeadingPairs>
  <TitlesOfParts>
    <vt:vector size="86" baseType="lpstr">
      <vt:lpstr>General</vt:lpstr>
      <vt:lpstr>Divider Slide</vt:lpstr>
      <vt:lpstr>Agenda Slide</vt:lpstr>
      <vt:lpstr>Content Slides (Not Color Specific)</vt:lpstr>
      <vt:lpstr>Holistic/Synergetic Deviders</vt:lpstr>
      <vt:lpstr>Closing Slide</vt:lpstr>
      <vt:lpstr>8_Custom Design</vt:lpstr>
      <vt:lpstr>1_Content Slides (Not Color Specific)</vt:lpstr>
      <vt:lpstr>2_Content Slides (Not Color Specific)</vt:lpstr>
      <vt:lpstr>2_Custom Design</vt:lpstr>
      <vt:lpstr>3_Custom Design</vt:lpstr>
      <vt:lpstr>10_Custom Design</vt:lpstr>
      <vt:lpstr>Securing Your Network &amp; Application Availability  Radware’s Security Solutions</vt:lpstr>
      <vt:lpstr>PowerPoint Presentation</vt:lpstr>
      <vt:lpstr>PowerPoint Presentation</vt:lpstr>
      <vt:lpstr>PowerPoint Presentation</vt:lpstr>
      <vt:lpstr>Attacker Motivation is Shifting</vt:lpstr>
      <vt:lpstr>No One Is Immune</vt:lpstr>
      <vt:lpstr>More Automated, Persistent DoS Attacks</vt:lpstr>
      <vt:lpstr>Similar Frequency for Network and Application Attacks</vt:lpstr>
      <vt:lpstr>Internet Pipe – #1 Failure Point</vt:lpstr>
      <vt:lpstr>Complexity of Attacks Continues to Grow</vt:lpstr>
      <vt:lpstr>A Hybrid Solution is Needed</vt:lpstr>
      <vt:lpstr>PowerPoint Presentation</vt:lpstr>
      <vt:lpstr>Synchronized Operation</vt:lpstr>
      <vt:lpstr>Multi-Tiered Protection</vt:lpstr>
      <vt:lpstr>Behavior-Based vs. Rate-Based Detection</vt:lpstr>
      <vt:lpstr>Radware’s Unique Technologies </vt:lpstr>
      <vt:lpstr>Radware Intellectual Property </vt:lpstr>
      <vt:lpstr>PowerPoint Presentation</vt:lpstr>
      <vt:lpstr>Global Infrastructure</vt:lpstr>
      <vt:lpstr>PowerPoint Presentation</vt:lpstr>
      <vt:lpstr>Real-Time Attack Mitigation with DefensePro</vt:lpstr>
      <vt:lpstr>Real-Time Attack Mitigation with DefensePro</vt:lpstr>
      <vt:lpstr>DefensePro Protection Layers</vt:lpstr>
      <vt:lpstr>Dedicated Hardware to Fight Attacks</vt:lpstr>
      <vt:lpstr>Beyond Primitive Source IP Blocking</vt:lpstr>
      <vt:lpstr>DefensePro Platforms Range</vt:lpstr>
      <vt:lpstr>DefensePro Behavioral Flow</vt:lpstr>
      <vt:lpstr>DefensePro Behavioral Flow</vt:lpstr>
      <vt:lpstr>Rate &amp; Rate-Invariant Behavioral Analysis</vt:lpstr>
      <vt:lpstr>DefensePro Behavioral Flow</vt:lpstr>
      <vt:lpstr>Real-Time Signature Generation vs. Manual </vt:lpstr>
      <vt:lpstr>Network Behavior Analysis &amp; RT Signature Technology </vt:lpstr>
      <vt:lpstr>Network Behavior Analysis &amp; RT Signature Technology </vt:lpstr>
      <vt:lpstr>DefensePro Behavioral Flow</vt:lpstr>
      <vt:lpstr>Challenge/Response &amp; Action Escalation System</vt:lpstr>
      <vt:lpstr>PowerPoint Presentation</vt:lpstr>
      <vt:lpstr>Protecting The Internet Link</vt:lpstr>
      <vt:lpstr>Protect The Internet Pipe with DefensePipe</vt:lpstr>
      <vt:lpstr>Hybrid DDoS Mitigation Solution</vt:lpstr>
      <vt:lpstr>Hybrid DDoS Mitigation Solution</vt:lpstr>
      <vt:lpstr>Customer Web Portal: Monitoring</vt:lpstr>
      <vt:lpstr>PowerPoint Presentation</vt:lpstr>
      <vt:lpstr>Centralized Command and Control - DefenseFlow</vt:lpstr>
      <vt:lpstr>Use Case 1: NetFlow-based Attack Detection</vt:lpstr>
      <vt:lpstr>Use Case 2: 3rd party NetFlow-based Attack Detection</vt:lpstr>
      <vt:lpstr>Use Case 3: OpenFlow-based Attack Detection (SDN)</vt:lpstr>
      <vt:lpstr>Summary of Use Cases</vt:lpstr>
      <vt:lpstr>PowerPoint Presentation</vt:lpstr>
      <vt:lpstr>Carrier/ISP: Network Diagram</vt:lpstr>
      <vt:lpstr>Carrier/ISP: Network Diagram</vt:lpstr>
      <vt:lpstr>Carrier/ISP: Network Diagram</vt:lpstr>
      <vt:lpstr>Carrier/ISP: Network Diagram</vt:lpstr>
      <vt:lpstr>Carrier/ISP: Network Diagram</vt:lpstr>
      <vt:lpstr>Carrier/ISP: Network Diagram</vt:lpstr>
      <vt:lpstr>PowerPoint Presentation</vt:lpstr>
      <vt:lpstr>PowerPoint Presentation</vt:lpstr>
      <vt:lpstr>ERT Premium Service</vt:lpstr>
      <vt:lpstr>Radware's Security Services Organization</vt:lpstr>
      <vt:lpstr>PowerPoint Presentation</vt:lpstr>
      <vt:lpstr>Service Catalogue and Consumption Models </vt:lpstr>
      <vt:lpstr>PowerPoint Presentation</vt:lpstr>
      <vt:lpstr>SSL and Encrypted DDoS Attack Vectors</vt:lpstr>
      <vt:lpstr>SSL Mitigation Solution Building Blocks</vt:lpstr>
      <vt:lpstr>SSL Mitigation and Signaling</vt:lpstr>
      <vt:lpstr>Radware SSL Solution Flow – Encrypted Traffic</vt:lpstr>
      <vt:lpstr>Radware SSL Solution Advantages</vt:lpstr>
      <vt:lpstr>PowerPoint Presentation</vt:lpstr>
      <vt:lpstr>Centralized Management &amp; Reporting with Vision</vt:lpstr>
      <vt:lpstr>PowerPoint Presentation</vt:lpstr>
      <vt:lpstr>Built in Security Information and Events Management (SIEM)</vt:lpstr>
      <vt:lpstr>Multi Tenancy Support</vt:lpstr>
      <vt:lpstr>REST API Communication</vt:lpstr>
      <vt:lpstr>Predefined DefensePro Configuration Templates</vt:lpstr>
      <vt:lpstr>Security Management System Capacity</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Radware all about?</dc:title>
  <dc:creator>atreo-design</dc:creator>
  <cp:lastModifiedBy>Fabio Palozza</cp:lastModifiedBy>
  <cp:revision>1987</cp:revision>
  <cp:lastPrinted>2014-12-11T09:58:21Z</cp:lastPrinted>
  <dcterms:created xsi:type="dcterms:W3CDTF">2014-11-02T17:20:08Z</dcterms:created>
  <dcterms:modified xsi:type="dcterms:W3CDTF">2016-03-23T13:58:41Z</dcterms:modified>
</cp:coreProperties>
</file>