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38"/>
  </p:notesMasterIdLst>
  <p:handoutMasterIdLst>
    <p:handoutMasterId r:id="rId39"/>
  </p:handoutMasterIdLst>
  <p:sldIdLst>
    <p:sldId id="313" r:id="rId6"/>
    <p:sldId id="320" r:id="rId7"/>
    <p:sldId id="322" r:id="rId8"/>
    <p:sldId id="321" r:id="rId9"/>
    <p:sldId id="345" r:id="rId10"/>
    <p:sldId id="325" r:id="rId11"/>
    <p:sldId id="334" r:id="rId12"/>
    <p:sldId id="338" r:id="rId13"/>
    <p:sldId id="335" r:id="rId14"/>
    <p:sldId id="336" r:id="rId15"/>
    <p:sldId id="342" r:id="rId16"/>
    <p:sldId id="340" r:id="rId17"/>
    <p:sldId id="339" r:id="rId18"/>
    <p:sldId id="337" r:id="rId19"/>
    <p:sldId id="341" r:id="rId20"/>
    <p:sldId id="343" r:id="rId21"/>
    <p:sldId id="344" r:id="rId22"/>
    <p:sldId id="346" r:id="rId23"/>
    <p:sldId id="347" r:id="rId24"/>
    <p:sldId id="348" r:id="rId25"/>
    <p:sldId id="349" r:id="rId26"/>
    <p:sldId id="330" r:id="rId27"/>
    <p:sldId id="332" r:id="rId28"/>
    <p:sldId id="350" r:id="rId29"/>
    <p:sldId id="351" r:id="rId30"/>
    <p:sldId id="331" r:id="rId31"/>
    <p:sldId id="326" r:id="rId32"/>
    <p:sldId id="352" r:id="rId33"/>
    <p:sldId id="327" r:id="rId34"/>
    <p:sldId id="328" r:id="rId35"/>
    <p:sldId id="318" r:id="rId36"/>
    <p:sldId id="333" r:id="rId3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77" autoAdjust="0"/>
  </p:normalViewPr>
  <p:slideViewPr>
    <p:cSldViewPr>
      <p:cViewPr>
        <p:scale>
          <a:sx n="70" d="100"/>
          <a:sy n="70" d="100"/>
        </p:scale>
        <p:origin x="138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7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D887CAA-F605-434D-A5F0-5B728562E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77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DADBDD1-DAD8-443E-B655-F95A2256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74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"European Economic Area Agreement" by </a:t>
            </a:r>
            <a:r>
              <a:rPr lang="en-US" sz="1200" dirty="0" err="1" smtClean="0"/>
              <a:t>IgnisFatuus</a:t>
            </a:r>
            <a:r>
              <a:rPr lang="en-US" sz="1200" dirty="0" smtClean="0"/>
              <a:t> * derivative work : Blue-Haired Lawyer, </a:t>
            </a:r>
            <a:r>
              <a:rPr lang="en-US" sz="1200" dirty="0" err="1" smtClean="0"/>
              <a:t>Danlaycock</a:t>
            </a:r>
            <a:r>
              <a:rPr lang="en-US" sz="1200" smtClean="0"/>
              <a:t> - CC BY-SA 3.0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149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6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423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73968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908" y="1517966"/>
            <a:ext cx="3816788" cy="4245156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877" y="1517966"/>
            <a:ext cx="3818216" cy="4245156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3049" y="5957513"/>
            <a:ext cx="4797064" cy="455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71" y="6249099"/>
            <a:ext cx="1904822" cy="455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5E871-E9B0-4708-8059-FED5FDE3C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8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FC0DA9E5-76AC-4CDE-933B-F0FE63CB678B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</a:rPr>
              <a:t>Connect | Communicate | Collaborate</a:t>
            </a:r>
          </a:p>
          <a:p>
            <a:pPr>
              <a:defRPr/>
            </a:pP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2" r:id="rId2"/>
    <p:sldLayoutId id="2147483814" r:id="rId3"/>
    <p:sldLayoutId id="2147483815" r:id="rId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7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Times" charset="0"/>
        <a:buBlip>
          <a:blip r:embed="rId7"/>
        </a:buBlip>
        <a:defRPr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ant.net/uri/dataprotection-code-of-conduct/v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wiki.refeds.org/display/COD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iki.refeds.org/display/CODE/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monitor.edugain.org/coco/?show=co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wiki.edugain.org/CoCoEndorse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refeds.org/x/5YE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GÉANT Data Protection Code of Conduct (</a:t>
            </a:r>
            <a:r>
              <a:rPr lang="en-US" sz="2800" dirty="0" err="1" smtClean="0"/>
              <a:t>CoCo</a:t>
            </a:r>
            <a:r>
              <a:rPr lang="en-US" sz="2800" dirty="0" smtClean="0"/>
              <a:t>)</a:t>
            </a:r>
            <a:endParaRPr lang="en-GB" sz="2800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Mikael Linden, CSC - the Finnish IT </a:t>
            </a:r>
            <a:r>
              <a:rPr lang="en-GB" dirty="0" err="1" smtClean="0"/>
              <a:t>Center</a:t>
            </a:r>
            <a:r>
              <a:rPr lang="en-GB" dirty="0" smtClean="0"/>
              <a:t> for Science</a:t>
            </a:r>
          </a:p>
          <a:p>
            <a:pPr eaLnBrk="1" hangingPunct="1"/>
            <a:r>
              <a:rPr lang="en-GB" dirty="0" smtClean="0"/>
              <a:t>Attribute release training </a:t>
            </a:r>
          </a:p>
          <a:p>
            <a:pPr eaLnBrk="1" hangingPunct="1"/>
            <a:r>
              <a:rPr lang="en-GB" dirty="0" smtClean="0"/>
              <a:t>15 June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EU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directive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Data </a:t>
            </a:r>
            <a:r>
              <a:rPr lang="fi-FI" dirty="0" err="1" smtClean="0"/>
              <a:t>minimisation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fi-FI" b="1" dirty="0" err="1" smtClean="0"/>
              <a:t>Relevance</a:t>
            </a:r>
            <a:r>
              <a:rPr lang="fi-FI" b="1" dirty="0" smtClean="0"/>
              <a:t> of </a:t>
            </a:r>
            <a:r>
              <a:rPr lang="fi-FI" b="1" dirty="0" err="1" smtClean="0"/>
              <a:t>personal</a:t>
            </a:r>
            <a:r>
              <a:rPr lang="fi-FI" b="1" dirty="0" smtClean="0"/>
              <a:t> data (</a:t>
            </a:r>
            <a:r>
              <a:rPr lang="fi-FI" b="1" dirty="0" err="1" smtClean="0"/>
              <a:t>Art</a:t>
            </a:r>
            <a:r>
              <a:rPr lang="fi-FI" b="1" dirty="0" smtClean="0"/>
              <a:t> 6.1c)</a:t>
            </a:r>
          </a:p>
          <a:p>
            <a:r>
              <a:rPr lang="fi-FI" dirty="0" smtClean="0"/>
              <a:t>Personal data </a:t>
            </a:r>
            <a:r>
              <a:rPr lang="fi-FI" dirty="0" err="1" smtClean="0"/>
              <a:t>processed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adequate</a:t>
            </a:r>
            <a:r>
              <a:rPr lang="fi-FI" dirty="0" smtClean="0"/>
              <a:t>, </a:t>
            </a:r>
            <a:r>
              <a:rPr lang="fi-FI" dirty="0" err="1" smtClean="0"/>
              <a:t>relevant</a:t>
            </a:r>
            <a:r>
              <a:rPr lang="fi-FI" dirty="0" smtClean="0"/>
              <a:t> and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excessive</a:t>
            </a:r>
            <a:endParaRPr lang="fi-FI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827584" y="2924944"/>
            <a:ext cx="7920880" cy="3312368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5988"/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 defTabSz="915988"/>
            <a:endParaRPr lang="en-US" sz="2000" dirty="0" smtClean="0">
              <a:latin typeface="+mj-lt"/>
            </a:endParaRPr>
          </a:p>
          <a:p>
            <a:pPr defTabSz="915988"/>
            <a:r>
              <a:rPr lang="en-US" sz="2000" dirty="0" smtClean="0">
                <a:latin typeface="+mj-lt"/>
              </a:rPr>
              <a:t>The SP minimizes the attributes requested </a:t>
            </a:r>
            <a:r>
              <a:rPr lang="en-US" sz="2000" dirty="0">
                <a:latin typeface="+mj-lt"/>
              </a:rPr>
              <a:t>from a Home </a:t>
            </a:r>
            <a:r>
              <a:rPr lang="en-US" sz="2000" dirty="0" err="1">
                <a:latin typeface="+mj-lt"/>
              </a:rPr>
              <a:t>Organisation</a:t>
            </a:r>
            <a:r>
              <a:rPr lang="en-US" sz="2000" dirty="0">
                <a:latin typeface="+mj-lt"/>
              </a:rPr>
              <a:t> to those that are </a:t>
            </a:r>
            <a:r>
              <a:rPr lang="en-US" sz="2000" dirty="0" smtClean="0">
                <a:latin typeface="+mj-lt"/>
              </a:rPr>
              <a:t>adequate</a:t>
            </a:r>
            <a:r>
              <a:rPr lang="en-US" sz="2000" dirty="0" smtClean="0">
                <a:latin typeface="+mj-lt"/>
              </a:rPr>
              <a:t>, relevant </a:t>
            </a:r>
            <a:r>
              <a:rPr lang="en-US" sz="2000" dirty="0">
                <a:latin typeface="+mj-lt"/>
              </a:rPr>
              <a:t>and </a:t>
            </a:r>
            <a:r>
              <a:rPr lang="en-US" sz="2000" dirty="0" smtClean="0">
                <a:latin typeface="+mj-lt"/>
              </a:rPr>
              <a:t>not excessive for enabling access to </a:t>
            </a:r>
            <a:r>
              <a:rPr lang="en-US" sz="2000" dirty="0">
                <a:latin typeface="+mj-lt"/>
              </a:rPr>
              <a:t>the </a:t>
            </a:r>
            <a:r>
              <a:rPr lang="en-US" sz="2000" dirty="0" smtClean="0">
                <a:latin typeface="+mj-lt"/>
              </a:rPr>
              <a:t>service</a:t>
            </a:r>
            <a:r>
              <a:rPr lang="en-US" sz="2000" dirty="0" smtClean="0">
                <a:latin typeface="+mj-lt"/>
              </a:rPr>
              <a:t>.</a:t>
            </a:r>
          </a:p>
          <a:p>
            <a:pPr defTabSz="915988"/>
            <a:endParaRPr lang="en-US" sz="2000" dirty="0" smtClean="0">
              <a:latin typeface="+mj-lt"/>
            </a:endParaRPr>
          </a:p>
          <a:p>
            <a:pPr defTabSz="915988"/>
            <a:r>
              <a:rPr lang="en-US" sz="2000" dirty="0" smtClean="0">
                <a:latin typeface="+mj-lt"/>
              </a:rPr>
              <a:t>Where  </a:t>
            </a:r>
            <a:r>
              <a:rPr lang="en-US" sz="2000" dirty="0">
                <a:latin typeface="+mj-lt"/>
              </a:rPr>
              <a:t>a  number  of </a:t>
            </a:r>
            <a:r>
              <a:rPr lang="en-US" sz="2000" dirty="0" smtClean="0">
                <a:latin typeface="+mj-lt"/>
              </a:rPr>
              <a:t>Attributes </a:t>
            </a:r>
            <a:r>
              <a:rPr lang="en-US" sz="2000" dirty="0">
                <a:latin typeface="+mj-lt"/>
              </a:rPr>
              <a:t>could be </a:t>
            </a:r>
            <a:r>
              <a:rPr lang="en-US" sz="2000" dirty="0" smtClean="0">
                <a:latin typeface="+mj-lt"/>
              </a:rPr>
              <a:t>used, the SP will request </a:t>
            </a:r>
            <a:r>
              <a:rPr lang="en-US" sz="2000" dirty="0">
                <a:latin typeface="+mj-lt"/>
              </a:rPr>
              <a:t>the least intrusive Attributes </a:t>
            </a:r>
            <a:r>
              <a:rPr lang="en-US" sz="2000" dirty="0" smtClean="0">
                <a:latin typeface="+mj-lt"/>
              </a:rPr>
              <a:t>possible</a:t>
            </a:r>
          </a:p>
          <a:p>
            <a:pPr defTabSz="915988"/>
            <a:endParaRPr lang="fi-FI" sz="2000" dirty="0">
              <a:latin typeface="+mj-lt"/>
            </a:endParaRPr>
          </a:p>
          <a:p>
            <a:pPr defTabSz="915988"/>
            <a:r>
              <a:rPr lang="fi-FI" sz="2000" dirty="0" smtClean="0">
                <a:latin typeface="+mj-lt"/>
              </a:rPr>
              <a:t>Technical </a:t>
            </a:r>
            <a:r>
              <a:rPr lang="fi-FI" sz="2000" dirty="0" err="1" smtClean="0">
                <a:latin typeface="+mj-lt"/>
              </a:rPr>
              <a:t>implementation</a:t>
            </a:r>
            <a:r>
              <a:rPr lang="fi-FI" sz="2000" dirty="0" smtClean="0">
                <a:latin typeface="+mj-lt"/>
              </a:rPr>
              <a:t>: &lt;</a:t>
            </a:r>
            <a:r>
              <a:rPr lang="fi-FI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md:RequestedAttributes</a:t>
            </a:r>
            <a:r>
              <a:rPr lang="fi-FI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fi-FI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EU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directive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Data </a:t>
            </a:r>
            <a:r>
              <a:rPr lang="fi-FI" dirty="0" err="1" smtClean="0"/>
              <a:t>retention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Data </a:t>
            </a:r>
            <a:r>
              <a:rPr lang="fi-FI" dirty="0" err="1" smtClean="0"/>
              <a:t>retention</a:t>
            </a:r>
            <a:r>
              <a:rPr lang="fi-FI" dirty="0" smtClean="0"/>
              <a:t> (</a:t>
            </a:r>
            <a:r>
              <a:rPr lang="fi-FI" dirty="0" err="1" smtClean="0"/>
              <a:t>Art</a:t>
            </a:r>
            <a:r>
              <a:rPr lang="fi-FI" dirty="0" smtClean="0"/>
              <a:t> 6.1e)</a:t>
            </a:r>
            <a:endParaRPr lang="en-US" dirty="0" smtClean="0"/>
          </a:p>
          <a:p>
            <a:r>
              <a:rPr lang="en-US" dirty="0" smtClean="0"/>
              <a:t>Personal data must be kept </a:t>
            </a:r>
            <a:r>
              <a:rPr lang="en-US" dirty="0"/>
              <a:t>in a form which permits identification of data subjects for no longer than is necessary for the purposes for which the data were </a:t>
            </a:r>
            <a:r>
              <a:rPr lang="en-US" dirty="0" smtClean="0"/>
              <a:t>collected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27584" y="4005064"/>
            <a:ext cx="7920880" cy="180020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commits</a:t>
            </a:r>
            <a:r>
              <a:rPr lang="fi-FI" sz="2000" dirty="0" smtClean="0">
                <a:latin typeface="+mj-lt"/>
              </a:rPr>
              <a:t> to </a:t>
            </a:r>
            <a:r>
              <a:rPr lang="en-US" sz="2000" dirty="0" smtClean="0">
                <a:latin typeface="+mj-lt"/>
              </a:rPr>
              <a:t>delete </a:t>
            </a:r>
            <a:r>
              <a:rPr lang="en-US" sz="2000" dirty="0">
                <a:latin typeface="+mj-lt"/>
              </a:rPr>
              <a:t>or </a:t>
            </a:r>
            <a:r>
              <a:rPr lang="en-US" sz="2000" dirty="0" err="1">
                <a:latin typeface="+mj-lt"/>
              </a:rPr>
              <a:t>anonymise</a:t>
            </a:r>
            <a:r>
              <a:rPr lang="en-US" sz="2000" dirty="0">
                <a:latin typeface="+mj-lt"/>
              </a:rPr>
              <a:t> all Attributes as soon as they are no longer necessary for the </a:t>
            </a:r>
            <a:r>
              <a:rPr lang="en-US" sz="2000" dirty="0" smtClean="0">
                <a:latin typeface="+mj-lt"/>
              </a:rPr>
              <a:t>purposes </a:t>
            </a:r>
            <a:r>
              <a:rPr lang="en-US" sz="2000" dirty="0">
                <a:latin typeface="+mj-lt"/>
              </a:rPr>
              <a:t>of providing the </a:t>
            </a:r>
            <a:r>
              <a:rPr lang="en-US" sz="2000" dirty="0" smtClean="0">
                <a:latin typeface="+mj-lt"/>
              </a:rPr>
              <a:t>service</a:t>
            </a:r>
            <a:r>
              <a:rPr lang="en-US" sz="2000" dirty="0">
                <a:latin typeface="+mj-lt"/>
              </a:rPr>
              <a:t>.</a:t>
            </a: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168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EU Data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directive</a:t>
            </a:r>
            <a:r>
              <a:rPr lang="fi-FI" dirty="0"/>
              <a:t> </a:t>
            </a:r>
            <a:br>
              <a:rPr lang="fi-FI" dirty="0"/>
            </a:br>
            <a:r>
              <a:rPr lang="fi-FI" dirty="0" smtClean="0"/>
              <a:t>Security of </a:t>
            </a:r>
            <a:r>
              <a:rPr lang="fi-FI" dirty="0" err="1" smtClean="0"/>
              <a:t>processing</a:t>
            </a:r>
            <a:r>
              <a:rPr lang="fi-FI" dirty="0" smtClean="0"/>
              <a:t> (</a:t>
            </a:r>
            <a:r>
              <a:rPr lang="fi-FI" dirty="0" err="1" smtClean="0"/>
              <a:t>Art</a:t>
            </a:r>
            <a:r>
              <a:rPr lang="fi-FI" dirty="0" smtClean="0"/>
              <a:t> 17)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The </a:t>
            </a:r>
            <a:r>
              <a:rPr lang="en-US" dirty="0"/>
              <a:t>controller must implement appropriate </a:t>
            </a:r>
            <a:r>
              <a:rPr lang="en-US" b="1" dirty="0"/>
              <a:t>technical and </a:t>
            </a:r>
            <a:r>
              <a:rPr lang="en-US" b="1" dirty="0" smtClean="0"/>
              <a:t>organizational </a:t>
            </a:r>
            <a:r>
              <a:rPr lang="en-US" b="1" dirty="0"/>
              <a:t>measures to protect personal</a:t>
            </a:r>
            <a:r>
              <a:rPr lang="en-US" dirty="0"/>
              <a:t> data against accidental or unlawful destruction </a:t>
            </a:r>
            <a:r>
              <a:rPr lang="en-US" dirty="0" smtClean="0"/>
              <a:t>or </a:t>
            </a:r>
            <a:r>
              <a:rPr lang="en-US" dirty="0"/>
              <a:t>accidental loss, alteration, unauthorized disclosure or access, in particular where the </a:t>
            </a:r>
            <a:r>
              <a:rPr lang="en-US" dirty="0" smtClean="0"/>
              <a:t>processing </a:t>
            </a:r>
            <a:r>
              <a:rPr lang="en-US" dirty="0"/>
              <a:t>involves the transmission of data over a network, and against all other unlawful </a:t>
            </a:r>
            <a:r>
              <a:rPr lang="en-US" dirty="0" smtClean="0"/>
              <a:t>forms </a:t>
            </a:r>
            <a:r>
              <a:rPr lang="en-US" dirty="0"/>
              <a:t>of processing.</a:t>
            </a:r>
          </a:p>
          <a:p>
            <a:pPr>
              <a:buFontTx/>
              <a:buNone/>
            </a:pPr>
            <a:r>
              <a:rPr lang="en-US" dirty="0"/>
              <a:t>Having regard to the state of the art and the cost of their implementation, such measures shall </a:t>
            </a:r>
            <a:r>
              <a:rPr lang="en-US" dirty="0" smtClean="0"/>
              <a:t>ensure </a:t>
            </a:r>
            <a:r>
              <a:rPr lang="en-US" b="1" dirty="0"/>
              <a:t>a level of security appropriate to the risks </a:t>
            </a:r>
            <a:r>
              <a:rPr lang="en-US" dirty="0"/>
              <a:t>represented by the processing and the nature </a:t>
            </a:r>
            <a:r>
              <a:rPr lang="en-US" dirty="0" smtClean="0"/>
              <a:t>of </a:t>
            </a:r>
            <a:r>
              <a:rPr lang="en-US" dirty="0"/>
              <a:t>the data to be protected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27584" y="4365104"/>
            <a:ext cx="7920880" cy="144016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commits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protect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personal</a:t>
            </a:r>
            <a:r>
              <a:rPr lang="fi-FI" sz="2000" dirty="0" smtClean="0">
                <a:latin typeface="+mj-lt"/>
              </a:rPr>
              <a:t> data </a:t>
            </a:r>
            <a:r>
              <a:rPr lang="fi-FI" sz="2000" dirty="0" smtClean="0">
                <a:latin typeface="+mj-lt"/>
              </a:rPr>
              <a:t>(</a:t>
            </a: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text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smtClean="0">
                <a:latin typeface="+mj-lt"/>
              </a:rPr>
              <a:t>1:1 </a:t>
            </a:r>
            <a:r>
              <a:rPr lang="fi-FI" sz="2000" dirty="0" err="1" smtClean="0">
                <a:latin typeface="+mj-lt"/>
              </a:rPr>
              <a:t>from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directive</a:t>
            </a:r>
            <a:r>
              <a:rPr lang="fi-FI" sz="2000" dirty="0" smtClean="0">
                <a:latin typeface="+mj-lt"/>
              </a:rPr>
              <a:t>)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7754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EU Data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directive</a:t>
            </a:r>
            <a:r>
              <a:rPr lang="fi-FI" dirty="0"/>
              <a:t> </a:t>
            </a:r>
            <a:br>
              <a:rPr lang="fi-FI" dirty="0"/>
            </a:br>
            <a:r>
              <a:rPr lang="fi-FI" dirty="0" err="1" smtClean="0"/>
              <a:t>Informing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 </a:t>
            </a:r>
            <a:r>
              <a:rPr lang="fi-FI" dirty="0" err="1" smtClean="0"/>
              <a:t>subject</a:t>
            </a:r>
            <a:r>
              <a:rPr lang="fi-FI" dirty="0" smtClean="0"/>
              <a:t> (</a:t>
            </a:r>
            <a:r>
              <a:rPr lang="fi-FI" dirty="0" err="1" smtClean="0"/>
              <a:t>Art</a:t>
            </a:r>
            <a:r>
              <a:rPr lang="fi-FI" dirty="0" smtClean="0"/>
              <a:t> 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The </a:t>
            </a:r>
            <a:r>
              <a:rPr lang="en-US" dirty="0"/>
              <a:t>controller </a:t>
            </a:r>
            <a:r>
              <a:rPr lang="en-US" dirty="0" smtClean="0"/>
              <a:t>must when </a:t>
            </a:r>
            <a:r>
              <a:rPr lang="en-US" dirty="0"/>
              <a:t>the </a:t>
            </a:r>
            <a:r>
              <a:rPr lang="en-US" dirty="0" smtClean="0"/>
              <a:t>data </a:t>
            </a:r>
            <a:r>
              <a:rPr lang="en-US" dirty="0"/>
              <a:t>are </a:t>
            </a:r>
            <a:r>
              <a:rPr lang="en-US" dirty="0" smtClean="0"/>
              <a:t>first disclosed </a:t>
            </a:r>
            <a:r>
              <a:rPr lang="en-US" dirty="0"/>
              <a:t>provide the data subject with at least the following </a:t>
            </a:r>
            <a:r>
              <a:rPr lang="en-US" dirty="0" smtClean="0"/>
              <a:t>information: </a:t>
            </a:r>
            <a:br>
              <a:rPr lang="en-US" dirty="0" smtClean="0"/>
            </a:br>
            <a:r>
              <a:rPr lang="en-US" dirty="0" smtClean="0"/>
              <a:t>a</a:t>
            </a:r>
            <a:r>
              <a:rPr lang="en-US" dirty="0"/>
              <a:t>) the identity of the </a:t>
            </a:r>
            <a:r>
              <a:rPr lang="en-US" dirty="0" smtClean="0"/>
              <a:t>controller; </a:t>
            </a:r>
            <a:br>
              <a:rPr lang="en-US" dirty="0" smtClean="0"/>
            </a:br>
            <a:r>
              <a:rPr lang="en-US" dirty="0" smtClean="0"/>
              <a:t>b</a:t>
            </a:r>
            <a:r>
              <a:rPr lang="en-US" dirty="0"/>
              <a:t>) the purposes of the </a:t>
            </a:r>
            <a:r>
              <a:rPr lang="en-US" dirty="0" smtClean="0"/>
              <a:t>processing; </a:t>
            </a:r>
            <a:br>
              <a:rPr lang="en-US" dirty="0" smtClean="0"/>
            </a:br>
            <a:r>
              <a:rPr lang="en-US" dirty="0" smtClean="0"/>
              <a:t>c</a:t>
            </a:r>
            <a:r>
              <a:rPr lang="en-US" dirty="0"/>
              <a:t>) any further information such </a:t>
            </a:r>
            <a:r>
              <a:rPr lang="en-US" dirty="0" smtClean="0"/>
              <a:t>as…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827584" y="3068960"/>
            <a:ext cx="7920880" cy="3312368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+mj-lt"/>
              </a:rPr>
              <a:t>The SP commits to </a:t>
            </a:r>
            <a:r>
              <a:rPr lang="en-US" sz="2000" dirty="0">
                <a:latin typeface="+mj-lt"/>
              </a:rPr>
              <a:t>provide to the End User, at least at first contact, in an easily, </a:t>
            </a:r>
            <a:r>
              <a:rPr lang="en-US" sz="2000" dirty="0" smtClean="0">
                <a:latin typeface="+mj-lt"/>
              </a:rPr>
              <a:t>directly </a:t>
            </a:r>
            <a:r>
              <a:rPr lang="en-US" sz="2000" dirty="0">
                <a:latin typeface="+mj-lt"/>
              </a:rPr>
              <a:t>and permanently accessible way a Privacy Policy, containing at least the following information: </a:t>
            </a:r>
            <a:r>
              <a:rPr lang="en-US" sz="2000" dirty="0" smtClean="0">
                <a:latin typeface="+mj-lt"/>
              </a:rPr>
              <a:t>…</a:t>
            </a:r>
            <a:endParaRPr lang="en-US" sz="2000" dirty="0">
              <a:latin typeface="+mj-lt"/>
            </a:endParaRPr>
          </a:p>
          <a:p>
            <a:pPr>
              <a:buFontTx/>
              <a:buNone/>
            </a:pPr>
            <a:endParaRPr lang="en-US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+mj-lt"/>
              </a:rPr>
              <a:t>Technical implementation – SP’s SAML2 metadata:</a:t>
            </a:r>
            <a:endParaRPr lang="fi-FI" sz="2000" dirty="0" smtClean="0">
              <a:latin typeface="+mj-lt"/>
            </a:endParaRPr>
          </a:p>
          <a:p>
            <a:r>
              <a:rPr lang="fi-FI" sz="2000" dirty="0" err="1" smtClean="0">
                <a:latin typeface="+mj-lt"/>
              </a:rPr>
              <a:t>SP’s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name</a:t>
            </a:r>
            <a:r>
              <a:rPr lang="fi-FI" sz="2000" dirty="0">
                <a:latin typeface="+mj-lt"/>
              </a:rPr>
              <a:t> and </a:t>
            </a:r>
            <a:r>
              <a:rPr lang="fi-FI" sz="2000" dirty="0" err="1">
                <a:latin typeface="+mj-lt"/>
              </a:rPr>
              <a:t>identity</a:t>
            </a:r>
            <a:r>
              <a:rPr lang="fi-FI" sz="2000" i="1" dirty="0">
                <a:latin typeface="+mj-lt"/>
              </a:rPr>
              <a:t> </a:t>
            </a:r>
            <a:r>
              <a:rPr lang="fi-FI" sz="2000" i="1" dirty="0" smtClean="0"/>
              <a:t>	</a:t>
            </a:r>
            <a:r>
              <a:rPr lang="fi-FI" sz="2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i-FI" sz="2000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mdui:Displayname</a:t>
            </a:r>
            <a:r>
              <a:rPr lang="fi-FI" sz="2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fi-FI" sz="2000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i-FI" sz="2000" dirty="0" err="1">
                <a:latin typeface="+mj-lt"/>
              </a:rPr>
              <a:t>SP’s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purpose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smtClean="0">
                <a:latin typeface="+mj-lt"/>
              </a:rPr>
              <a:t>	</a:t>
            </a:r>
            <a:r>
              <a:rPr lang="fi-FI" sz="2000" i="1" dirty="0" smtClean="0">
                <a:latin typeface="+mj-lt"/>
              </a:rPr>
              <a:t>	</a:t>
            </a:r>
            <a:r>
              <a:rPr lang="fi-FI" sz="2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i-FI" sz="2000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mdui:Description</a:t>
            </a:r>
            <a:r>
              <a:rPr lang="fi-FI" sz="2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fi-FI" sz="2000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i-FI" sz="2000" dirty="0" err="1" smtClean="0">
                <a:latin typeface="+mj-lt"/>
              </a:rPr>
              <a:t>Privacy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policy</a:t>
            </a:r>
            <a:r>
              <a:rPr lang="fi-FI" sz="2000" dirty="0" smtClean="0">
                <a:latin typeface="+mj-lt"/>
              </a:rPr>
              <a:t>	</a:t>
            </a:r>
            <a:r>
              <a:rPr lang="fi-FI" sz="2000" i="1" dirty="0" smtClean="0">
                <a:latin typeface="+mj-lt"/>
              </a:rPr>
              <a:t>	</a:t>
            </a:r>
            <a:r>
              <a:rPr lang="fi-FI" sz="2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fi-FI" sz="2000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mdui:PrivacyStatementURL</a:t>
            </a:r>
            <a:r>
              <a:rPr lang="fi-FI" sz="2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fi-FI" sz="2000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2455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EU Data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directive</a:t>
            </a:r>
            <a:r>
              <a:rPr lang="fi-FI" dirty="0"/>
              <a:t> </a:t>
            </a:r>
            <a:br>
              <a:rPr lang="fi-FI" dirty="0"/>
            </a:br>
            <a:r>
              <a:rPr lang="fi-FI" dirty="0" smtClean="0"/>
              <a:t>Legal </a:t>
            </a:r>
            <a:r>
              <a:rPr lang="fi-FI" dirty="0" err="1" smtClean="0"/>
              <a:t>grounds</a:t>
            </a:r>
            <a:r>
              <a:rPr lang="fi-FI" dirty="0" smtClean="0"/>
              <a:t> (</a:t>
            </a:r>
            <a:r>
              <a:rPr lang="fi-FI" dirty="0" err="1" smtClean="0"/>
              <a:t>Art</a:t>
            </a:r>
            <a:r>
              <a:rPr lang="fi-FI" dirty="0" smtClean="0"/>
              <a:t> 7)</a:t>
            </a:r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277589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Personal data may be processed only if</a:t>
            </a:r>
            <a:endParaRPr lang="fi-FI" dirty="0" smtClean="0"/>
          </a:p>
          <a:p>
            <a:pPr marL="411526" indent="-411526">
              <a:buFontTx/>
              <a:buAutoNum type="alphaLcPeriod"/>
            </a:pPr>
            <a:r>
              <a:rPr lang="fi-FI" dirty="0" smtClean="0"/>
              <a:t>User </a:t>
            </a:r>
            <a:r>
              <a:rPr lang="fi-FI" dirty="0" err="1" smtClean="0"/>
              <a:t>consents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endParaRPr lang="fi-FI" dirty="0" smtClean="0"/>
          </a:p>
          <a:p>
            <a:pPr marL="411526" indent="-411526">
              <a:buFontTx/>
              <a:buAutoNum type="alphaLcPeriod"/>
            </a:pPr>
            <a:r>
              <a:rPr lang="fi-FI" dirty="0" smtClean="0"/>
              <a:t>Processing is </a:t>
            </a:r>
            <a:r>
              <a:rPr lang="fi-FI" dirty="0" err="1" smtClean="0"/>
              <a:t>necessary</a:t>
            </a:r>
            <a:r>
              <a:rPr lang="fi-FI" dirty="0" smtClean="0"/>
              <a:t> for </a:t>
            </a:r>
            <a:r>
              <a:rPr lang="fi-FI" dirty="0" err="1" smtClean="0"/>
              <a:t>performance</a:t>
            </a:r>
            <a:r>
              <a:rPr lang="fi-FI" dirty="0" smtClean="0"/>
              <a:t> of a </a:t>
            </a:r>
            <a:r>
              <a:rPr lang="fi-FI" dirty="0" err="1" smtClean="0"/>
              <a:t>contract</a:t>
            </a:r>
            <a:r>
              <a:rPr lang="fi-FI" dirty="0" smtClean="0"/>
              <a:t> to </a:t>
            </a:r>
            <a:r>
              <a:rPr lang="fi-FI" dirty="0" err="1" smtClean="0"/>
              <a:t>which</a:t>
            </a:r>
            <a:r>
              <a:rPr lang="fi-FI" dirty="0" smtClean="0"/>
              <a:t> the </a:t>
            </a:r>
            <a:r>
              <a:rPr lang="fi-FI" dirty="0" err="1" smtClean="0"/>
              <a:t>user</a:t>
            </a:r>
            <a:r>
              <a:rPr lang="fi-FI" dirty="0" smtClean="0"/>
              <a:t> is a </a:t>
            </a:r>
            <a:r>
              <a:rPr lang="fi-FI" dirty="0" err="1" smtClean="0"/>
              <a:t>subject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endParaRPr lang="fi-FI" dirty="0" smtClean="0"/>
          </a:p>
          <a:p>
            <a:pPr marL="411526" indent="-411526">
              <a:buFontTx/>
              <a:buAutoNum type="alphaLcPeriod"/>
            </a:pPr>
            <a:r>
              <a:rPr lang="fi-FI" dirty="0" smtClean="0"/>
              <a:t>The </a:t>
            </a:r>
            <a:r>
              <a:rPr lang="fi-FI" dirty="0" err="1" smtClean="0"/>
              <a:t>controller</a:t>
            </a:r>
            <a:r>
              <a:rPr lang="fi-FI" dirty="0" smtClean="0"/>
              <a:t> </a:t>
            </a:r>
            <a:r>
              <a:rPr lang="fi-FI" dirty="0" err="1" smtClean="0"/>
              <a:t>has</a:t>
            </a:r>
            <a:r>
              <a:rPr lang="fi-FI" dirty="0" smtClean="0"/>
              <a:t> a </a:t>
            </a:r>
            <a:r>
              <a:rPr lang="fi-FI" dirty="0" err="1" smtClean="0"/>
              <a:t>legal</a:t>
            </a:r>
            <a:r>
              <a:rPr lang="fi-FI" dirty="0" smtClean="0"/>
              <a:t> </a:t>
            </a:r>
            <a:r>
              <a:rPr lang="fi-FI" dirty="0" err="1" smtClean="0"/>
              <a:t>obligation</a:t>
            </a:r>
            <a:r>
              <a:rPr lang="fi-FI" dirty="0" smtClean="0"/>
              <a:t> to </a:t>
            </a:r>
            <a:r>
              <a:rPr lang="fi-FI" dirty="0" err="1" smtClean="0"/>
              <a:t>process</a:t>
            </a:r>
            <a:r>
              <a:rPr lang="fi-FI" dirty="0" smtClean="0"/>
              <a:t> </a:t>
            </a:r>
            <a:r>
              <a:rPr lang="fi-FI" dirty="0" err="1" smtClean="0"/>
              <a:t>personal</a:t>
            </a:r>
            <a:r>
              <a:rPr lang="fi-FI" dirty="0" smtClean="0"/>
              <a:t> data, </a:t>
            </a:r>
            <a:r>
              <a:rPr lang="fi-FI" dirty="0" err="1" smtClean="0"/>
              <a:t>or</a:t>
            </a:r>
            <a:endParaRPr lang="fi-FI" dirty="0" smtClean="0"/>
          </a:p>
          <a:p>
            <a:pPr marL="411526" indent="-411526">
              <a:buFontTx/>
              <a:buAutoNum type="alphaLcPeriod"/>
            </a:pPr>
            <a:r>
              <a:rPr lang="fi-FI" dirty="0" err="1" smtClean="0"/>
              <a:t>Necessary</a:t>
            </a:r>
            <a:r>
              <a:rPr lang="fi-FI" dirty="0" smtClean="0"/>
              <a:t> for </a:t>
            </a:r>
            <a:r>
              <a:rPr lang="fi-FI" dirty="0" err="1" smtClean="0"/>
              <a:t>vital</a:t>
            </a:r>
            <a:r>
              <a:rPr lang="fi-FI" dirty="0" smtClean="0"/>
              <a:t> </a:t>
            </a:r>
            <a:r>
              <a:rPr lang="fi-FI" dirty="0" err="1" smtClean="0"/>
              <a:t>interests</a:t>
            </a:r>
            <a:r>
              <a:rPr lang="fi-FI" dirty="0" smtClean="0"/>
              <a:t> of the </a:t>
            </a:r>
            <a:r>
              <a:rPr lang="fi-FI" dirty="0" err="1" smtClean="0"/>
              <a:t>user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endParaRPr lang="fi-FI" dirty="0" smtClean="0"/>
          </a:p>
          <a:p>
            <a:pPr marL="411526" indent="-411526">
              <a:buFontTx/>
              <a:buAutoNum type="alphaLcPeriod"/>
            </a:pPr>
            <a:r>
              <a:rPr lang="fi-FI" dirty="0" err="1" smtClean="0"/>
              <a:t>Necessary</a:t>
            </a:r>
            <a:r>
              <a:rPr lang="fi-FI" dirty="0" smtClean="0"/>
              <a:t> for a </a:t>
            </a:r>
            <a:r>
              <a:rPr lang="fi-FI" dirty="0" err="1" smtClean="0"/>
              <a:t>task</a:t>
            </a:r>
            <a:r>
              <a:rPr lang="fi-FI" dirty="0" smtClean="0"/>
              <a:t> </a:t>
            </a:r>
            <a:r>
              <a:rPr lang="fi-FI" dirty="0" err="1" smtClean="0"/>
              <a:t>carried</a:t>
            </a:r>
            <a:r>
              <a:rPr lang="fi-FI" dirty="0" smtClean="0"/>
              <a:t> out in </a:t>
            </a:r>
            <a:r>
              <a:rPr lang="fi-FI" dirty="0" err="1" smtClean="0"/>
              <a:t>public</a:t>
            </a:r>
            <a:r>
              <a:rPr lang="fi-FI" dirty="0" smtClean="0"/>
              <a:t> </a:t>
            </a:r>
            <a:r>
              <a:rPr lang="fi-FI" dirty="0" err="1" smtClean="0"/>
              <a:t>interest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endParaRPr lang="fi-FI" dirty="0" smtClean="0"/>
          </a:p>
          <a:p>
            <a:pPr marL="411526" indent="-411526">
              <a:buFontTx/>
              <a:buAutoNum type="alphaLcPeriod"/>
            </a:pPr>
            <a:r>
              <a:rPr lang="fi-FI" dirty="0" err="1" smtClean="0"/>
              <a:t>Necessary</a:t>
            </a:r>
            <a:r>
              <a:rPr lang="fi-FI" dirty="0" smtClean="0"/>
              <a:t> for the </a:t>
            </a:r>
            <a:r>
              <a:rPr lang="fi-FI" u="sng" dirty="0" err="1" smtClean="0"/>
              <a:t>legitimate</a:t>
            </a:r>
            <a:r>
              <a:rPr lang="fi-FI" u="sng" dirty="0" smtClean="0"/>
              <a:t> </a:t>
            </a:r>
            <a:r>
              <a:rPr lang="fi-FI" u="sng" dirty="0" err="1" smtClean="0"/>
              <a:t>interests</a:t>
            </a:r>
            <a:r>
              <a:rPr lang="fi-FI" u="sng" dirty="0" smtClean="0"/>
              <a:t> of the data </a:t>
            </a:r>
            <a:r>
              <a:rPr lang="fi-FI" u="sng" dirty="0" err="1" smtClean="0"/>
              <a:t>controller</a:t>
            </a:r>
            <a:endParaRPr lang="fi-FI" u="sng" dirty="0" smtClean="0"/>
          </a:p>
          <a:p>
            <a:pPr marL="411526" indent="-411526"/>
            <a:endParaRPr lang="fi-FI" dirty="0" smtClean="0"/>
          </a:p>
          <a:p>
            <a:pPr lvl="1">
              <a:buFontTx/>
              <a:buNone/>
            </a:pPr>
            <a:endParaRPr lang="fi-FI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827584" y="4149080"/>
            <a:ext cx="7920880" cy="2232248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commits</a:t>
            </a:r>
            <a:r>
              <a:rPr lang="fi-FI" sz="2000" dirty="0" smtClean="0">
                <a:latin typeface="+mj-lt"/>
              </a:rPr>
              <a:t> to ”</a:t>
            </a:r>
            <a:r>
              <a:rPr lang="fi-FI" sz="2000" dirty="0" err="1" smtClean="0">
                <a:latin typeface="+mj-lt"/>
              </a:rPr>
              <a:t>only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process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attributes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that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are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necessary</a:t>
            </a:r>
            <a:r>
              <a:rPr lang="fi-FI" sz="2000" dirty="0" smtClean="0">
                <a:latin typeface="+mj-lt"/>
              </a:rPr>
              <a:t> for </a:t>
            </a:r>
            <a:r>
              <a:rPr lang="fi-FI" sz="2000" dirty="0" err="1" smtClean="0">
                <a:latin typeface="+mj-lt"/>
              </a:rPr>
              <a:t>enabling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access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service</a:t>
            </a:r>
            <a:r>
              <a:rPr lang="fi-FI" sz="2000" dirty="0" smtClean="0">
                <a:latin typeface="+mj-lt"/>
              </a:rPr>
              <a:t>” -- </a:t>
            </a:r>
            <a:r>
              <a:rPr lang="fi-FI" sz="2000" dirty="0" err="1" smtClean="0">
                <a:latin typeface="+mj-lt"/>
              </a:rPr>
              <a:t>refers</a:t>
            </a:r>
            <a:r>
              <a:rPr lang="fi-FI" sz="2000" dirty="0" smtClean="0">
                <a:latin typeface="+mj-lt"/>
              </a:rPr>
              <a:t> to (f).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fi-FI" sz="2000" dirty="0" smtClean="0">
                <a:latin typeface="+mj-lt"/>
              </a:rPr>
              <a:t>No </a:t>
            </a:r>
            <a:r>
              <a:rPr lang="fi-FI" sz="2000" dirty="0" err="1" smtClean="0">
                <a:latin typeface="+mj-lt"/>
              </a:rPr>
              <a:t>requirements</a:t>
            </a:r>
            <a:r>
              <a:rPr lang="fi-FI" sz="2000" dirty="0" smtClean="0">
                <a:latin typeface="+mj-lt"/>
              </a:rPr>
              <a:t> for </a:t>
            </a:r>
            <a:r>
              <a:rPr lang="fi-FI" sz="2000" dirty="0" err="1" smtClean="0">
                <a:latin typeface="+mj-lt"/>
              </a:rPr>
              <a:t>HOs</a:t>
            </a:r>
            <a:r>
              <a:rPr lang="fi-FI" sz="2000" dirty="0" smtClean="0">
                <a:latin typeface="+mj-lt"/>
              </a:rPr>
              <a:t> (</a:t>
            </a:r>
            <a:r>
              <a:rPr lang="fi-FI" sz="2000" dirty="0" err="1" smtClean="0">
                <a:latin typeface="+mj-lt"/>
              </a:rPr>
              <a:t>because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HOs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don’t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commit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). </a:t>
            </a:r>
            <a:r>
              <a:rPr lang="fi-FI" sz="2000" dirty="0" err="1" smtClean="0">
                <a:latin typeface="+mj-lt"/>
              </a:rPr>
              <a:t>Supporting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documentation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suggests</a:t>
            </a:r>
            <a:r>
              <a:rPr lang="fi-FI" sz="2000" dirty="0" smtClean="0">
                <a:latin typeface="+mj-lt"/>
              </a:rPr>
              <a:t> (f) for </a:t>
            </a:r>
            <a:r>
              <a:rPr lang="fi-FI" sz="2000" dirty="0" err="1" smtClean="0">
                <a:latin typeface="+mj-lt"/>
              </a:rPr>
              <a:t>HOs</a:t>
            </a:r>
            <a:r>
              <a:rPr lang="fi-FI" sz="2000" dirty="0" smtClean="0">
                <a:latin typeface="+mj-lt"/>
              </a:rPr>
              <a:t>, </a:t>
            </a:r>
            <a:r>
              <a:rPr lang="fi-FI" sz="2000" dirty="0" err="1" smtClean="0">
                <a:latin typeface="+mj-lt"/>
              </a:rPr>
              <a:t>too</a:t>
            </a:r>
            <a:r>
              <a:rPr lang="fi-FI" sz="2000" dirty="0" smtClean="0">
                <a:latin typeface="+mj-lt"/>
              </a:rPr>
              <a:t>.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12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Supporting</a:t>
            </a:r>
            <a:r>
              <a:rPr lang="fi-FI" dirty="0" smtClean="0"/>
              <a:t> </a:t>
            </a:r>
            <a:r>
              <a:rPr lang="fi-FI" dirty="0" err="1" smtClean="0"/>
              <a:t>documentation</a:t>
            </a:r>
            <a:r>
              <a:rPr lang="fi-FI" dirty="0" smtClean="0"/>
              <a:t>:</a:t>
            </a:r>
            <a:br>
              <a:rPr lang="fi-FI" dirty="0" smtClean="0"/>
            </a:br>
            <a:r>
              <a:rPr lang="fi-FI" dirty="0" err="1" smtClean="0"/>
              <a:t>Informing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end</a:t>
            </a:r>
            <a:r>
              <a:rPr lang="fi-FI" dirty="0" smtClean="0"/>
              <a:t> </a:t>
            </a:r>
            <a:r>
              <a:rPr lang="fi-FI" dirty="0" err="1" smtClean="0"/>
              <a:t>user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IdP</a:t>
            </a:r>
            <a:r>
              <a:rPr lang="fi-FI" dirty="0" smtClean="0"/>
              <a:t>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293096"/>
            <a:ext cx="7772400" cy="1194892"/>
          </a:xfrm>
        </p:spPr>
        <p:txBody>
          <a:bodyPr/>
          <a:lstStyle/>
          <a:p>
            <a:r>
              <a:rPr lang="fi-FI" dirty="0" err="1" smtClean="0"/>
              <a:t>Suggests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</a:t>
            </a:r>
            <a:r>
              <a:rPr lang="fi-FI" dirty="0" smtClean="0"/>
              <a:t>release </a:t>
            </a:r>
            <a:r>
              <a:rPr lang="fi-FI" dirty="0" err="1" smtClean="0"/>
              <a:t>based</a:t>
            </a:r>
            <a:r>
              <a:rPr lang="fi-FI" dirty="0" smtClean="0"/>
              <a:t> on ”</a:t>
            </a:r>
            <a:r>
              <a:rPr lang="fi-FI" dirty="0" err="1" smtClean="0"/>
              <a:t>legitimate</a:t>
            </a:r>
            <a:r>
              <a:rPr lang="fi-FI" dirty="0" smtClean="0"/>
              <a:t> </a:t>
            </a:r>
            <a:r>
              <a:rPr lang="fi-FI" dirty="0" err="1" smtClean="0"/>
              <a:t>interests</a:t>
            </a:r>
            <a:r>
              <a:rPr lang="fi-FI" dirty="0" smtClean="0"/>
              <a:t> </a:t>
            </a:r>
            <a:r>
              <a:rPr lang="fi-FI" dirty="0" err="1" smtClean="0"/>
              <a:t>legal</a:t>
            </a:r>
            <a:r>
              <a:rPr lang="fi-FI" dirty="0" smtClean="0"/>
              <a:t> </a:t>
            </a:r>
            <a:r>
              <a:rPr lang="fi-FI" dirty="0" err="1" smtClean="0"/>
              <a:t>grounds</a:t>
            </a:r>
            <a:r>
              <a:rPr lang="fi-FI" dirty="0" smtClean="0"/>
              <a:t>”, </a:t>
            </a:r>
            <a:r>
              <a:rPr lang="fi-FI" dirty="0" err="1" smtClean="0"/>
              <a:t>not</a:t>
            </a:r>
            <a:r>
              <a:rPr lang="fi-FI" dirty="0" smtClean="0"/>
              <a:t> on ”</a:t>
            </a:r>
            <a:r>
              <a:rPr lang="fi-FI" dirty="0" err="1" smtClean="0"/>
              <a:t>user</a:t>
            </a:r>
            <a:r>
              <a:rPr lang="fi-FI" dirty="0" smtClean="0"/>
              <a:t> </a:t>
            </a:r>
            <a:r>
              <a:rPr lang="fi-FI" dirty="0" err="1" smtClean="0"/>
              <a:t>consent</a:t>
            </a:r>
            <a:r>
              <a:rPr lang="fi-FI" dirty="0" smtClean="0"/>
              <a:t>”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user</a:t>
            </a:r>
            <a:r>
              <a:rPr lang="fi-FI" dirty="0" smtClean="0"/>
              <a:t> is just </a:t>
            </a:r>
            <a:r>
              <a:rPr lang="fi-FI" dirty="0" err="1" smtClean="0"/>
              <a:t>informed</a:t>
            </a:r>
            <a:r>
              <a:rPr lang="fi-FI" dirty="0" smtClean="0"/>
              <a:t> (</a:t>
            </a:r>
            <a:r>
              <a:rPr lang="fi-FI" dirty="0" err="1" smtClean="0"/>
              <a:t>e.g</a:t>
            </a:r>
            <a:r>
              <a:rPr lang="fi-FI" dirty="0" smtClean="0"/>
              <a:t>. </a:t>
            </a:r>
            <a:r>
              <a:rPr lang="fi-FI" dirty="0" err="1" smtClean="0"/>
              <a:t>uApprove</a:t>
            </a:r>
            <a:r>
              <a:rPr lang="fi-FI" dirty="0" smtClean="0"/>
              <a:t>, a </a:t>
            </a:r>
            <a:r>
              <a:rPr lang="fi-FI" dirty="0" smtClean="0"/>
              <a:t>Shibboleth </a:t>
            </a:r>
            <a:r>
              <a:rPr lang="fi-FI" dirty="0" smtClean="0"/>
              <a:t>Identity </a:t>
            </a:r>
            <a:r>
              <a:rPr lang="fi-FI" dirty="0" err="1" smtClean="0"/>
              <a:t>provider</a:t>
            </a:r>
            <a:r>
              <a:rPr lang="fi-FI" dirty="0" smtClean="0"/>
              <a:t> </a:t>
            </a:r>
            <a:r>
              <a:rPr lang="fi-FI" dirty="0" err="1" smtClean="0"/>
              <a:t>extension</a:t>
            </a:r>
            <a:r>
              <a:rPr lang="fi-FI" dirty="0" smtClean="0"/>
              <a:t> </a:t>
            </a:r>
            <a:r>
              <a:rPr lang="fi-FI" dirty="0" err="1" smtClean="0"/>
              <a:t>module</a:t>
            </a:r>
            <a:r>
              <a:rPr lang="fi-FI" dirty="0" smtClean="0"/>
              <a:t>, </a:t>
            </a:r>
            <a:r>
              <a:rPr lang="fi-FI" dirty="0" err="1" smtClean="0"/>
              <a:t>above</a:t>
            </a:r>
            <a:r>
              <a:rPr lang="fi-FI" dirty="0" smtClean="0"/>
              <a:t>)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4495" t="34478" r="13623" b="6218"/>
          <a:stretch/>
        </p:blipFill>
        <p:spPr bwMode="auto">
          <a:xfrm>
            <a:off x="539552" y="1412776"/>
            <a:ext cx="3945374" cy="26780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Line Callout 1 4"/>
          <p:cNvSpPr/>
          <p:nvPr/>
        </p:nvSpPr>
        <p:spPr bwMode="auto">
          <a:xfrm>
            <a:off x="4860032" y="1556792"/>
            <a:ext cx="2880320" cy="648072"/>
          </a:xfrm>
          <a:prstGeom prst="borderCallout1">
            <a:avLst>
              <a:gd name="adj1" fmla="val 44021"/>
              <a:gd name="adj2" fmla="val -2647"/>
              <a:gd name="adj3" fmla="val 135665"/>
              <a:gd name="adj4" fmla="val -49231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The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SP’s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name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(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mdui:DisplayName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4860032" y="2420888"/>
            <a:ext cx="2880320" cy="826227"/>
          </a:xfrm>
          <a:prstGeom prst="borderCallout1">
            <a:avLst>
              <a:gd name="adj1" fmla="val 45179"/>
              <a:gd name="adj2" fmla="val -278"/>
              <a:gd name="adj3" fmla="val 15919"/>
              <a:gd name="adj4" fmla="val -35964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resolvable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link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to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the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SP’s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privacy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policy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(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mdui:PrivacyStatementURL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" name="Line Callout 1 8"/>
          <p:cNvSpPr/>
          <p:nvPr/>
        </p:nvSpPr>
        <p:spPr bwMode="auto">
          <a:xfrm>
            <a:off x="4860032" y="3437739"/>
            <a:ext cx="2880320" cy="423309"/>
          </a:xfrm>
          <a:prstGeom prst="borderCallout1">
            <a:avLst>
              <a:gd name="adj1" fmla="val 45179"/>
              <a:gd name="adj2" fmla="val -278"/>
              <a:gd name="adj3" fmla="val 15919"/>
              <a:gd name="adj4" fmla="val -35964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word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”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consent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” </a:t>
            </a:r>
            <a:r>
              <a:rPr kumimoji="0" lang="fi-FI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used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1855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obligations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SP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39552" y="1700808"/>
            <a:ext cx="7920880" cy="396044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en-US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+mj-lt"/>
              </a:rPr>
              <a:t>SP transferring Attributes </a:t>
            </a:r>
            <a:r>
              <a:rPr lang="en-US" sz="2000" b="1" dirty="0">
                <a:latin typeface="+mj-lt"/>
              </a:rPr>
              <a:t>to a third party</a:t>
            </a:r>
          </a:p>
          <a:p>
            <a:pPr>
              <a:buFontTx/>
              <a:buNone/>
            </a:pPr>
            <a:r>
              <a:rPr lang="fi-FI" sz="2000" dirty="0" err="1">
                <a:latin typeface="+mj-lt"/>
              </a:rPr>
              <a:t>T</a:t>
            </a:r>
            <a:r>
              <a:rPr lang="fi-FI" sz="2000" dirty="0" err="1" smtClean="0">
                <a:latin typeface="+mj-lt"/>
              </a:rPr>
              <a:t>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commits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not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transfer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Attributes</a:t>
            </a:r>
            <a:r>
              <a:rPr lang="fi-FI" sz="2000" dirty="0" smtClean="0">
                <a:latin typeface="+mj-lt"/>
              </a:rPr>
              <a:t> to a </a:t>
            </a:r>
            <a:r>
              <a:rPr lang="fi-FI" sz="2000" dirty="0" err="1" smtClean="0">
                <a:latin typeface="+mj-lt"/>
              </a:rPr>
              <a:t>third</a:t>
            </a:r>
            <a:r>
              <a:rPr lang="fi-FI" sz="2000" dirty="0" smtClean="0">
                <a:latin typeface="+mj-lt"/>
              </a:rPr>
              <a:t> part</a:t>
            </a:r>
            <a:r>
              <a:rPr lang="fi-FI" sz="2000" dirty="0" smtClean="0">
                <a:latin typeface="+mj-lt"/>
              </a:rPr>
              <a:t>y </a:t>
            </a:r>
            <a:r>
              <a:rPr lang="fi-FI" sz="2000" dirty="0" err="1" smtClean="0">
                <a:latin typeface="+mj-lt"/>
              </a:rPr>
              <a:t>except</a:t>
            </a:r>
            <a:endParaRPr lang="fi-FI" sz="20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third</a:t>
            </a:r>
            <a:r>
              <a:rPr lang="fi-FI" sz="2000" dirty="0" smtClean="0">
                <a:latin typeface="+mj-lt"/>
              </a:rPr>
              <a:t> party is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SP’s</a:t>
            </a:r>
            <a:r>
              <a:rPr lang="fi-FI" sz="2000" dirty="0" smtClean="0">
                <a:latin typeface="+mj-lt"/>
              </a:rPr>
              <a:t> data </a:t>
            </a:r>
            <a:r>
              <a:rPr lang="fi-FI" sz="2000" dirty="0" err="1" smtClean="0">
                <a:latin typeface="+mj-lt"/>
              </a:rPr>
              <a:t>processor</a:t>
            </a:r>
            <a:r>
              <a:rPr lang="fi-FI" sz="2000" dirty="0" smtClean="0">
                <a:latin typeface="+mj-lt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third</a:t>
            </a:r>
            <a:r>
              <a:rPr lang="fi-FI" sz="2000" dirty="0" smtClean="0">
                <a:latin typeface="+mj-lt"/>
              </a:rPr>
              <a:t> party is </a:t>
            </a:r>
            <a:r>
              <a:rPr lang="fi-FI" sz="2000" dirty="0" err="1" smtClean="0">
                <a:latin typeface="+mj-lt"/>
              </a:rPr>
              <a:t>committed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or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similar</a:t>
            </a:r>
            <a:r>
              <a:rPr lang="fi-FI" sz="2000" dirty="0" smtClean="0">
                <a:latin typeface="+mj-lt"/>
              </a:rPr>
              <a:t>, </a:t>
            </a:r>
            <a:r>
              <a:rPr lang="fi-FI" sz="2000" dirty="0" err="1" smtClean="0">
                <a:latin typeface="+mj-lt"/>
              </a:rPr>
              <a:t>or</a:t>
            </a:r>
            <a:endParaRPr lang="fi-FI" sz="20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user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has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given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his</a:t>
            </a:r>
            <a:r>
              <a:rPr lang="fi-FI" sz="2000" dirty="0" smtClean="0">
                <a:latin typeface="+mj-lt"/>
              </a:rPr>
              <a:t>/</a:t>
            </a:r>
            <a:r>
              <a:rPr lang="fi-FI" sz="2000" dirty="0" err="1" smtClean="0">
                <a:latin typeface="+mj-lt"/>
              </a:rPr>
              <a:t>her</a:t>
            </a:r>
            <a:r>
              <a:rPr lang="fi-FI" sz="2000" dirty="0" smtClean="0">
                <a:latin typeface="+mj-lt"/>
              </a:rPr>
              <a:t> (</a:t>
            </a:r>
            <a:r>
              <a:rPr lang="fi-FI" sz="2000" dirty="0" err="1" smtClean="0">
                <a:latin typeface="+mj-lt"/>
              </a:rPr>
              <a:t>freely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given</a:t>
            </a:r>
            <a:r>
              <a:rPr lang="fi-FI" sz="2000" dirty="0" smtClean="0">
                <a:latin typeface="+mj-lt"/>
              </a:rPr>
              <a:t>) </a:t>
            </a:r>
            <a:r>
              <a:rPr lang="fi-FI" sz="2000" dirty="0" err="1" smtClean="0">
                <a:latin typeface="+mj-lt"/>
              </a:rPr>
              <a:t>consent</a:t>
            </a:r>
            <a:r>
              <a:rPr lang="fi-FI" sz="2000" dirty="0" smtClean="0">
                <a:latin typeface="+mj-lt"/>
              </a:rPr>
              <a:t> (to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SP)</a:t>
            </a: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fi-FI" sz="2000" b="1" dirty="0" smtClean="0">
                <a:latin typeface="+mj-lt"/>
              </a:rPr>
              <a:t>SP </a:t>
            </a:r>
            <a:r>
              <a:rPr lang="fi-FI" sz="2000" b="1" dirty="0" err="1" smtClean="0">
                <a:latin typeface="+mj-lt"/>
              </a:rPr>
              <a:t>transferring</a:t>
            </a:r>
            <a:r>
              <a:rPr lang="fi-FI" sz="2000" b="1" dirty="0" smtClean="0">
                <a:latin typeface="+mj-lt"/>
              </a:rPr>
              <a:t> </a:t>
            </a:r>
            <a:r>
              <a:rPr lang="fi-FI" sz="2000" b="1" dirty="0" err="1" smtClean="0">
                <a:latin typeface="+mj-lt"/>
              </a:rPr>
              <a:t>attributes</a:t>
            </a:r>
            <a:r>
              <a:rPr lang="fi-FI" sz="2000" b="1" dirty="0" smtClean="0">
                <a:latin typeface="+mj-lt"/>
              </a:rPr>
              <a:t> outside EEA (and </a:t>
            </a:r>
            <a:r>
              <a:rPr lang="fi-FI" sz="2000" b="1" dirty="0" err="1" smtClean="0">
                <a:latin typeface="+mj-lt"/>
              </a:rPr>
              <a:t>the</a:t>
            </a:r>
            <a:r>
              <a:rPr lang="fi-FI" sz="2000" b="1" dirty="0" smtClean="0">
                <a:latin typeface="+mj-lt"/>
              </a:rPr>
              <a:t> EC </a:t>
            </a:r>
            <a:r>
              <a:rPr lang="fi-FI" sz="2000" b="1" dirty="0" err="1" smtClean="0">
                <a:latin typeface="+mj-lt"/>
              </a:rPr>
              <a:t>whitelist</a:t>
            </a:r>
            <a:r>
              <a:rPr lang="fi-FI" sz="2000" b="1" dirty="0" smtClean="0">
                <a:latin typeface="+mj-lt"/>
              </a:rPr>
              <a:t>)</a:t>
            </a:r>
          </a:p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commits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ensure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appropriate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measures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depending</a:t>
            </a:r>
            <a:r>
              <a:rPr lang="fi-FI" sz="2000" dirty="0" smtClean="0">
                <a:latin typeface="+mj-lt"/>
              </a:rPr>
              <a:t> on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HO’s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laws</a:t>
            </a:r>
            <a:r>
              <a:rPr lang="fi-FI" sz="2000" dirty="0" smtClean="0">
                <a:latin typeface="+mj-lt"/>
              </a:rPr>
              <a:t>, </a:t>
            </a:r>
            <a:r>
              <a:rPr lang="fi-FI" sz="2000" dirty="0" err="1" smtClean="0">
                <a:latin typeface="+mj-lt"/>
              </a:rPr>
              <a:t>such</a:t>
            </a:r>
            <a:r>
              <a:rPr lang="fi-FI" sz="2000" dirty="0" smtClean="0">
                <a:latin typeface="+mj-lt"/>
              </a:rPr>
              <a:t> as </a:t>
            </a:r>
            <a:r>
              <a:rPr lang="fi-FI" sz="2000" dirty="0" err="1" smtClean="0">
                <a:latin typeface="+mj-lt"/>
              </a:rPr>
              <a:t>user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consent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or</a:t>
            </a:r>
            <a:r>
              <a:rPr lang="fi-FI" sz="2000" dirty="0" smtClean="0">
                <a:latin typeface="+mj-lt"/>
              </a:rPr>
              <a:t> EC </a:t>
            </a:r>
            <a:r>
              <a:rPr lang="fi-FI" sz="2000" dirty="0" err="1" smtClean="0">
                <a:latin typeface="+mj-lt"/>
              </a:rPr>
              <a:t>model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contracts</a:t>
            </a:r>
            <a:r>
              <a:rPr lang="fi-FI" sz="2000" dirty="0" smtClean="0">
                <a:latin typeface="+mj-lt"/>
              </a:rPr>
              <a:t>.</a:t>
            </a:r>
          </a:p>
          <a:p>
            <a:pPr>
              <a:buFontTx/>
              <a:buNone/>
            </a:pPr>
            <a:endParaRPr lang="fi-FI" sz="2000" b="1" dirty="0" smtClean="0">
              <a:latin typeface="+mj-lt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7706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Finally</a:t>
            </a:r>
            <a:r>
              <a:rPr lang="fi-FI" dirty="0" smtClean="0"/>
              <a:t>…</a:t>
            </a:r>
            <a:br>
              <a:rPr lang="fi-FI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39552" y="1700808"/>
            <a:ext cx="7920880" cy="208823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en-US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+mj-lt"/>
              </a:rPr>
              <a:t>Governing law</a:t>
            </a:r>
            <a:endParaRPr lang="en-US" sz="2000" b="1" dirty="0">
              <a:latin typeface="+mj-lt"/>
            </a:endParaRPr>
          </a:p>
          <a:p>
            <a:pPr>
              <a:buFontTx/>
              <a:buNone/>
            </a:pPr>
            <a:r>
              <a:rPr lang="en-US" sz="2000" dirty="0" smtClean="0">
                <a:latin typeface="+mj-lt"/>
              </a:rPr>
              <a:t>The country </a:t>
            </a:r>
            <a:r>
              <a:rPr lang="en-US" sz="2000" dirty="0">
                <a:latin typeface="+mj-lt"/>
              </a:rPr>
              <a:t>in which the Service Provider is </a:t>
            </a:r>
            <a:r>
              <a:rPr lang="en-US" sz="2000" dirty="0" smtClean="0">
                <a:latin typeface="+mj-lt"/>
              </a:rPr>
              <a:t>established.</a:t>
            </a:r>
          </a:p>
          <a:p>
            <a:pPr>
              <a:buFontTx/>
              <a:buNone/>
            </a:pPr>
            <a:r>
              <a:rPr lang="fi-FI" sz="2000" dirty="0" smtClean="0">
                <a:latin typeface="+mj-lt"/>
              </a:rPr>
              <a:t>-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country </a:t>
            </a:r>
            <a:r>
              <a:rPr lang="fi-FI" sz="2000" dirty="0" err="1" smtClean="0">
                <a:latin typeface="+mj-lt"/>
              </a:rPr>
              <a:t>where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has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core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its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economical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functions</a:t>
            </a: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fi-FI" sz="2000" dirty="0" smtClean="0">
                <a:latin typeface="+mj-lt"/>
              </a:rPr>
              <a:t>-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indicates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its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jurisdiction</a:t>
            </a:r>
            <a:r>
              <a:rPr lang="fi-FI" sz="2000" dirty="0" smtClean="0">
                <a:latin typeface="+mj-lt"/>
              </a:rPr>
              <a:t> in </a:t>
            </a:r>
            <a:r>
              <a:rPr lang="fi-FI" sz="2000" dirty="0" err="1" smtClean="0">
                <a:latin typeface="+mj-lt"/>
              </a:rPr>
              <a:t>its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privacy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policy</a:t>
            </a:r>
            <a:endParaRPr lang="en-US" sz="2000" dirty="0" smtClean="0">
              <a:latin typeface="+mj-lt"/>
            </a:endParaRP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endParaRPr lang="fi-FI" sz="2000" b="1" dirty="0" smtClean="0">
              <a:latin typeface="+mj-lt"/>
            </a:endParaRPr>
          </a:p>
          <a:p>
            <a:endParaRPr lang="en-US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9552" y="4188504"/>
            <a:ext cx="7920880" cy="226483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>
              <a:buFontTx/>
              <a:buNone/>
            </a:pPr>
            <a:endParaRPr lang="en-US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+mj-lt"/>
              </a:rPr>
              <a:t>Eligibility to execute</a:t>
            </a:r>
          </a:p>
          <a:p>
            <a:pPr>
              <a:buFontTx/>
              <a:buNone/>
            </a:pPr>
            <a:r>
              <a:rPr lang="fi-FI" sz="2000" dirty="0" err="1" smtClean="0">
                <a:latin typeface="+mj-lt"/>
              </a:rPr>
              <a:t>T</a:t>
            </a:r>
            <a:r>
              <a:rPr lang="fi-FI" sz="2000" dirty="0" err="1" smtClean="0">
                <a:latin typeface="+mj-lt"/>
              </a:rPr>
              <a:t>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warrants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that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commitment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is </a:t>
            </a:r>
            <a:r>
              <a:rPr lang="fi-FI" sz="2000" dirty="0" err="1" smtClean="0">
                <a:latin typeface="+mj-lt"/>
              </a:rPr>
              <a:t>done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by</a:t>
            </a:r>
            <a:r>
              <a:rPr lang="fi-FI" sz="2000" dirty="0" smtClean="0">
                <a:latin typeface="+mj-lt"/>
              </a:rPr>
              <a:t> an </a:t>
            </a:r>
            <a:r>
              <a:rPr lang="fi-FI" sz="2000" dirty="0" err="1" smtClean="0">
                <a:latin typeface="+mj-lt"/>
              </a:rPr>
              <a:t>authorised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representative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SP. </a:t>
            </a:r>
          </a:p>
          <a:p>
            <a:pPr>
              <a:buFontTx/>
              <a:buNone/>
            </a:pPr>
            <a:r>
              <a:rPr lang="fi-FI" sz="2000" dirty="0" smtClean="0">
                <a:latin typeface="+mj-lt"/>
              </a:rPr>
              <a:t>- </a:t>
            </a:r>
            <a:r>
              <a:rPr lang="fi-FI" sz="2000" dirty="0" err="1" smtClean="0">
                <a:latin typeface="+mj-lt"/>
              </a:rPr>
              <a:t>Not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necessarily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technical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admin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</a:t>
            </a: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endParaRPr lang="fi-FI" sz="2000" dirty="0" smtClean="0">
              <a:latin typeface="+mj-lt"/>
            </a:endParaRPr>
          </a:p>
          <a:p>
            <a:pPr>
              <a:buFontTx/>
              <a:buNone/>
            </a:pPr>
            <a:endParaRPr lang="fi-FI" sz="2000" b="1" dirty="0" smtClean="0">
              <a:latin typeface="+mj-lt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3068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mtClean="0"/>
              <a:t>Code </a:t>
            </a:r>
            <a:r>
              <a:rPr lang="fi-FI" dirty="0" smtClean="0"/>
              <a:t>of </a:t>
            </a:r>
            <a:r>
              <a:rPr lang="fi-FI" err="1" smtClean="0"/>
              <a:t>Conduct</a:t>
            </a:r>
            <a:r>
              <a:rPr lang="fi-FI"/>
              <a:t> </a:t>
            </a:r>
            <a:r>
              <a:rPr lang="fi-FI" smtClean="0"/>
              <a:t>technically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43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SP’s</a:t>
            </a:r>
            <a:r>
              <a:rPr lang="fi-FI" dirty="0" smtClean="0"/>
              <a:t> </a:t>
            </a:r>
            <a:r>
              <a:rPr lang="fi-FI" dirty="0" err="1" smtClean="0"/>
              <a:t>Commitment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is </a:t>
            </a:r>
            <a:r>
              <a:rPr lang="fi-FI" dirty="0" err="1" smtClean="0"/>
              <a:t>represented</a:t>
            </a:r>
            <a:r>
              <a:rPr lang="fi-FI" dirty="0" smtClean="0"/>
              <a:t> as an </a:t>
            </a:r>
            <a:r>
              <a:rPr lang="fi-FI" err="1" smtClean="0"/>
              <a:t>Entity</a:t>
            </a:r>
            <a:r>
              <a:rPr lang="fi-FI" smtClean="0"/>
              <a:t> Category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4360068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www.geant.net/uri/dataprotection-code-of-conduct/v1</a:t>
            </a:r>
            <a:endParaRPr lang="en-US" dirty="0" smtClean="0"/>
          </a:p>
          <a:p>
            <a:pPr lvl="1"/>
            <a:r>
              <a:rPr lang="fi-FI" dirty="0" err="1" smtClean="0"/>
              <a:t>Entity</a:t>
            </a:r>
            <a:r>
              <a:rPr lang="fi-FI" dirty="0" smtClean="0"/>
              <a:t> </a:t>
            </a:r>
            <a:r>
              <a:rPr lang="fi-FI" dirty="0" err="1" smtClean="0"/>
              <a:t>category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(for </a:t>
            </a:r>
            <a:r>
              <a:rPr lang="fi-FI" dirty="0" err="1" smtClean="0"/>
              <a:t>SPs</a:t>
            </a:r>
            <a:r>
              <a:rPr lang="fi-FI" dirty="0" smtClean="0"/>
              <a:t>) </a:t>
            </a:r>
          </a:p>
          <a:p>
            <a:pPr lvl="1"/>
            <a:r>
              <a:rPr lang="fi-FI" dirty="0" err="1" smtClean="0"/>
              <a:t>Entity</a:t>
            </a:r>
            <a:r>
              <a:rPr lang="fi-FI" dirty="0" smtClean="0"/>
              <a:t> </a:t>
            </a:r>
            <a:r>
              <a:rPr lang="fi-FI" dirty="0" err="1" smtClean="0"/>
              <a:t>category</a:t>
            </a:r>
            <a:r>
              <a:rPr lang="fi-FI" dirty="0" smtClean="0"/>
              <a:t> </a:t>
            </a:r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(for </a:t>
            </a:r>
            <a:r>
              <a:rPr lang="fi-FI" dirty="0" err="1" smtClean="0"/>
              <a:t>IdPs</a:t>
            </a:r>
            <a:r>
              <a:rPr lang="fi-FI" dirty="0" smtClean="0"/>
              <a:t>)</a:t>
            </a:r>
          </a:p>
          <a:p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An SP </a:t>
            </a:r>
            <a:r>
              <a:rPr lang="fi-FI" dirty="0" err="1" smtClean="0"/>
              <a:t>asserting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EC </a:t>
            </a:r>
            <a:r>
              <a:rPr lang="fi-FI" dirty="0" err="1" smtClean="0"/>
              <a:t>attribute</a:t>
            </a:r>
            <a:r>
              <a:rPr lang="fi-FI" dirty="0" smtClean="0"/>
              <a:t> </a:t>
            </a:r>
            <a:r>
              <a:rPr lang="fi-FI" dirty="0" err="1" smtClean="0"/>
              <a:t>claims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endParaRPr lang="fi-FI" dirty="0" smtClean="0"/>
          </a:p>
          <a:p>
            <a:pPr lvl="1"/>
            <a:r>
              <a:rPr lang="fi-FI" dirty="0" smtClean="0"/>
              <a:t>It is in EEA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EC </a:t>
            </a:r>
            <a:r>
              <a:rPr lang="fi-FI" dirty="0" err="1" smtClean="0"/>
              <a:t>whitelist</a:t>
            </a:r>
            <a:r>
              <a:rPr lang="fi-FI" dirty="0" smtClean="0"/>
              <a:t> of </a:t>
            </a:r>
            <a:r>
              <a:rPr lang="fi-FI" dirty="0" err="1" smtClean="0"/>
              <a:t>countries</a:t>
            </a:r>
            <a:endParaRPr lang="fi-FI" dirty="0" smtClean="0"/>
          </a:p>
          <a:p>
            <a:pPr lvl="1"/>
            <a:r>
              <a:rPr lang="fi-FI" dirty="0" smtClean="0"/>
              <a:t>It </a:t>
            </a:r>
            <a:r>
              <a:rPr lang="fi-FI" dirty="0" err="1" smtClean="0"/>
              <a:t>has</a:t>
            </a:r>
            <a:r>
              <a:rPr lang="fi-FI" dirty="0" smtClean="0"/>
              <a:t> </a:t>
            </a:r>
            <a:r>
              <a:rPr lang="fi-FI" dirty="0" err="1" smtClean="0"/>
              <a:t>committed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fi-FI" dirty="0" smtClean="0"/>
          </a:p>
          <a:p>
            <a:pPr lvl="1"/>
            <a:r>
              <a:rPr lang="fi-FI" dirty="0" smtClean="0"/>
              <a:t>It </a:t>
            </a:r>
            <a:r>
              <a:rPr lang="fi-FI" dirty="0" err="1" smtClean="0"/>
              <a:t>conforms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SAML2 metadata </a:t>
            </a:r>
            <a:r>
              <a:rPr lang="fi-FI" dirty="0" err="1" smtClean="0"/>
              <a:t>profile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Coco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registrar</a:t>
            </a:r>
            <a:r>
              <a:rPr lang="fi-FI" dirty="0" smtClean="0"/>
              <a:t> (</a:t>
            </a:r>
            <a:r>
              <a:rPr lang="fi-FI" dirty="0" err="1" smtClean="0"/>
              <a:t>SP’s</a:t>
            </a:r>
            <a:r>
              <a:rPr lang="fi-FI" dirty="0" smtClean="0"/>
              <a:t> home federation)</a:t>
            </a:r>
          </a:p>
          <a:p>
            <a:pPr lvl="1"/>
            <a:r>
              <a:rPr lang="fi-FI" dirty="0" err="1" smtClean="0"/>
              <a:t>Registers</a:t>
            </a:r>
            <a:r>
              <a:rPr lang="fi-FI" dirty="0" smtClean="0"/>
              <a:t> </a:t>
            </a:r>
            <a:r>
              <a:rPr lang="fi-FI" dirty="0" err="1" smtClean="0"/>
              <a:t>SP’s</a:t>
            </a:r>
            <a:r>
              <a:rPr lang="fi-FI" dirty="0" smtClean="0"/>
              <a:t> </a:t>
            </a:r>
            <a:r>
              <a:rPr lang="fi-FI" dirty="0" err="1" smtClean="0"/>
              <a:t>assertion</a:t>
            </a:r>
            <a:endParaRPr lang="fi-FI" dirty="0" smtClean="0"/>
          </a:p>
          <a:p>
            <a:pPr lvl="1"/>
            <a:r>
              <a:rPr lang="fi-FI" dirty="0" err="1" smtClean="0"/>
              <a:t>Performs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technical</a:t>
            </a:r>
            <a:r>
              <a:rPr lang="fi-FI" dirty="0" smtClean="0"/>
              <a:t> </a:t>
            </a:r>
            <a:r>
              <a:rPr lang="fi-FI" dirty="0" err="1" smtClean="0"/>
              <a:t>steps</a:t>
            </a:r>
            <a:r>
              <a:rPr lang="fi-FI" dirty="0" smtClean="0"/>
              <a:t> </a:t>
            </a:r>
            <a:r>
              <a:rPr lang="fi-FI" dirty="0" err="1" smtClean="0"/>
              <a:t>described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Operator</a:t>
            </a:r>
            <a:r>
              <a:rPr lang="fi-FI" dirty="0" smtClean="0"/>
              <a:t> </a:t>
            </a:r>
            <a:r>
              <a:rPr lang="fi-FI" dirty="0" err="1" smtClean="0"/>
              <a:t>guidelines</a:t>
            </a:r>
            <a:r>
              <a:rPr lang="fi-FI" dirty="0" smtClean="0"/>
              <a:t> </a:t>
            </a:r>
            <a:r>
              <a:rPr lang="fi-FI" dirty="0" err="1" smtClean="0"/>
              <a:t>documents</a:t>
            </a: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3770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GEANT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74440"/>
            <a:ext cx="3816424" cy="4114800"/>
          </a:xfrm>
        </p:spPr>
        <p:txBody>
          <a:bodyPr/>
          <a:lstStyle/>
          <a:p>
            <a:r>
              <a:rPr lang="fi-FI" dirty="0" err="1" smtClean="0"/>
              <a:t>Work</a:t>
            </a:r>
            <a:r>
              <a:rPr lang="fi-FI" dirty="0" smtClean="0"/>
              <a:t> </a:t>
            </a:r>
            <a:r>
              <a:rPr lang="fi-FI" dirty="0" err="1" smtClean="0"/>
              <a:t>started</a:t>
            </a:r>
            <a:r>
              <a:rPr lang="fi-FI" dirty="0" smtClean="0"/>
              <a:t> 2011</a:t>
            </a:r>
          </a:p>
          <a:p>
            <a:r>
              <a:rPr lang="fi-FI" dirty="0" err="1" smtClean="0"/>
              <a:t>Community</a:t>
            </a:r>
            <a:r>
              <a:rPr lang="fi-FI" dirty="0" smtClean="0"/>
              <a:t> </a:t>
            </a:r>
            <a:r>
              <a:rPr lang="fi-FI" dirty="0" err="1" smtClean="0"/>
              <a:t>consultations</a:t>
            </a:r>
            <a:r>
              <a:rPr lang="fi-FI" dirty="0" smtClean="0"/>
              <a:t> and a </a:t>
            </a:r>
            <a:r>
              <a:rPr lang="fi-FI" dirty="0" err="1" smtClean="0"/>
              <a:t>pilot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CLARIN 2012-2013</a:t>
            </a:r>
          </a:p>
          <a:p>
            <a:r>
              <a:rPr lang="fi-FI" dirty="0" err="1" smtClean="0"/>
              <a:t>Ver</a:t>
            </a:r>
            <a:r>
              <a:rPr lang="fi-FI" dirty="0" smtClean="0"/>
              <a:t> 1.0 </a:t>
            </a:r>
            <a:r>
              <a:rPr lang="fi-FI" dirty="0" err="1" smtClean="0"/>
              <a:t>published</a:t>
            </a:r>
            <a:r>
              <a:rPr lang="fi-FI" dirty="0" smtClean="0"/>
              <a:t> 6/2013</a:t>
            </a:r>
          </a:p>
          <a:p>
            <a:endParaRPr lang="fi-FI" dirty="0" smtClean="0"/>
          </a:p>
          <a:p>
            <a:r>
              <a:rPr lang="fi-FI" dirty="0" smtClean="0"/>
              <a:t>Legal </a:t>
            </a:r>
            <a:r>
              <a:rPr lang="fi-FI" dirty="0" err="1" smtClean="0"/>
              <a:t>document</a:t>
            </a:r>
            <a:r>
              <a:rPr lang="fi-FI" dirty="0" smtClean="0"/>
              <a:t> (4 </a:t>
            </a:r>
            <a:r>
              <a:rPr lang="fi-FI" dirty="0" err="1" smtClean="0"/>
              <a:t>pages</a:t>
            </a:r>
            <a:r>
              <a:rPr lang="fi-FI" dirty="0" smtClean="0"/>
              <a:t>)</a:t>
            </a:r>
          </a:p>
          <a:p>
            <a:pPr lvl="1"/>
            <a:r>
              <a:rPr lang="fi-FI" dirty="0" smtClean="0"/>
              <a:t>17 </a:t>
            </a:r>
            <a:r>
              <a:rPr lang="fi-FI" dirty="0" err="1" smtClean="0"/>
              <a:t>clauses</a:t>
            </a:r>
            <a:r>
              <a:rPr lang="fi-FI" dirty="0" smtClean="0"/>
              <a:t> for </a:t>
            </a:r>
            <a:r>
              <a:rPr lang="fi-FI" dirty="0" err="1" smtClean="0"/>
              <a:t>SPs</a:t>
            </a:r>
            <a:endParaRPr lang="fi-FI" dirty="0" smtClean="0"/>
          </a:p>
          <a:p>
            <a:r>
              <a:rPr lang="fi-FI" dirty="0" err="1" smtClean="0"/>
              <a:t>Supporting</a:t>
            </a:r>
            <a:r>
              <a:rPr lang="fi-FI" dirty="0" smtClean="0"/>
              <a:t> </a:t>
            </a:r>
            <a:r>
              <a:rPr lang="fi-FI" dirty="0" err="1" smtClean="0"/>
              <a:t>framework</a:t>
            </a:r>
            <a:endParaRPr lang="fi-FI" dirty="0" smtClean="0"/>
          </a:p>
          <a:p>
            <a:pPr lvl="1"/>
            <a:r>
              <a:rPr lang="fi-FI" dirty="0" smtClean="0"/>
              <a:t>Technical </a:t>
            </a:r>
            <a:r>
              <a:rPr lang="fi-FI" dirty="0" err="1" smtClean="0"/>
              <a:t>documents</a:t>
            </a:r>
            <a:r>
              <a:rPr lang="fi-FI" dirty="0" smtClean="0"/>
              <a:t> (EC)</a:t>
            </a:r>
          </a:p>
          <a:p>
            <a:pPr lvl="1"/>
            <a:r>
              <a:rPr lang="fi-FI" dirty="0" err="1" smtClean="0"/>
              <a:t>Good</a:t>
            </a:r>
            <a:r>
              <a:rPr lang="fi-FI" dirty="0" smtClean="0"/>
              <a:t> </a:t>
            </a:r>
            <a:r>
              <a:rPr lang="fi-FI" dirty="0" err="1" smtClean="0"/>
              <a:t>practices</a:t>
            </a:r>
            <a:r>
              <a:rPr lang="fi-FI" dirty="0" smtClean="0"/>
              <a:t>, </a:t>
            </a:r>
            <a:r>
              <a:rPr lang="fi-FI" dirty="0" err="1" smtClean="0"/>
              <a:t>templates</a:t>
            </a:r>
            <a:r>
              <a:rPr lang="fi-FI" dirty="0" smtClean="0"/>
              <a:t>, </a:t>
            </a:r>
            <a:r>
              <a:rPr lang="fi-FI" dirty="0" err="1" smtClean="0"/>
              <a:t>cookbooks</a:t>
            </a:r>
            <a:endParaRPr lang="fi-FI" dirty="0" smtClean="0"/>
          </a:p>
          <a:p>
            <a:pPr lvl="1"/>
            <a:r>
              <a:rPr lang="fi-FI" dirty="0" smtClean="0"/>
              <a:t>Tools </a:t>
            </a:r>
          </a:p>
          <a:p>
            <a:pPr marL="342900" lvl="1">
              <a:buClr>
                <a:srgbClr val="004359"/>
              </a:buClr>
              <a:buSzPct val="100000"/>
            </a:pP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wiki.refeds.org/display/CODE</a:t>
            </a:r>
            <a:r>
              <a:rPr lang="en-GB" sz="1600" dirty="0"/>
              <a:t> </a:t>
            </a:r>
            <a:endParaRPr lang="en-GB" sz="1600" dirty="0"/>
          </a:p>
          <a:p>
            <a:endParaRPr lang="fi-FI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2" b="-818"/>
          <a:stretch/>
        </p:blipFill>
        <p:spPr>
          <a:xfrm>
            <a:off x="4386843" y="1484784"/>
            <a:ext cx="4646789" cy="460851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81393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SAML2 metadata </a:t>
            </a:r>
            <a:r>
              <a:rPr lang="fi-FI" smtClean="0"/>
              <a:t>profile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Service Providers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Entity</a:t>
            </a:r>
            <a:r>
              <a:rPr lang="fi-FI" dirty="0" smtClean="0"/>
              <a:t> </a:t>
            </a:r>
            <a:r>
              <a:rPr lang="fi-FI" dirty="0" err="1" smtClean="0"/>
              <a:t>Category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(MUST)</a:t>
            </a:r>
          </a:p>
          <a:p>
            <a:endParaRPr lang="en-US" dirty="0" smtClean="0"/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mdui:PrivacyStatementURL</a:t>
            </a:r>
            <a:r>
              <a:rPr lang="en-US" dirty="0" smtClean="0"/>
              <a:t> (MUST)</a:t>
            </a:r>
            <a:endParaRPr lang="en-US" dirty="0"/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mdui:DisplayName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/>
              <a:t>(RECOMMENDED)</a:t>
            </a:r>
            <a:endParaRPr lang="en-US" dirty="0"/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mdui:Description</a:t>
            </a:r>
            <a:r>
              <a:rPr lang="en-US" dirty="0" smtClean="0"/>
              <a:t> (RECOMMENDED)</a:t>
            </a:r>
          </a:p>
          <a:p>
            <a:endParaRPr lang="fi-FI" dirty="0" smtClean="0"/>
          </a:p>
          <a:p>
            <a:r>
              <a:rPr lang="fi-FI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Md:RequestedAttribute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isRequired</a:t>
            </a:r>
            <a:r>
              <a:rPr lang="fi-FI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=”</a:t>
            </a:r>
            <a:r>
              <a:rPr lang="fi-FI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fi-FI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 </a:t>
            </a:r>
            <a:r>
              <a:rPr lang="fi-FI" dirty="0" smtClean="0"/>
              <a:t>for </a:t>
            </a:r>
            <a:r>
              <a:rPr lang="fi-FI" dirty="0" err="1" smtClean="0"/>
              <a:t>necessary</a:t>
            </a:r>
            <a:r>
              <a:rPr lang="fi-FI" dirty="0" smtClean="0"/>
              <a:t> </a:t>
            </a:r>
            <a:r>
              <a:rPr lang="fi-FI" dirty="0" err="1" smtClean="0"/>
              <a:t>attributes</a:t>
            </a:r>
            <a:endParaRPr lang="fi-FI" dirty="0" smtClean="0"/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saml:AttributeValue</a:t>
            </a:r>
            <a:r>
              <a:rPr lang="en-US"/>
              <a:t> </a:t>
            </a:r>
            <a:r>
              <a:rPr lang="en-US" smtClean="0"/>
              <a:t>element, if </a:t>
            </a:r>
            <a:r>
              <a:rPr lang="fi-FI" smtClean="0"/>
              <a:t>the </a:t>
            </a:r>
            <a:r>
              <a:rPr lang="fi-FI" dirty="0" smtClean="0"/>
              <a:t>SP </a:t>
            </a:r>
            <a:r>
              <a:rPr lang="fi-FI" dirty="0" err="1" smtClean="0"/>
              <a:t>requires</a:t>
            </a:r>
            <a:r>
              <a:rPr lang="fi-FI" dirty="0" smtClean="0"/>
              <a:t> </a:t>
            </a:r>
            <a:r>
              <a:rPr lang="fi-FI" dirty="0" err="1" smtClean="0"/>
              <a:t>only</a:t>
            </a:r>
            <a:r>
              <a:rPr lang="fi-FI" dirty="0" smtClean="0"/>
              <a:t> a </a:t>
            </a:r>
            <a:r>
              <a:rPr lang="fi-FI" dirty="0" err="1" smtClean="0"/>
              <a:t>particular</a:t>
            </a:r>
            <a:r>
              <a:rPr lang="fi-FI" dirty="0" smtClean="0"/>
              <a:t> </a:t>
            </a:r>
            <a:r>
              <a:rPr lang="fi-FI" dirty="0" err="1" smtClean="0"/>
              <a:t>value</a:t>
            </a:r>
            <a:r>
              <a:rPr lang="fi-FI" dirty="0" smtClean="0"/>
              <a:t> (</a:t>
            </a:r>
            <a:r>
              <a:rPr lang="fi-FI" dirty="0" err="1" smtClean="0"/>
              <a:t>e.g</a:t>
            </a:r>
            <a:r>
              <a:rPr lang="fi-FI" dirty="0" smtClean="0"/>
              <a:t>. </a:t>
            </a:r>
            <a:r>
              <a:rPr lang="fi-FI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eduPersonAffiliation</a:t>
            </a:r>
            <a:r>
              <a:rPr lang="fi-FI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”</a:t>
            </a:r>
            <a:r>
              <a:rPr lang="fi-FI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member</a:t>
            </a:r>
            <a:r>
              <a:rPr lang="fi-FI" dirty="0" smtClean="0"/>
              <a:t>”)</a:t>
            </a:r>
            <a:endParaRPr lang="en-US" dirty="0" smtClean="0"/>
          </a:p>
          <a:p>
            <a:endParaRPr lang="fi-FI" dirty="0"/>
          </a:p>
          <a:p>
            <a:pPr marL="0" indent="0">
              <a:buNone/>
            </a:pPr>
            <a:r>
              <a:rPr lang="fi-FI" dirty="0" smtClean="0"/>
              <a:t>Identity Providers</a:t>
            </a:r>
          </a:p>
          <a:p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Entity</a:t>
            </a:r>
            <a:r>
              <a:rPr lang="fi-FI" dirty="0"/>
              <a:t> </a:t>
            </a:r>
            <a:r>
              <a:rPr lang="fi-FI" dirty="0" err="1"/>
              <a:t>Category</a:t>
            </a:r>
            <a:r>
              <a:rPr lang="fi-FI" dirty="0"/>
              <a:t> </a:t>
            </a:r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</a:t>
            </a:r>
            <a:r>
              <a:rPr lang="fi-FI" dirty="0"/>
              <a:t>(MUST)</a:t>
            </a:r>
          </a:p>
          <a:p>
            <a:endParaRPr lang="fi-FI" dirty="0" smtClean="0"/>
          </a:p>
          <a:p>
            <a:endParaRPr lang="en-US" dirty="0"/>
          </a:p>
        </p:txBody>
      </p:sp>
      <p:sp>
        <p:nvSpPr>
          <p:cNvPr id="4" name="Right Brace 3"/>
          <p:cNvSpPr/>
          <p:nvPr/>
        </p:nvSpPr>
        <p:spPr bwMode="auto">
          <a:xfrm>
            <a:off x="5292080" y="2420888"/>
            <a:ext cx="648072" cy="93610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9300" y="2433662"/>
            <a:ext cx="2375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</a:rPr>
              <a:t>MUST at </a:t>
            </a:r>
            <a:r>
              <a:rPr lang="en-US" sz="1800" dirty="0">
                <a:latin typeface="+mj-lt"/>
              </a:rPr>
              <a:t>least </a:t>
            </a:r>
            <a:r>
              <a:rPr lang="en-US" sz="1800" dirty="0" smtClean="0">
                <a:latin typeface="+mj-lt"/>
              </a:rPr>
              <a:t>in English </a:t>
            </a:r>
            <a:r>
              <a:rPr lang="en-US" sz="1800" dirty="0">
                <a:latin typeface="+mj-lt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xml:lang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800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91874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Examples</a:t>
            </a:r>
            <a:r>
              <a:rPr lang="fi-FI" dirty="0" smtClean="0"/>
              <a:t> on </a:t>
            </a:r>
            <a:r>
              <a:rPr lang="fi-FI" dirty="0" err="1" smtClean="0"/>
              <a:t>mdui:DisplayName</a:t>
            </a:r>
            <a:r>
              <a:rPr lang="fi-FI" dirty="0" smtClean="0"/>
              <a:t> and </a:t>
            </a:r>
            <a:r>
              <a:rPr lang="fi-FI" smtClean="0"/>
              <a:t>mdui:Description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3188"/>
            <a:ext cx="7772400" cy="687660"/>
          </a:xfrm>
        </p:spPr>
        <p:txBody>
          <a:bodyPr/>
          <a:lstStyle/>
          <a:p>
            <a:pPr marL="0" indent="0">
              <a:buNone/>
            </a:pPr>
            <a:r>
              <a:rPr lang="fi-FI" dirty="0" err="1" smtClean="0">
                <a:latin typeface="+mj-lt"/>
              </a:rPr>
              <a:t>Displayname</a:t>
            </a:r>
            <a:r>
              <a:rPr lang="fi-FI" dirty="0" smtClean="0">
                <a:latin typeface="+mj-lt"/>
              </a:rPr>
              <a:t> and </a:t>
            </a:r>
            <a:r>
              <a:rPr lang="fi-FI" dirty="0" err="1" smtClean="0">
                <a:latin typeface="+mj-lt"/>
              </a:rPr>
              <a:t>Description</a:t>
            </a:r>
            <a:r>
              <a:rPr lang="en-US" dirty="0" smtClean="0">
                <a:latin typeface="+mj-lt"/>
              </a:rPr>
              <a:t>  </a:t>
            </a:r>
            <a:r>
              <a:rPr lang="en-US" dirty="0">
                <a:latin typeface="+mj-lt"/>
              </a:rPr>
              <a:t>SHOULD  be  meaningful  both  to  the  users  of  the </a:t>
            </a:r>
            <a:r>
              <a:rPr lang="en-US" dirty="0" smtClean="0">
                <a:latin typeface="+mj-lt"/>
              </a:rPr>
              <a:t>service </a:t>
            </a:r>
            <a:r>
              <a:rPr lang="en-US" dirty="0">
                <a:latin typeface="+mj-lt"/>
              </a:rPr>
              <a:t>and to readers not affiliated with the </a:t>
            </a:r>
            <a:r>
              <a:rPr lang="en-US" dirty="0" smtClean="0">
                <a:latin typeface="+mj-lt"/>
              </a:rPr>
              <a:t>service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536330" y="2213248"/>
            <a:ext cx="7924102" cy="121575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fi-FI" sz="1800" b="1">
                <a:latin typeface="+mj-lt"/>
              </a:rPr>
              <a:t>DisplayName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latin typeface="+mj-lt"/>
              </a:rPr>
              <a:t>Helsinki University's Moodle learning management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University of </a:t>
            </a:r>
            <a:r>
              <a:rPr lang="en-US" sz="1800" dirty="0" err="1">
                <a:latin typeface="+mj-lt"/>
              </a:rPr>
              <a:t>Tübingen's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Weblicht</a:t>
            </a:r>
            <a:r>
              <a:rPr lang="en-US" sz="1800" dirty="0">
                <a:latin typeface="+mj-lt"/>
              </a:rPr>
              <a:t> tool for linguistics research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39552" y="3501008"/>
            <a:ext cx="7920880" cy="172819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fi-FI" sz="1800" b="1" dirty="0" err="1">
                <a:latin typeface="+mj-lt"/>
              </a:rPr>
              <a:t>Description</a:t>
            </a:r>
            <a:endParaRPr lang="fi-FI" sz="1800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SAS-download gives access to SAS®-software for qualified users.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bibliotek.dk  gives  access  to  all  public  Danish  libraries,  and  allows  users  to  search  for  and  order materials.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latin typeface="+mj-lt"/>
              </a:rPr>
              <a:t>WebLicht</a:t>
            </a:r>
            <a:r>
              <a:rPr lang="en-US" sz="1800" dirty="0">
                <a:latin typeface="+mj-lt"/>
              </a:rPr>
              <a:t> is a chaining tool for linguistics research. It provides an execution environment for automatic annotation of text corpora.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38200" y="5445224"/>
            <a:ext cx="7772400" cy="68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00000"/>
              <a:buFont typeface="Times" charset="0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Times" charset="0"/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Times" charset="0"/>
              <a:buNone/>
            </a:pPr>
            <a:r>
              <a:rPr lang="fi-FI" sz="1800" kern="0" dirty="0" err="1" smtClean="0">
                <a:latin typeface="+mj-lt"/>
              </a:rPr>
              <a:t>The</a:t>
            </a:r>
            <a:r>
              <a:rPr lang="fi-FI" sz="1800" kern="0" dirty="0" smtClean="0">
                <a:latin typeface="+mj-lt"/>
              </a:rPr>
              <a:t> intention is </a:t>
            </a:r>
            <a:r>
              <a:rPr lang="fi-FI" sz="1800" kern="0" dirty="0" err="1" smtClean="0">
                <a:latin typeface="+mj-lt"/>
              </a:rPr>
              <a:t>that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the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IdP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can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display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them</a:t>
            </a:r>
            <a:r>
              <a:rPr lang="fi-FI" sz="1800" kern="0" dirty="0" smtClean="0">
                <a:latin typeface="+mj-lt"/>
              </a:rPr>
              <a:t> to </a:t>
            </a:r>
            <a:r>
              <a:rPr lang="fi-FI" sz="1800" kern="0" dirty="0" err="1" smtClean="0">
                <a:latin typeface="+mj-lt"/>
              </a:rPr>
              <a:t>the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user</a:t>
            </a:r>
            <a:r>
              <a:rPr lang="fi-FI" sz="1800" kern="0" dirty="0" smtClean="0">
                <a:latin typeface="+mj-lt"/>
              </a:rPr>
              <a:t> in </a:t>
            </a:r>
            <a:r>
              <a:rPr lang="fi-FI" sz="1800" kern="0" dirty="0" err="1" smtClean="0">
                <a:latin typeface="+mj-lt"/>
              </a:rPr>
              <a:t>the</a:t>
            </a:r>
            <a:r>
              <a:rPr lang="fi-FI" sz="1800" kern="0" dirty="0" smtClean="0">
                <a:latin typeface="+mj-lt"/>
              </a:rPr>
              <a:t> </a:t>
            </a:r>
            <a:r>
              <a:rPr lang="fi-FI" sz="1800" kern="0" dirty="0" err="1" smtClean="0">
                <a:latin typeface="+mj-lt"/>
              </a:rPr>
              <a:t>attribute</a:t>
            </a:r>
            <a:r>
              <a:rPr lang="fi-FI" sz="1800" kern="0" dirty="0" smtClean="0">
                <a:latin typeface="+mj-lt"/>
              </a:rPr>
              <a:t> release GUI (</a:t>
            </a:r>
            <a:r>
              <a:rPr lang="fi-FI" sz="1800" kern="0" dirty="0" err="1" smtClean="0">
                <a:latin typeface="+mj-lt"/>
              </a:rPr>
              <a:t>e.g</a:t>
            </a:r>
            <a:r>
              <a:rPr lang="fi-FI" sz="1800" kern="0" dirty="0" smtClean="0">
                <a:latin typeface="+mj-lt"/>
              </a:rPr>
              <a:t>. </a:t>
            </a:r>
            <a:r>
              <a:rPr lang="fi-FI" sz="1800" kern="0" dirty="0" err="1" smtClean="0">
                <a:latin typeface="+mj-lt"/>
              </a:rPr>
              <a:t>uApprove</a:t>
            </a:r>
            <a:r>
              <a:rPr lang="fi-FI" sz="1800" kern="0" dirty="0" smtClean="0">
                <a:latin typeface="+mj-lt"/>
              </a:rPr>
              <a:t>)</a:t>
            </a:r>
            <a:endParaRPr lang="en-US" sz="1800" kern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691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Code</a:t>
            </a:r>
            <a:r>
              <a:rPr lang="fi-FI" dirty="0" smtClean="0"/>
              <a:t> </a:t>
            </a:r>
            <a:r>
              <a:rPr lang="fi-FI" dirty="0" smtClean="0"/>
              <a:t>of </a:t>
            </a:r>
            <a:r>
              <a:rPr lang="fi-FI" dirty="0" err="1" smtClean="0"/>
              <a:t>Conduct</a:t>
            </a:r>
            <a:r>
              <a:rPr lang="fi-FI" dirty="0" smtClean="0"/>
              <a:t> </a:t>
            </a:r>
            <a:r>
              <a:rPr lang="fi-FI" dirty="0" err="1" smtClean="0"/>
              <a:t>document</a:t>
            </a:r>
            <a:r>
              <a:rPr lang="fi-FI" dirty="0" smtClean="0"/>
              <a:t> </a:t>
            </a:r>
            <a:r>
              <a:rPr lang="fi-FI" dirty="0" err="1" smtClean="0"/>
              <a:t>suite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11526" indent="-411526">
              <a:buNone/>
            </a:pPr>
            <a:r>
              <a:rPr lang="fi-FI" sz="1800" b="1" dirty="0" err="1"/>
              <a:t>Normative</a:t>
            </a:r>
            <a:r>
              <a:rPr lang="fi-FI" sz="1800" b="1" dirty="0"/>
              <a:t> </a:t>
            </a:r>
            <a:r>
              <a:rPr lang="fi-FI" sz="1800" b="1" dirty="0" err="1"/>
              <a:t>documents</a:t>
            </a:r>
            <a:r>
              <a:rPr lang="fi-FI" sz="1800" b="1" dirty="0"/>
              <a:t>:</a:t>
            </a:r>
          </a:p>
          <a:p>
            <a:r>
              <a:rPr lang="fi-FI" sz="1800" dirty="0"/>
              <a:t>Data </a:t>
            </a:r>
            <a:r>
              <a:rPr lang="fi-FI" sz="1800" dirty="0" err="1"/>
              <a:t>Protection</a:t>
            </a:r>
            <a:r>
              <a:rPr lang="fi-FI" sz="1800" dirty="0"/>
              <a:t> </a:t>
            </a:r>
            <a:r>
              <a:rPr lang="fi-FI" sz="1800" dirty="0" err="1"/>
              <a:t>Code</a:t>
            </a:r>
            <a:r>
              <a:rPr lang="fi-FI" sz="1800" dirty="0"/>
              <a:t> of </a:t>
            </a:r>
            <a:r>
              <a:rPr lang="fi-FI" sz="1800" dirty="0" err="1"/>
              <a:t>Conduct</a:t>
            </a:r>
            <a:r>
              <a:rPr lang="fi-FI" sz="1800" dirty="0"/>
              <a:t> for </a:t>
            </a:r>
            <a:r>
              <a:rPr lang="fi-FI" sz="1800" dirty="0" err="1"/>
              <a:t>SPs</a:t>
            </a:r>
            <a:r>
              <a:rPr lang="fi-FI" sz="1800" dirty="0"/>
              <a:t> in EU/EEA</a:t>
            </a:r>
          </a:p>
          <a:p>
            <a:r>
              <a:rPr lang="fi-FI" sz="1800" dirty="0"/>
              <a:t>SAML2 </a:t>
            </a:r>
            <a:r>
              <a:rPr lang="fi-FI" sz="1800" dirty="0" err="1"/>
              <a:t>profile</a:t>
            </a:r>
            <a:r>
              <a:rPr lang="fi-FI" sz="1800" dirty="0"/>
              <a:t> for the DP </a:t>
            </a:r>
            <a:r>
              <a:rPr lang="fi-FI" sz="1800" dirty="0" err="1" smtClean="0"/>
              <a:t>CoCo</a:t>
            </a:r>
            <a:endParaRPr lang="fi-FI" sz="1800" dirty="0"/>
          </a:p>
          <a:p>
            <a:r>
              <a:rPr lang="fi-FI" sz="1800" dirty="0" err="1"/>
              <a:t>Entity</a:t>
            </a:r>
            <a:r>
              <a:rPr lang="fi-FI" sz="1800" dirty="0"/>
              <a:t> </a:t>
            </a:r>
            <a:r>
              <a:rPr lang="fi-FI" sz="1800" dirty="0" err="1"/>
              <a:t>category</a:t>
            </a:r>
            <a:r>
              <a:rPr lang="fi-FI" sz="1800" dirty="0"/>
              <a:t> </a:t>
            </a:r>
            <a:r>
              <a:rPr lang="fi-FI" sz="1800" dirty="0" err="1"/>
              <a:t>attribute</a:t>
            </a:r>
            <a:r>
              <a:rPr lang="fi-FI" sz="1800" dirty="0"/>
              <a:t> definition for the DP </a:t>
            </a:r>
            <a:r>
              <a:rPr lang="fi-FI" sz="1800" smtClean="0"/>
              <a:t>CoCo</a:t>
            </a:r>
            <a:endParaRPr lang="fi-FI" sz="1800" dirty="0"/>
          </a:p>
          <a:p>
            <a:endParaRPr lang="fi-FI" sz="1800" dirty="0"/>
          </a:p>
          <a:p>
            <a:pPr marL="0" indent="0">
              <a:buNone/>
            </a:pPr>
            <a:r>
              <a:rPr lang="fi-FI" sz="1800" b="1" dirty="0" err="1"/>
              <a:t>Cookbooks</a:t>
            </a:r>
            <a:r>
              <a:rPr lang="fi-FI" sz="1800" b="1" dirty="0"/>
              <a:t>:</a:t>
            </a:r>
          </a:p>
          <a:p>
            <a:r>
              <a:rPr lang="fi-FI" sz="1800" dirty="0"/>
              <a:t>For Service Providers</a:t>
            </a:r>
          </a:p>
          <a:p>
            <a:r>
              <a:rPr lang="fi-FI" sz="1800" dirty="0"/>
              <a:t>For Identity Providers</a:t>
            </a:r>
          </a:p>
          <a:p>
            <a:r>
              <a:rPr lang="fi-FI" sz="1800" dirty="0"/>
              <a:t>For Federation </a:t>
            </a:r>
            <a:r>
              <a:rPr lang="fi-FI" sz="1800" dirty="0" err="1"/>
              <a:t>operators</a:t>
            </a:r>
            <a:endParaRPr lang="en-US" sz="1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i-FI" sz="1800" b="1" dirty="0" err="1"/>
              <a:t>Non-normative</a:t>
            </a:r>
            <a:r>
              <a:rPr lang="fi-FI" sz="1800" b="1" dirty="0"/>
              <a:t>, </a:t>
            </a:r>
            <a:r>
              <a:rPr lang="fi-FI" sz="1800" b="1" dirty="0" err="1"/>
              <a:t>informational</a:t>
            </a:r>
            <a:r>
              <a:rPr lang="fi-FI" sz="1800" b="1" dirty="0"/>
              <a:t> </a:t>
            </a:r>
            <a:r>
              <a:rPr lang="fi-FI" sz="1800" b="1" dirty="0" err="1"/>
              <a:t>documents</a:t>
            </a:r>
            <a:r>
              <a:rPr lang="fi-FI" sz="1800" b="1" dirty="0"/>
              <a:t>:</a:t>
            </a:r>
          </a:p>
          <a:p>
            <a:r>
              <a:rPr lang="fi-FI" sz="1800" dirty="0" err="1"/>
              <a:t>Introduction</a:t>
            </a:r>
            <a:endParaRPr lang="fi-FI" sz="1800" dirty="0"/>
          </a:p>
          <a:p>
            <a:r>
              <a:rPr lang="fi-FI" sz="1800" dirty="0" err="1"/>
              <a:t>Introduction</a:t>
            </a:r>
            <a:r>
              <a:rPr lang="fi-FI" sz="1800" dirty="0"/>
              <a:t> to the DP </a:t>
            </a:r>
            <a:r>
              <a:rPr lang="fi-FI" sz="1800" dirty="0" err="1"/>
              <a:t>directive</a:t>
            </a:r>
            <a:endParaRPr lang="fi-FI" sz="1800" dirty="0"/>
          </a:p>
          <a:p>
            <a:r>
              <a:rPr lang="fi-FI" sz="1800" dirty="0" err="1"/>
              <a:t>Risk</a:t>
            </a:r>
            <a:r>
              <a:rPr lang="fi-FI" sz="1800" dirty="0"/>
              <a:t> management</a:t>
            </a:r>
          </a:p>
          <a:p>
            <a:r>
              <a:rPr lang="fi-FI" sz="1800" dirty="0" err="1"/>
              <a:t>Privacy</a:t>
            </a:r>
            <a:r>
              <a:rPr lang="fi-FI" sz="1800" dirty="0"/>
              <a:t> </a:t>
            </a:r>
            <a:r>
              <a:rPr lang="fi-FI" sz="1800" dirty="0" err="1"/>
              <a:t>policy</a:t>
            </a:r>
            <a:r>
              <a:rPr lang="fi-FI" sz="1800" dirty="0"/>
              <a:t> </a:t>
            </a:r>
            <a:r>
              <a:rPr lang="fi-FI" sz="1800" dirty="0" err="1"/>
              <a:t>guidelines</a:t>
            </a:r>
            <a:endParaRPr lang="fi-FI" sz="1800" dirty="0"/>
          </a:p>
          <a:p>
            <a:r>
              <a:rPr lang="fi-FI" sz="1800" dirty="0" err="1"/>
              <a:t>What</a:t>
            </a:r>
            <a:r>
              <a:rPr lang="fi-FI" sz="1800" dirty="0"/>
              <a:t> </a:t>
            </a:r>
            <a:r>
              <a:rPr lang="fi-FI" sz="1800" dirty="0" err="1"/>
              <a:t>attributes</a:t>
            </a:r>
            <a:r>
              <a:rPr lang="fi-FI" sz="1800" dirty="0"/>
              <a:t> SP </a:t>
            </a:r>
            <a:r>
              <a:rPr lang="fi-FI" sz="1800" dirty="0" err="1"/>
              <a:t>can</a:t>
            </a:r>
            <a:r>
              <a:rPr lang="fi-FI" sz="1800" dirty="0"/>
              <a:t> </a:t>
            </a:r>
            <a:r>
              <a:rPr lang="fi-FI" sz="1800" dirty="0" err="1"/>
              <a:t>request</a:t>
            </a:r>
            <a:endParaRPr lang="fi-FI" sz="1800" dirty="0"/>
          </a:p>
          <a:p>
            <a:r>
              <a:rPr lang="fi-FI" sz="1800" dirty="0" err="1"/>
              <a:t>Good</a:t>
            </a:r>
            <a:r>
              <a:rPr lang="fi-FI" sz="1800" dirty="0"/>
              <a:t> </a:t>
            </a:r>
            <a:r>
              <a:rPr lang="fi-FI" sz="1800" dirty="0" err="1"/>
              <a:t>practice</a:t>
            </a:r>
            <a:r>
              <a:rPr lang="fi-FI" sz="1800" dirty="0"/>
              <a:t> for Home </a:t>
            </a:r>
            <a:r>
              <a:rPr lang="fi-FI" sz="1800" dirty="0" err="1"/>
              <a:t>Organisations</a:t>
            </a:r>
            <a:endParaRPr lang="fi-FI" sz="1800" dirty="0"/>
          </a:p>
          <a:p>
            <a:r>
              <a:rPr lang="fi-FI" sz="1800" dirty="0"/>
              <a:t>Federation </a:t>
            </a:r>
            <a:r>
              <a:rPr lang="fi-FI" sz="1800" dirty="0" err="1"/>
              <a:t>operator</a:t>
            </a:r>
            <a:r>
              <a:rPr lang="fi-FI" sz="1800" dirty="0"/>
              <a:t> </a:t>
            </a:r>
            <a:r>
              <a:rPr lang="fi-FI" sz="1800" dirty="0" err="1"/>
              <a:t>guideines</a:t>
            </a:r>
            <a:endParaRPr lang="fi-FI" sz="1800" dirty="0"/>
          </a:p>
          <a:p>
            <a:r>
              <a:rPr lang="fi-FI" sz="1800" dirty="0" err="1"/>
              <a:t>Handling</a:t>
            </a:r>
            <a:r>
              <a:rPr lang="fi-FI" sz="1800" dirty="0"/>
              <a:t> </a:t>
            </a:r>
            <a:r>
              <a:rPr lang="fi-FI" sz="1800" dirty="0" err="1"/>
              <a:t>non-compliance</a:t>
            </a:r>
            <a:endParaRPr lang="fi-FI" sz="1800" dirty="0"/>
          </a:p>
          <a:p>
            <a:r>
              <a:rPr lang="fi-FI" sz="1800" dirty="0" err="1"/>
              <a:t>IdP</a:t>
            </a:r>
            <a:r>
              <a:rPr lang="fi-FI" sz="1800" dirty="0"/>
              <a:t> GUI </a:t>
            </a:r>
            <a:r>
              <a:rPr lang="fi-FI" sz="1800" dirty="0" err="1"/>
              <a:t>guidelines</a:t>
            </a: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908" y="5503064"/>
            <a:ext cx="7772186" cy="518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marL="261491" lvl="1" indent="-261491" defTabSz="914502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r>
              <a:rPr lang="fi-FI" sz="2160" kern="0" dirty="0">
                <a:latin typeface="+mn-lt"/>
                <a:hlinkClick r:id="rId2"/>
              </a:rPr>
              <a:t>https://wiki.refeds.org/display/CODE/</a:t>
            </a:r>
            <a:r>
              <a:rPr lang="fi-FI" sz="2160" kern="0" dirty="0">
                <a:latin typeface="+mn-lt"/>
              </a:rPr>
              <a:t>  </a:t>
            </a:r>
          </a:p>
          <a:p>
            <a:pPr marL="261491" lvl="1" indent="-261491" defTabSz="914502">
              <a:spcBef>
                <a:spcPct val="20000"/>
              </a:spcBef>
              <a:buClr>
                <a:srgbClr val="B4D100"/>
              </a:buClr>
              <a:buSzPct val="80000"/>
              <a:defRPr/>
            </a:pPr>
            <a:endParaRPr lang="fi-FI" sz="2160" kern="0" dirty="0">
              <a:latin typeface="+mn-lt"/>
            </a:endParaRPr>
          </a:p>
          <a:p>
            <a:pPr marL="261491" indent="-261491" defTabSz="914502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  <a:defRPr/>
            </a:pPr>
            <a:r>
              <a:rPr lang="fi-FI" sz="2520" kern="0" dirty="0">
                <a:latin typeface="+mn-lt"/>
              </a:rPr>
              <a:t> </a:t>
            </a:r>
            <a:endParaRPr lang="en-US" sz="252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26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doesn’t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a </a:t>
            </a:r>
            <a:r>
              <a:rPr lang="fi-FI" dirty="0" err="1" smtClean="0"/>
              <a:t>fixed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err="1" smtClean="0"/>
              <a:t>However</a:t>
            </a:r>
            <a:r>
              <a:rPr lang="fi-FI" dirty="0" smtClean="0"/>
              <a:t>,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Cookbook</a:t>
            </a:r>
            <a:r>
              <a:rPr lang="fi-FI" dirty="0" smtClean="0"/>
              <a:t> </a:t>
            </a:r>
            <a:r>
              <a:rPr lang="fi-FI" dirty="0" err="1" smtClean="0"/>
              <a:t>refers</a:t>
            </a:r>
            <a:r>
              <a:rPr lang="fi-FI" dirty="0" smtClean="0"/>
              <a:t> to </a:t>
            </a:r>
            <a:r>
              <a:rPr lang="fi-FI" dirty="0" err="1" smtClean="0"/>
              <a:t>eduGAIN’s</a:t>
            </a:r>
            <a:r>
              <a:rPr lang="fi-FI" dirty="0" smtClean="0"/>
              <a:t> RECOMMENDED </a:t>
            </a:r>
            <a:r>
              <a:rPr lang="fi-FI" dirty="0" err="1" smtClean="0"/>
              <a:t>attribute</a:t>
            </a:r>
            <a:r>
              <a:rPr lang="fi-FI" dirty="0" smtClean="0"/>
              <a:t> set for </a:t>
            </a:r>
            <a:r>
              <a:rPr lang="fi-FI" dirty="0" err="1" smtClean="0"/>
              <a:t>IdPs</a:t>
            </a:r>
            <a:r>
              <a:rPr lang="fi-FI" dirty="0" smtClean="0"/>
              <a:t> to </a:t>
            </a:r>
            <a:r>
              <a:rPr lang="fi-FI" dirty="0" err="1" smtClean="0"/>
              <a:t>populate</a:t>
            </a:r>
            <a:endParaRPr lang="en-US" dirty="0" smtClean="0"/>
          </a:p>
          <a:p>
            <a:r>
              <a:rPr lang="en-US" dirty="0" err="1" smtClean="0"/>
              <a:t>displayName</a:t>
            </a:r>
            <a:endParaRPr lang="en-US" dirty="0" smtClean="0"/>
          </a:p>
          <a:p>
            <a:r>
              <a:rPr lang="en-US" dirty="0" err="1" smtClean="0"/>
              <a:t>cn</a:t>
            </a:r>
            <a:endParaRPr lang="en-US" dirty="0" smtClean="0"/>
          </a:p>
          <a:p>
            <a:r>
              <a:rPr lang="en-US" dirty="0" smtClean="0"/>
              <a:t>mail</a:t>
            </a:r>
          </a:p>
          <a:p>
            <a:r>
              <a:rPr lang="en-US" dirty="0" err="1" smtClean="0"/>
              <a:t>eduPersonAffiliation</a:t>
            </a:r>
            <a:r>
              <a:rPr lang="en-US" dirty="0" smtClean="0"/>
              <a:t>, </a:t>
            </a:r>
            <a:r>
              <a:rPr lang="en-US" dirty="0" err="1" smtClean="0"/>
              <a:t>eduPersonScopedAffiliation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eduPersonPrincipalName</a:t>
            </a:r>
            <a:r>
              <a:rPr lang="en-US" dirty="0" smtClean="0"/>
              <a:t>,</a:t>
            </a:r>
          </a:p>
          <a:p>
            <a:r>
              <a:rPr lang="en-US" dirty="0" smtClean="0"/>
              <a:t>SAML2 Persistent </a:t>
            </a:r>
            <a:r>
              <a:rPr lang="en-US" dirty="0" err="1" smtClean="0"/>
              <a:t>NameID</a:t>
            </a:r>
            <a:r>
              <a:rPr lang="en-US" dirty="0" smtClean="0"/>
              <a:t> (</a:t>
            </a:r>
            <a:r>
              <a:rPr lang="en-US" dirty="0" err="1" smtClean="0"/>
              <a:t>eduPersonTargetedID</a:t>
            </a:r>
            <a:r>
              <a:rPr lang="en-US" dirty="0" smtClean="0"/>
              <a:t>),</a:t>
            </a:r>
          </a:p>
          <a:p>
            <a:r>
              <a:rPr lang="en-US" dirty="0" err="1" smtClean="0"/>
              <a:t>schacHomeOrganization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schacHomeOrganizationType</a:t>
            </a:r>
            <a:endParaRPr lang="en-US" dirty="0" smtClean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7590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err="1" smtClean="0"/>
              <a:t>CoCo</a:t>
            </a:r>
            <a:r>
              <a:rPr lang="fi-FI" smtClean="0"/>
              <a:t> resources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24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eduGAIN </a:t>
            </a:r>
            <a:r>
              <a:rPr lang="fi-FI" dirty="0" err="1" smtClean="0"/>
              <a:t>Entity</a:t>
            </a:r>
            <a:r>
              <a:rPr lang="fi-FI" dirty="0"/>
              <a:t> </a:t>
            </a:r>
            <a:r>
              <a:rPr lang="fi-FI" dirty="0" err="1"/>
              <a:t>listing</a:t>
            </a:r>
            <a:r>
              <a:rPr lang="fi-FI"/>
              <a:t/>
            </a:r>
            <a:br>
              <a:rPr lang="fi-FI"/>
            </a:br>
            <a:r>
              <a:rPr lang="fi-FI"/>
              <a:t>http://technical.edugain.org/entities.php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986" y="1412776"/>
            <a:ext cx="9187746" cy="4896544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 bwMode="auto">
          <a:xfrm>
            <a:off x="467544" y="3356992"/>
            <a:ext cx="1152128" cy="720080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Up Arrow 5"/>
          <p:cNvSpPr/>
          <p:nvPr/>
        </p:nvSpPr>
        <p:spPr bwMode="auto">
          <a:xfrm>
            <a:off x="4932040" y="3501008"/>
            <a:ext cx="1152128" cy="720080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567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GÉANT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monitoring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r>
              <a:rPr lang="fi-FI" dirty="0"/>
              <a:t> http://</a:t>
            </a:r>
            <a:r>
              <a:rPr lang="fi-FI" dirty="0" smtClean="0"/>
              <a:t>monitor.edugain.org/coco/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112" y="1283884"/>
            <a:ext cx="3312368" cy="4737404"/>
          </a:xfrm>
        </p:spPr>
        <p:txBody>
          <a:bodyPr/>
          <a:lstStyle/>
          <a:p>
            <a:pPr marL="0" indent="0">
              <a:buNone/>
            </a:pPr>
            <a:r>
              <a:rPr lang="fi-FI" sz="1600" dirty="0" err="1"/>
              <a:t>Monitors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technical</a:t>
            </a:r>
            <a:r>
              <a:rPr lang="fi-FI" sz="1600" dirty="0"/>
              <a:t> </a:t>
            </a:r>
            <a:r>
              <a:rPr lang="fi-FI" sz="1600" dirty="0" err="1"/>
              <a:t>compliance</a:t>
            </a:r>
            <a:r>
              <a:rPr lang="fi-FI" sz="1600" dirty="0"/>
              <a:t> of </a:t>
            </a:r>
            <a:r>
              <a:rPr lang="fi-FI" sz="1600" dirty="0" err="1" smtClean="0"/>
              <a:t>the</a:t>
            </a:r>
            <a:r>
              <a:rPr lang="fi-FI" sz="1600" dirty="0" smtClean="0"/>
              <a:t> </a:t>
            </a:r>
            <a:r>
              <a:rPr lang="fi-FI" sz="1600" dirty="0" err="1" smtClean="0"/>
              <a:t>CoCo</a:t>
            </a:r>
            <a:r>
              <a:rPr lang="fi-FI" sz="1600" dirty="0" smtClean="0"/>
              <a:t>-SP in eduGAIN metadata</a:t>
            </a:r>
            <a:endParaRPr lang="fi-FI" sz="1600" dirty="0"/>
          </a:p>
          <a:p>
            <a:r>
              <a:rPr lang="fi-FI" sz="1600" dirty="0"/>
              <a:t>Green: </a:t>
            </a:r>
            <a:r>
              <a:rPr lang="fi-FI" sz="1600" dirty="0" err="1"/>
              <a:t>the</a:t>
            </a:r>
            <a:r>
              <a:rPr lang="fi-FI" sz="1600" dirty="0"/>
              <a:t> SP is OK</a:t>
            </a:r>
          </a:p>
          <a:p>
            <a:r>
              <a:rPr lang="fi-FI" sz="1600" dirty="0" err="1"/>
              <a:t>Yellow</a:t>
            </a:r>
            <a:r>
              <a:rPr lang="fi-FI" sz="1600" dirty="0"/>
              <a:t>: </a:t>
            </a:r>
            <a:r>
              <a:rPr lang="fi-FI" sz="1600" dirty="0" err="1"/>
              <a:t>recommended</a:t>
            </a:r>
            <a:r>
              <a:rPr lang="fi-FI" sz="1600" dirty="0"/>
              <a:t> </a:t>
            </a:r>
            <a:r>
              <a:rPr lang="fi-FI" sz="1600" dirty="0" err="1"/>
              <a:t>parts</a:t>
            </a:r>
            <a:r>
              <a:rPr lang="fi-FI" sz="1600" dirty="0"/>
              <a:t> </a:t>
            </a:r>
            <a:r>
              <a:rPr lang="fi-FI" sz="1600" dirty="0" err="1"/>
              <a:t>missing</a:t>
            </a:r>
            <a:endParaRPr lang="fi-FI" sz="1600" dirty="0"/>
          </a:p>
          <a:p>
            <a:pPr lvl="1"/>
            <a:r>
              <a:rPr lang="fi-FI" sz="1600" dirty="0" err="1"/>
              <a:t>SP’s</a:t>
            </a:r>
            <a:r>
              <a:rPr lang="fi-FI" sz="1600" dirty="0"/>
              <a:t> </a:t>
            </a:r>
            <a:r>
              <a:rPr lang="fi-FI" sz="1600" dirty="0" err="1"/>
              <a:t>name</a:t>
            </a:r>
            <a:r>
              <a:rPr lang="fi-FI" sz="1600" dirty="0"/>
              <a:t> and </a:t>
            </a:r>
            <a:r>
              <a:rPr lang="fi-FI" sz="1600" dirty="0" err="1"/>
              <a:t>description</a:t>
            </a:r>
            <a:r>
              <a:rPr lang="fi-FI" sz="1600" dirty="0"/>
              <a:t> in English</a:t>
            </a:r>
          </a:p>
          <a:p>
            <a:r>
              <a:rPr lang="fi-FI" sz="1600" dirty="0"/>
              <a:t>Red: </a:t>
            </a:r>
            <a:r>
              <a:rPr lang="fi-FI" sz="1600" dirty="0" err="1"/>
              <a:t>the</a:t>
            </a:r>
            <a:r>
              <a:rPr lang="fi-FI" sz="1600" dirty="0"/>
              <a:t> SP </a:t>
            </a:r>
            <a:r>
              <a:rPr lang="fi-FI" sz="1600" dirty="0" err="1"/>
              <a:t>fails</a:t>
            </a:r>
            <a:r>
              <a:rPr lang="fi-FI" sz="1600" dirty="0"/>
              <a:t> to </a:t>
            </a:r>
            <a:r>
              <a:rPr lang="fi-FI" sz="1600" dirty="0" err="1"/>
              <a:t>comply</a:t>
            </a:r>
            <a:r>
              <a:rPr lang="fi-FI" sz="1600" dirty="0"/>
              <a:t> to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CoCo</a:t>
            </a:r>
            <a:endParaRPr lang="fi-FI" sz="1600" dirty="0"/>
          </a:p>
          <a:p>
            <a:pPr lvl="1"/>
            <a:r>
              <a:rPr lang="fi-FI" sz="1600" dirty="0"/>
              <a:t>No </a:t>
            </a:r>
            <a:r>
              <a:rPr lang="fi-FI" sz="1600" dirty="0" err="1"/>
              <a:t>privacy</a:t>
            </a:r>
            <a:r>
              <a:rPr lang="fi-FI" sz="1600" dirty="0"/>
              <a:t> </a:t>
            </a:r>
            <a:r>
              <a:rPr lang="fi-FI" sz="1600" dirty="0" err="1"/>
              <a:t>policy</a:t>
            </a:r>
            <a:endParaRPr lang="fi-FI" sz="1600" dirty="0"/>
          </a:p>
          <a:p>
            <a:pPr lvl="1"/>
            <a:r>
              <a:rPr lang="fi-FI" sz="1600" dirty="0" err="1"/>
              <a:t>Privacy</a:t>
            </a:r>
            <a:r>
              <a:rPr lang="fi-FI" sz="1600" dirty="0"/>
              <a:t> </a:t>
            </a:r>
            <a:r>
              <a:rPr lang="fi-FI" sz="1600" dirty="0" err="1"/>
              <a:t>policy</a:t>
            </a:r>
            <a:r>
              <a:rPr lang="fi-FI" sz="1600" dirty="0"/>
              <a:t> </a:t>
            </a:r>
            <a:r>
              <a:rPr lang="fi-FI" sz="1600" dirty="0" err="1"/>
              <a:t>does</a:t>
            </a:r>
            <a:r>
              <a:rPr lang="fi-FI" sz="1600" dirty="0"/>
              <a:t> </a:t>
            </a:r>
            <a:r>
              <a:rPr lang="fi-FI" sz="1600" dirty="0" err="1"/>
              <a:t>not</a:t>
            </a:r>
            <a:r>
              <a:rPr lang="fi-FI" sz="1600" dirty="0"/>
              <a:t> </a:t>
            </a:r>
            <a:r>
              <a:rPr lang="fi-FI" sz="1600" dirty="0" err="1"/>
              <a:t>refer</a:t>
            </a:r>
            <a:r>
              <a:rPr lang="fi-FI" sz="1600" dirty="0"/>
              <a:t> to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CoCo</a:t>
            </a:r>
            <a:endParaRPr lang="fi-FI" sz="1600" dirty="0"/>
          </a:p>
          <a:p>
            <a:pPr lvl="1"/>
            <a:r>
              <a:rPr lang="fi-FI" sz="1600" dirty="0"/>
              <a:t>No </a:t>
            </a:r>
            <a:r>
              <a:rPr lang="fi-FI" sz="1600" dirty="0" err="1"/>
              <a:t>requested</a:t>
            </a:r>
            <a:r>
              <a:rPr lang="fi-FI" sz="1600" dirty="0"/>
              <a:t> </a:t>
            </a:r>
            <a:r>
              <a:rPr lang="fi-FI" sz="1600" dirty="0" err="1" smtClean="0"/>
              <a:t>attributes</a:t>
            </a:r>
            <a:endParaRPr lang="fi-FI" sz="1600" dirty="0" smtClean="0"/>
          </a:p>
          <a:p>
            <a:r>
              <a:rPr lang="fi-FI" sz="1600" dirty="0" smtClean="0"/>
              <a:t>New: </a:t>
            </a:r>
            <a:r>
              <a:rPr lang="fi-FI" sz="1600" dirty="0" err="1" smtClean="0"/>
              <a:t>custom</a:t>
            </a:r>
            <a:r>
              <a:rPr lang="fi-FI" sz="1600" dirty="0" smtClean="0"/>
              <a:t> metadata </a:t>
            </a:r>
            <a:r>
              <a:rPr lang="fi-FI" sz="1600" dirty="0" err="1" smtClean="0"/>
              <a:t>file</a:t>
            </a:r>
            <a:r>
              <a:rPr lang="fi-FI" sz="1600" dirty="0" smtClean="0"/>
              <a:t> </a:t>
            </a:r>
            <a:r>
              <a:rPr lang="fi-FI" sz="1600" dirty="0" err="1" smtClean="0"/>
              <a:t>check</a:t>
            </a:r>
            <a:r>
              <a:rPr lang="fi-FI" sz="1600" smtClean="0"/>
              <a:t>:</a:t>
            </a:r>
            <a:br>
              <a:rPr lang="fi-FI" sz="1600" smtClean="0"/>
            </a:br>
            <a:r>
              <a:rPr lang="en-US" sz="1600" u="sng" smtClean="0">
                <a:hlinkClick r:id="rId3"/>
              </a:rPr>
              <a:t>http</a:t>
            </a:r>
            <a:r>
              <a:rPr lang="en-US" sz="1600" u="sng" dirty="0">
                <a:hlinkClick r:id="rId3"/>
              </a:rPr>
              <a:t>://monitor.edugain.org/coco/?show=cod</a:t>
            </a:r>
            <a:endParaRPr lang="fi-FI" sz="1600" dirty="0"/>
          </a:p>
          <a:p>
            <a:pPr marL="432959" lvl="1" indent="0">
              <a:buNone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5491"/>
          <a:stretch/>
        </p:blipFill>
        <p:spPr>
          <a:xfrm>
            <a:off x="180657" y="1269322"/>
            <a:ext cx="5169151" cy="518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Research</a:t>
            </a:r>
            <a:r>
              <a:rPr lang="fi-FI" dirty="0" smtClean="0"/>
              <a:t> </a:t>
            </a:r>
            <a:r>
              <a:rPr lang="fi-FI" dirty="0" err="1" smtClean="0"/>
              <a:t>communities</a:t>
            </a:r>
            <a:r>
              <a:rPr lang="fi-FI" dirty="0" smtClean="0"/>
              <a:t> </a:t>
            </a:r>
            <a:r>
              <a:rPr lang="fi-FI" dirty="0" err="1" smtClean="0"/>
              <a:t>endorsing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812" y="1419663"/>
            <a:ext cx="3096266" cy="3887419"/>
          </a:xfrm>
        </p:spPr>
        <p:txBody>
          <a:bodyPr/>
          <a:lstStyle/>
          <a:p>
            <a:r>
              <a:rPr lang="fi-FI" i="1" dirty="0"/>
              <a:t>CLARIN, DARIAH, DASISH, </a:t>
            </a:r>
            <a:r>
              <a:rPr lang="fi-FI" i="1" dirty="0" smtClean="0"/>
              <a:t>ELIXIR, WLCG</a:t>
            </a:r>
            <a:endParaRPr lang="fi-FI" i="1" dirty="0"/>
          </a:p>
          <a:p>
            <a:r>
              <a:rPr lang="fi-FI" i="1" dirty="0"/>
              <a:t>”</a:t>
            </a:r>
            <a:r>
              <a:rPr lang="en-US" i="1" dirty="0"/>
              <a:t>Adopting the Code of Conduct makes the work of researchers easier, reduces uncertainty and overheads for Identity Provider administrators, and could potentially increase your </a:t>
            </a:r>
            <a:r>
              <a:rPr lang="en-US" i="1" dirty="0" err="1"/>
              <a:t>organisation’s</a:t>
            </a:r>
            <a:r>
              <a:rPr lang="en-US" i="1" dirty="0"/>
              <a:t> scientific output.”</a:t>
            </a:r>
          </a:p>
          <a:p>
            <a:pPr marL="0" indent="0">
              <a:buNone/>
            </a:pPr>
            <a:endParaRPr lang="en-US" sz="1200" dirty="0">
              <a:hlinkClick r:id="rId2"/>
            </a:endParaRPr>
          </a:p>
          <a:p>
            <a:pPr marL="0" indent="0">
              <a:buNone/>
            </a:pPr>
            <a:r>
              <a:rPr lang="en-US" sz="1599" dirty="0">
                <a:hlinkClick r:id="rId2"/>
              </a:rPr>
              <a:t>https://wiki.edugain.org/</a:t>
            </a:r>
            <a:br>
              <a:rPr lang="en-US" sz="1599" dirty="0">
                <a:hlinkClick r:id="rId2"/>
              </a:rPr>
            </a:br>
            <a:r>
              <a:rPr lang="en-US" sz="1599" dirty="0" err="1">
                <a:hlinkClick r:id="rId2"/>
              </a:rPr>
              <a:t>CoCoEndorsement</a:t>
            </a:r>
            <a:r>
              <a:rPr lang="en-US" sz="1599" dirty="0"/>
              <a:t> </a:t>
            </a:r>
            <a:r>
              <a:rPr lang="fi-FI" sz="2399" dirty="0"/>
              <a:t> </a:t>
            </a:r>
            <a:endParaRPr lang="en-US" sz="2399" dirty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921184" y="1341313"/>
            <a:ext cx="4971144" cy="5039247"/>
            <a:chOff x="4427984" y="1666352"/>
            <a:chExt cx="4461307" cy="4522426"/>
          </a:xfrm>
        </p:grpSpPr>
        <p:sp>
          <p:nvSpPr>
            <p:cNvPr id="6" name="Flowchart: Document 5"/>
            <p:cNvSpPr/>
            <p:nvPr/>
          </p:nvSpPr>
          <p:spPr bwMode="auto">
            <a:xfrm>
              <a:off x="4427984" y="1666352"/>
              <a:ext cx="4461307" cy="2650219"/>
            </a:xfrm>
            <a:prstGeom prst="flowChartDocumen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2287" tIns="41144" rIns="82287" bIns="41144" numCol="1" rtlCol="0" anchor="t" anchorCtr="0" compatLnSpc="1">
              <a:prstTxWarp prst="textNoShape">
                <a:avLst/>
              </a:prstTxWarp>
            </a:bodyPr>
            <a:lstStyle/>
            <a:p>
              <a:pPr defTabSz="822763"/>
              <a:endParaRPr lang="en-US" sz="2159"/>
            </a:p>
          </p:txBody>
        </p:sp>
        <p:sp>
          <p:nvSpPr>
            <p:cNvPr id="7" name="Flowchart: Document 6"/>
            <p:cNvSpPr/>
            <p:nvPr/>
          </p:nvSpPr>
          <p:spPr bwMode="auto">
            <a:xfrm rot="10800000">
              <a:off x="4427985" y="4244559"/>
              <a:ext cx="4461306" cy="1944219"/>
            </a:xfrm>
            <a:prstGeom prst="flowChartDocumen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2287" tIns="41144" rIns="82287" bIns="41144" numCol="1" rtlCol="0" anchor="t" anchorCtr="0" compatLnSpc="1">
              <a:prstTxWarp prst="textNoShape">
                <a:avLst/>
              </a:prstTxWarp>
            </a:bodyPr>
            <a:lstStyle/>
            <a:p>
              <a:pPr defTabSz="822763"/>
              <a:endParaRPr lang="en-US" sz="2159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2" y="1880495"/>
              <a:ext cx="4230316" cy="171599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88025" y="4741528"/>
              <a:ext cx="3617283" cy="10152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410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Future</a:t>
            </a:r>
            <a:r>
              <a:rPr lang="fi-FI" dirty="0" smtClean="0"/>
              <a:t> </a:t>
            </a:r>
            <a:r>
              <a:rPr lang="fi-FI" dirty="0" err="1" smtClean="0"/>
              <a:t>plans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smtClean="0"/>
              <a:t> of Conduct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submitted</a:t>
            </a:r>
            <a:r>
              <a:rPr lang="fi-FI" dirty="0" smtClean="0"/>
              <a:t> to </a:t>
            </a:r>
            <a:r>
              <a:rPr lang="fi-FI" dirty="0" err="1" smtClean="0"/>
              <a:t>EU’s</a:t>
            </a:r>
            <a:r>
              <a:rPr lang="fi-FI" dirty="0" smtClean="0"/>
              <a:t>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authorities</a:t>
            </a:r>
            <a:r>
              <a:rPr lang="fi-FI" dirty="0" smtClean="0"/>
              <a:t> for </a:t>
            </a:r>
            <a:r>
              <a:rPr lang="fi-FI" dirty="0" err="1" smtClean="0"/>
              <a:t>evaluation</a:t>
            </a:r>
            <a:endParaRPr lang="fi-FI" dirty="0" smtClean="0"/>
          </a:p>
          <a:p>
            <a:endParaRPr lang="fi-FI" dirty="0"/>
          </a:p>
          <a:p>
            <a:r>
              <a:rPr lang="fi-FI" dirty="0" err="1" smtClean="0"/>
              <a:t>Following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reform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EU’s</a:t>
            </a:r>
            <a:r>
              <a:rPr lang="fi-FI" dirty="0" smtClean="0"/>
              <a:t>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law</a:t>
            </a:r>
            <a:endParaRPr lang="fi-FI" dirty="0" smtClean="0"/>
          </a:p>
          <a:p>
            <a:pPr lvl="1"/>
            <a:r>
              <a:rPr lang="fi-FI" dirty="0" smtClean="0"/>
              <a:t>General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regulation</a:t>
            </a:r>
            <a:endParaRPr lang="fi-FI" dirty="0" smtClean="0"/>
          </a:p>
          <a:p>
            <a:endParaRPr lang="fi-FI" dirty="0"/>
          </a:p>
          <a:p>
            <a:r>
              <a:rPr lang="fi-FI" dirty="0" err="1" smtClean="0"/>
              <a:t>Preparing</a:t>
            </a:r>
            <a:r>
              <a:rPr lang="fi-FI" dirty="0" smtClean="0"/>
              <a:t> an ”</a:t>
            </a:r>
            <a:r>
              <a:rPr lang="fi-FI" dirty="0" err="1" smtClean="0"/>
              <a:t>international</a:t>
            </a:r>
            <a:r>
              <a:rPr lang="fi-FI" smtClean="0"/>
              <a:t>” 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r>
              <a:rPr lang="fi-FI" dirty="0" smtClean="0"/>
              <a:t> for </a:t>
            </a:r>
            <a:r>
              <a:rPr lang="fi-FI" dirty="0" err="1" smtClean="0"/>
              <a:t>attribute</a:t>
            </a:r>
            <a:r>
              <a:rPr lang="fi-FI" dirty="0" smtClean="0"/>
              <a:t> release out of EEA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634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3470106" y="1354846"/>
            <a:ext cx="2074154" cy="414830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defTabSz="823004"/>
            <a:endParaRPr lang="en-US" sz="216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Work</a:t>
            </a:r>
            <a:r>
              <a:rPr lang="fi-FI" dirty="0" smtClean="0"/>
              <a:t> in </a:t>
            </a:r>
            <a:r>
              <a:rPr lang="fi-FI" dirty="0" err="1" smtClean="0"/>
              <a:t>progress</a:t>
            </a:r>
            <a:r>
              <a:rPr lang="fi-FI" dirty="0" smtClean="0"/>
              <a:t>: </a:t>
            </a:r>
            <a:br>
              <a:rPr lang="fi-FI" dirty="0" smtClean="0"/>
            </a:br>
            <a:r>
              <a:rPr lang="fi-FI" dirty="0" smtClean="0"/>
              <a:t>International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en-US" dirty="0"/>
          </a:p>
        </p:txBody>
      </p:sp>
      <p:grpSp>
        <p:nvGrpSpPr>
          <p:cNvPr id="3" name="Group 34"/>
          <p:cNvGrpSpPr/>
          <p:nvPr/>
        </p:nvGrpSpPr>
        <p:grpSpPr>
          <a:xfrm>
            <a:off x="5609078" y="2262289"/>
            <a:ext cx="2592693" cy="1490799"/>
            <a:chOff x="6159326" y="1792188"/>
            <a:chExt cx="2880320" cy="1656184"/>
          </a:xfrm>
        </p:grpSpPr>
        <p:sp>
          <p:nvSpPr>
            <p:cNvPr id="5" name="Rectangle 4"/>
            <p:cNvSpPr/>
            <p:nvPr/>
          </p:nvSpPr>
          <p:spPr bwMode="auto">
            <a:xfrm>
              <a:off x="8175550" y="1936204"/>
              <a:ext cx="864096" cy="4320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309" tIns="41154" rIns="82309" bIns="4115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823004"/>
              <a:r>
                <a:rPr lang="fi-FI" sz="2160" dirty="0">
                  <a:latin typeface="+mj-lt"/>
                </a:rPr>
                <a:t>SP</a:t>
              </a:r>
              <a:endParaRPr lang="en-US" sz="2160" dirty="0"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52996" y="1792188"/>
              <a:ext cx="1309271" cy="410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800" dirty="0" err="1"/>
                <a:t>Commit</a:t>
              </a:r>
              <a:r>
                <a:rPr lang="fi-FI" sz="1800" dirty="0"/>
                <a:t> to</a:t>
              </a:r>
              <a:endParaRPr lang="en-US" sz="1800" dirty="0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8175550" y="2512268"/>
              <a:ext cx="864096" cy="4320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309" tIns="41154" rIns="82309" bIns="4115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823004"/>
              <a:r>
                <a:rPr lang="fi-FI" sz="2160" dirty="0">
                  <a:latin typeface="+mj-lt"/>
                </a:rPr>
                <a:t>SP</a:t>
              </a:r>
              <a:endParaRPr lang="en-US" sz="2160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52996" y="2368252"/>
              <a:ext cx="1309271" cy="410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800" dirty="0" err="1"/>
                <a:t>Commit</a:t>
              </a:r>
              <a:r>
                <a:rPr lang="fi-FI" sz="1800" dirty="0"/>
                <a:t> to</a:t>
              </a:r>
              <a:endParaRPr lang="en-US" sz="1800" dirty="0"/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8175550" y="3016324"/>
              <a:ext cx="864096" cy="4320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309" tIns="41154" rIns="82309" bIns="4115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823004"/>
              <a:r>
                <a:rPr lang="fi-FI" sz="2160" dirty="0">
                  <a:latin typeface="+mj-lt"/>
                </a:rPr>
                <a:t>SP</a:t>
              </a:r>
              <a:endParaRPr lang="en-US" sz="2160" dirty="0">
                <a:latin typeface="+mj-lt"/>
              </a:endParaRPr>
            </a:p>
          </p:txBody>
        </p:sp>
        <p:grpSp>
          <p:nvGrpSpPr>
            <p:cNvPr id="4" name="Group 15"/>
            <p:cNvGrpSpPr/>
            <p:nvPr/>
          </p:nvGrpSpPr>
          <p:grpSpPr>
            <a:xfrm>
              <a:off x="6159326" y="2152228"/>
              <a:ext cx="2016224" cy="1080120"/>
              <a:chOff x="5727278" y="2152228"/>
              <a:chExt cx="2448272" cy="1080120"/>
            </a:xfrm>
          </p:grpSpPr>
          <p:cxnSp>
            <p:nvCxnSpPr>
              <p:cNvPr id="7" name="Straight Arrow Connector 6"/>
              <p:cNvCxnSpPr>
                <a:stCxn id="5" idx="1"/>
              </p:cNvCxnSpPr>
              <p:nvPr/>
            </p:nvCxnSpPr>
            <p:spPr bwMode="auto">
              <a:xfrm flipH="1">
                <a:off x="5727278" y="2152228"/>
                <a:ext cx="2448272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0" name="Straight Arrow Connector 9"/>
              <p:cNvCxnSpPr>
                <a:stCxn id="9" idx="1"/>
              </p:cNvCxnSpPr>
              <p:nvPr/>
            </p:nvCxnSpPr>
            <p:spPr bwMode="auto">
              <a:xfrm flipH="1">
                <a:off x="5727278" y="2728292"/>
                <a:ext cx="2448272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3" name="Straight Arrow Connector 12"/>
              <p:cNvCxnSpPr>
                <a:stCxn id="12" idx="1"/>
              </p:cNvCxnSpPr>
              <p:nvPr/>
            </p:nvCxnSpPr>
            <p:spPr bwMode="auto">
              <a:xfrm flipH="1">
                <a:off x="5727278" y="3232348"/>
                <a:ext cx="2448272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4" name="TextBox 13"/>
            <p:cNvSpPr txBox="1"/>
            <p:nvPr/>
          </p:nvSpPr>
          <p:spPr>
            <a:xfrm>
              <a:off x="6352996" y="2872308"/>
              <a:ext cx="1309271" cy="410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800" dirty="0" err="1"/>
                <a:t>Commit</a:t>
              </a:r>
              <a:r>
                <a:rPr lang="fi-FI" sz="1800" dirty="0"/>
                <a:t> to</a:t>
              </a:r>
              <a:endParaRPr lang="en-US" sz="1800" dirty="0"/>
            </a:p>
          </p:txBody>
        </p:sp>
      </p:grpSp>
      <p:sp>
        <p:nvSpPr>
          <p:cNvPr id="17" name="Rectangle 16"/>
          <p:cNvSpPr/>
          <p:nvPr/>
        </p:nvSpPr>
        <p:spPr bwMode="auto">
          <a:xfrm>
            <a:off x="836260" y="2391923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algn="ctr" defTabSz="823004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36260" y="2910462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algn="ctr" defTabSz="823004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836260" y="3364183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algn="ctr" defTabSz="823004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grpSp>
        <p:nvGrpSpPr>
          <p:cNvPr id="6" name="Group 19"/>
          <p:cNvGrpSpPr/>
          <p:nvPr/>
        </p:nvGrpSpPr>
        <p:grpSpPr>
          <a:xfrm flipH="1">
            <a:off x="1678886" y="2586376"/>
            <a:ext cx="1661586" cy="972260"/>
            <a:chOff x="5727278" y="2152228"/>
            <a:chExt cx="2448272" cy="1080120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 flipH="1">
              <a:off x="5727278" y="215222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>
              <a:off x="5727278" y="27282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5727278" y="323234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7" name="Vertical Scroll 26"/>
          <p:cNvSpPr/>
          <p:nvPr/>
        </p:nvSpPr>
        <p:spPr bwMode="auto">
          <a:xfrm>
            <a:off x="3599740" y="1484480"/>
            <a:ext cx="1879703" cy="1750068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800" b="1" i="1" dirty="0"/>
              <a:t>GEANT Data protection Code of Conduct</a:t>
            </a:r>
            <a:endParaRPr lang="en-US" sz="1800" dirty="0"/>
          </a:p>
        </p:txBody>
      </p:sp>
      <p:sp>
        <p:nvSpPr>
          <p:cNvPr id="29" name="Vertical Scroll 28"/>
          <p:cNvSpPr/>
          <p:nvPr/>
        </p:nvSpPr>
        <p:spPr bwMode="auto">
          <a:xfrm>
            <a:off x="3599740" y="3558635"/>
            <a:ext cx="1879703" cy="1750068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800" b="1" i="1" dirty="0"/>
              <a:t>EC Contractual Clauses</a:t>
            </a:r>
            <a:endParaRPr lang="en-US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1938154" y="2262289"/>
            <a:ext cx="1160075" cy="360107"/>
          </a:xfrm>
          <a:prstGeom prst="rect">
            <a:avLst/>
          </a:prstGeom>
          <a:noFill/>
        </p:spPr>
        <p:txBody>
          <a:bodyPr wrap="none" lIns="82303" tIns="41152" rIns="82303" bIns="41152" rtlCol="0">
            <a:spAutoFit/>
          </a:bodyPr>
          <a:lstStyle/>
          <a:p>
            <a:r>
              <a:rPr lang="fi-FI" sz="1800" dirty="0" err="1"/>
              <a:t>Commit</a:t>
            </a:r>
            <a:r>
              <a:rPr lang="fi-FI" sz="1800" dirty="0"/>
              <a:t> to</a:t>
            </a:r>
            <a:endParaRPr lang="en-US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1938154" y="2780827"/>
            <a:ext cx="1160075" cy="360107"/>
          </a:xfrm>
          <a:prstGeom prst="rect">
            <a:avLst/>
          </a:prstGeom>
          <a:noFill/>
        </p:spPr>
        <p:txBody>
          <a:bodyPr wrap="none" lIns="82303" tIns="41152" rIns="82303" bIns="41152" rtlCol="0">
            <a:spAutoFit/>
          </a:bodyPr>
          <a:lstStyle/>
          <a:p>
            <a:r>
              <a:rPr lang="fi-FI" sz="1800" dirty="0" err="1"/>
              <a:t>Commit</a:t>
            </a:r>
            <a:r>
              <a:rPr lang="fi-FI" sz="1800" dirty="0"/>
              <a:t> to</a:t>
            </a:r>
            <a:endParaRPr lang="en-US" sz="1800" dirty="0"/>
          </a:p>
        </p:txBody>
      </p:sp>
      <p:sp>
        <p:nvSpPr>
          <p:cNvPr id="32" name="TextBox 31"/>
          <p:cNvSpPr txBox="1"/>
          <p:nvPr/>
        </p:nvSpPr>
        <p:spPr>
          <a:xfrm>
            <a:off x="1938154" y="3234549"/>
            <a:ext cx="1160075" cy="360107"/>
          </a:xfrm>
          <a:prstGeom prst="rect">
            <a:avLst/>
          </a:prstGeom>
          <a:noFill/>
        </p:spPr>
        <p:txBody>
          <a:bodyPr wrap="none" lIns="82303" tIns="41152" rIns="82303" bIns="41152" rtlCol="0">
            <a:spAutoFit/>
          </a:bodyPr>
          <a:lstStyle/>
          <a:p>
            <a:r>
              <a:rPr lang="fi-FI" sz="1800" dirty="0" err="1"/>
              <a:t>Commit</a:t>
            </a:r>
            <a:r>
              <a:rPr lang="fi-FI" sz="1800" dirty="0"/>
              <a:t> to</a:t>
            </a:r>
            <a:endParaRPr lang="en-US" sz="1800" dirty="0"/>
          </a:p>
        </p:txBody>
      </p:sp>
      <p:sp>
        <p:nvSpPr>
          <p:cNvPr id="34" name="TextBox 33"/>
          <p:cNvSpPr txBox="1"/>
          <p:nvPr/>
        </p:nvSpPr>
        <p:spPr>
          <a:xfrm>
            <a:off x="4312731" y="3169731"/>
            <a:ext cx="777808" cy="415506"/>
          </a:xfrm>
          <a:prstGeom prst="rect">
            <a:avLst/>
          </a:prstGeom>
          <a:noFill/>
        </p:spPr>
        <p:txBody>
          <a:bodyPr wrap="square" lIns="82303" tIns="41152" rIns="82303" bIns="41152" rtlCol="0">
            <a:spAutoFit/>
          </a:bodyPr>
          <a:lstStyle/>
          <a:p>
            <a:r>
              <a:rPr lang="fi-FI" sz="2160" b="1" dirty="0"/>
              <a:t>+</a:t>
            </a:r>
            <a:endParaRPr lang="en-US" sz="2160" b="1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747778" y="4919799"/>
            <a:ext cx="1814885" cy="583356"/>
          </a:xfrm>
          <a:prstGeom prst="rect">
            <a:avLst/>
          </a:prstGeom>
          <a:noFill/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defTabSz="823004"/>
            <a:r>
              <a:rPr lang="fi-FI" sz="2160" dirty="0"/>
              <a:t>In EU/EEA</a:t>
            </a:r>
            <a:endParaRPr lang="en-US" sz="216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6451703" y="4919799"/>
            <a:ext cx="2203789" cy="583356"/>
          </a:xfrm>
          <a:prstGeom prst="rect">
            <a:avLst/>
          </a:prstGeom>
          <a:noFill/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defTabSz="823004"/>
            <a:r>
              <a:rPr lang="fi-FI" sz="2160" dirty="0"/>
              <a:t>Outside EU/EEA</a:t>
            </a:r>
            <a:endParaRPr lang="en-US" sz="216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618143" y="5632789"/>
            <a:ext cx="8396223" cy="583356"/>
          </a:xfrm>
          <a:prstGeom prst="rect">
            <a:avLst/>
          </a:prstGeom>
          <a:noFill/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82303" tIns="41152" rIns="82303" bIns="41152" numCol="1" rtlCol="0" anchor="t" anchorCtr="0" compatLnSpc="1">
            <a:prstTxWarp prst="textNoShape">
              <a:avLst/>
            </a:prstTxWarp>
          </a:bodyPr>
          <a:lstStyle/>
          <a:p>
            <a:pPr defTabSz="823004"/>
            <a:r>
              <a:rPr lang="en-US" sz="1620" dirty="0">
                <a:latin typeface="+mj-lt"/>
              </a:rPr>
              <a:t>Draft memo: </a:t>
            </a:r>
            <a:r>
              <a:rPr lang="en-US" sz="1620" dirty="0">
                <a:latin typeface="+mj-lt"/>
                <a:hlinkClick r:id="rId2"/>
              </a:rPr>
              <a:t>https://wiki.refeds.org/x/5YEY</a:t>
            </a:r>
            <a:r>
              <a:rPr lang="en-US" sz="162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607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r>
              <a:rPr lang="fi-FI" dirty="0" smtClean="0"/>
              <a:t> </a:t>
            </a:r>
            <a:r>
              <a:rPr lang="fi-FI" dirty="0" err="1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908" y="3884822"/>
            <a:ext cx="7772186" cy="22084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i-FI" sz="2000" dirty="0" smtClean="0"/>
              <a:t>Service Providers (SP) </a:t>
            </a:r>
            <a:r>
              <a:rPr lang="fi-FI" sz="2000" dirty="0" err="1" smtClean="0"/>
              <a:t>commits</a:t>
            </a:r>
            <a:r>
              <a:rPr lang="fi-FI" sz="2000" dirty="0" smtClean="0"/>
              <a:t> to </a:t>
            </a:r>
            <a:r>
              <a:rPr lang="fi-FI" sz="2000" dirty="0" err="1" smtClean="0"/>
              <a:t>the</a:t>
            </a:r>
            <a:r>
              <a:rPr lang="fi-FI" sz="2000" dirty="0" smtClean="0"/>
              <a:t> </a:t>
            </a:r>
            <a:r>
              <a:rPr lang="fi-FI" sz="2000" dirty="0" err="1" smtClean="0"/>
              <a:t>CoCo</a:t>
            </a:r>
            <a:endParaRPr lang="fi-FI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i-FI" sz="2000" dirty="0" err="1" smtClean="0"/>
              <a:t>Federations</a:t>
            </a:r>
            <a:r>
              <a:rPr lang="fi-FI" sz="2000" dirty="0" smtClean="0"/>
              <a:t> (and eduGAIN) </a:t>
            </a:r>
            <a:r>
              <a:rPr lang="fi-FI" sz="2000" dirty="0" err="1" smtClean="0"/>
              <a:t>relies</a:t>
            </a:r>
            <a:r>
              <a:rPr lang="fi-FI" sz="2000" dirty="0" smtClean="0"/>
              <a:t> </a:t>
            </a:r>
            <a:r>
              <a:rPr lang="fi-FI" sz="2000" dirty="0" err="1" smtClean="0"/>
              <a:t>SPs</a:t>
            </a:r>
            <a:r>
              <a:rPr lang="fi-FI" sz="2000" dirty="0" smtClean="0"/>
              <a:t>’ </a:t>
            </a:r>
            <a:r>
              <a:rPr lang="fi-FI" sz="2000" dirty="0" err="1" smtClean="0"/>
              <a:t>commitment</a:t>
            </a:r>
            <a:r>
              <a:rPr lang="fi-FI" sz="2000" dirty="0" smtClean="0"/>
              <a:t> to Home </a:t>
            </a:r>
            <a:r>
              <a:rPr lang="fi-FI" sz="2000" dirty="0" err="1" smtClean="0"/>
              <a:t>Organisations</a:t>
            </a:r>
            <a:r>
              <a:rPr lang="fi-FI" sz="2000" dirty="0" smtClean="0"/>
              <a:t> (HO)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2000" dirty="0" smtClean="0"/>
              <a:t>Using SAML2 metadata (</a:t>
            </a:r>
            <a:r>
              <a:rPr lang="fi-FI" sz="2000" dirty="0" err="1" smtClean="0"/>
              <a:t>Entity</a:t>
            </a:r>
            <a:r>
              <a:rPr lang="fi-FI" sz="2000" dirty="0" smtClean="0"/>
              <a:t> </a:t>
            </a:r>
            <a:r>
              <a:rPr lang="fi-FI" sz="2000" dirty="0" err="1" smtClean="0"/>
              <a:t>Category</a:t>
            </a:r>
            <a:r>
              <a:rPr lang="fi-FI" sz="20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sz="2000" dirty="0" smtClean="0"/>
              <a:t>HO </a:t>
            </a:r>
            <a:r>
              <a:rPr lang="fi-FI" sz="2000" dirty="0" err="1" smtClean="0"/>
              <a:t>decides</a:t>
            </a:r>
            <a:r>
              <a:rPr lang="fi-FI" sz="2000" dirty="0" smtClean="0"/>
              <a:t> </a:t>
            </a:r>
            <a:r>
              <a:rPr lang="fi-FI" sz="2000" dirty="0" err="1" smtClean="0"/>
              <a:t>if</a:t>
            </a:r>
            <a:r>
              <a:rPr lang="fi-FI" sz="2000" dirty="0" smtClean="0"/>
              <a:t> it </a:t>
            </a:r>
            <a:r>
              <a:rPr lang="fi-FI" sz="2000" dirty="0" err="1" smtClean="0"/>
              <a:t>feels</a:t>
            </a:r>
            <a:r>
              <a:rPr lang="fi-FI" sz="2000" dirty="0" smtClean="0"/>
              <a:t> </a:t>
            </a:r>
            <a:r>
              <a:rPr lang="fi-FI" sz="2000" dirty="0" err="1" smtClean="0"/>
              <a:t>confident</a:t>
            </a:r>
            <a:r>
              <a:rPr lang="fi-FI" sz="2000" dirty="0" smtClean="0"/>
              <a:t> to release </a:t>
            </a:r>
            <a:r>
              <a:rPr lang="fi-FI" sz="2000" dirty="0" err="1" smtClean="0"/>
              <a:t>attributes</a:t>
            </a:r>
            <a:r>
              <a:rPr lang="fi-FI" sz="2000" dirty="0" smtClean="0"/>
              <a:t> to </a:t>
            </a:r>
            <a:r>
              <a:rPr lang="fi-FI" sz="2000" dirty="0" err="1" smtClean="0"/>
              <a:t>the</a:t>
            </a:r>
            <a:r>
              <a:rPr lang="fi-FI" sz="2000" dirty="0" smtClean="0"/>
              <a:t> SP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359145" y="174374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SP</a:t>
            </a:r>
            <a:endParaRPr lang="en-US" sz="216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8590" y="1614115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/>
              <a:t>Commit</a:t>
            </a:r>
            <a:r>
              <a:rPr lang="fi-FI" sz="1800" dirty="0"/>
              <a:t> to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7359145" y="2262288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SP</a:t>
            </a:r>
            <a:endParaRPr lang="en-US" sz="216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8590" y="2132653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/>
              <a:t>Commit</a:t>
            </a:r>
            <a:r>
              <a:rPr lang="fi-FI" sz="1800" dirty="0"/>
              <a:t> to</a:t>
            </a:r>
            <a:endParaRPr lang="en-US" sz="18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7359145" y="271600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SP</a:t>
            </a:r>
            <a:endParaRPr lang="en-US" sz="2160" dirty="0">
              <a:latin typeface="+mj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44260" y="1938201"/>
            <a:ext cx="1814885" cy="972260"/>
            <a:chOff x="5727278" y="2152228"/>
            <a:chExt cx="2448272" cy="1080120"/>
          </a:xfrm>
        </p:grpSpPr>
        <p:cxnSp>
          <p:nvCxnSpPr>
            <p:cNvPr id="7" name="Straight Arrow Connector 6"/>
            <p:cNvCxnSpPr>
              <a:stCxn id="5" idx="1"/>
            </p:cNvCxnSpPr>
            <p:nvPr/>
          </p:nvCxnSpPr>
          <p:spPr bwMode="auto">
            <a:xfrm flipH="1">
              <a:off x="5727278" y="215222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>
              <a:stCxn id="9" idx="1"/>
            </p:cNvCxnSpPr>
            <p:nvPr/>
          </p:nvCxnSpPr>
          <p:spPr bwMode="auto">
            <a:xfrm flipH="1">
              <a:off x="5727278" y="27282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>
              <a:stCxn id="12" idx="1"/>
            </p:cNvCxnSpPr>
            <p:nvPr/>
          </p:nvCxnSpPr>
          <p:spPr bwMode="auto">
            <a:xfrm flipH="1">
              <a:off x="5727278" y="323234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4" name="TextBox 13"/>
          <p:cNvSpPr txBox="1"/>
          <p:nvPr/>
        </p:nvSpPr>
        <p:spPr>
          <a:xfrm>
            <a:off x="5718590" y="2586375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/>
              <a:t>Commit</a:t>
            </a:r>
            <a:r>
              <a:rPr lang="fi-FI" sz="1800" dirty="0"/>
              <a:t> to</a:t>
            </a:r>
            <a:endParaRPr lang="en-US" sz="1800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747778" y="174374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47778" y="2262288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47778" y="271600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25586" y="1938201"/>
            <a:ext cx="2288728" cy="972260"/>
            <a:chOff x="5727278" y="2152228"/>
            <a:chExt cx="2448272" cy="1080120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 flipH="1">
              <a:off x="5727278" y="215222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>
              <a:off x="5727278" y="27282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5727278" y="323234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4" name="TextBox 23"/>
          <p:cNvSpPr txBox="1"/>
          <p:nvPr/>
        </p:nvSpPr>
        <p:spPr>
          <a:xfrm>
            <a:off x="1660567" y="2586375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/>
              <a:t>Learn</a:t>
            </a:r>
            <a:r>
              <a:rPr lang="fi-FI" sz="1800" dirty="0"/>
              <a:t> </a:t>
            </a:r>
            <a:r>
              <a:rPr lang="fi-FI" sz="1800" dirty="0" err="1"/>
              <a:t>SP’s</a:t>
            </a:r>
            <a:r>
              <a:rPr lang="fi-FI" sz="1800" dirty="0"/>
              <a:t> </a:t>
            </a:r>
            <a:r>
              <a:rPr lang="fi-FI" sz="1800" dirty="0" err="1"/>
              <a:t>commitment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1660567" y="2067836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/>
              <a:t>Learn</a:t>
            </a:r>
            <a:r>
              <a:rPr lang="fi-FI" sz="1800" dirty="0"/>
              <a:t> </a:t>
            </a:r>
            <a:r>
              <a:rPr lang="fi-FI" sz="1800" dirty="0" err="1"/>
              <a:t>SP’s</a:t>
            </a:r>
            <a:r>
              <a:rPr lang="fi-FI" sz="1800" dirty="0"/>
              <a:t> </a:t>
            </a:r>
            <a:r>
              <a:rPr lang="fi-FI" sz="1800" dirty="0" err="1"/>
              <a:t>commitment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1660567" y="1578046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/>
              <a:t>Learn</a:t>
            </a:r>
            <a:r>
              <a:rPr lang="fi-FI" sz="1800" dirty="0"/>
              <a:t> </a:t>
            </a:r>
            <a:r>
              <a:rPr lang="fi-FI" sz="1800" dirty="0" err="1"/>
              <a:t>SP’s</a:t>
            </a:r>
            <a:r>
              <a:rPr lang="fi-FI" sz="1800" dirty="0"/>
              <a:t> </a:t>
            </a:r>
            <a:r>
              <a:rPr lang="fi-FI" sz="1800" dirty="0" err="1"/>
              <a:t>commitment</a:t>
            </a:r>
            <a:endParaRPr lang="en-US" sz="1800" dirty="0"/>
          </a:p>
        </p:txBody>
      </p:sp>
      <p:sp>
        <p:nvSpPr>
          <p:cNvPr id="27" name="Vertical Scroll 26"/>
          <p:cNvSpPr/>
          <p:nvPr/>
        </p:nvSpPr>
        <p:spPr bwMode="auto">
          <a:xfrm>
            <a:off x="3794192" y="1484480"/>
            <a:ext cx="1879703" cy="1750068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800" b="1" i="1" dirty="0"/>
              <a:t>GEANT Data protection Code of Conduct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212976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 smtClean="0"/>
              <a:t>Currently</a:t>
            </a:r>
            <a:r>
              <a:rPr lang="fi-FI" sz="1800" dirty="0" smtClean="0"/>
              <a:t>: 38</a:t>
            </a:r>
            <a:endParaRPr lang="en-US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7035910" y="3212976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 smtClean="0"/>
              <a:t>Currently</a:t>
            </a:r>
            <a:r>
              <a:rPr lang="fi-FI" sz="1800" dirty="0" smtClean="0"/>
              <a:t>: 51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868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Questions</a:t>
            </a:r>
            <a:r>
              <a:rPr lang="fi-FI" dirty="0" smtClean="0"/>
              <a:t>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9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Some</a:t>
            </a:r>
            <a:r>
              <a:rPr lang="fi-FI" dirty="0" smtClean="0"/>
              <a:t> </a:t>
            </a:r>
            <a:r>
              <a:rPr lang="fi-FI" dirty="0" err="1" smtClean="0"/>
              <a:t>frequently</a:t>
            </a:r>
            <a:r>
              <a:rPr lang="fi-FI" dirty="0" smtClean="0"/>
              <a:t> </a:t>
            </a:r>
            <a:r>
              <a:rPr lang="fi-FI" dirty="0" err="1" smtClean="0"/>
              <a:t>asked</a:t>
            </a:r>
            <a:r>
              <a:rPr lang="fi-FI" dirty="0" smtClean="0"/>
              <a:t> </a:t>
            </a:r>
            <a:r>
              <a:rPr lang="fi-FI" dirty="0" err="1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Q: </a:t>
            </a:r>
            <a:r>
              <a:rPr lang="fi-FI" dirty="0" err="1" smtClean="0"/>
              <a:t>Why</a:t>
            </a:r>
            <a:r>
              <a:rPr lang="fi-FI" dirty="0" smtClean="0"/>
              <a:t> GÉANT, </a:t>
            </a:r>
            <a:r>
              <a:rPr lang="fi-FI" dirty="0" err="1" smtClean="0"/>
              <a:t>not</a:t>
            </a:r>
            <a:r>
              <a:rPr lang="fi-FI" dirty="0" smtClean="0"/>
              <a:t> eduGAIN?</a:t>
            </a:r>
          </a:p>
          <a:p>
            <a:r>
              <a:rPr lang="fi-FI" dirty="0" smtClean="0"/>
              <a:t>A: </a:t>
            </a:r>
            <a:r>
              <a:rPr lang="fi-FI" dirty="0" err="1" smtClean="0"/>
              <a:t>Wanted</a:t>
            </a:r>
            <a:r>
              <a:rPr lang="fi-FI" dirty="0" smtClean="0"/>
              <a:t> to </a:t>
            </a:r>
            <a:r>
              <a:rPr lang="fi-FI" dirty="0" err="1" smtClean="0"/>
              <a:t>leave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door</a:t>
            </a:r>
            <a:r>
              <a:rPr lang="fi-FI" dirty="0" smtClean="0"/>
              <a:t> open for </a:t>
            </a:r>
            <a:r>
              <a:rPr lang="fi-FI" dirty="0" err="1" smtClean="0"/>
              <a:t>use</a:t>
            </a:r>
            <a:r>
              <a:rPr lang="fi-FI" dirty="0" smtClean="0"/>
              <a:t> outside </a:t>
            </a:r>
            <a:r>
              <a:rPr lang="fi-FI" dirty="0" err="1" smtClean="0"/>
              <a:t>WebSSO</a:t>
            </a:r>
            <a:r>
              <a:rPr lang="fi-FI" dirty="0" smtClean="0"/>
              <a:t>?</a:t>
            </a:r>
          </a:p>
          <a:p>
            <a:endParaRPr lang="fi-FI" dirty="0"/>
          </a:p>
          <a:p>
            <a:r>
              <a:rPr lang="fi-FI" dirty="0" smtClean="0"/>
              <a:t>Q: Can I </a:t>
            </a:r>
            <a:r>
              <a:rPr lang="fi-FI" dirty="0" err="1" smtClean="0"/>
              <a:t>use</a:t>
            </a:r>
            <a:r>
              <a:rPr lang="fi-FI" dirty="0" smtClean="0"/>
              <a:t> it </a:t>
            </a: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locally</a:t>
            </a:r>
            <a:r>
              <a:rPr lang="fi-FI" dirty="0" smtClean="0"/>
              <a:t> in my </a:t>
            </a:r>
            <a:r>
              <a:rPr lang="fi-FI" dirty="0" err="1" smtClean="0"/>
              <a:t>fed</a:t>
            </a:r>
            <a:r>
              <a:rPr lang="fi-FI" dirty="0" smtClean="0"/>
              <a:t>?</a:t>
            </a:r>
          </a:p>
          <a:p>
            <a:r>
              <a:rPr lang="fi-FI" dirty="0" smtClean="0"/>
              <a:t>A: </a:t>
            </a:r>
            <a:r>
              <a:rPr lang="fi-FI" dirty="0" err="1" smtClean="0"/>
              <a:t>Yes</a:t>
            </a:r>
            <a:r>
              <a:rPr lang="fi-FI" dirty="0" smtClean="0"/>
              <a:t>, </a:t>
            </a:r>
            <a:r>
              <a:rPr lang="fi-FI" dirty="0" err="1" smtClean="0"/>
              <a:t>federations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incorporate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in </a:t>
            </a:r>
            <a:r>
              <a:rPr lang="fi-FI" dirty="0" err="1" smtClean="0"/>
              <a:t>their</a:t>
            </a:r>
            <a:r>
              <a:rPr lang="fi-FI" dirty="0" smtClean="0"/>
              <a:t> </a:t>
            </a:r>
            <a:r>
              <a:rPr lang="fi-FI" dirty="0" err="1" smtClean="0"/>
              <a:t>national</a:t>
            </a:r>
            <a:r>
              <a:rPr lang="fi-FI" dirty="0" smtClean="0"/>
              <a:t> </a:t>
            </a:r>
            <a:r>
              <a:rPr lang="fi-FI" dirty="0" err="1" smtClean="0"/>
              <a:t>policy</a:t>
            </a:r>
            <a:r>
              <a:rPr lang="fi-FI" dirty="0" smtClean="0"/>
              <a:t>. </a:t>
            </a:r>
            <a:r>
              <a:rPr lang="fi-FI" dirty="0" err="1" smtClean="0"/>
              <a:t>Everything</a:t>
            </a:r>
            <a:r>
              <a:rPr lang="fi-FI" dirty="0" smtClean="0"/>
              <a:t> is </a:t>
            </a:r>
            <a:r>
              <a:rPr lang="fi-FI" dirty="0" err="1" smtClean="0"/>
              <a:t>released</a:t>
            </a:r>
            <a:r>
              <a:rPr lang="fi-FI" dirty="0" smtClean="0"/>
              <a:t> </a:t>
            </a:r>
            <a:r>
              <a:rPr lang="fi-FI" dirty="0" err="1" smtClean="0"/>
              <a:t>under</a:t>
            </a:r>
            <a:r>
              <a:rPr lang="fi-FI" dirty="0" smtClean="0"/>
              <a:t> CC BY-SA</a:t>
            </a:r>
          </a:p>
          <a:p>
            <a:endParaRPr lang="fi-FI" dirty="0"/>
          </a:p>
          <a:p>
            <a:r>
              <a:rPr lang="fi-FI" dirty="0" smtClean="0"/>
              <a:t>Q: Is it </a:t>
            </a:r>
            <a:r>
              <a:rPr lang="fi-FI" dirty="0" err="1" smtClean="0"/>
              <a:t>stable</a:t>
            </a:r>
            <a:r>
              <a:rPr lang="fi-FI" dirty="0" smtClean="0"/>
              <a:t>?</a:t>
            </a:r>
          </a:p>
          <a:p>
            <a:r>
              <a:rPr lang="fi-FI" dirty="0" smtClean="0"/>
              <a:t>A: </a:t>
            </a:r>
            <a:r>
              <a:rPr lang="fi-FI" dirty="0" err="1" smtClean="0"/>
              <a:t>yes</a:t>
            </a:r>
            <a:r>
              <a:rPr lang="fi-FI" dirty="0" smtClean="0"/>
              <a:t>, </a:t>
            </a:r>
            <a:r>
              <a:rPr lang="fi-FI" dirty="0" err="1" smtClean="0"/>
              <a:t>although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WP29 </a:t>
            </a:r>
            <a:r>
              <a:rPr lang="fi-FI" dirty="0" err="1" smtClean="0"/>
              <a:t>consultation</a:t>
            </a:r>
            <a:r>
              <a:rPr lang="fi-FI" dirty="0" smtClean="0"/>
              <a:t> and General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Regulation</a:t>
            </a:r>
            <a:r>
              <a:rPr lang="fi-FI" dirty="0" smtClean="0"/>
              <a:t> </a:t>
            </a:r>
            <a:r>
              <a:rPr lang="fi-FI" dirty="0" err="1" smtClean="0"/>
              <a:t>probably</a:t>
            </a:r>
            <a:r>
              <a:rPr lang="fi-FI" dirty="0" smtClean="0"/>
              <a:t> </a:t>
            </a:r>
            <a:r>
              <a:rPr lang="fi-FI" dirty="0" err="1" smtClean="0"/>
              <a:t>results</a:t>
            </a:r>
            <a:r>
              <a:rPr lang="fi-FI" dirty="0" smtClean="0"/>
              <a:t> to </a:t>
            </a:r>
            <a:r>
              <a:rPr lang="fi-FI" dirty="0" err="1" smtClean="0"/>
              <a:t>some</a:t>
            </a:r>
            <a:r>
              <a:rPr lang="fi-FI" dirty="0" smtClean="0"/>
              <a:t> </a:t>
            </a:r>
            <a:r>
              <a:rPr lang="fi-FI" dirty="0" err="1" smtClean="0"/>
              <a:t>updates</a:t>
            </a:r>
            <a:endParaRPr lang="fi-FI" dirty="0" smtClean="0"/>
          </a:p>
          <a:p>
            <a:endParaRPr lang="fi-FI" dirty="0"/>
          </a:p>
          <a:p>
            <a:r>
              <a:rPr lang="fi-FI" dirty="0" smtClean="0"/>
              <a:t>Q: Will </a:t>
            </a:r>
            <a:r>
              <a:rPr lang="fi-FI" dirty="0" err="1" smtClean="0"/>
              <a:t>there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a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”</a:t>
            </a:r>
            <a:r>
              <a:rPr lang="fi-FI" dirty="0" err="1" smtClean="0"/>
              <a:t>higher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r>
              <a:rPr lang="fi-FI" dirty="0" smtClean="0"/>
              <a:t> of </a:t>
            </a:r>
            <a:r>
              <a:rPr lang="fi-FI" dirty="0" err="1" smtClean="0"/>
              <a:t>assurance</a:t>
            </a:r>
            <a:r>
              <a:rPr lang="fi-FI" dirty="0" smtClean="0"/>
              <a:t>”</a:t>
            </a:r>
          </a:p>
          <a:p>
            <a:r>
              <a:rPr lang="fi-FI" dirty="0" smtClean="0"/>
              <a:t>A: </a:t>
            </a:r>
            <a:r>
              <a:rPr lang="fi-FI" dirty="0" err="1" smtClean="0"/>
              <a:t>Another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an </a:t>
            </a:r>
            <a:r>
              <a:rPr lang="fi-FI" dirty="0" err="1" smtClean="0"/>
              <a:t>obligation</a:t>
            </a:r>
            <a:r>
              <a:rPr lang="fi-FI" dirty="0" smtClean="0"/>
              <a:t> to </a:t>
            </a:r>
            <a:r>
              <a:rPr lang="fi-FI" dirty="0" err="1" smtClean="0"/>
              <a:t>audit</a:t>
            </a:r>
            <a:r>
              <a:rPr lang="fi-FI" dirty="0" smtClean="0"/>
              <a:t> for </a:t>
            </a:r>
            <a:r>
              <a:rPr lang="fi-FI" dirty="0" err="1" smtClean="0"/>
              <a:t>SPs</a:t>
            </a:r>
            <a:r>
              <a:rPr lang="fi-FI" dirty="0" smtClean="0"/>
              <a:t> is </a:t>
            </a:r>
            <a:r>
              <a:rPr lang="fi-FI" dirty="0" err="1" smtClean="0"/>
              <a:t>suggested</a:t>
            </a:r>
            <a:r>
              <a:rPr lang="fi-FI" dirty="0" smtClean="0"/>
              <a:t>…</a:t>
            </a:r>
          </a:p>
          <a:p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3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r>
              <a:rPr lang="fi-FI" dirty="0" smtClean="0"/>
              <a:t> and </a:t>
            </a:r>
            <a:br>
              <a:rPr lang="fi-FI" dirty="0" smtClean="0"/>
            </a:br>
            <a:r>
              <a:rPr lang="fi-FI" dirty="0" err="1" smtClean="0"/>
              <a:t>the</a:t>
            </a:r>
            <a:r>
              <a:rPr lang="fi-FI" dirty="0" smtClean="0"/>
              <a:t>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directive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5072"/>
          <a:stretch/>
        </p:blipFill>
        <p:spPr>
          <a:xfrm>
            <a:off x="6444208" y="1268760"/>
            <a:ext cx="2448272" cy="244827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1373188"/>
            <a:ext cx="532636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00000"/>
              <a:buFont typeface="Times" charset="0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Times" charset="0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i-FI" sz="1800" kern="0" dirty="0" err="1" smtClean="0"/>
              <a:t>CoCo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based</a:t>
            </a:r>
            <a:r>
              <a:rPr lang="fi-FI" sz="1800" kern="0" dirty="0" smtClean="0"/>
              <a:t> on </a:t>
            </a:r>
            <a:r>
              <a:rPr lang="fi-FI" sz="1800" kern="0" dirty="0" err="1" smtClean="0"/>
              <a:t>the</a:t>
            </a:r>
            <a:r>
              <a:rPr lang="fi-FI" sz="1800" kern="0" dirty="0" smtClean="0"/>
              <a:t> EU Data </a:t>
            </a:r>
            <a:r>
              <a:rPr lang="fi-FI" sz="1800" kern="0" dirty="0" err="1" smtClean="0"/>
              <a:t>protection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directive</a:t>
            </a:r>
            <a:r>
              <a:rPr lang="fi-FI" sz="1800" kern="0" dirty="0" smtClean="0"/>
              <a:t> (95/46/EC)</a:t>
            </a:r>
          </a:p>
          <a:p>
            <a:r>
              <a:rPr lang="fi-FI" sz="1800" kern="0" dirty="0" smtClean="0"/>
              <a:t>An SP </a:t>
            </a:r>
            <a:r>
              <a:rPr lang="fi-FI" sz="1800" kern="0" dirty="0" err="1" smtClean="0"/>
              <a:t>can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commit</a:t>
            </a:r>
            <a:r>
              <a:rPr lang="fi-FI" sz="1800" kern="0" dirty="0" smtClean="0"/>
              <a:t> to </a:t>
            </a:r>
            <a:r>
              <a:rPr lang="fi-FI" sz="1800" kern="0" dirty="0" err="1" smtClean="0"/>
              <a:t>the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CoCo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if</a:t>
            </a:r>
            <a:r>
              <a:rPr lang="fi-FI" sz="1800" kern="0" dirty="0" smtClean="0"/>
              <a:t> it is </a:t>
            </a:r>
            <a:r>
              <a:rPr lang="fi-FI" sz="1800" kern="0" dirty="0" err="1" smtClean="0"/>
              <a:t>established</a:t>
            </a:r>
            <a:r>
              <a:rPr lang="fi-FI" sz="1800" kern="0" dirty="0" smtClean="0"/>
              <a:t> in an EEA </a:t>
            </a:r>
            <a:r>
              <a:rPr lang="fi-FI" sz="1800" kern="0" dirty="0" smtClean="0"/>
              <a:t>country (*)</a:t>
            </a:r>
            <a:endParaRPr lang="fi-FI" sz="1800" kern="0" dirty="0" smtClean="0"/>
          </a:p>
          <a:p>
            <a:r>
              <a:rPr lang="fi-FI" sz="1800" kern="0" dirty="0" smtClean="0"/>
              <a:t>EU </a:t>
            </a:r>
            <a:r>
              <a:rPr lang="fi-FI" sz="1800" kern="0" dirty="0" smtClean="0"/>
              <a:t>is </a:t>
            </a:r>
            <a:r>
              <a:rPr lang="fi-FI" sz="1800" kern="0" dirty="0" err="1" smtClean="0"/>
              <a:t>currently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revising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its</a:t>
            </a:r>
            <a:r>
              <a:rPr lang="fi-FI" sz="1800" kern="0" dirty="0" smtClean="0"/>
              <a:t> data </a:t>
            </a:r>
            <a:r>
              <a:rPr lang="fi-FI" sz="1800" kern="0" dirty="0" err="1" smtClean="0"/>
              <a:t>protection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law</a:t>
            </a:r>
            <a:endParaRPr lang="fi-FI" sz="1800" kern="0" dirty="0" smtClean="0"/>
          </a:p>
          <a:p>
            <a:pPr lvl="1"/>
            <a:r>
              <a:rPr lang="fi-FI" sz="1800" kern="0" dirty="0" err="1" smtClean="0"/>
              <a:t>We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are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following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the</a:t>
            </a:r>
            <a:r>
              <a:rPr lang="fi-FI" sz="1800" kern="0" dirty="0" smtClean="0"/>
              <a:t> </a:t>
            </a:r>
            <a:r>
              <a:rPr lang="fi-FI" sz="1800" kern="0" dirty="0" err="1" smtClean="0"/>
              <a:t>development</a:t>
            </a:r>
            <a:endParaRPr lang="en-US" sz="1800" kern="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1342179"/>
              </p:ext>
            </p:extLst>
          </p:nvPr>
        </p:nvGraphicFramePr>
        <p:xfrm>
          <a:off x="685800" y="3824064"/>
          <a:ext cx="820668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5068"/>
                <a:gridCol w="3041257"/>
                <a:gridCol w="2580355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Service</a:t>
                      </a:r>
                      <a:r>
                        <a:rPr lang="fi-FI" sz="1600" baseline="0" dirty="0" smtClean="0"/>
                        <a:t> Provider </a:t>
                      </a:r>
                      <a:br>
                        <a:rPr lang="fi-FI" sz="1600" baseline="0" dirty="0" smtClean="0"/>
                      </a:br>
                      <a:r>
                        <a:rPr lang="fi-FI" sz="1600" baseline="0" dirty="0" smtClean="0"/>
                        <a:t>in EEA (*)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Service Provider outside EEA(*)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Home </a:t>
                      </a:r>
                      <a:r>
                        <a:rPr lang="fi-FI" sz="1600" dirty="0" err="1" smtClean="0"/>
                        <a:t>Organisation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smtClean="0"/>
                        <a:t>in </a:t>
                      </a:r>
                      <a:r>
                        <a:rPr lang="fi-FI" sz="1600" smtClean="0"/>
                        <a:t>EEA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 err="1" smtClean="0"/>
                        <a:t>Primary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focus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 err="1" smtClean="0"/>
                        <a:t>Not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supported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by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the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current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CoCo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alone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Home </a:t>
                      </a:r>
                      <a:r>
                        <a:rPr lang="fi-FI" sz="1600" dirty="0" err="1" smtClean="0"/>
                        <a:t>Organisation</a:t>
                      </a:r>
                      <a:r>
                        <a:rPr lang="fi-FI" sz="1600" dirty="0" smtClean="0"/>
                        <a:t> outside EEA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 err="1" smtClean="0"/>
                        <a:t>Not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the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primary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focus</a:t>
                      </a:r>
                      <a:r>
                        <a:rPr lang="fi-FI" sz="1600" dirty="0" smtClean="0"/>
                        <a:t>, </a:t>
                      </a:r>
                      <a:r>
                        <a:rPr lang="fi-FI" sz="1600" dirty="0" err="1" smtClean="0"/>
                        <a:t>but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EU’s</a:t>
                      </a:r>
                      <a:r>
                        <a:rPr lang="fi-FI" sz="1600" dirty="0" smtClean="0"/>
                        <a:t> data </a:t>
                      </a:r>
                      <a:r>
                        <a:rPr lang="fi-FI" sz="1600" dirty="0" err="1" smtClean="0"/>
                        <a:t>protection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laws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may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convince</a:t>
                      </a:r>
                      <a:r>
                        <a:rPr lang="fi-FI" sz="1600" baseline="0" dirty="0" smtClean="0"/>
                        <a:t> </a:t>
                      </a:r>
                      <a:r>
                        <a:rPr lang="fi-FI" sz="1600" baseline="0" dirty="0" err="1" smtClean="0"/>
                        <a:t>some</a:t>
                      </a:r>
                      <a:r>
                        <a:rPr lang="fi-FI" sz="1600" baseline="0" dirty="0" smtClean="0"/>
                        <a:t> </a:t>
                      </a:r>
                      <a:r>
                        <a:rPr lang="fi-FI" sz="1600" baseline="0" dirty="0" err="1" smtClean="0"/>
                        <a:t>HOs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 err="1" smtClean="0"/>
                        <a:t>Vague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or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not</a:t>
                      </a:r>
                      <a:r>
                        <a:rPr lang="fi-FI" sz="1600" dirty="0" smtClean="0"/>
                        <a:t> </a:t>
                      </a:r>
                      <a:r>
                        <a:rPr lang="fi-FI" sz="1600" dirty="0" err="1" smtClean="0"/>
                        <a:t>supported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7935" y="5949280"/>
            <a:ext cx="7332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/>
              <a:t>(*) </a:t>
            </a:r>
            <a:r>
              <a:rPr lang="fi-FI" sz="1800" dirty="0" err="1" smtClean="0"/>
              <a:t>or</a:t>
            </a:r>
            <a:r>
              <a:rPr lang="fi-FI" sz="1800" dirty="0" smtClean="0"/>
              <a:t> </a:t>
            </a:r>
            <a:r>
              <a:rPr lang="fi-FI" sz="1800" dirty="0" err="1" smtClean="0"/>
              <a:t>the</a:t>
            </a:r>
            <a:r>
              <a:rPr lang="fi-FI" sz="1800" dirty="0" smtClean="0"/>
              <a:t> EC </a:t>
            </a:r>
            <a:r>
              <a:rPr lang="fi-FI" sz="1800" dirty="0" err="1" smtClean="0"/>
              <a:t>whitelist</a:t>
            </a:r>
            <a:r>
              <a:rPr lang="fi-FI" sz="1800" dirty="0" smtClean="0"/>
              <a:t> of </a:t>
            </a:r>
            <a:r>
              <a:rPr lang="fi-FI" sz="1800" dirty="0" err="1" smtClean="0"/>
              <a:t>countries</a:t>
            </a:r>
            <a:r>
              <a:rPr lang="fi-FI" sz="1800" dirty="0" smtClean="0"/>
              <a:t>:</a:t>
            </a:r>
          </a:p>
          <a:p>
            <a:r>
              <a:rPr lang="en-US" sz="1400" dirty="0"/>
              <a:t>http://ec.europa.eu/justice/data-protection/document/international-transfers/adequacy/index_en.htm</a:t>
            </a:r>
          </a:p>
        </p:txBody>
      </p:sp>
    </p:spTree>
    <p:extLst>
      <p:ext uri="{BB962C8B-B14F-4D97-AF65-F5344CB8AC3E}">
        <p14:creationId xmlns:p14="http://schemas.microsoft.com/office/powerpoint/2010/main" val="369847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Federations</a:t>
            </a:r>
            <a:r>
              <a:rPr lang="fi-FI" dirty="0" smtClean="0"/>
              <a:t> </a:t>
            </a:r>
            <a:r>
              <a:rPr lang="fi-FI" err="1" smtClean="0"/>
              <a:t>are</a:t>
            </a:r>
            <a:r>
              <a:rPr lang="fi-FI" smtClean="0"/>
              <a:t> different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1615" y="1373188"/>
            <a:ext cx="5256585" cy="4114800"/>
          </a:xfrm>
        </p:spPr>
        <p:txBody>
          <a:bodyPr/>
          <a:lstStyle/>
          <a:p>
            <a:r>
              <a:rPr lang="fi-FI" dirty="0" err="1" smtClean="0"/>
              <a:t>Some</a:t>
            </a:r>
            <a:r>
              <a:rPr lang="fi-FI" dirty="0" smtClean="0"/>
              <a:t> federation </a:t>
            </a:r>
            <a:r>
              <a:rPr lang="fi-FI" dirty="0" err="1" smtClean="0"/>
              <a:t>policies</a:t>
            </a:r>
            <a:r>
              <a:rPr lang="fi-FI" dirty="0" smtClean="0"/>
              <a:t> </a:t>
            </a:r>
            <a:r>
              <a:rPr lang="fi-FI" dirty="0" err="1" smtClean="0"/>
              <a:t>cover</a:t>
            </a:r>
            <a:r>
              <a:rPr lang="fi-FI" dirty="0" smtClean="0"/>
              <a:t>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issues</a:t>
            </a:r>
            <a:r>
              <a:rPr lang="fi-FI" dirty="0" smtClean="0"/>
              <a:t> </a:t>
            </a:r>
            <a:r>
              <a:rPr lang="fi-FI" dirty="0" err="1" smtClean="0"/>
              <a:t>already</a:t>
            </a:r>
            <a:endParaRPr lang="fi-FI" dirty="0" smtClean="0"/>
          </a:p>
          <a:p>
            <a:r>
              <a:rPr lang="fi-FI" dirty="0" err="1" smtClean="0"/>
              <a:t>Some</a:t>
            </a:r>
            <a:r>
              <a:rPr lang="fi-FI" dirty="0" smtClean="0"/>
              <a:t> federation </a:t>
            </a:r>
            <a:r>
              <a:rPr lang="fi-FI" dirty="0" err="1" smtClean="0"/>
              <a:t>policies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silent</a:t>
            </a:r>
            <a:r>
              <a:rPr lang="fi-FI" dirty="0" smtClean="0"/>
              <a:t> on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</a:p>
          <a:p>
            <a:pPr lvl="1"/>
            <a:r>
              <a:rPr lang="fi-FI" dirty="0" err="1" smtClean="0"/>
              <a:t>Or</a:t>
            </a:r>
            <a:r>
              <a:rPr lang="fi-FI" dirty="0" smtClean="0"/>
              <a:t> just </a:t>
            </a:r>
            <a:r>
              <a:rPr lang="fi-FI" dirty="0" err="1" smtClean="0"/>
              <a:t>say</a:t>
            </a:r>
            <a:r>
              <a:rPr lang="fi-FI" dirty="0" smtClean="0"/>
              <a:t> ”</a:t>
            </a:r>
            <a:r>
              <a:rPr lang="fi-FI" dirty="0" err="1" smtClean="0"/>
              <a:t>IdPs</a:t>
            </a:r>
            <a:r>
              <a:rPr lang="fi-FI" dirty="0" smtClean="0"/>
              <a:t> and </a:t>
            </a:r>
            <a:r>
              <a:rPr lang="fi-FI" dirty="0" err="1" smtClean="0"/>
              <a:t>SPs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comply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law</a:t>
            </a:r>
            <a:r>
              <a:rPr lang="fi-FI" dirty="0" smtClean="0"/>
              <a:t>”</a:t>
            </a:r>
          </a:p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tries</a:t>
            </a:r>
            <a:r>
              <a:rPr lang="fi-FI" dirty="0" smtClean="0"/>
              <a:t> to </a:t>
            </a:r>
            <a:r>
              <a:rPr lang="fi-FI" dirty="0" err="1" smtClean="0"/>
              <a:t>introduce</a:t>
            </a:r>
            <a:r>
              <a:rPr lang="fi-FI" dirty="0" smtClean="0"/>
              <a:t> a data </a:t>
            </a:r>
            <a:r>
              <a:rPr lang="fi-FI" dirty="0" err="1" smtClean="0"/>
              <a:t>protection</a:t>
            </a:r>
            <a:r>
              <a:rPr lang="fi-FI" dirty="0" smtClean="0"/>
              <a:t>  </a:t>
            </a:r>
            <a:r>
              <a:rPr lang="fi-FI" dirty="0" err="1" smtClean="0"/>
              <a:t>overlay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(</a:t>
            </a:r>
            <a:r>
              <a:rPr lang="fi-FI" dirty="0" err="1" smtClean="0"/>
              <a:t>fragmented</a:t>
            </a:r>
            <a:r>
              <a:rPr lang="fi-FI" dirty="0" smtClean="0"/>
              <a:t>) </a:t>
            </a:r>
            <a:r>
              <a:rPr lang="fi-FI" dirty="0" err="1" smtClean="0"/>
              <a:t>federations</a:t>
            </a:r>
            <a:endParaRPr lang="fi-FI" dirty="0" smtClean="0"/>
          </a:p>
          <a:p>
            <a:pPr lvl="1"/>
            <a:r>
              <a:rPr lang="fi-FI" dirty="0" smtClean="0"/>
              <a:t>For cross-federation/</a:t>
            </a:r>
            <a:r>
              <a:rPr lang="fi-FI" dirty="0" err="1" smtClean="0"/>
              <a:t>jurisdiction</a:t>
            </a:r>
            <a:r>
              <a:rPr lang="fi-FI" dirty="0" smtClean="0"/>
              <a:t> </a:t>
            </a:r>
            <a:r>
              <a:rPr lang="fi-FI" dirty="0" err="1" smtClean="0"/>
              <a:t>interoperability</a:t>
            </a:r>
            <a:endParaRPr lang="fi-FI" dirty="0" smtClean="0"/>
          </a:p>
          <a:p>
            <a:r>
              <a:rPr lang="fi-FI" dirty="0" err="1" smtClean="0"/>
              <a:t>Federations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incorporate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to </a:t>
            </a:r>
            <a:r>
              <a:rPr lang="fi-FI" dirty="0" err="1" smtClean="0"/>
              <a:t>their</a:t>
            </a:r>
            <a:r>
              <a:rPr lang="fi-FI" dirty="0" smtClean="0"/>
              <a:t> </a:t>
            </a:r>
            <a:r>
              <a:rPr lang="fi-FI" dirty="0" err="1" smtClean="0"/>
              <a:t>national</a:t>
            </a:r>
            <a:r>
              <a:rPr lang="fi-FI" dirty="0" smtClean="0"/>
              <a:t> </a:t>
            </a:r>
            <a:r>
              <a:rPr lang="fi-FI" dirty="0" err="1" smtClean="0"/>
              <a:t>policies</a:t>
            </a:r>
            <a:r>
              <a:rPr lang="fi-FI" dirty="0" smtClean="0"/>
              <a:t>,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wish</a:t>
            </a:r>
            <a:endParaRPr lang="fi-FI" dirty="0" smtClean="0"/>
          </a:p>
          <a:p>
            <a:pPr lvl="1"/>
            <a:r>
              <a:rPr lang="fi-FI" dirty="0" smtClean="0"/>
              <a:t>CC BY-SA 3.0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685800" y="2006340"/>
            <a:ext cx="0" cy="30243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85800" y="5030676"/>
            <a:ext cx="17259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 rot="16200000">
            <a:off x="-1285366" y="3165687"/>
            <a:ext cx="3473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Federation </a:t>
            </a:r>
            <a:r>
              <a:rPr lang="fi-FI" sz="2000" err="1" smtClean="0"/>
              <a:t>policy</a:t>
            </a:r>
            <a:r>
              <a:rPr lang="fi-FI" sz="2000" smtClean="0"/>
              <a:t> coverage</a:t>
            </a:r>
            <a:endParaRPr lang="en-US" sz="2000"/>
          </a:p>
        </p:txBody>
      </p:sp>
      <p:sp>
        <p:nvSpPr>
          <p:cNvPr id="11" name="Rectangle 10"/>
          <p:cNvSpPr/>
          <p:nvPr/>
        </p:nvSpPr>
        <p:spPr bwMode="auto">
          <a:xfrm rot="16200000">
            <a:off x="171988" y="3997538"/>
            <a:ext cx="1656184" cy="3750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Federation A</a:t>
            </a: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16200000">
            <a:off x="207992" y="3529487"/>
            <a:ext cx="2592286" cy="3750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Federation B</a:t>
            </a: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6200000">
            <a:off x="923426" y="3740865"/>
            <a:ext cx="2169530" cy="3750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Federation C</a:t>
            </a: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683568" y="3140968"/>
            <a:ext cx="2391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267744" y="28436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smtClean="0"/>
              <a:t>CoCo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91343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directive</a:t>
            </a:r>
            <a:r>
              <a:rPr lang="fi-FI" dirty="0" smtClean="0"/>
              <a:t> and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Legal </a:t>
            </a:r>
            <a:r>
              <a:rPr lang="fi-FI" dirty="0" err="1" smtClean="0"/>
              <a:t>foundations</a:t>
            </a:r>
            <a:r>
              <a:rPr lang="fi-FI" dirty="0" smtClean="0"/>
              <a:t>. </a:t>
            </a:r>
          </a:p>
          <a:p>
            <a:r>
              <a:rPr lang="fi-FI" dirty="0" err="1" smtClean="0"/>
              <a:t>Obligations</a:t>
            </a:r>
            <a:r>
              <a:rPr lang="fi-FI" dirty="0" smtClean="0"/>
              <a:t> for an SP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commits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EU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directive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err="1" smtClean="0"/>
              <a:t>Definitions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b="1" dirty="0" err="1" smtClean="0"/>
              <a:t>Definitions</a:t>
            </a:r>
            <a:r>
              <a:rPr lang="fi-FI" b="1" dirty="0" smtClean="0"/>
              <a:t> (</a:t>
            </a:r>
            <a:r>
              <a:rPr lang="fi-FI" b="1" dirty="0" err="1" smtClean="0"/>
              <a:t>Art</a:t>
            </a:r>
            <a:r>
              <a:rPr lang="fi-FI" b="1" dirty="0" smtClean="0"/>
              <a:t> 2a):</a:t>
            </a:r>
          </a:p>
          <a:p>
            <a:r>
              <a:rPr lang="fi-FI" b="1" dirty="0" smtClean="0"/>
              <a:t>Personal data</a:t>
            </a:r>
            <a:r>
              <a:rPr lang="fi-FI" dirty="0" smtClean="0"/>
              <a:t>: ”</a:t>
            </a:r>
            <a:r>
              <a:rPr lang="en-US" dirty="0" smtClean="0"/>
              <a:t>any information relating to an identified or identifiable natural person</a:t>
            </a:r>
            <a:r>
              <a:rPr lang="fi-FI" dirty="0" smtClean="0"/>
              <a:t>”</a:t>
            </a:r>
          </a:p>
          <a:p>
            <a:pPr marL="0" indent="0">
              <a:buNone/>
            </a:pPr>
            <a:endParaRPr lang="fi-FI" dirty="0" smtClean="0"/>
          </a:p>
          <a:p>
            <a:pPr lvl="1"/>
            <a:endParaRPr lang="fi-FI" dirty="0" smtClean="0"/>
          </a:p>
        </p:txBody>
      </p:sp>
      <p:sp>
        <p:nvSpPr>
          <p:cNvPr id="3" name="Rectangle 2"/>
          <p:cNvSpPr/>
          <p:nvPr/>
        </p:nvSpPr>
        <p:spPr bwMode="auto">
          <a:xfrm>
            <a:off x="827584" y="3212976"/>
            <a:ext cx="7920880" cy="1728192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CoCo</a:t>
            </a:r>
            <a:r>
              <a:rPr kumimoji="0" lang="fi-FI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fi-FI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approach</a:t>
            </a:r>
            <a:r>
              <a:rPr kumimoji="0" lang="fi-FI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</a:t>
            </a:r>
          </a:p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defTabSz="915988"/>
            <a:r>
              <a:rPr lang="fi-FI" sz="2000" dirty="0" smtClean="0">
                <a:latin typeface="+mj-lt"/>
              </a:rPr>
              <a:t>To </a:t>
            </a:r>
            <a:r>
              <a:rPr lang="fi-FI" sz="2000" dirty="0" err="1" smtClean="0">
                <a:latin typeface="+mj-lt"/>
              </a:rPr>
              <a:t>be</a:t>
            </a:r>
            <a:r>
              <a:rPr lang="fi-FI" sz="2000" dirty="0" smtClean="0">
                <a:latin typeface="+mj-lt"/>
              </a:rPr>
              <a:t> in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safe</a:t>
            </a:r>
            <a:r>
              <a:rPr lang="fi-FI" sz="2000" dirty="0" smtClean="0">
                <a:latin typeface="+mj-lt"/>
              </a:rPr>
              <a:t> side, </a:t>
            </a:r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assumes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all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attributes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released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by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HO </a:t>
            </a:r>
            <a:r>
              <a:rPr lang="fi-FI" sz="2000" dirty="0" err="1" smtClean="0">
                <a:latin typeface="+mj-lt"/>
              </a:rPr>
              <a:t>qualify</a:t>
            </a:r>
            <a:r>
              <a:rPr lang="fi-FI" sz="2000" dirty="0" smtClean="0">
                <a:latin typeface="+mj-lt"/>
              </a:rPr>
              <a:t> as </a:t>
            </a:r>
            <a:r>
              <a:rPr lang="fi-FI" sz="2000" dirty="0" err="1" smtClean="0">
                <a:latin typeface="+mj-lt"/>
              </a:rPr>
              <a:t>personal</a:t>
            </a:r>
            <a:r>
              <a:rPr lang="fi-FI" sz="2000" dirty="0" smtClean="0">
                <a:latin typeface="+mj-lt"/>
              </a:rPr>
              <a:t> data </a:t>
            </a:r>
            <a:r>
              <a:rPr lang="en-US" sz="2000" dirty="0">
                <a:latin typeface="+mj-lt"/>
              </a:rPr>
              <a:t>(even SAML2 persistent ID or </a:t>
            </a:r>
            <a:r>
              <a:rPr lang="en-US" sz="2000" dirty="0" err="1">
                <a:latin typeface="+mj-lt"/>
              </a:rPr>
              <a:t>eduPersonAffiliation</a:t>
            </a:r>
            <a:r>
              <a:rPr lang="en-US" sz="2000" dirty="0">
                <a:latin typeface="+mj-lt"/>
              </a:rPr>
              <a:t> alone</a:t>
            </a:r>
            <a:r>
              <a:rPr lang="en-US" sz="2000" dirty="0" smtClean="0">
                <a:latin typeface="+mj-lt"/>
              </a:rPr>
              <a:t>).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69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EU Data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directive</a:t>
            </a:r>
            <a:r>
              <a:rPr lang="fi-FI" dirty="0"/>
              <a:t/>
            </a:r>
            <a:br>
              <a:rPr lang="fi-FI" dirty="0"/>
            </a:br>
            <a:r>
              <a:rPr lang="fi-FI" dirty="0" err="1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b="1" dirty="0" err="1" smtClean="0"/>
              <a:t>Definitions</a:t>
            </a:r>
            <a:r>
              <a:rPr lang="fi-FI" b="1" dirty="0" smtClean="0"/>
              <a:t> (</a:t>
            </a:r>
            <a:r>
              <a:rPr lang="fi-FI" b="1" dirty="0" err="1" smtClean="0"/>
              <a:t>Art</a:t>
            </a:r>
            <a:r>
              <a:rPr lang="fi-FI" b="1" dirty="0" smtClean="0"/>
              <a:t> 2 </a:t>
            </a:r>
            <a:r>
              <a:rPr lang="fi-FI" b="1" dirty="0" err="1" smtClean="0"/>
              <a:t>d,e</a:t>
            </a:r>
            <a:r>
              <a:rPr lang="fi-FI" b="1" dirty="0" smtClean="0"/>
              <a:t>): </a:t>
            </a:r>
          </a:p>
          <a:p>
            <a:r>
              <a:rPr lang="fi-FI" b="1" dirty="0" smtClean="0"/>
              <a:t>Data </a:t>
            </a:r>
            <a:r>
              <a:rPr lang="fi-FI" b="1" dirty="0"/>
              <a:t>Controller</a:t>
            </a:r>
            <a:r>
              <a:rPr lang="fi-FI" dirty="0"/>
              <a:t>: </a:t>
            </a:r>
            <a:r>
              <a:rPr lang="fi-FI" dirty="0" err="1"/>
              <a:t>organisation</a:t>
            </a:r>
            <a:r>
              <a:rPr lang="fi-FI" dirty="0"/>
              <a:t> ”</a:t>
            </a:r>
            <a:r>
              <a:rPr lang="fi-FI" dirty="0" err="1"/>
              <a:t>which</a:t>
            </a:r>
            <a:r>
              <a:rPr lang="fi-FI" dirty="0"/>
              <a:t> </a:t>
            </a:r>
            <a:r>
              <a:rPr lang="en-US" dirty="0"/>
              <a:t>alone or </a:t>
            </a:r>
            <a:r>
              <a:rPr lang="en-US" u="sng" dirty="0"/>
              <a:t>jointly with others </a:t>
            </a:r>
            <a:r>
              <a:rPr lang="en-US" dirty="0"/>
              <a:t>determines the purposes and means of the processing of personal data</a:t>
            </a:r>
            <a:r>
              <a:rPr lang="en-US" dirty="0" smtClean="0"/>
              <a:t>”</a:t>
            </a:r>
          </a:p>
          <a:p>
            <a:r>
              <a:rPr lang="fi-FI" b="1" dirty="0" smtClean="0"/>
              <a:t>Data </a:t>
            </a:r>
            <a:r>
              <a:rPr lang="fi-FI" b="1" dirty="0" err="1" smtClean="0"/>
              <a:t>Processor</a:t>
            </a:r>
            <a:r>
              <a:rPr lang="fi-FI" dirty="0" smtClean="0"/>
              <a:t>: </a:t>
            </a:r>
            <a:r>
              <a:rPr lang="fi-FI" dirty="0" err="1" smtClean="0"/>
              <a:t>organisation</a:t>
            </a:r>
            <a:r>
              <a:rPr lang="fi-FI" dirty="0" smtClean="0"/>
              <a:t> </a:t>
            </a:r>
            <a:r>
              <a:rPr lang="en-US" dirty="0" smtClean="0"/>
              <a:t>“which </a:t>
            </a:r>
            <a:r>
              <a:rPr lang="en-US" dirty="0"/>
              <a:t>processes personal data on behalf of the </a:t>
            </a:r>
            <a:r>
              <a:rPr lang="en-US" dirty="0" smtClean="0"/>
              <a:t>controller”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827584" y="3717032"/>
            <a:ext cx="7920880" cy="252028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5988"/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 defTabSz="915988"/>
            <a:endParaRPr lang="en-US" sz="2000" dirty="0">
              <a:latin typeface="+mj-lt"/>
            </a:endParaRPr>
          </a:p>
          <a:p>
            <a:pPr defTabSz="915988"/>
            <a:r>
              <a:rPr lang="en-US" sz="2000" dirty="0">
                <a:latin typeface="+mj-lt"/>
              </a:rPr>
              <a:t>HO </a:t>
            </a:r>
            <a:r>
              <a:rPr lang="en-US" sz="2000" dirty="0" smtClean="0">
                <a:latin typeface="+mj-lt"/>
              </a:rPr>
              <a:t>is a data controller</a:t>
            </a:r>
          </a:p>
          <a:p>
            <a:pPr marL="342900" indent="-342900" defTabSz="915988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which may have outsourced </a:t>
            </a:r>
            <a:r>
              <a:rPr lang="en-US" sz="2000" dirty="0" err="1" smtClean="0">
                <a:latin typeface="+mj-lt"/>
              </a:rPr>
              <a:t>IdP</a:t>
            </a:r>
            <a:r>
              <a:rPr lang="en-US" sz="2000" dirty="0" smtClean="0">
                <a:latin typeface="+mj-lt"/>
              </a:rPr>
              <a:t> operations to a subcontractor or the federation operator (possibly a data processor)</a:t>
            </a:r>
          </a:p>
          <a:p>
            <a:pPr defTabSz="915988"/>
            <a:r>
              <a:rPr lang="en-US" sz="2000" dirty="0" smtClean="0">
                <a:latin typeface="+mj-lt"/>
              </a:rPr>
              <a:t>SP is a data controller</a:t>
            </a:r>
          </a:p>
          <a:p>
            <a:pPr marL="342900" indent="-342900" defTabSz="915988">
              <a:buFont typeface="Arial" panose="020B0604020202020204" pitchFamily="34" charset="0"/>
              <a:buChar char="•"/>
            </a:pPr>
            <a:r>
              <a:rPr lang="fi-FI" sz="2000" dirty="0" err="1" smtClean="0">
                <a:latin typeface="+mj-lt"/>
              </a:rPr>
              <a:t>However</a:t>
            </a:r>
            <a:r>
              <a:rPr lang="fi-FI" sz="2000" dirty="0" smtClean="0">
                <a:latin typeface="+mj-lt"/>
              </a:rPr>
              <a:t>, HO and SP </a:t>
            </a:r>
            <a:r>
              <a:rPr lang="fi-FI" sz="2000" dirty="0" err="1" smtClean="0">
                <a:latin typeface="+mj-lt"/>
              </a:rPr>
              <a:t>can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override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this</a:t>
            </a:r>
            <a:r>
              <a:rPr lang="fi-FI" sz="2000" dirty="0" smtClean="0">
                <a:latin typeface="+mj-lt"/>
              </a:rPr>
              <a:t> and </a:t>
            </a:r>
            <a:r>
              <a:rPr lang="fi-FI" sz="2000" dirty="0" err="1" smtClean="0">
                <a:latin typeface="+mj-lt"/>
              </a:rPr>
              <a:t>agree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else</a:t>
            </a:r>
            <a:endParaRPr lang="en-US" sz="2000" dirty="0">
              <a:latin typeface="+mj-lt"/>
            </a:endParaRPr>
          </a:p>
          <a:p>
            <a:pPr defTabSz="915988"/>
            <a:r>
              <a:rPr lang="en-US" sz="2000" dirty="0">
                <a:latin typeface="+mj-lt"/>
              </a:rPr>
              <a:t>Federation (and </a:t>
            </a:r>
            <a:r>
              <a:rPr lang="en-US" sz="2000" dirty="0" err="1">
                <a:latin typeface="+mj-lt"/>
              </a:rPr>
              <a:t>interfederation</a:t>
            </a:r>
            <a:r>
              <a:rPr lang="en-US" sz="2000" dirty="0">
                <a:latin typeface="+mj-lt"/>
              </a:rPr>
              <a:t>) may be </a:t>
            </a:r>
            <a:r>
              <a:rPr lang="en-US" sz="2000" dirty="0" smtClean="0">
                <a:latin typeface="+mj-lt"/>
              </a:rPr>
              <a:t>a joint </a:t>
            </a:r>
            <a:r>
              <a:rPr lang="en-US" sz="2000" dirty="0">
                <a:latin typeface="+mj-lt"/>
              </a:rPr>
              <a:t>data controller</a:t>
            </a:r>
          </a:p>
          <a:p>
            <a:pPr defTabSz="915988"/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00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EU Data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directive</a:t>
            </a:r>
            <a:r>
              <a:rPr lang="fi-FI" dirty="0"/>
              <a:t/>
            </a:r>
            <a:br>
              <a:rPr lang="fi-FI" dirty="0"/>
            </a:br>
            <a:r>
              <a:rPr lang="fi-FI" dirty="0" err="1" smtClean="0"/>
              <a:t>Purpose</a:t>
            </a:r>
            <a:r>
              <a:rPr lang="fi-FI" dirty="0" smtClean="0"/>
              <a:t> of </a:t>
            </a:r>
            <a:r>
              <a:rPr lang="fi-FI" dirty="0" err="1" smtClean="0"/>
              <a:t>processing</a:t>
            </a:r>
            <a:r>
              <a:rPr lang="fi-FI" dirty="0" smtClean="0"/>
              <a:t> </a:t>
            </a:r>
            <a:r>
              <a:rPr lang="fi-FI" dirty="0" err="1" smtClean="0"/>
              <a:t>personal</a:t>
            </a:r>
            <a:r>
              <a:rPr lang="fi-FI" dirty="0" smtClean="0"/>
              <a:t> data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fi-FI" dirty="0" smtClean="0"/>
          </a:p>
          <a:p>
            <a:pPr>
              <a:buFontTx/>
              <a:buNone/>
            </a:pPr>
            <a:r>
              <a:rPr lang="fi-FI" b="1" dirty="0" err="1" smtClean="0"/>
              <a:t>Purpose</a:t>
            </a:r>
            <a:r>
              <a:rPr lang="fi-FI" b="1" dirty="0" smtClean="0"/>
              <a:t> of </a:t>
            </a:r>
            <a:r>
              <a:rPr lang="fi-FI" b="1" dirty="0" err="1" smtClean="0"/>
              <a:t>personal</a:t>
            </a:r>
            <a:r>
              <a:rPr lang="fi-FI" b="1" dirty="0" smtClean="0"/>
              <a:t> data </a:t>
            </a:r>
            <a:r>
              <a:rPr lang="fi-FI" b="1" dirty="0" err="1" smtClean="0"/>
              <a:t>processing</a:t>
            </a:r>
            <a:r>
              <a:rPr lang="fi-FI" b="1" dirty="0" smtClean="0"/>
              <a:t> (</a:t>
            </a:r>
            <a:r>
              <a:rPr lang="fi-FI" b="1" dirty="0" err="1" smtClean="0"/>
              <a:t>Art</a:t>
            </a:r>
            <a:r>
              <a:rPr lang="fi-FI" b="1" dirty="0" smtClean="0"/>
              <a:t> 6.1b)</a:t>
            </a:r>
          </a:p>
          <a:p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defined</a:t>
            </a:r>
            <a:r>
              <a:rPr lang="fi-FI" dirty="0" smtClean="0"/>
              <a:t> </a:t>
            </a:r>
            <a:r>
              <a:rPr lang="fi-FI" dirty="0" err="1" smtClean="0"/>
              <a:t>beforehand</a:t>
            </a:r>
            <a:endParaRPr lang="fi-FI" dirty="0" smtClean="0"/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stick</a:t>
            </a:r>
            <a:r>
              <a:rPr lang="fi-FI" dirty="0" smtClean="0"/>
              <a:t> to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purpose</a:t>
            </a:r>
            <a:r>
              <a:rPr lang="fi-FI" dirty="0" smtClean="0"/>
              <a:t>.</a:t>
            </a:r>
          </a:p>
          <a:p>
            <a:endParaRPr lang="fi-FI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827584" y="3717032"/>
            <a:ext cx="7920880" cy="2520280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5988"/>
            <a:r>
              <a:rPr lang="fi-FI" sz="2000" dirty="0" err="1" smtClean="0">
                <a:latin typeface="+mj-lt"/>
              </a:rPr>
              <a:t>CoCo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approach</a:t>
            </a:r>
            <a:r>
              <a:rPr lang="fi-FI" sz="2000" dirty="0" smtClean="0">
                <a:latin typeface="+mj-lt"/>
              </a:rPr>
              <a:t>:</a:t>
            </a:r>
          </a:p>
          <a:p>
            <a:pPr defTabSz="915988"/>
            <a:endParaRPr lang="fi-FI" sz="2000" dirty="0">
              <a:latin typeface="+mj-lt"/>
            </a:endParaRPr>
          </a:p>
          <a:p>
            <a:pPr defTabSz="915988"/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commits</a:t>
            </a:r>
            <a:r>
              <a:rPr lang="fi-FI" sz="2000" dirty="0" smtClean="0">
                <a:latin typeface="+mj-lt"/>
              </a:rPr>
              <a:t> to </a:t>
            </a:r>
            <a:r>
              <a:rPr lang="fi-FI" sz="2000" dirty="0" err="1" smtClean="0">
                <a:latin typeface="+mj-lt"/>
              </a:rPr>
              <a:t>process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personal</a:t>
            </a:r>
            <a:r>
              <a:rPr lang="fi-FI" sz="2000" dirty="0" smtClean="0">
                <a:latin typeface="+mj-lt"/>
              </a:rPr>
              <a:t> data for </a:t>
            </a:r>
            <a:r>
              <a:rPr lang="fi-FI" sz="2000" b="1" dirty="0" err="1" smtClean="0">
                <a:latin typeface="+mj-lt"/>
              </a:rPr>
              <a:t>enabling</a:t>
            </a:r>
            <a:r>
              <a:rPr lang="fi-FI" sz="2000" b="1" dirty="0" smtClean="0">
                <a:latin typeface="+mj-lt"/>
              </a:rPr>
              <a:t> </a:t>
            </a:r>
            <a:r>
              <a:rPr lang="fi-FI" sz="2000" b="1" dirty="0" err="1" smtClean="0">
                <a:latin typeface="+mj-lt"/>
              </a:rPr>
              <a:t>access</a:t>
            </a:r>
            <a:r>
              <a:rPr lang="fi-FI" sz="2000" b="1" dirty="0" smtClean="0">
                <a:latin typeface="+mj-lt"/>
              </a:rPr>
              <a:t> to </a:t>
            </a:r>
            <a:r>
              <a:rPr lang="fi-FI" sz="2000" b="1" dirty="0" err="1" smtClean="0">
                <a:latin typeface="+mj-lt"/>
              </a:rPr>
              <a:t>the</a:t>
            </a:r>
            <a:r>
              <a:rPr lang="fi-FI" sz="2000" b="1" dirty="0" smtClean="0">
                <a:latin typeface="+mj-lt"/>
              </a:rPr>
              <a:t> </a:t>
            </a:r>
            <a:r>
              <a:rPr lang="fi-FI" sz="2000" b="1" dirty="0" err="1" smtClean="0">
                <a:latin typeface="+mj-lt"/>
              </a:rPr>
              <a:t>service</a:t>
            </a:r>
            <a:r>
              <a:rPr lang="fi-FI" sz="2000" b="1" dirty="0" smtClean="0">
                <a:latin typeface="+mj-lt"/>
              </a:rPr>
              <a:t>.</a:t>
            </a:r>
            <a:endParaRPr lang="fi-FI" sz="2000" dirty="0" smtClean="0">
              <a:latin typeface="+mj-lt"/>
            </a:endParaRPr>
          </a:p>
          <a:p>
            <a:pPr defTabSz="915988"/>
            <a:endParaRPr lang="fi-FI" sz="2000" dirty="0" smtClean="0">
              <a:latin typeface="+mj-lt"/>
            </a:endParaRPr>
          </a:p>
          <a:p>
            <a:pPr defTabSz="915988"/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SP </a:t>
            </a:r>
            <a:r>
              <a:rPr lang="fi-FI" sz="2000" dirty="0" err="1" smtClean="0">
                <a:latin typeface="+mj-lt"/>
              </a:rPr>
              <a:t>can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deviate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from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that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purpose</a:t>
            </a:r>
            <a:r>
              <a:rPr lang="fi-FI" sz="2000" dirty="0" smtClean="0">
                <a:latin typeface="+mj-lt"/>
              </a:rPr>
              <a:t>, </a:t>
            </a:r>
            <a:r>
              <a:rPr lang="fi-FI" sz="2000" dirty="0" err="1" smtClean="0">
                <a:latin typeface="+mj-lt"/>
              </a:rPr>
              <a:t>if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user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gives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his</a:t>
            </a:r>
            <a:r>
              <a:rPr lang="fi-FI" sz="2000" dirty="0" smtClean="0">
                <a:latin typeface="+mj-lt"/>
              </a:rPr>
              <a:t>/</a:t>
            </a:r>
            <a:r>
              <a:rPr lang="fi-FI" sz="2000" dirty="0" err="1" smtClean="0">
                <a:latin typeface="+mj-lt"/>
              </a:rPr>
              <a:t>her</a:t>
            </a:r>
            <a:r>
              <a:rPr lang="fi-FI" sz="2000" dirty="0" smtClean="0">
                <a:latin typeface="+mj-lt"/>
              </a:rPr>
              <a:t> (</a:t>
            </a:r>
            <a:r>
              <a:rPr lang="fi-FI" sz="2000" dirty="0" err="1" smtClean="0">
                <a:latin typeface="+mj-lt"/>
              </a:rPr>
              <a:t>freely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given</a:t>
            </a:r>
            <a:r>
              <a:rPr lang="fi-FI" sz="2000" dirty="0" smtClean="0">
                <a:latin typeface="+mj-lt"/>
              </a:rPr>
              <a:t>) </a:t>
            </a:r>
            <a:r>
              <a:rPr lang="fi-FI" sz="2000" dirty="0" err="1" smtClean="0">
                <a:latin typeface="+mj-lt"/>
              </a:rPr>
              <a:t>consent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smtClean="0">
                <a:latin typeface="+mj-lt"/>
              </a:rPr>
              <a:t>(to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smtClean="0">
                <a:latin typeface="+mj-lt"/>
              </a:rPr>
              <a:t>SP).</a:t>
            </a:r>
            <a:endParaRPr lang="fi-FI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278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26B26F67F824EB535D081A4E3798D" ma:contentTypeVersion="27" ma:contentTypeDescription="Create a new document." ma:contentTypeScope="" ma:versionID="2692440e8e351b3e4845c7d25fc26974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GN3PLUS14-630-40</_dlc_DocId>
    <_dlc_DocIdUrl xmlns="cce05e40-4bba-48f3-9290-882e2b438b17">
      <Url>https://test.intranet.geant.net/NA1/T7/_layouts/15/DocIdRedir.aspx?ID=GN3PLUS14-630-40</Url>
      <Description>GN3PLUS14-630-40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520F585-DF60-4B25-A3D8-BB4015B478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7DEA4C-2575-4F45-9BD7-41BAD0C0079B}">
  <ds:schemaRefs>
    <ds:schemaRef ds:uri="http://schemas.microsoft.com/office/2006/metadata/properties"/>
    <ds:schemaRef ds:uri="http://schemas.microsoft.com/office/infopath/2007/PartnerControls"/>
    <ds:schemaRef ds:uri="cce05e40-4bba-48f3-9290-882e2b438b17"/>
  </ds:schemaRefs>
</ds:datastoreItem>
</file>

<file path=customXml/itemProps3.xml><?xml version="1.0" encoding="utf-8"?>
<ds:datastoreItem xmlns:ds="http://schemas.openxmlformats.org/officeDocument/2006/customXml" ds:itemID="{C51E1DFA-3437-4B67-B654-4305296B885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DFEBF93-1FCA-4458-9A4D-CC2B2BDA1CA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GÉANT_template_2013</Template>
  <TotalTime>393</TotalTime>
  <Words>2006</Words>
  <Application>Microsoft Office PowerPoint</Application>
  <PresentationFormat>On-screen Show (4:3)</PresentationFormat>
  <Paragraphs>302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Courier New</vt:lpstr>
      <vt:lpstr>Times</vt:lpstr>
      <vt:lpstr>GÉANT_template_2013</vt:lpstr>
      <vt:lpstr>GÉANT Data Protection Code of Conduct (CoCo)</vt:lpstr>
      <vt:lpstr>GEANT Data Protection Code of Conduct</vt:lpstr>
      <vt:lpstr>Data Protection Code of Conduct approach</vt:lpstr>
      <vt:lpstr>Code of Conduct and  the Data Protection directive</vt:lpstr>
      <vt:lpstr>Federations are different</vt:lpstr>
      <vt:lpstr>Data protection directive and the Code of Conduct</vt:lpstr>
      <vt:lpstr>EU Data protection directive Definitions</vt:lpstr>
      <vt:lpstr>EU Data protection directive Definitions</vt:lpstr>
      <vt:lpstr>EU Data protection directive Purpose of processing personal data</vt:lpstr>
      <vt:lpstr>EU Data protection directive  Data minimisation</vt:lpstr>
      <vt:lpstr>EU Data protection directive Data retention</vt:lpstr>
      <vt:lpstr>EU Data protection directive  Security of processing (Art 17)</vt:lpstr>
      <vt:lpstr>EU Data protection directive  Informing the data subject (Art 11)</vt:lpstr>
      <vt:lpstr>EU Data protection directive  Legal grounds (Art 7)</vt:lpstr>
      <vt:lpstr>CoCo Supporting documentation: Informing the end user in the IdP side</vt:lpstr>
      <vt:lpstr>Other obligations for the SP in the CoCo</vt:lpstr>
      <vt:lpstr>Finally… </vt:lpstr>
      <vt:lpstr>Code of Conduct technically</vt:lpstr>
      <vt:lpstr>SP’s Commitment to the CoCo is represented as an Entity Category</vt:lpstr>
      <vt:lpstr>SAML2 metadata profile for the CoCo</vt:lpstr>
      <vt:lpstr>Examples on mdui:DisplayName and mdui:Description</vt:lpstr>
      <vt:lpstr>Code of Conduct document suite</vt:lpstr>
      <vt:lpstr>CoCo doesn’t have a fixed attribute set</vt:lpstr>
      <vt:lpstr>Other CoCo resources</vt:lpstr>
      <vt:lpstr>eduGAIN Entity listing http://technical.edugain.org/entities.php</vt:lpstr>
      <vt:lpstr>GÉANT CoCo monitoring tool http://monitor.edugain.org/coco/</vt:lpstr>
      <vt:lpstr>Research communities endorsing the Code of Conduct</vt:lpstr>
      <vt:lpstr>Future plans for the Code of Conduct</vt:lpstr>
      <vt:lpstr>Work in progress:  International Code of Conduct</vt:lpstr>
      <vt:lpstr>Questions?</vt:lpstr>
      <vt:lpstr>PowerPoint Presentation</vt:lpstr>
      <vt:lpstr>Some frequently asked questions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Mikael Linden</cp:lastModifiedBy>
  <cp:revision>37</cp:revision>
  <dcterms:created xsi:type="dcterms:W3CDTF">2013-04-29T07:52:17Z</dcterms:created>
  <dcterms:modified xsi:type="dcterms:W3CDTF">2015-06-10T08:50:19Z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0x01010002526B26F67F824EB535D081A4E3798D</vt:lpwstr>
  </property>
  <property fmtid="{D5CDD505-2E9C-101B-9397-08002B2CF9AE}" pid="9" name="_dlc_DocIdItemGuid">
    <vt:lpwstr>bf78be1b-9b98-4eb8-b5fd-1039e72e8280</vt:lpwstr>
  </property>
</Properties>
</file>