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5"/>
  </p:sldMasterIdLst>
  <p:notesMasterIdLst>
    <p:notesMasterId r:id="rId11"/>
  </p:notesMasterIdLst>
  <p:handoutMasterIdLst>
    <p:handoutMasterId r:id="rId12"/>
  </p:handoutMasterIdLst>
  <p:sldIdLst>
    <p:sldId id="317" r:id="rId6"/>
    <p:sldId id="318" r:id="rId7"/>
    <p:sldId id="314" r:id="rId8"/>
    <p:sldId id="315" r:id="rId9"/>
    <p:sldId id="316" r:id="rId10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0B0AC"/>
    <a:srgbClr val="008080"/>
    <a:srgbClr val="C0C0C0"/>
    <a:srgbClr val="574500"/>
    <a:srgbClr val="221644"/>
    <a:srgbClr val="0043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077" autoAdjust="0"/>
  </p:normalViewPr>
  <p:slideViewPr>
    <p:cSldViewPr>
      <p:cViewPr varScale="1">
        <p:scale>
          <a:sx n="75" d="100"/>
          <a:sy n="75" d="100"/>
        </p:scale>
        <p:origin x="12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D887CAA-F605-434D-A5F0-5B728562E6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5770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BDADBDD1-DAD8-443E-B655-F95A225646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074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80513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439863" y="1989138"/>
            <a:ext cx="6859587" cy="11668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39863" y="3430588"/>
            <a:ext cx="6859587" cy="1714500"/>
          </a:xfrm>
        </p:spPr>
        <p:txBody>
          <a:bodyPr/>
          <a:lstStyle>
            <a:lvl1pPr marL="0" indent="0">
              <a:buFont typeface="Times" charset="0"/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067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01660"/>
            <a:ext cx="6035675" cy="864096"/>
          </a:xfrm>
        </p:spPr>
        <p:txBody>
          <a:bodyPr/>
          <a:lstStyle>
            <a:lvl1pPr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04237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9180513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 userDrawn="1"/>
        </p:nvSpPr>
        <p:spPr bwMode="auto">
          <a:xfrm>
            <a:off x="0" y="5164138"/>
            <a:ext cx="91440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ctr">
              <a:defRPr/>
            </a:pPr>
            <a:r>
              <a:rPr lang="en-GB" sz="1400" dirty="0" smtClean="0">
                <a:solidFill>
                  <a:srgbClr val="00B0AC"/>
                </a:solidFill>
                <a:latin typeface="Arial" charset="0"/>
                <a:cs typeface="Arial" charset="0"/>
              </a:rPr>
              <a:t>www.geant.net</a:t>
            </a:r>
          </a:p>
          <a:p>
            <a:pPr algn="ctr">
              <a:defRPr/>
            </a:pPr>
            <a:endParaRPr lang="en-GB" sz="400" dirty="0" smtClean="0">
              <a:solidFill>
                <a:srgbClr val="00B0AC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en-GB" sz="300" dirty="0" smtClean="0">
                <a:solidFill>
                  <a:srgbClr val="00B0AC"/>
                </a:solidFill>
                <a:latin typeface="Arial" charset="0"/>
                <a:cs typeface="Arial" charset="0"/>
              </a:rPr>
              <a:t> </a:t>
            </a:r>
          </a:p>
          <a:p>
            <a:pPr algn="ctr">
              <a:defRPr/>
            </a:pPr>
            <a:r>
              <a:rPr lang="en-GB" sz="1000" dirty="0" smtClean="0">
                <a:solidFill>
                  <a:srgbClr val="00B0AC"/>
                </a:solidFill>
                <a:latin typeface="Arial" charset="0"/>
                <a:cs typeface="Arial" charset="0"/>
              </a:rPr>
              <a:t>www.twitter.com/GEANTnews  |  www.facebook.com/GEANTnetwork  |  www.youtube.com/GEANTtv</a:t>
            </a:r>
          </a:p>
        </p:txBody>
      </p:sp>
      <p:sp>
        <p:nvSpPr>
          <p:cNvPr id="4" name="Text Placeholder 2"/>
          <p:cNvSpPr txBox="1">
            <a:spLocks/>
          </p:cNvSpPr>
          <p:nvPr userDrawn="1"/>
        </p:nvSpPr>
        <p:spPr>
          <a:xfrm>
            <a:off x="0" y="4724400"/>
            <a:ext cx="9180513" cy="3381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4000" kern="1200" baseline="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 smtClean="0">
                <a:solidFill>
                  <a:srgbClr val="00B0AC"/>
                </a:solidFill>
                <a:cs typeface="Arial" pitchFamily="34" charset="0"/>
              </a:rPr>
              <a:t>Connect | Communicate | Collaborate</a:t>
            </a:r>
          </a:p>
        </p:txBody>
      </p:sp>
    </p:spTree>
    <p:extLst>
      <p:ext uri="{BB962C8B-B14F-4D97-AF65-F5344CB8AC3E}">
        <p14:creationId xmlns:p14="http://schemas.microsoft.com/office/powerpoint/2010/main" val="3739680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813"/>
            <a:ext cx="9180513" cy="688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318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33375"/>
            <a:ext cx="60356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/>
            </a:r>
            <a:br>
              <a:rPr lang="en-GB" smtClean="0"/>
            </a:br>
            <a:r>
              <a:rPr lang="en-GB" smtClean="0"/>
              <a:t>Click to edit Master title style</a:t>
            </a:r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8583613" y="6556375"/>
            <a:ext cx="4524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fld id="{FC0DA9E5-76AC-4CDE-933B-F0FE63CB678B}" type="slidenum">
              <a:rPr lang="en-GB" sz="1100">
                <a:solidFill>
                  <a:schemeClr val="bg1"/>
                </a:solidFill>
                <a:latin typeface="Arial" charset="0"/>
              </a:rPr>
              <a:pPr/>
              <a:t>‹#›</a:t>
            </a:fld>
            <a:endParaRPr lang="en-GB" sz="11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30" name="TextBox 3"/>
          <p:cNvSpPr txBox="1">
            <a:spLocks noChangeArrowheads="1"/>
          </p:cNvSpPr>
          <p:nvPr/>
        </p:nvSpPr>
        <p:spPr bwMode="auto">
          <a:xfrm>
            <a:off x="481013" y="6575425"/>
            <a:ext cx="2879725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defRPr/>
            </a:pPr>
            <a:r>
              <a:rPr lang="en-GB" sz="1000" dirty="0" smtClean="0">
                <a:solidFill>
                  <a:srgbClr val="0A6877"/>
                </a:solidFill>
                <a:latin typeface="Arial" charset="0"/>
              </a:rPr>
              <a:t>Connect | Communicate | Collaborate</a:t>
            </a:r>
          </a:p>
          <a:p>
            <a:pPr>
              <a:defRPr/>
            </a:pPr>
            <a:endParaRPr lang="en-GB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2" r:id="rId2"/>
    <p:sldLayoutId id="2147483814" r:id="rId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00000"/>
        <a:buFont typeface="Times" charset="0"/>
        <a:buBlip>
          <a:blip r:embed="rId6"/>
        </a:buBlip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76288" indent="-342900" algn="l" rtl="0" eaLnBrk="1" fontAlgn="base" hangingPunct="1">
        <a:spcBef>
          <a:spcPct val="20000"/>
        </a:spcBef>
        <a:spcAft>
          <a:spcPct val="0"/>
        </a:spcAft>
        <a:buSzPct val="80000"/>
        <a:buFont typeface="Times" charset="0"/>
        <a:buBlip>
          <a:blip r:embed="rId6"/>
        </a:buBlip>
        <a:defRPr>
          <a:solidFill>
            <a:schemeClr val="tx1"/>
          </a:solidFill>
          <a:latin typeface="+mn-lt"/>
        </a:defRPr>
      </a:lvl2pPr>
      <a:lvl3pPr marL="1200150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3pPr>
      <a:lvl4pPr marL="1633538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4pPr>
      <a:lvl5pPr marL="20542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5pPr>
      <a:lvl6pPr marL="25114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6pPr>
      <a:lvl7pPr marL="29686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7pPr>
      <a:lvl8pPr marL="34258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8pPr>
      <a:lvl9pPr marL="38830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GEANT </a:t>
            </a:r>
            <a:r>
              <a:rPr lang="fi-FI" dirty="0" err="1"/>
              <a:t>Code</a:t>
            </a:r>
            <a:r>
              <a:rPr lang="fi-FI" dirty="0"/>
              <a:t> of </a:t>
            </a:r>
            <a:r>
              <a:rPr lang="fi-FI" dirty="0" err="1"/>
              <a:t>Conduct</a:t>
            </a:r>
            <a:r>
              <a:rPr lang="fi-FI" dirty="0"/>
              <a:t> and REFEDS </a:t>
            </a:r>
            <a:r>
              <a:rPr lang="fi-FI" dirty="0" err="1"/>
              <a:t>Research</a:t>
            </a:r>
            <a:r>
              <a:rPr lang="fi-FI" dirty="0"/>
              <a:t> and </a:t>
            </a:r>
            <a:r>
              <a:rPr lang="fi-FI" dirty="0" err="1"/>
              <a:t>Scholarship</a:t>
            </a:r>
            <a:r>
              <a:rPr lang="fi-FI" dirty="0"/>
              <a:t> </a:t>
            </a:r>
            <a:r>
              <a:rPr lang="fi-FI" dirty="0" err="1"/>
              <a:t>compared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err="1" smtClean="0"/>
              <a:t>Attribute</a:t>
            </a:r>
            <a:r>
              <a:rPr lang="fi-FI" dirty="0" smtClean="0"/>
              <a:t> release </a:t>
            </a:r>
            <a:r>
              <a:rPr lang="fi-FI" dirty="0" err="1" smtClean="0"/>
              <a:t>training</a:t>
            </a:r>
            <a:r>
              <a:rPr lang="fi-FI" dirty="0" smtClean="0"/>
              <a:t> 15 </a:t>
            </a:r>
            <a:r>
              <a:rPr lang="fi-FI" dirty="0" err="1" smtClean="0"/>
              <a:t>June</a:t>
            </a:r>
            <a:r>
              <a:rPr lang="fi-FI" dirty="0" smtClean="0"/>
              <a:t>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677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</a:t>
            </a:r>
            <a:r>
              <a:rPr lang="en-US" dirty="0" err="1" smtClean="0"/>
              <a:t>diference</a:t>
            </a:r>
            <a:r>
              <a:rPr lang="en-US" dirty="0" smtClean="0"/>
              <a:t>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18456"/>
            <a:ext cx="7772400" cy="4114800"/>
          </a:xfrm>
        </p:spPr>
        <p:txBody>
          <a:bodyPr/>
          <a:lstStyle/>
          <a:p>
            <a:r>
              <a:rPr lang="en-US" dirty="0"/>
              <a:t>The Code of Conduct is designed to help </a:t>
            </a:r>
            <a:r>
              <a:rPr lang="en-US" dirty="0" err="1"/>
              <a:t>IdPs</a:t>
            </a:r>
            <a:r>
              <a:rPr lang="en-US" dirty="0"/>
              <a:t> feel more comfortable with the SPs intentions to abide by existing </a:t>
            </a:r>
            <a:r>
              <a:rPr lang="en-US" u="sng" dirty="0"/>
              <a:t>data protection law</a:t>
            </a:r>
            <a:r>
              <a:rPr lang="en-US" dirty="0"/>
              <a:t> and therefore have relationship with </a:t>
            </a:r>
            <a:r>
              <a:rPr lang="en-US" dirty="0" smtClean="0"/>
              <a:t>them and works with </a:t>
            </a:r>
            <a:r>
              <a:rPr lang="en-US" u="sng" dirty="0" smtClean="0"/>
              <a:t>all types</a:t>
            </a:r>
            <a:r>
              <a:rPr lang="en-US" dirty="0" smtClean="0"/>
              <a:t> of service providers.  It </a:t>
            </a:r>
            <a:r>
              <a:rPr lang="en-US" dirty="0"/>
              <a:t>does not </a:t>
            </a:r>
            <a:r>
              <a:rPr lang="en-US" dirty="0" smtClean="0"/>
              <a:t>define an explicit attribute list </a:t>
            </a:r>
            <a:r>
              <a:rPr lang="en-US" dirty="0" smtClean="0"/>
              <a:t>and </a:t>
            </a:r>
            <a:r>
              <a:rPr lang="en-US" dirty="0"/>
              <a:t>does not work outside of </a:t>
            </a:r>
            <a:r>
              <a:rPr lang="en-US" dirty="0" smtClean="0"/>
              <a:t>Europe (EU/EEA) </a:t>
            </a:r>
            <a:r>
              <a:rPr lang="en-US" dirty="0"/>
              <a:t>in its current </a:t>
            </a:r>
            <a:r>
              <a:rPr lang="en-US" dirty="0" smtClean="0"/>
              <a:t>form.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R&amp;S is designed to help </a:t>
            </a:r>
            <a:r>
              <a:rPr lang="en-US" dirty="0" err="1"/>
              <a:t>IdPs</a:t>
            </a:r>
            <a:r>
              <a:rPr lang="en-US" dirty="0"/>
              <a:t> that are struggling to define any sort of attribute release policies have an easier way of mitigating the risk and designing policies for a </a:t>
            </a:r>
            <a:r>
              <a:rPr lang="en-US" u="sng" dirty="0"/>
              <a:t>small subset</a:t>
            </a:r>
            <a:r>
              <a:rPr lang="en-US" dirty="0"/>
              <a:t> of Service Providers that have been through some </a:t>
            </a:r>
            <a:r>
              <a:rPr lang="en-US" u="sng" dirty="0"/>
              <a:t>minimal </a:t>
            </a:r>
            <a:r>
              <a:rPr lang="en-US" u="sng" dirty="0" smtClean="0"/>
              <a:t>vetting</a:t>
            </a:r>
            <a:r>
              <a:rPr lang="en-US" dirty="0" smtClean="0"/>
              <a:t> for specific attributes. </a:t>
            </a:r>
            <a:r>
              <a:rPr lang="en-US" dirty="0"/>
              <a:t>It can be used by any federation globally.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320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GEANT </a:t>
            </a:r>
            <a:r>
              <a:rPr lang="fi-FI" dirty="0" err="1" smtClean="0"/>
              <a:t>Code</a:t>
            </a:r>
            <a:r>
              <a:rPr lang="fi-FI" dirty="0" smtClean="0"/>
              <a:t> of </a:t>
            </a:r>
            <a:r>
              <a:rPr lang="fi-FI" dirty="0" err="1" smtClean="0"/>
              <a:t>Conduct</a:t>
            </a:r>
            <a:r>
              <a:rPr lang="fi-FI" dirty="0" smtClean="0"/>
              <a:t> and REFEDS </a:t>
            </a:r>
            <a:r>
              <a:rPr lang="fi-FI" dirty="0" err="1" smtClean="0"/>
              <a:t>Research</a:t>
            </a:r>
            <a:r>
              <a:rPr lang="fi-FI" dirty="0" smtClean="0"/>
              <a:t> and </a:t>
            </a:r>
            <a:r>
              <a:rPr lang="fi-FI" dirty="0" err="1" smtClean="0"/>
              <a:t>Scholarship</a:t>
            </a:r>
            <a:r>
              <a:rPr lang="fi-FI" dirty="0" smtClean="0"/>
              <a:t> </a:t>
            </a:r>
            <a:r>
              <a:rPr lang="fi-FI" dirty="0" err="1" smtClean="0"/>
              <a:t>compared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8099843"/>
              </p:ext>
            </p:extLst>
          </p:nvPr>
        </p:nvGraphicFramePr>
        <p:xfrm>
          <a:off x="685800" y="1671673"/>
          <a:ext cx="7772400" cy="3845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590800"/>
                <a:gridCol w="25908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GEANT</a:t>
                      </a:r>
                      <a:r>
                        <a:rPr lang="fi-FI" baseline="0" dirty="0" smtClean="0"/>
                        <a:t>  </a:t>
                      </a:r>
                      <a:r>
                        <a:rPr lang="fi-FI" baseline="0" dirty="0" err="1" smtClean="0"/>
                        <a:t>CoCo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REFEDS R&amp;S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Legal </a:t>
                      </a:r>
                      <a:r>
                        <a:rPr lang="fi-FI" dirty="0" err="1" smtClean="0"/>
                        <a:t>starting</a:t>
                      </a:r>
                      <a:r>
                        <a:rPr lang="fi-FI" dirty="0" smtClean="0"/>
                        <a:t> </a:t>
                      </a:r>
                      <a:r>
                        <a:rPr lang="fi-FI" dirty="0" err="1" smtClean="0"/>
                        <a:t>point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EU data </a:t>
                      </a:r>
                      <a:r>
                        <a:rPr lang="fi-FI" dirty="0" err="1" smtClean="0"/>
                        <a:t>protection</a:t>
                      </a:r>
                      <a:r>
                        <a:rPr lang="fi-FI" dirty="0" smtClean="0"/>
                        <a:t> </a:t>
                      </a:r>
                      <a:r>
                        <a:rPr lang="fi-FI" dirty="0" err="1" smtClean="0"/>
                        <a:t>directive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Focus on “legitimate interests’` justification</a:t>
                      </a:r>
                      <a:r>
                        <a:rPr lang="en-US" baseline="0" dirty="0" smtClean="0"/>
                        <a:t> of EU DPD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Geographical</a:t>
                      </a:r>
                      <a:r>
                        <a:rPr lang="fi-FI" dirty="0" smtClean="0"/>
                        <a:t> </a:t>
                      </a:r>
                      <a:r>
                        <a:rPr lang="fi-FI" dirty="0" err="1" smtClean="0"/>
                        <a:t>coverage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SPs</a:t>
                      </a:r>
                      <a:r>
                        <a:rPr lang="fi-FI" dirty="0" smtClean="0"/>
                        <a:t> in EEA </a:t>
                      </a:r>
                      <a:r>
                        <a:rPr lang="fi-FI" dirty="0" err="1" smtClean="0"/>
                        <a:t>or</a:t>
                      </a:r>
                      <a:r>
                        <a:rPr lang="fi-FI" dirty="0" smtClean="0"/>
                        <a:t> </a:t>
                      </a:r>
                      <a:r>
                        <a:rPr lang="fi-FI" dirty="0" err="1" smtClean="0"/>
                        <a:t>the</a:t>
                      </a:r>
                      <a:r>
                        <a:rPr lang="fi-FI" dirty="0" smtClean="0"/>
                        <a:t> EC </a:t>
                      </a:r>
                      <a:r>
                        <a:rPr lang="fi-FI" dirty="0" err="1" smtClean="0"/>
                        <a:t>whitelist</a:t>
                      </a:r>
                      <a:r>
                        <a:rPr lang="fi-FI" dirty="0" smtClean="0"/>
                        <a:t> of </a:t>
                      </a:r>
                      <a:r>
                        <a:rPr lang="fi-FI" dirty="0" err="1" smtClean="0"/>
                        <a:t>countries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Risk assessment rather</a:t>
                      </a:r>
                      <a:r>
                        <a:rPr lang="en-US" baseline="0" dirty="0" smtClean="0"/>
                        <a:t> than geo-boundary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Legal </a:t>
                      </a:r>
                      <a:r>
                        <a:rPr lang="fi-FI" dirty="0" err="1" smtClean="0"/>
                        <a:t>shape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Contractual</a:t>
                      </a:r>
                      <a:r>
                        <a:rPr lang="fi-FI" dirty="0" smtClean="0"/>
                        <a:t> </a:t>
                      </a:r>
                      <a:r>
                        <a:rPr lang="fi-FI" dirty="0" err="1" smtClean="0"/>
                        <a:t>obligation</a:t>
                      </a:r>
                      <a:r>
                        <a:rPr lang="fi-FI" dirty="0" smtClean="0"/>
                        <a:t> </a:t>
                      </a:r>
                      <a:r>
                        <a:rPr lang="fi-FI" dirty="0" err="1" smtClean="0"/>
                        <a:t>binding</a:t>
                      </a:r>
                      <a:r>
                        <a:rPr lang="fi-FI" dirty="0" smtClean="0"/>
                        <a:t> for </a:t>
                      </a:r>
                      <a:r>
                        <a:rPr lang="fi-FI" dirty="0" err="1" smtClean="0"/>
                        <a:t>the</a:t>
                      </a:r>
                      <a:r>
                        <a:rPr lang="fi-FI" dirty="0" smtClean="0"/>
                        <a:t> SP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Self declared</a:t>
                      </a:r>
                      <a:r>
                        <a:rPr lang="en-US" baseline="0" dirty="0" smtClean="0"/>
                        <a:t> – assessed by federation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Who</a:t>
                      </a:r>
                      <a:r>
                        <a:rPr lang="fi-FI" dirty="0" smtClean="0"/>
                        <a:t> </a:t>
                      </a:r>
                      <a:r>
                        <a:rPr lang="fi-FI" dirty="0" err="1" smtClean="0"/>
                        <a:t>asserts</a:t>
                      </a:r>
                      <a:r>
                        <a:rPr lang="fi-FI" dirty="0" smtClean="0"/>
                        <a:t> </a:t>
                      </a:r>
                      <a:r>
                        <a:rPr lang="fi-FI" dirty="0" err="1" smtClean="0"/>
                        <a:t>conformance</a:t>
                      </a:r>
                      <a:r>
                        <a:rPr lang="fi-FI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The</a:t>
                      </a:r>
                      <a:r>
                        <a:rPr lang="fi-FI" dirty="0" smtClean="0"/>
                        <a:t> SP</a:t>
                      </a:r>
                      <a:r>
                        <a:rPr lang="fi-FI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The</a:t>
                      </a:r>
                      <a:r>
                        <a:rPr lang="fi-FI" dirty="0" smtClean="0"/>
                        <a:t> </a:t>
                      </a:r>
                      <a:r>
                        <a:rPr lang="fi-FI" dirty="0" err="1" smtClean="0"/>
                        <a:t>SP’s</a:t>
                      </a:r>
                      <a:r>
                        <a:rPr lang="fi-FI" dirty="0" smtClean="0"/>
                        <a:t> Home federation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Service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provider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Not</a:t>
                      </a:r>
                      <a:r>
                        <a:rPr lang="fi-FI" dirty="0" smtClean="0"/>
                        <a:t> </a:t>
                      </a:r>
                      <a:r>
                        <a:rPr lang="fi-FI" dirty="0" err="1" smtClean="0"/>
                        <a:t>limited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Research</a:t>
                      </a:r>
                      <a:r>
                        <a:rPr lang="fi-FI" dirty="0" smtClean="0"/>
                        <a:t> and </a:t>
                      </a:r>
                      <a:r>
                        <a:rPr lang="fi-FI" dirty="0" err="1" smtClean="0"/>
                        <a:t>scholarship</a:t>
                      </a:r>
                      <a:r>
                        <a:rPr lang="fi-FI" dirty="0" smtClean="0"/>
                        <a:t> </a:t>
                      </a:r>
                      <a:r>
                        <a:rPr lang="fi-FI" dirty="0" err="1" smtClean="0"/>
                        <a:t>services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6820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Technical </a:t>
            </a:r>
            <a:r>
              <a:rPr lang="fi-FI" dirty="0" err="1" smtClean="0"/>
              <a:t>representation</a:t>
            </a:r>
            <a:r>
              <a:rPr lang="fi-FI" dirty="0" smtClean="0"/>
              <a:t> </a:t>
            </a:r>
            <a:r>
              <a:rPr lang="fi-FI" dirty="0" err="1" smtClean="0"/>
              <a:t>compared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6058770"/>
              </p:ext>
            </p:extLst>
          </p:nvPr>
        </p:nvGraphicFramePr>
        <p:xfrm>
          <a:off x="685800" y="1373188"/>
          <a:ext cx="7772400" cy="403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2064"/>
                <a:gridCol w="2519536"/>
                <a:gridCol w="25908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GEANT</a:t>
                      </a:r>
                      <a:r>
                        <a:rPr lang="fi-FI" baseline="0" dirty="0" smtClean="0"/>
                        <a:t>  </a:t>
                      </a:r>
                      <a:r>
                        <a:rPr lang="fi-FI" baseline="0" dirty="0" err="1" smtClean="0"/>
                        <a:t>CoCo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REFEDS R&amp;S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Entity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Category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attribute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Md:RequestedAttributes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MUST, </a:t>
                      </a:r>
                      <a:r>
                        <a:rPr lang="fi-FI" dirty="0" err="1" smtClean="0"/>
                        <a:t>isRequired</a:t>
                      </a:r>
                      <a:r>
                        <a:rPr lang="fi-FI" dirty="0" smtClean="0"/>
                        <a:t>=”</a:t>
                      </a:r>
                      <a:r>
                        <a:rPr lang="fi-FI" dirty="0" err="1" smtClean="0"/>
                        <a:t>true</a:t>
                      </a:r>
                      <a:r>
                        <a:rPr lang="fi-FI" dirty="0" smtClean="0"/>
                        <a:t>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SHOULD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Associated</a:t>
                      </a:r>
                      <a:r>
                        <a:rPr lang="fi-FI" dirty="0" smtClean="0"/>
                        <a:t> </a:t>
                      </a:r>
                      <a:r>
                        <a:rPr lang="fi-FI" dirty="0" err="1" smtClean="0"/>
                        <a:t>attribute</a:t>
                      </a:r>
                      <a:r>
                        <a:rPr lang="fi-FI" dirty="0" smtClean="0"/>
                        <a:t> </a:t>
                      </a:r>
                      <a:r>
                        <a:rPr lang="fi-FI" dirty="0" err="1" smtClean="0"/>
                        <a:t>list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Not</a:t>
                      </a:r>
                      <a:r>
                        <a:rPr lang="fi-FI" dirty="0" smtClean="0"/>
                        <a:t> </a:t>
                      </a:r>
                      <a:r>
                        <a:rPr lang="fi-FI" dirty="0" err="1" smtClean="0"/>
                        <a:t>limited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 least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eduPersonPrincipalName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mail,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displayName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OR (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givenName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Other</a:t>
                      </a:r>
                      <a:r>
                        <a:rPr lang="fi-FI" dirty="0" smtClean="0"/>
                        <a:t> metadata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elements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Mdui:DisplayName</a:t>
                      </a:r>
                      <a:endParaRPr lang="fi-FI" dirty="0" smtClean="0"/>
                    </a:p>
                    <a:p>
                      <a:r>
                        <a:rPr lang="fi-FI" dirty="0" err="1" smtClean="0"/>
                        <a:t>Mdui:Description</a:t>
                      </a:r>
                      <a:endParaRPr lang="fi-FI" dirty="0" smtClean="0"/>
                    </a:p>
                    <a:p>
                      <a:r>
                        <a:rPr lang="fi-FI" dirty="0" err="1" smtClean="0"/>
                        <a:t>Mdui:PrivacyStatementURL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Mdui:DisplayName</a:t>
                      </a:r>
                      <a:endParaRPr lang="fi-FI" dirty="0" smtClean="0"/>
                    </a:p>
                    <a:p>
                      <a:r>
                        <a:rPr lang="fi-FI" dirty="0" err="1" smtClean="0"/>
                        <a:t>Mdui:InformationURL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6262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Any</a:t>
            </a:r>
            <a:r>
              <a:rPr lang="fi-FI" dirty="0" smtClean="0"/>
              <a:t> </a:t>
            </a:r>
            <a:r>
              <a:rPr lang="fi-FI" dirty="0" err="1" smtClean="0"/>
              <a:t>conflicts</a:t>
            </a:r>
            <a:r>
              <a:rPr lang="fi-FI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An SP </a:t>
            </a:r>
            <a:r>
              <a:rPr lang="fi-FI" dirty="0" err="1" smtClean="0"/>
              <a:t>can</a:t>
            </a:r>
            <a:r>
              <a:rPr lang="fi-FI" dirty="0" smtClean="0"/>
              <a:t> </a:t>
            </a:r>
            <a:r>
              <a:rPr lang="fi-FI" dirty="0" err="1" smtClean="0"/>
              <a:t>assert</a:t>
            </a:r>
            <a:r>
              <a:rPr lang="fi-FI" dirty="0" smtClean="0"/>
              <a:t> </a:t>
            </a:r>
            <a:r>
              <a:rPr lang="fi-FI" dirty="0" err="1" smtClean="0"/>
              <a:t>both</a:t>
            </a:r>
            <a:r>
              <a:rPr lang="fi-FI" dirty="0" smtClean="0"/>
              <a:t> R&amp;S and </a:t>
            </a:r>
            <a:r>
              <a:rPr lang="fi-FI" dirty="0" err="1" smtClean="0"/>
              <a:t>CoCo</a:t>
            </a:r>
            <a:r>
              <a:rPr lang="fi-FI" dirty="0" smtClean="0"/>
              <a:t> at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same</a:t>
            </a:r>
            <a:r>
              <a:rPr lang="fi-FI" dirty="0" smtClean="0"/>
              <a:t> </a:t>
            </a:r>
            <a:r>
              <a:rPr lang="fi-FI" dirty="0" err="1" smtClean="0"/>
              <a:t>time</a:t>
            </a:r>
            <a:endParaRPr lang="fi-FI" dirty="0" smtClean="0"/>
          </a:p>
          <a:p>
            <a:r>
              <a:rPr lang="fi-FI" dirty="0" smtClean="0"/>
              <a:t>An </a:t>
            </a:r>
            <a:r>
              <a:rPr lang="fi-FI" dirty="0" err="1" smtClean="0"/>
              <a:t>IdP</a:t>
            </a:r>
            <a:r>
              <a:rPr lang="fi-FI" dirty="0" smtClean="0"/>
              <a:t> </a:t>
            </a:r>
            <a:r>
              <a:rPr lang="fi-FI" dirty="0" err="1" smtClean="0"/>
              <a:t>can</a:t>
            </a:r>
            <a:r>
              <a:rPr lang="fi-FI" dirty="0" smtClean="0"/>
              <a:t> </a:t>
            </a:r>
            <a:r>
              <a:rPr lang="fi-FI" dirty="0" err="1" smtClean="0"/>
              <a:t>assert</a:t>
            </a:r>
            <a:r>
              <a:rPr lang="fi-FI" dirty="0" smtClean="0"/>
              <a:t> </a:t>
            </a:r>
            <a:r>
              <a:rPr lang="fi-FI" dirty="0" err="1" smtClean="0"/>
              <a:t>support</a:t>
            </a:r>
            <a:r>
              <a:rPr lang="fi-FI" dirty="0" smtClean="0"/>
              <a:t> to </a:t>
            </a:r>
            <a:r>
              <a:rPr lang="fi-FI" dirty="0" err="1" smtClean="0"/>
              <a:t>both</a:t>
            </a:r>
            <a:r>
              <a:rPr lang="fi-FI" dirty="0" smtClean="0"/>
              <a:t> R&amp;S and </a:t>
            </a:r>
            <a:r>
              <a:rPr lang="fi-FI" dirty="0" err="1" smtClean="0"/>
              <a:t>CoCo</a:t>
            </a:r>
            <a:r>
              <a:rPr lang="fi-FI" dirty="0" smtClean="0"/>
              <a:t> at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same</a:t>
            </a:r>
            <a:r>
              <a:rPr lang="fi-FI" dirty="0" smtClean="0"/>
              <a:t> </a:t>
            </a:r>
            <a:r>
              <a:rPr lang="fi-FI" dirty="0" err="1" smtClean="0"/>
              <a:t>time</a:t>
            </a:r>
            <a:endParaRPr lang="fi-FI" dirty="0" smtClean="0"/>
          </a:p>
          <a:p>
            <a:pPr lvl="1"/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assertions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interpreted</a:t>
            </a:r>
            <a:r>
              <a:rPr lang="fi-FI" dirty="0" smtClean="0"/>
              <a:t> to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independent</a:t>
            </a:r>
            <a:endParaRPr lang="fi-FI" dirty="0" smtClean="0"/>
          </a:p>
          <a:p>
            <a:r>
              <a:rPr lang="fi-FI" dirty="0" smtClean="0"/>
              <a:t>No </a:t>
            </a:r>
            <a:r>
              <a:rPr lang="fi-FI" dirty="0" err="1" smtClean="0"/>
              <a:t>boolean</a:t>
            </a:r>
            <a:r>
              <a:rPr lang="fi-FI" dirty="0" smtClean="0"/>
              <a:t> </a:t>
            </a:r>
            <a:r>
              <a:rPr lang="fi-FI" dirty="0" err="1" smtClean="0"/>
              <a:t>logic</a:t>
            </a:r>
            <a:r>
              <a:rPr lang="fi-FI" dirty="0" smtClean="0"/>
              <a:t> </a:t>
            </a:r>
            <a:r>
              <a:rPr lang="fi-FI" dirty="0" err="1" smtClean="0"/>
              <a:t>available</a:t>
            </a:r>
            <a:r>
              <a:rPr lang="fi-FI" dirty="0" smtClean="0"/>
              <a:t> for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support</a:t>
            </a:r>
            <a:r>
              <a:rPr lang="fi-FI" dirty="0" smtClean="0"/>
              <a:t> </a:t>
            </a:r>
            <a:r>
              <a:rPr lang="fi-FI" dirty="0" err="1" smtClean="0"/>
              <a:t>attribute</a:t>
            </a:r>
            <a:endParaRPr lang="fi-FI" dirty="0" smtClean="0"/>
          </a:p>
          <a:p>
            <a:pPr lvl="1"/>
            <a:r>
              <a:rPr lang="fi-FI" dirty="0" err="1" smtClean="0"/>
              <a:t>E.g</a:t>
            </a:r>
            <a:r>
              <a:rPr lang="fi-FI" dirty="0" smtClean="0"/>
              <a:t>. </a:t>
            </a:r>
            <a:r>
              <a:rPr lang="fi-FI" dirty="0" err="1" smtClean="0"/>
              <a:t>cannot</a:t>
            </a:r>
            <a:r>
              <a:rPr lang="fi-FI" dirty="0" smtClean="0"/>
              <a:t> express ”As an </a:t>
            </a:r>
            <a:r>
              <a:rPr lang="fi-FI" dirty="0" err="1" smtClean="0"/>
              <a:t>IdP</a:t>
            </a:r>
            <a:r>
              <a:rPr lang="fi-FI" dirty="0" smtClean="0"/>
              <a:t>, </a:t>
            </a:r>
            <a:r>
              <a:rPr lang="fi-FI" dirty="0" err="1" smtClean="0"/>
              <a:t>I’m</a:t>
            </a:r>
            <a:r>
              <a:rPr lang="fi-FI" dirty="0" smtClean="0"/>
              <a:t> </a:t>
            </a:r>
            <a:r>
              <a:rPr lang="fi-FI" dirty="0" err="1" smtClean="0"/>
              <a:t>willing</a:t>
            </a:r>
            <a:r>
              <a:rPr lang="fi-FI" dirty="0" smtClean="0"/>
              <a:t> to release </a:t>
            </a:r>
            <a:r>
              <a:rPr lang="fi-FI" dirty="0" err="1" smtClean="0"/>
              <a:t>attributes</a:t>
            </a:r>
            <a:r>
              <a:rPr lang="fi-FI" dirty="0" smtClean="0"/>
              <a:t> to R&amp;S </a:t>
            </a:r>
            <a:r>
              <a:rPr lang="fi-FI" dirty="0" err="1" smtClean="0"/>
              <a:t>SPs</a:t>
            </a:r>
            <a:r>
              <a:rPr lang="fi-FI" dirty="0" smtClean="0"/>
              <a:t> </a:t>
            </a:r>
            <a:r>
              <a:rPr lang="fi-FI" dirty="0" err="1" smtClean="0"/>
              <a:t>iff</a:t>
            </a:r>
            <a:r>
              <a:rPr lang="fi-FI" dirty="0" smtClean="0"/>
              <a:t> </a:t>
            </a:r>
            <a:r>
              <a:rPr lang="fi-FI" dirty="0" err="1" smtClean="0"/>
              <a:t>they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committed</a:t>
            </a:r>
            <a:r>
              <a:rPr lang="fi-FI" dirty="0" smtClean="0"/>
              <a:t> to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CoCo</a:t>
            </a:r>
            <a:r>
              <a:rPr lang="fi-FI" dirty="0" smtClean="0"/>
              <a:t>”</a:t>
            </a:r>
          </a:p>
          <a:p>
            <a:pPr marL="433388" lvl="1" indent="0">
              <a:buNone/>
            </a:pPr>
            <a:endParaRPr lang="en-US" dirty="0"/>
          </a:p>
        </p:txBody>
      </p:sp>
      <p:sp>
        <p:nvSpPr>
          <p:cNvPr id="6" name="Oval 5"/>
          <p:cNvSpPr/>
          <p:nvPr/>
        </p:nvSpPr>
        <p:spPr bwMode="auto">
          <a:xfrm>
            <a:off x="1132935" y="4077072"/>
            <a:ext cx="2736304" cy="1194892"/>
          </a:xfrm>
          <a:prstGeom prst="ellipse">
            <a:avLst/>
          </a:prstGeom>
          <a:solidFill>
            <a:srgbClr val="FFFF00">
              <a:alpha val="5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R&amp;S </a:t>
            </a:r>
            <a:r>
              <a:rPr kumimoji="0" lang="fi-FI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SPs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3203848" y="4077072"/>
            <a:ext cx="2736304" cy="1194892"/>
          </a:xfrm>
          <a:prstGeom prst="ellipse">
            <a:avLst/>
          </a:prstGeom>
          <a:solidFill>
            <a:srgbClr val="FFC000">
              <a:alpha val="5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Coco </a:t>
            </a:r>
            <a:r>
              <a:rPr kumimoji="0" lang="fi-FI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SPs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62493491"/>
      </p:ext>
    </p:extLst>
  </p:cSld>
  <p:clrMapOvr>
    <a:masterClrMapping/>
  </p:clrMapOvr>
</p:sld>
</file>

<file path=ppt/theme/theme1.xml><?xml version="1.0" encoding="utf-8"?>
<a:theme xmlns:a="http://schemas.openxmlformats.org/drawingml/2006/main" name="GÉANT_template_2013">
  <a:themeElements>
    <a:clrScheme name="">
      <a:dk1>
        <a:srgbClr val="074359"/>
      </a:dk1>
      <a:lt1>
        <a:srgbClr val="FFFFFF"/>
      </a:lt1>
      <a:dk2>
        <a:srgbClr val="FFFFFF"/>
      </a:dk2>
      <a:lt2>
        <a:srgbClr val="0D8B9F"/>
      </a:lt2>
      <a:accent1>
        <a:srgbClr val="00899F"/>
      </a:accent1>
      <a:accent2>
        <a:srgbClr val="E0C300"/>
      </a:accent2>
      <a:accent3>
        <a:srgbClr val="FFFFFF"/>
      </a:accent3>
      <a:accent4>
        <a:srgbClr val="05384B"/>
      </a:accent4>
      <a:accent5>
        <a:srgbClr val="AAC4CD"/>
      </a:accent5>
      <a:accent6>
        <a:srgbClr val="CBB000"/>
      </a:accent6>
      <a:hlink>
        <a:srgbClr val="EE5019"/>
      </a:hlink>
      <a:folHlink>
        <a:srgbClr val="BFDD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59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59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ce05e40-4bba-48f3-9290-882e2b438b17">GN3PLUS14-630-40</_dlc_DocId>
    <_dlc_DocIdUrl xmlns="cce05e40-4bba-48f3-9290-882e2b438b17">
      <Url>https://test.intranet.geant.net/NA1/T7/_layouts/15/DocIdRedir.aspx?ID=GN3PLUS14-630-40</Url>
      <Description>GN3PLUS14-630-40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526B26F67F824EB535D081A4E3798D" ma:contentTypeVersion="27" ma:contentTypeDescription="Create a new document." ma:contentTypeScope="" ma:versionID="2692440e8e351b3e4845c7d25fc26974">
  <xsd:schema xmlns:xsd="http://www.w3.org/2001/XMLSchema" xmlns:xs="http://www.w3.org/2001/XMLSchema" xmlns:p="http://schemas.microsoft.com/office/2006/metadata/properties" xmlns:ns2="cce05e40-4bba-48f3-9290-882e2b438b17" targetNamespace="http://schemas.microsoft.com/office/2006/metadata/properties" ma:root="true" ma:fieldsID="d65d8df6abf408865e62a256826e3d3b" ns2:_="">
    <xsd:import namespace="cce05e40-4bba-48f3-9290-882e2b438b1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e05e40-4bba-48f3-9290-882e2b438b1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B7DEA4C-2575-4F45-9BD7-41BAD0C0079B}">
  <ds:schemaRefs>
    <ds:schemaRef ds:uri="cce05e40-4bba-48f3-9290-882e2b438b17"/>
    <ds:schemaRef ds:uri="http://purl.org/dc/elements/1.1/"/>
    <ds:schemaRef ds:uri="http://purl.org/dc/terms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51E1DFA-3437-4B67-B654-4305296B885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DFEBF93-1FCA-4458-9A4D-CC2B2BDA1CA4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C520F585-DF60-4B25-A3D8-BB4015B478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e05e40-4bba-48f3-9290-882e2b438b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GÉANT_template_2013</Template>
  <TotalTime>435</TotalTime>
  <Words>336</Words>
  <Application>Microsoft Office PowerPoint</Application>
  <PresentationFormat>On-screen Show (4:3)</PresentationFormat>
  <Paragraphs>50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Times</vt:lpstr>
      <vt:lpstr>GÉANT_template_2013</vt:lpstr>
      <vt:lpstr>GEANT Code of Conduct and REFEDS Research and Scholarship compared</vt:lpstr>
      <vt:lpstr>What is the diference? </vt:lpstr>
      <vt:lpstr>GEANT Code of Conduct and REFEDS Research and Scholarship compared</vt:lpstr>
      <vt:lpstr>Technical representation compared</vt:lpstr>
      <vt:lpstr>Any conflicts?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Heading About GÉANT</dc:title>
  <dc:creator>Paul Maurice</dc:creator>
  <cp:lastModifiedBy>Mikael Linden</cp:lastModifiedBy>
  <cp:revision>43</cp:revision>
  <dcterms:created xsi:type="dcterms:W3CDTF">2013-04-29T07:52:17Z</dcterms:created>
  <dcterms:modified xsi:type="dcterms:W3CDTF">2015-06-13T10:19:25Z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ctivity">
    <vt:lpwstr>NA2</vt:lpwstr>
  </property>
  <property fmtid="{D5CDD505-2E9C-101B-9397-08002B2CF9AE}" pid="3" name="Sub-Task">
    <vt:lpwstr/>
  </property>
  <property fmtid="{D5CDD505-2E9C-101B-9397-08002B2CF9AE}" pid="4" name="DocumentComment">
    <vt:lpwstr>A generic set of slides offered as a toolkit to project participants, from which to create individual presentations</vt:lpwstr>
  </property>
  <property fmtid="{D5CDD505-2E9C-101B-9397-08002B2CF9AE}" pid="5" name="ContentType">
    <vt:lpwstr>Geant Activity Documents</vt:lpwstr>
  </property>
  <property fmtid="{D5CDD505-2E9C-101B-9397-08002B2CF9AE}" pid="6" name="Task">
    <vt:lpwstr>Task4</vt:lpwstr>
  </property>
  <property fmtid="{D5CDD505-2E9C-101B-9397-08002B2CF9AE}" pid="7" name="ActivityDocumentType">
    <vt:lpwstr>Presentation</vt:lpwstr>
  </property>
  <property fmtid="{D5CDD505-2E9C-101B-9397-08002B2CF9AE}" pid="8" name="ContentTypeId">
    <vt:lpwstr>0x01010002526B26F67F824EB535D081A4E3798D</vt:lpwstr>
  </property>
  <property fmtid="{D5CDD505-2E9C-101B-9397-08002B2CF9AE}" pid="9" name="_dlc_DocIdItemGuid">
    <vt:lpwstr>bf78be1b-9b98-4eb8-b5fd-1039e72e8280</vt:lpwstr>
  </property>
</Properties>
</file>