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4" r:id="rId3"/>
    <p:sldId id="295" r:id="rId4"/>
  </p:sldIdLst>
  <p:sldSz cx="10158413" cy="7616825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9">
          <p15:clr>
            <a:srgbClr val="A4A3A4"/>
          </p15:clr>
        </p15:guide>
        <p15:guide id="2" pos="31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B9F"/>
    <a:srgbClr val="B2B2B2"/>
    <a:srgbClr val="074359"/>
    <a:srgbClr val="004359"/>
    <a:srgbClr val="B4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857" autoAdjust="0"/>
  </p:normalViewPr>
  <p:slideViewPr>
    <p:cSldViewPr>
      <p:cViewPr>
        <p:scale>
          <a:sx n="70" d="100"/>
          <a:sy n="70" d="100"/>
        </p:scale>
        <p:origin x="606" y="0"/>
      </p:cViewPr>
      <p:guideLst>
        <p:guide orient="horz" pos="2399"/>
        <p:guide pos="31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990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D6FBB6-48AE-493A-A219-A38E7DC51F3A}" type="datetimeFigureOut">
              <a:rPr lang="sv-SE"/>
              <a:pPr>
                <a:defRPr/>
              </a:pPr>
              <a:t>2015-06-09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DD48469-86B2-44BC-91CC-28A4ACE0B4D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06934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C5512A-9324-494F-BFAE-B5E730CA0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27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58413" cy="761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181850" y="6858000"/>
            <a:ext cx="2520950" cy="260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100" b="1" smtClean="0">
                <a:solidFill>
                  <a:schemeClr val="bg1"/>
                </a:solidFill>
                <a:latin typeface="Arial" charset="0"/>
              </a:rPr>
              <a:t>Innovation through participation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00200" y="2209800"/>
            <a:ext cx="762000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810000"/>
            <a:ext cx="7620000" cy="19050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934200"/>
            <a:ext cx="213360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05200" y="6934200"/>
            <a:ext cx="3124200" cy="533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934200"/>
            <a:ext cx="2228850" cy="533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A591B-BE22-4DED-817A-B929DEEA5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02865-B7A8-477A-82F1-F39440DEC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54000"/>
            <a:ext cx="2157413" cy="614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54000"/>
            <a:ext cx="6324600" cy="614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DE027-AA67-4433-9A1D-BC07DFBEF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uGAIN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725" y="6523038"/>
            <a:ext cx="160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08C46-F527-4E11-97A9-1819C14A3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uGAIN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163" y="6523038"/>
            <a:ext cx="160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688" y="4894263"/>
            <a:ext cx="8636000" cy="15128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3228975"/>
            <a:ext cx="8636000" cy="16652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7D6C-06C2-4CAE-BD09-A31339ABD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85925"/>
            <a:ext cx="4240213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1685925"/>
            <a:ext cx="42418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5E871-E9B0-4708-8059-FED5FDE3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2413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786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7863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89450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0F1C7-6E56-44F7-AF86-B0D51E893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56BFD-0CC2-45B3-A372-9EFD0A3A1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B9AF4-95D2-4DA3-A946-C75E9F8F2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1688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78488" cy="6500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1688" cy="52101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71FCB-E88F-4485-B157-40DB5B821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2413"/>
            <a:ext cx="6096000" cy="628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04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1063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36863-E835-4353-8E95-BB1E8C627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10158413" cy="761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54000"/>
            <a:ext cx="62611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85925"/>
            <a:ext cx="86344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8825" y="6616700"/>
            <a:ext cx="53292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0550"/>
            <a:ext cx="2116138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72" tIns="50786" rIns="101572" bIns="50786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6C859380-4D33-46AD-B86E-DCB7D36E3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ext Box 17"/>
          <p:cNvSpPr txBox="1">
            <a:spLocks noChangeArrowheads="1"/>
          </p:cNvSpPr>
          <p:nvPr userDrawn="1"/>
        </p:nvSpPr>
        <p:spPr bwMode="auto">
          <a:xfrm>
            <a:off x="7181850" y="6858000"/>
            <a:ext cx="2520950" cy="260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100" b="1" smtClean="0">
                <a:solidFill>
                  <a:schemeClr val="bg1"/>
                </a:solidFill>
                <a:latin typeface="Arial" charset="0"/>
              </a:rPr>
              <a:t>Innovation through participation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iming>
    <p:tnLst>
      <p:par>
        <p:cTn id="1" dur="indefinite" restart="never" nodeType="tmRoot"/>
      </p:par>
    </p:tnLst>
  </p:timing>
  <p:txStyles>
    <p:titleStyle>
      <a:lvl1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defTabSz="10160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defTabSz="10160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90513" indent="-290513" algn="l" defTabSz="1016000" rtl="0" eaLnBrk="0" fontAlgn="base" hangingPunct="0">
        <a:spcBef>
          <a:spcPct val="20000"/>
        </a:spcBef>
        <a:spcAft>
          <a:spcPct val="0"/>
        </a:spcAft>
        <a:buClr>
          <a:srgbClr val="B4D100"/>
        </a:buClr>
        <a:buSzPct val="80000"/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0988" algn="l" defTabSz="1016000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4"/>
        </a:buBlip>
        <a:defRPr sz="2000">
          <a:solidFill>
            <a:schemeClr val="tx1"/>
          </a:solidFill>
          <a:latin typeface="+mn-lt"/>
        </a:defRPr>
      </a:lvl2pPr>
      <a:lvl3pPr marL="1243013" indent="-290513" algn="l" defTabSz="1016000" rtl="0" eaLnBrk="0" fontAlgn="base" hangingPunct="0">
        <a:spcBef>
          <a:spcPct val="20000"/>
        </a:spcBef>
        <a:spcAft>
          <a:spcPct val="0"/>
        </a:spcAft>
        <a:buClr>
          <a:srgbClr val="B4D100"/>
        </a:buClr>
        <a:buSzPct val="125000"/>
        <a:buChar char="–"/>
        <a:defRPr sz="2000" i="1">
          <a:solidFill>
            <a:schemeClr val="tx1"/>
          </a:solidFill>
          <a:latin typeface="+mn-lt"/>
        </a:defRPr>
      </a:lvl3pPr>
      <a:lvl4pPr marL="1711325" indent="-277813" algn="l" defTabSz="10160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Helvetica CE" charset="-18"/>
        <a:buChar char="–"/>
        <a:defRPr sz="2000" i="1">
          <a:solidFill>
            <a:schemeClr val="tx1"/>
          </a:solidFill>
          <a:latin typeface="+mn-lt"/>
        </a:defRPr>
      </a:lvl4pPr>
      <a:lvl5pPr marL="2192338" indent="-290513" algn="l" defTabSz="10160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5pPr>
      <a:lvl6pPr marL="26495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6pPr>
      <a:lvl7pPr marL="31067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7pPr>
      <a:lvl8pPr marL="35639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8pPr>
      <a:lvl9pPr marL="4021138" indent="-290513" algn="l" defTabSz="1016000" rtl="0" fontAlgn="base">
        <a:spcBef>
          <a:spcPct val="20000"/>
        </a:spcBef>
        <a:spcAft>
          <a:spcPct val="0"/>
        </a:spcAft>
        <a:buClr>
          <a:schemeClr val="accent2"/>
        </a:buClr>
        <a:buSzPct val="125000"/>
        <a:buFont typeface="Times" charset="0"/>
        <a:buChar char="–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Welcome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Attribute</a:t>
            </a:r>
            <a:r>
              <a:rPr lang="fi-FI" dirty="0" smtClean="0"/>
              <a:t> release </a:t>
            </a:r>
            <a:r>
              <a:rPr lang="fi-FI" dirty="0" err="1" smtClean="0"/>
              <a:t>training</a:t>
            </a:r>
            <a:r>
              <a:rPr lang="fi-FI" dirty="0" smtClean="0"/>
              <a:t> </a:t>
            </a:r>
          </a:p>
          <a:p>
            <a:r>
              <a:rPr lang="fi-FI" dirty="0" smtClean="0"/>
              <a:t>15 </a:t>
            </a:r>
            <a:r>
              <a:rPr lang="fi-FI" dirty="0" err="1" smtClean="0"/>
              <a:t>June</a:t>
            </a:r>
            <a:r>
              <a:rPr lang="fi-FI" dirty="0" smtClean="0"/>
              <a:t> 2015</a:t>
            </a:r>
            <a:endParaRPr lang="fi-FI" dirty="0" smtClean="0"/>
          </a:p>
          <a:p>
            <a:r>
              <a:rPr lang="fi-FI" dirty="0" smtClean="0"/>
              <a:t>Mikael Linden, CSC – IT Center for Science</a:t>
            </a:r>
          </a:p>
          <a:p>
            <a:r>
              <a:rPr lang="fi-FI" dirty="0" smtClean="0"/>
              <a:t>Mikael.Linden@csc.fi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519366" y="4095947"/>
            <a:ext cx="1941152" cy="1655886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36000" numCol="1" rtlCol="0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r>
              <a:rPr lang="fi-FI" sz="2000" dirty="0" smtClean="0"/>
              <a:t>Service </a:t>
            </a:r>
            <a:r>
              <a:rPr lang="fi-FI" sz="2000" dirty="0" smtClean="0"/>
              <a:t>Provider </a:t>
            </a:r>
            <a:r>
              <a:rPr lang="fi-FI" sz="2000" dirty="0" err="1" smtClean="0"/>
              <a:t>organisation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42702" y="2008212"/>
            <a:ext cx="4392488" cy="4320480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i-FI" sz="2000" dirty="0" smtClean="0"/>
              <a:t>Home </a:t>
            </a:r>
            <a:r>
              <a:rPr lang="fi-FI" sz="2000" dirty="0" err="1" smtClean="0"/>
              <a:t>Organisation</a:t>
            </a:r>
            <a:r>
              <a:rPr lang="fi-FI" sz="2000" dirty="0" smtClean="0"/>
              <a:t> (HO):</a:t>
            </a:r>
            <a:endParaRPr lang="fi-FI" sz="2000" dirty="0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release </a:t>
            </a:r>
            <a:r>
              <a:rPr lang="fi-FI" dirty="0" err="1" smtClean="0"/>
              <a:t>problem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2126283" y="4425751"/>
            <a:ext cx="1081087" cy="576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fi-FI" sz="2800" dirty="0" err="1">
                <a:latin typeface="+mj-lt"/>
              </a:rPr>
              <a:t>IdP</a:t>
            </a:r>
            <a:endParaRPr lang="en-US"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59588" y="4425751"/>
            <a:ext cx="1387970" cy="576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fi-FI" sz="2800" dirty="0" smtClean="0">
                <a:latin typeface="+mj-lt"/>
              </a:rPr>
              <a:t>SP X</a:t>
            </a:r>
            <a:endParaRPr lang="en-US" sz="2800" dirty="0">
              <a:latin typeface="+mj-lt"/>
            </a:endParaRPr>
          </a:p>
        </p:txBody>
      </p:sp>
      <p:sp>
        <p:nvSpPr>
          <p:cNvPr id="8204" name="TextBox 9"/>
          <p:cNvSpPr txBox="1">
            <a:spLocks noChangeArrowheads="1"/>
          </p:cNvSpPr>
          <p:nvPr/>
        </p:nvSpPr>
        <p:spPr bwMode="auto">
          <a:xfrm>
            <a:off x="830734" y="2728292"/>
            <a:ext cx="140615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i-FI" sz="2000" dirty="0" smtClean="0"/>
              <a:t>User</a:t>
            </a:r>
            <a:br>
              <a:rPr lang="fi-FI" sz="2000" dirty="0" smtClean="0"/>
            </a:br>
            <a:r>
              <a:rPr lang="fi-FI" sz="2000" dirty="0" smtClean="0"/>
              <a:t>(</a:t>
            </a:r>
            <a:r>
              <a:rPr lang="fi-FI" sz="2000" dirty="0" err="1" smtClean="0"/>
              <a:t>researcher</a:t>
            </a:r>
            <a:r>
              <a:rPr lang="fi-FI" sz="2000" dirty="0" smtClean="0"/>
              <a:t>)</a:t>
            </a:r>
            <a:endParaRPr lang="en-US" sz="20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326863" y="3649479"/>
            <a:ext cx="1592103" cy="734699"/>
            <a:chOff x="1326863" y="3649479"/>
            <a:chExt cx="1592103" cy="734699"/>
          </a:xfrm>
        </p:grpSpPr>
        <p:cxnSp>
          <p:nvCxnSpPr>
            <p:cNvPr id="8205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2846958" y="3649479"/>
              <a:ext cx="273" cy="73469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06" name="TextBox 8"/>
            <p:cNvSpPr txBox="1">
              <a:spLocks noChangeArrowheads="1"/>
            </p:cNvSpPr>
            <p:nvPr/>
          </p:nvSpPr>
          <p:spPr bwMode="auto">
            <a:xfrm>
              <a:off x="1326863" y="3768342"/>
              <a:ext cx="159210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2000" dirty="0" err="1" smtClean="0"/>
                <a:t>Authenticates</a:t>
              </a:r>
              <a:endParaRPr lang="en-US" sz="2000" dirty="0"/>
            </a:p>
          </p:txBody>
        </p:sp>
      </p:grpSp>
      <p:grpSp>
        <p:nvGrpSpPr>
          <p:cNvPr id="18" name="Group 77"/>
          <p:cNvGrpSpPr>
            <a:grpSpLocks/>
          </p:cNvGrpSpPr>
          <p:nvPr/>
        </p:nvGrpSpPr>
        <p:grpSpPr bwMode="auto">
          <a:xfrm>
            <a:off x="2334597" y="2650080"/>
            <a:ext cx="664682" cy="876504"/>
            <a:chOff x="4056" y="474"/>
            <a:chExt cx="364" cy="480"/>
          </a:xfrm>
        </p:grpSpPr>
        <p:grpSp>
          <p:nvGrpSpPr>
            <p:cNvPr id="19" name="Group 67"/>
            <p:cNvGrpSpPr>
              <a:grpSpLocks/>
            </p:cNvGrpSpPr>
            <p:nvPr/>
          </p:nvGrpSpPr>
          <p:grpSpPr bwMode="auto">
            <a:xfrm>
              <a:off x="4115" y="612"/>
              <a:ext cx="276" cy="342"/>
              <a:chOff x="702" y="2444"/>
              <a:chExt cx="276" cy="342"/>
            </a:xfrm>
          </p:grpSpPr>
          <p:sp>
            <p:nvSpPr>
              <p:cNvPr id="22" name="AutoShape 68"/>
              <p:cNvSpPr>
                <a:spLocks noChangeArrowheads="1"/>
              </p:cNvSpPr>
              <p:nvPr/>
            </p:nvSpPr>
            <p:spPr bwMode="auto"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23" name="Line 69"/>
              <p:cNvSpPr>
                <a:spLocks noChangeShapeType="1"/>
              </p:cNvSpPr>
              <p:nvPr/>
            </p:nvSpPr>
            <p:spPr bwMode="auto">
              <a:xfrm flipV="1">
                <a:off x="712" y="2608"/>
                <a:ext cx="133" cy="17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70"/>
              <p:cNvSpPr>
                <a:spLocks noChangeShapeType="1"/>
              </p:cNvSpPr>
              <p:nvPr/>
            </p:nvSpPr>
            <p:spPr bwMode="auto">
              <a:xfrm flipH="1" flipV="1">
                <a:off x="815" y="2579"/>
                <a:ext cx="163" cy="2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71"/>
              <p:cNvSpPr>
                <a:spLocks noChangeArrowheads="1"/>
              </p:cNvSpPr>
              <p:nvPr/>
            </p:nvSpPr>
            <p:spPr bwMode="auto"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4139" y="474"/>
              <a:ext cx="198" cy="18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Calibri" pitchFamily="34" charset="0"/>
              </a:endParaRPr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4056" y="663"/>
              <a:ext cx="3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ular Callout 11"/>
          <p:cNvSpPr/>
          <p:nvPr/>
        </p:nvSpPr>
        <p:spPr bwMode="auto">
          <a:xfrm>
            <a:off x="5339476" y="1707754"/>
            <a:ext cx="4276234" cy="844896"/>
          </a:xfrm>
          <a:prstGeom prst="wedgeRectCallout">
            <a:avLst>
              <a:gd name="adj1" fmla="val -100872"/>
              <a:gd name="adj2" fmla="val 892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Release my </a:t>
            </a:r>
            <a:r>
              <a:rPr kumimoji="0" lang="fi-FI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attributes</a:t>
            </a: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to SP</a:t>
            </a:r>
            <a:r>
              <a:rPr kumimoji="0" lang="fi-FI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X,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dirty="0" smtClean="0"/>
              <a:t>I </a:t>
            </a:r>
            <a:r>
              <a:rPr lang="fi-FI" dirty="0" err="1" smtClean="0"/>
              <a:t>need</a:t>
            </a:r>
            <a:r>
              <a:rPr lang="fi-FI" dirty="0" smtClean="0"/>
              <a:t> it to </a:t>
            </a:r>
            <a:r>
              <a:rPr lang="fi-FI" dirty="0" err="1" smtClean="0"/>
              <a:t>do</a:t>
            </a:r>
            <a:r>
              <a:rPr lang="fi-FI" dirty="0" smtClean="0"/>
              <a:t> my </a:t>
            </a:r>
            <a:r>
              <a:rPr lang="fi-FI" dirty="0" err="1" smtClean="0"/>
              <a:t>job</a:t>
            </a:r>
            <a:r>
              <a:rPr kumimoji="0" lang="fi-FI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334597" y="2650080"/>
            <a:ext cx="664682" cy="876504"/>
            <a:chOff x="2342902" y="2656284"/>
            <a:chExt cx="664682" cy="876504"/>
          </a:xfrm>
        </p:grpSpPr>
        <p:grpSp>
          <p:nvGrpSpPr>
            <p:cNvPr id="53" name="Group 67"/>
            <p:cNvGrpSpPr>
              <a:grpSpLocks/>
            </p:cNvGrpSpPr>
            <p:nvPr/>
          </p:nvGrpSpPr>
          <p:grpSpPr bwMode="auto">
            <a:xfrm>
              <a:off x="2450639" y="2908279"/>
              <a:ext cx="503990" cy="624509"/>
              <a:chOff x="702" y="2444"/>
              <a:chExt cx="276" cy="342"/>
            </a:xfrm>
          </p:grpSpPr>
          <p:sp>
            <p:nvSpPr>
              <p:cNvPr id="57" name="AutoShape 68"/>
              <p:cNvSpPr>
                <a:spLocks noChangeArrowheads="1"/>
              </p:cNvSpPr>
              <p:nvPr/>
            </p:nvSpPr>
            <p:spPr bwMode="auto"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58" name="Line 69"/>
              <p:cNvSpPr>
                <a:spLocks noChangeShapeType="1"/>
              </p:cNvSpPr>
              <p:nvPr/>
            </p:nvSpPr>
            <p:spPr bwMode="auto">
              <a:xfrm flipV="1">
                <a:off x="712" y="2608"/>
                <a:ext cx="133" cy="17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Line 70"/>
              <p:cNvSpPr>
                <a:spLocks noChangeShapeType="1"/>
              </p:cNvSpPr>
              <p:nvPr/>
            </p:nvSpPr>
            <p:spPr bwMode="auto">
              <a:xfrm flipH="1" flipV="1">
                <a:off x="815" y="2579"/>
                <a:ext cx="163" cy="2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71"/>
              <p:cNvSpPr>
                <a:spLocks noChangeArrowheads="1"/>
              </p:cNvSpPr>
              <p:nvPr/>
            </p:nvSpPr>
            <p:spPr bwMode="auto"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54" name="Line 37"/>
            <p:cNvSpPr>
              <a:spLocks noChangeShapeType="1"/>
            </p:cNvSpPr>
            <p:nvPr/>
          </p:nvSpPr>
          <p:spPr bwMode="auto">
            <a:xfrm>
              <a:off x="2342902" y="3001407"/>
              <a:ext cx="6646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Smiley Face 54"/>
            <p:cNvSpPr/>
            <p:nvPr/>
          </p:nvSpPr>
          <p:spPr bwMode="auto">
            <a:xfrm>
              <a:off x="2460258" y="2906210"/>
              <a:ext cx="458708" cy="470154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Rectangle 36"/>
            <p:cNvSpPr>
              <a:spLocks noChangeArrowheads="1"/>
            </p:cNvSpPr>
            <p:nvPr/>
          </p:nvSpPr>
          <p:spPr bwMode="auto">
            <a:xfrm>
              <a:off x="2494464" y="2656284"/>
              <a:ext cx="361558" cy="34512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Calibri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207370" y="4024436"/>
            <a:ext cx="2899301" cy="1323439"/>
            <a:chOff x="3207370" y="4024436"/>
            <a:chExt cx="2899301" cy="1323439"/>
          </a:xfrm>
        </p:grpSpPr>
        <p:cxnSp>
          <p:nvCxnSpPr>
            <p:cNvPr id="8200" name="Straight Arrow Connector 7"/>
            <p:cNvCxnSpPr>
              <a:cxnSpLocks noChangeShapeType="1"/>
              <a:stCxn id="5" idx="3"/>
            </p:cNvCxnSpPr>
            <p:nvPr/>
          </p:nvCxnSpPr>
          <p:spPr bwMode="auto">
            <a:xfrm>
              <a:off x="3207370" y="4713882"/>
              <a:ext cx="213210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01" name="TextBox 8"/>
            <p:cNvSpPr txBox="1">
              <a:spLocks noChangeArrowheads="1"/>
            </p:cNvSpPr>
            <p:nvPr/>
          </p:nvSpPr>
          <p:spPr bwMode="auto">
            <a:xfrm>
              <a:off x="3223752" y="4272398"/>
              <a:ext cx="120738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2000" dirty="0" err="1" smtClean="0"/>
                <a:t>Attributes</a:t>
              </a:r>
              <a:endParaRPr 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95230" y="4024436"/>
              <a:ext cx="81144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8000" b="1" dirty="0" smtClean="0">
                  <a:solidFill>
                    <a:srgbClr val="FF0000"/>
                  </a:solidFill>
                  <a:latin typeface="+mj-lt"/>
                </a:rPr>
                <a:t>?</a:t>
              </a:r>
              <a:endParaRPr lang="en-US" sz="8000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412396" y="2978328"/>
            <a:ext cx="6203314" cy="3350364"/>
            <a:chOff x="3412396" y="2978328"/>
            <a:chExt cx="6203314" cy="3350364"/>
          </a:xfrm>
        </p:grpSpPr>
        <p:grpSp>
          <p:nvGrpSpPr>
            <p:cNvPr id="27" name="Group 26"/>
            <p:cNvGrpSpPr/>
            <p:nvPr/>
          </p:nvGrpSpPr>
          <p:grpSpPr>
            <a:xfrm>
              <a:off x="3573561" y="4960540"/>
              <a:ext cx="857573" cy="972365"/>
              <a:chOff x="7905750" y="4205288"/>
              <a:chExt cx="604838" cy="685800"/>
            </a:xfrm>
          </p:grpSpPr>
          <p:grpSp>
            <p:nvGrpSpPr>
              <p:cNvPr id="28" name="Group 72"/>
              <p:cNvGrpSpPr>
                <a:grpSpLocks/>
              </p:cNvGrpSpPr>
              <p:nvPr/>
            </p:nvGrpSpPr>
            <p:grpSpPr bwMode="auto">
              <a:xfrm>
                <a:off x="8072438" y="4348163"/>
                <a:ext cx="438150" cy="542925"/>
                <a:chOff x="702" y="2444"/>
                <a:chExt cx="276" cy="342"/>
              </a:xfrm>
            </p:grpSpPr>
            <p:sp>
              <p:nvSpPr>
                <p:cNvPr id="32" name="AutoShape 73"/>
                <p:cNvSpPr>
                  <a:spLocks noChangeArrowheads="1"/>
                </p:cNvSpPr>
                <p:nvPr/>
              </p:nvSpPr>
              <p:spPr bwMode="auto">
                <a:xfrm>
                  <a:off x="712" y="2599"/>
                  <a:ext cx="261" cy="1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3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712" y="2608"/>
                  <a:ext cx="133" cy="17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815" y="2579"/>
                  <a:ext cx="163" cy="20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76"/>
                <p:cNvSpPr>
                  <a:spLocks noChangeArrowheads="1"/>
                </p:cNvSpPr>
                <p:nvPr/>
              </p:nvSpPr>
              <p:spPr bwMode="auto">
                <a:xfrm>
                  <a:off x="702" y="2444"/>
                  <a:ext cx="253" cy="253"/>
                </a:xfrm>
                <a:prstGeom prst="ellipse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9" name="Group 50"/>
              <p:cNvGrpSpPr>
                <a:grpSpLocks/>
              </p:cNvGrpSpPr>
              <p:nvPr/>
            </p:nvGrpSpPr>
            <p:grpSpPr bwMode="auto">
              <a:xfrm rot="519153">
                <a:off x="7905750" y="4205288"/>
                <a:ext cx="577850" cy="223838"/>
                <a:chOff x="4642" y="2387"/>
                <a:chExt cx="234" cy="91"/>
              </a:xfrm>
            </p:grpSpPr>
            <p:sp>
              <p:nvSpPr>
                <p:cNvPr id="30" name="Rectangle 48"/>
                <p:cNvSpPr>
                  <a:spLocks noChangeArrowheads="1"/>
                </p:cNvSpPr>
                <p:nvPr/>
              </p:nvSpPr>
              <p:spPr bwMode="auto">
                <a:xfrm>
                  <a:off x="4723" y="2387"/>
                  <a:ext cx="153" cy="9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31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4642" y="2475"/>
                  <a:ext cx="23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8" name="Rectangular Callout 37"/>
            <p:cNvSpPr/>
            <p:nvPr/>
          </p:nvSpPr>
          <p:spPr bwMode="auto">
            <a:xfrm>
              <a:off x="5339476" y="2978328"/>
              <a:ext cx="4276234" cy="902092"/>
            </a:xfrm>
            <a:prstGeom prst="wedgeRectCallout">
              <a:avLst>
                <a:gd name="adj1" fmla="val -70133"/>
                <a:gd name="adj2" fmla="val 172436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Sorry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, to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protect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your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privacy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,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we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won’t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release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your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 </a:t>
              </a:r>
              <a:r>
                <a:rPr kumimoji="0" lang="fi-FI" sz="2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attributes</a:t>
              </a:r>
              <a:r>
                <a:rPr kumimoji="0" lang="fi-FI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rPr>
                <a:t>.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9" name="TextBox 9"/>
            <p:cNvSpPr txBox="1">
              <a:spLocks noChangeArrowheads="1"/>
            </p:cNvSpPr>
            <p:nvPr/>
          </p:nvSpPr>
          <p:spPr bwMode="auto">
            <a:xfrm>
              <a:off x="3412396" y="5928582"/>
              <a:ext cx="12347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2000" dirty="0" err="1" smtClean="0"/>
                <a:t>IdP</a:t>
              </a:r>
              <a:r>
                <a:rPr lang="fi-FI" sz="2000" dirty="0" smtClean="0"/>
                <a:t> </a:t>
              </a:r>
              <a:r>
                <a:rPr lang="fi-FI" sz="2000" dirty="0" err="1" smtClean="0"/>
                <a:t>admin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9551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Release Training </a:t>
            </a:r>
            <a:r>
              <a:rPr lang="fi-FI" dirty="0" err="1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approaches</a:t>
            </a:r>
            <a:r>
              <a:rPr lang="fi-FI" dirty="0" smtClean="0"/>
              <a:t>: </a:t>
            </a:r>
          </a:p>
          <a:p>
            <a:pPr lvl="1"/>
            <a:r>
              <a:rPr lang="fi-FI" dirty="0" smtClean="0"/>
              <a:t>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 (</a:t>
            </a:r>
            <a:r>
              <a:rPr lang="fi-FI" dirty="0" err="1" smtClean="0"/>
              <a:t>CoCo</a:t>
            </a:r>
            <a:r>
              <a:rPr lang="fi-FI" dirty="0" smtClean="0"/>
              <a:t>)</a:t>
            </a:r>
          </a:p>
          <a:p>
            <a:pPr lvl="1"/>
            <a:r>
              <a:rPr lang="fi-FI" dirty="0" err="1" smtClean="0"/>
              <a:t>Research&amp;Scholarship</a:t>
            </a:r>
            <a:r>
              <a:rPr lang="fi-FI" dirty="0" smtClean="0"/>
              <a:t> </a:t>
            </a:r>
            <a:r>
              <a:rPr lang="fi-FI" dirty="0" err="1" smtClean="0"/>
              <a:t>Entity</a:t>
            </a:r>
            <a:r>
              <a:rPr lang="fi-FI" dirty="0" smtClean="0"/>
              <a:t> </a:t>
            </a:r>
            <a:r>
              <a:rPr lang="fi-FI" dirty="0" err="1" smtClean="0"/>
              <a:t>Category</a:t>
            </a:r>
            <a:r>
              <a:rPr lang="fi-FI" dirty="0" smtClean="0"/>
              <a:t> (R&amp;S)</a:t>
            </a:r>
          </a:p>
          <a:p>
            <a:r>
              <a:rPr lang="fi-FI" dirty="0" err="1" smtClean="0"/>
              <a:t>Both</a:t>
            </a:r>
            <a:r>
              <a:rPr lang="fi-FI" dirty="0" smtClean="0"/>
              <a:t> </a:t>
            </a:r>
            <a:r>
              <a:rPr lang="fi-FI" dirty="0" err="1" smtClean="0"/>
              <a:t>approaches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international</a:t>
            </a:r>
            <a:r>
              <a:rPr lang="fi-FI" dirty="0" smtClean="0"/>
              <a:t> </a:t>
            </a:r>
          </a:p>
          <a:p>
            <a:r>
              <a:rPr lang="fi-FI" dirty="0" smtClean="0"/>
              <a:t>…</a:t>
            </a:r>
            <a:r>
              <a:rPr lang="fi-FI" dirty="0" err="1" smtClean="0"/>
              <a:t>but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practicalities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local</a:t>
            </a:r>
            <a:r>
              <a:rPr lang="fi-FI" dirty="0" smtClean="0"/>
              <a:t> i.e. </a:t>
            </a:r>
            <a:r>
              <a:rPr lang="fi-FI" dirty="0" err="1" smtClean="0"/>
              <a:t>specific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local</a:t>
            </a:r>
            <a:r>
              <a:rPr lang="fi-FI" dirty="0" smtClean="0"/>
              <a:t> </a:t>
            </a:r>
            <a:r>
              <a:rPr lang="fi-FI" dirty="0" err="1" smtClean="0"/>
              <a:t>federations</a:t>
            </a:r>
            <a:endParaRPr lang="fi-FI" dirty="0" smtClean="0"/>
          </a:p>
          <a:p>
            <a:pPr lvl="1"/>
            <a:r>
              <a:rPr lang="fi-FI" dirty="0" smtClean="0"/>
              <a:t>Layout: </a:t>
            </a:r>
            <a:r>
              <a:rPr lang="fi-FI" dirty="0" err="1" smtClean="0"/>
              <a:t>hub&amp;spoke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full-mesh</a:t>
            </a:r>
            <a:endParaRPr lang="fi-FI" dirty="0" smtClean="0"/>
          </a:p>
          <a:p>
            <a:pPr lvl="1"/>
            <a:r>
              <a:rPr lang="fi-FI" dirty="0" smtClean="0"/>
              <a:t>Tools: </a:t>
            </a:r>
            <a:r>
              <a:rPr lang="fi-FI" dirty="0" err="1" smtClean="0"/>
              <a:t>how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release is </a:t>
            </a:r>
            <a:r>
              <a:rPr lang="fi-FI" dirty="0" err="1" smtClean="0"/>
              <a:t>configured</a:t>
            </a:r>
            <a:r>
              <a:rPr lang="fi-FI" dirty="0" smtClean="0"/>
              <a:t> </a:t>
            </a:r>
            <a:r>
              <a:rPr lang="fi-FI" dirty="0" err="1" smtClean="0"/>
              <a:t>etc</a:t>
            </a:r>
            <a:endParaRPr lang="fi-FI" dirty="0" smtClean="0"/>
          </a:p>
          <a:p>
            <a:pPr lvl="1"/>
            <a:r>
              <a:rPr lang="fi-FI" dirty="0" err="1" smtClean="0"/>
              <a:t>Policy</a:t>
            </a:r>
            <a:r>
              <a:rPr lang="fi-FI" dirty="0" smtClean="0"/>
              <a:t>: </a:t>
            </a:r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decides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release</a:t>
            </a:r>
          </a:p>
          <a:p>
            <a:pPr marL="481012" lvl="1" indent="0">
              <a:buNone/>
            </a:pPr>
            <a:endParaRPr lang="fi-FI" dirty="0" smtClean="0"/>
          </a:p>
          <a:p>
            <a:pPr>
              <a:buFont typeface="Symbol" panose="05050102010706020507" pitchFamily="18" charset="2"/>
              <a:buChar char="Þ"/>
            </a:pP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training</a:t>
            </a:r>
            <a:r>
              <a:rPr lang="fi-FI" dirty="0" smtClean="0"/>
              <a:t> is for </a:t>
            </a:r>
            <a:r>
              <a:rPr lang="fi-FI" dirty="0" err="1" smtClean="0"/>
              <a:t>the</a:t>
            </a:r>
            <a:r>
              <a:rPr lang="fi-FI" dirty="0" smtClean="0"/>
              <a:t> federation </a:t>
            </a:r>
            <a:r>
              <a:rPr lang="fi-FI" dirty="0" err="1" smtClean="0"/>
              <a:t>oparators</a:t>
            </a:r>
            <a:endParaRPr lang="fi-FI" dirty="0" smtClean="0"/>
          </a:p>
          <a:p>
            <a:pPr lvl="1"/>
            <a:r>
              <a:rPr lang="fi-FI" dirty="0" smtClean="0"/>
              <a:t>Federation </a:t>
            </a:r>
            <a:r>
              <a:rPr lang="fi-FI" dirty="0" err="1" smtClean="0"/>
              <a:t>operators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then</a:t>
            </a:r>
            <a:r>
              <a:rPr lang="fi-FI" dirty="0" smtClean="0"/>
              <a:t> </a:t>
            </a:r>
            <a:r>
              <a:rPr lang="fi-FI" dirty="0" err="1" smtClean="0"/>
              <a:t>tailor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material</a:t>
            </a:r>
            <a:r>
              <a:rPr lang="fi-FI" dirty="0" smtClean="0"/>
              <a:t> for </a:t>
            </a:r>
            <a:r>
              <a:rPr lang="fi-FI" dirty="0" err="1" smtClean="0"/>
              <a:t>their</a:t>
            </a:r>
            <a:r>
              <a:rPr lang="fi-FI" dirty="0" smtClean="0"/>
              <a:t> </a:t>
            </a:r>
            <a:r>
              <a:rPr lang="fi-FI" dirty="0" err="1" smtClean="0"/>
              <a:t>local</a:t>
            </a:r>
            <a:r>
              <a:rPr lang="fi-FI" dirty="0" smtClean="0"/>
              <a:t> </a:t>
            </a:r>
            <a:r>
              <a:rPr lang="fi-FI" dirty="0" err="1" smtClean="0"/>
              <a:t>circumstances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_template_Apr09">
  <a:themeElements>
    <a:clrScheme name="GEANT_template_Apr09 14">
      <a:dk1>
        <a:srgbClr val="00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BFDC00"/>
      </a:accent2>
      <a:accent3>
        <a:srgbClr val="FFFFFF"/>
      </a:accent3>
      <a:accent4>
        <a:srgbClr val="00384B"/>
      </a:accent4>
      <a:accent5>
        <a:srgbClr val="AAC4CD"/>
      </a:accent5>
      <a:accent6>
        <a:srgbClr val="ADC700"/>
      </a:accent6>
      <a:hlink>
        <a:srgbClr val="EE5019"/>
      </a:hlink>
      <a:folHlink>
        <a:srgbClr val="E0C300"/>
      </a:folHlink>
    </a:clrScheme>
    <a:fontScheme name="GEANT_template_Apr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GEANT_template_Apr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NT_template_Apr09 13">
        <a:dk1>
          <a:srgbClr val="004359"/>
        </a:dk1>
        <a:lt1>
          <a:srgbClr val="FFFFFF"/>
        </a:lt1>
        <a:dk2>
          <a:srgbClr val="FFFFFF"/>
        </a:dk2>
        <a:lt2>
          <a:srgbClr val="0D8B9F"/>
        </a:lt2>
        <a:accent1>
          <a:srgbClr val="00899F"/>
        </a:accent1>
        <a:accent2>
          <a:srgbClr val="E0C300"/>
        </a:accent2>
        <a:accent3>
          <a:srgbClr val="FFFFFF"/>
        </a:accent3>
        <a:accent4>
          <a:srgbClr val="00384B"/>
        </a:accent4>
        <a:accent5>
          <a:srgbClr val="AAC4CD"/>
        </a:accent5>
        <a:accent6>
          <a:srgbClr val="CBB000"/>
        </a:accent6>
        <a:hlink>
          <a:srgbClr val="EE5019"/>
        </a:hlink>
        <a:folHlink>
          <a:srgbClr val="BFDD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NT_template_Apr09 14">
        <a:dk1>
          <a:srgbClr val="004359"/>
        </a:dk1>
        <a:lt1>
          <a:srgbClr val="FFFFFF"/>
        </a:lt1>
        <a:dk2>
          <a:srgbClr val="FFFFFF"/>
        </a:dk2>
        <a:lt2>
          <a:srgbClr val="0D8B9F"/>
        </a:lt2>
        <a:accent1>
          <a:srgbClr val="00899F"/>
        </a:accent1>
        <a:accent2>
          <a:srgbClr val="BFDC00"/>
        </a:accent2>
        <a:accent3>
          <a:srgbClr val="FFFFFF"/>
        </a:accent3>
        <a:accent4>
          <a:srgbClr val="00384B"/>
        </a:accent4>
        <a:accent5>
          <a:srgbClr val="AAC4CD"/>
        </a:accent5>
        <a:accent6>
          <a:srgbClr val="ADC700"/>
        </a:accent6>
        <a:hlink>
          <a:srgbClr val="EE5019"/>
        </a:hlink>
        <a:folHlink>
          <a:srgbClr val="E0C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GEANT_template_Apr09</Template>
  <TotalTime>3632</TotalTime>
  <Words>144</Words>
  <Application>Microsoft Office PowerPoint</Application>
  <PresentationFormat>Custom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Helvetica CE</vt:lpstr>
      <vt:lpstr>Symbol</vt:lpstr>
      <vt:lpstr>Times</vt:lpstr>
      <vt:lpstr>GEANT_template_Apr09</vt:lpstr>
      <vt:lpstr>Welcome</vt:lpstr>
      <vt:lpstr>The attribute release problem</vt:lpstr>
      <vt:lpstr>The Attribute Release Training approach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eduGAIN update TF15</dc:title>
  <dc:subject>eduGAIN</dc:subject>
  <dc:creator>Valter Nordh</dc:creator>
  <cp:lastModifiedBy>Mikael Linden</cp:lastModifiedBy>
  <cp:revision>195</cp:revision>
  <dcterms:created xsi:type="dcterms:W3CDTF">2009-04-02T14:40:51Z</dcterms:created>
  <dcterms:modified xsi:type="dcterms:W3CDTF">2015-06-09T16:52:54Z</dcterms:modified>
</cp:coreProperties>
</file>