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60" r:id="rId4"/>
    <p:sldId id="258" r:id="rId5"/>
    <p:sldId id="261" r:id="rId6"/>
    <p:sldId id="263" r:id="rId7"/>
    <p:sldId id="259" r:id="rId8"/>
    <p:sldId id="262" r:id="rId9"/>
  </p:sldIdLst>
  <p:sldSz cx="9144000" cy="6858000" type="screen4x3"/>
  <p:notesSz cx="6858000" cy="9144000"/>
  <p:custDataLst>
    <p:tags r:id="rId1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4237">
          <p15:clr>
            <a:srgbClr val="A4A3A4"/>
          </p15:clr>
        </p15:guide>
        <p15:guide id="3" orient="horz" pos="185">
          <p15:clr>
            <a:srgbClr val="A4A3A4"/>
          </p15:clr>
        </p15:guide>
        <p15:guide id="4" pos="2880">
          <p15:clr>
            <a:srgbClr val="A4A3A4"/>
          </p15:clr>
        </p15:guide>
        <p15:guide id="5" pos="181">
          <p15:clr>
            <a:srgbClr val="A4A3A4"/>
          </p15:clr>
        </p15:guide>
        <p15:guide id="6" pos="272">
          <p15:clr>
            <a:srgbClr val="A4A3A4"/>
          </p15:clr>
        </p15:guide>
        <p15:guide id="7" pos="363">
          <p15:clr>
            <a:srgbClr val="A4A3A4"/>
          </p15:clr>
        </p15:guide>
        <p15:guide id="8" pos="90">
          <p15:clr>
            <a:srgbClr val="A4A3A4"/>
          </p15:clr>
        </p15:guide>
        <p15:guide id="9" pos="5670">
          <p15:clr>
            <a:srgbClr val="A4A3A4"/>
          </p15:clr>
        </p15:guide>
        <p15:guide id="10" pos="5579">
          <p15:clr>
            <a:srgbClr val="A4A3A4"/>
          </p15:clr>
        </p15:guide>
        <p15:guide id="11" pos="2838">
          <p15:clr>
            <a:srgbClr val="A4A3A4"/>
          </p15:clr>
        </p15:guide>
        <p15:guide id="12" pos="292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B3CF"/>
    <a:srgbClr val="FBB040"/>
    <a:srgbClr val="FDD7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3"/>
    <p:restoredTop sz="77604"/>
  </p:normalViewPr>
  <p:slideViewPr>
    <p:cSldViewPr snapToGrid="0">
      <p:cViewPr varScale="1">
        <p:scale>
          <a:sx n="82" d="100"/>
          <a:sy n="82" d="100"/>
        </p:scale>
        <p:origin x="-2400" y="-104"/>
      </p:cViewPr>
      <p:guideLst>
        <p:guide orient="horz" pos="2160"/>
        <p:guide orient="horz" pos="4237"/>
        <p:guide orient="horz" pos="185"/>
        <p:guide pos="2880"/>
        <p:guide pos="181"/>
        <p:guide pos="272"/>
        <p:guide pos="363"/>
        <p:guide pos="90"/>
        <p:guide pos="5670"/>
        <p:guide pos="5579"/>
        <p:guide pos="2838"/>
        <p:guide pos="292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tags" Target="tags/tag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896B0E-E07B-3044-AB28-8FA39E4EDE8F}" type="datetimeFigureOut">
              <a:rPr lang="en-US" smtClean="0"/>
              <a:t>6/14/15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12F41-F9AE-8140-A346-C81739EFF7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Our hub &amp;</a:t>
            </a:r>
            <a:r>
              <a:rPr lang="en-US" baseline="0" dirty="0" smtClean="0"/>
              <a:t> spoke setup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Our IdPs are offered individually </a:t>
            </a:r>
            <a:r>
              <a:rPr lang="en-US" baseline="0" dirty="0" smtClean="0">
                <a:sym typeface="Wingdings"/>
              </a:rPr>
              <a:t> “Dutch scoping”. Not 1 big fat proxy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Why include eduGAIN like this?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>
                <a:sym typeface="Wingdings"/>
              </a:rPr>
              <a:t>We don’t want to save information about users from foreign IdPs</a:t>
            </a:r>
          </a:p>
          <a:p>
            <a:pPr marL="628650" lvl="1" indent="-171450">
              <a:buFontTx/>
              <a:buChar char="-"/>
            </a:pPr>
            <a:r>
              <a:rPr lang="en-US" dirty="0" smtClean="0"/>
              <a:t>Unknown increase in administrative burden</a:t>
            </a:r>
            <a:r>
              <a:rPr lang="en-US" baseline="0" dirty="0" smtClean="0"/>
              <a:t> (and support and load to our platform)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2F41-F9AE-8140-A346-C81739EFF70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641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You might</a:t>
            </a:r>
            <a:r>
              <a:rPr lang="en-US" baseline="0" dirty="0" smtClean="0"/>
              <a:t> not expect it (some people see the Netherlands as </a:t>
            </a:r>
            <a:r>
              <a:rPr lang="en-US" baseline="0" dirty="0" err="1" smtClean="0"/>
              <a:t>sodom</a:t>
            </a:r>
            <a:r>
              <a:rPr lang="en-US" baseline="0" dirty="0" smtClean="0"/>
              <a:t> &amp; </a:t>
            </a:r>
            <a:r>
              <a:rPr lang="en-US" baseline="0" dirty="0" err="1" smtClean="0"/>
              <a:t>gomorra</a:t>
            </a:r>
            <a:r>
              <a:rPr lang="en-US" baseline="0" dirty="0" smtClean="0"/>
              <a:t>), but our </a:t>
            </a:r>
            <a:r>
              <a:rPr lang="en-US" dirty="0" smtClean="0"/>
              <a:t>SURFconext policy</a:t>
            </a:r>
            <a:r>
              <a:rPr lang="en-US" baseline="0" dirty="0" smtClean="0"/>
              <a:t> is very strong. Within federation, attribute release is a non-issue (trust levels are high).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2F41-F9AE-8140-A346-C81739EFF70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387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70000"/>
              </a:lnSpc>
              <a:buFont typeface="Arial" charset="0"/>
              <a:buNone/>
            </a:pPr>
            <a:r>
              <a:rPr lang="en-US" b="0" dirty="0" smtClean="0"/>
              <a:t>Within SURFconext, attribute release is less of an issue</a:t>
            </a:r>
          </a:p>
          <a:p>
            <a:pPr marL="486900" lvl="2" indent="-342900">
              <a:lnSpc>
                <a:spcPct val="170000"/>
              </a:lnSpc>
              <a:buFont typeface="Arial" charset="0"/>
              <a:buChar char="•"/>
            </a:pPr>
            <a:r>
              <a:rPr lang="en-US" dirty="0" smtClean="0"/>
              <a:t>As the central entity helps SPs negotiate with </a:t>
            </a:r>
            <a:r>
              <a:rPr lang="en-US" dirty="0" err="1" smtClean="0"/>
              <a:t>IdPs</a:t>
            </a:r>
            <a:endParaRPr lang="en-US" b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12F41-F9AE-8140-A346-C81739EFF70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89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13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 f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AutoShape 2"/>
          <p:cNvSpPr>
            <a:spLocks/>
          </p:cNvSpPr>
          <p:nvPr userDrawn="1"/>
        </p:nvSpPr>
        <p:spPr bwMode="auto">
          <a:xfrm>
            <a:off x="6590755" y="5562000"/>
            <a:ext cx="2409737" cy="1152000"/>
          </a:xfrm>
          <a:prstGeom prst="roundRect">
            <a:avLst>
              <a:gd name="adj" fmla="val 11415"/>
            </a:avLst>
          </a:prstGeom>
          <a:solidFill>
            <a:srgbClr val="4FB3CF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nl-NL" sz="2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  <p:sp>
        <p:nvSpPr>
          <p:cNvPr id="7" name="Picture Placeholder 6"/>
          <p:cNvSpPr>
            <a:spLocks noGrp="1"/>
          </p:cNvSpPr>
          <p:nvPr userDrawn="1">
            <p:ph type="pic" sz="quarter" idx="11"/>
          </p:nvPr>
        </p:nvSpPr>
        <p:spPr>
          <a:xfrm>
            <a:off x="142875" y="144001"/>
            <a:ext cx="8858250" cy="5292000"/>
          </a:xfrm>
          <a:prstGeom prst="roundRect">
            <a:avLst>
              <a:gd name="adj" fmla="val 2730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8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5" name="Text Placeholder 4"/>
          <p:cNvSpPr>
            <a:spLocks noGrp="1"/>
          </p:cNvSpPr>
          <p:nvPr userDrawn="1">
            <p:ph type="body" sz="quarter" idx="10"/>
          </p:nvPr>
        </p:nvSpPr>
        <p:spPr>
          <a:xfrm>
            <a:off x="144000" y="5562000"/>
            <a:ext cx="6768938" cy="1152000"/>
          </a:xfrm>
          <a:prstGeom prst="roundRect">
            <a:avLst>
              <a:gd name="adj" fmla="val 12548"/>
            </a:avLst>
          </a:prstGeom>
          <a:solidFill>
            <a:schemeClr val="accent1"/>
          </a:solidFill>
        </p:spPr>
        <p:txBody>
          <a:bodyPr lIns="234000" tIns="0" rIns="43200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2026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0"/>
          </p:nvPr>
        </p:nvSpPr>
        <p:spPr>
          <a:xfrm>
            <a:off x="287338" y="293688"/>
            <a:ext cx="8569325" cy="63084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0112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, geen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53524"/>
            <a:ext cx="8858250" cy="6572713"/>
          </a:xfrm>
          <a:prstGeom prst="roundRect">
            <a:avLst>
              <a:gd name="adj" fmla="val 2163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75041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12875"/>
            <a:ext cx="8856000" cy="4787900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58799"/>
            <a:ext cx="42120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4644000" y="1558799"/>
            <a:ext cx="42120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6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265848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12875"/>
            <a:ext cx="8856000" cy="4787900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287338" y="1557337"/>
            <a:ext cx="42120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644663" y="1558800"/>
            <a:ext cx="4212000" cy="4500000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449310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87338" y="1558800"/>
            <a:ext cx="4212000" cy="4500000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2875" y="1412875"/>
            <a:ext cx="8856000" cy="4787900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0263" y="1557337"/>
            <a:ext cx="42120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7891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recht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2875" y="1412875"/>
            <a:ext cx="4356000" cy="4788000"/>
          </a:xfrm>
          <a:prstGeom prst="roundRect">
            <a:avLst>
              <a:gd name="adj" fmla="val 3274"/>
            </a:avLst>
          </a:prstGeom>
          <a:solidFill>
            <a:srgbClr val="4FB3CF"/>
          </a:solidFill>
        </p:spPr>
        <p:txBody>
          <a:bodyPr lIns="97200" tIns="64800" rIns="144000" bIns="14400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4572000" y="1412875"/>
            <a:ext cx="4356000" cy="4788000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13808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, links plaa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0263" y="1412875"/>
            <a:ext cx="4356000" cy="4788000"/>
          </a:xfrm>
          <a:prstGeom prst="roundRect">
            <a:avLst>
              <a:gd name="adj" fmla="val 3274"/>
            </a:avLst>
          </a:prstGeom>
          <a:solidFill>
            <a:srgbClr val="4FB3CF"/>
          </a:solidFill>
        </p:spPr>
        <p:txBody>
          <a:bodyPr lIns="97200" tIns="64800" rIns="144000" bIns="14400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137868" y="1412875"/>
            <a:ext cx="4356000" cy="4788000"/>
          </a:xfrm>
          <a:prstGeom prst="roundRect">
            <a:avLst>
              <a:gd name="adj" fmla="val 3482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93606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640263" y="1412875"/>
            <a:ext cx="4356000" cy="4788000"/>
          </a:xfrm>
          <a:prstGeom prst="roundRect">
            <a:avLst>
              <a:gd name="adj" fmla="val 3274"/>
            </a:avLst>
          </a:prstGeom>
          <a:solidFill>
            <a:srgbClr val="4FB3CF"/>
          </a:solidFill>
        </p:spPr>
        <p:txBody>
          <a:bodyPr lIns="97200" tIns="64800" rIns="144000" bIns="14400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142875" y="1412875"/>
            <a:ext cx="4356000" cy="4788000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933207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2 kols, highligh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640263" y="1412875"/>
            <a:ext cx="4356000" cy="4788000"/>
          </a:xfrm>
          <a:prstGeom prst="roundRect">
            <a:avLst>
              <a:gd name="adj" fmla="val 3274"/>
            </a:avLst>
          </a:prstGeom>
          <a:ln w="12700">
            <a:solidFill>
              <a:schemeClr val="accent1"/>
            </a:solidFill>
          </a:ln>
        </p:spPr>
        <p:txBody>
          <a:bodyPr lIns="97200" tIns="64800" rIns="144000" bIns="144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144000" y="1414800"/>
            <a:ext cx="4356000" cy="4788000"/>
          </a:xfrm>
          <a:prstGeom prst="roundRect">
            <a:avLst>
              <a:gd name="adj" fmla="val 3274"/>
            </a:avLst>
          </a:prstGeom>
          <a:solidFill>
            <a:srgbClr val="4FB3CF"/>
          </a:solidFill>
        </p:spPr>
        <p:txBody>
          <a:bodyPr lIns="97200" tIns="64800" rIns="144000" bIns="144000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19361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412875"/>
            <a:ext cx="8856000" cy="4787900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58799"/>
            <a:ext cx="27828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5"/>
          </p:nvPr>
        </p:nvSpPr>
        <p:spPr>
          <a:xfrm>
            <a:off x="6071969" y="1558799"/>
            <a:ext cx="27828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5" name="Content Placeholder 8"/>
          <p:cNvSpPr>
            <a:spLocks noGrp="1"/>
          </p:cNvSpPr>
          <p:nvPr>
            <p:ph sz="quarter" idx="16"/>
          </p:nvPr>
        </p:nvSpPr>
        <p:spPr>
          <a:xfrm>
            <a:off x="3179653" y="1558799"/>
            <a:ext cx="27828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3" name="Rounded Rectangle 12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3076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voorkant Bie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16632"/>
            <a:ext cx="9144000" cy="5382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AutoShape 2"/>
          <p:cNvSpPr>
            <a:spLocks/>
          </p:cNvSpPr>
          <p:nvPr userDrawn="1"/>
        </p:nvSpPr>
        <p:spPr bwMode="auto">
          <a:xfrm>
            <a:off x="6590755" y="5562000"/>
            <a:ext cx="2409737" cy="1152000"/>
          </a:xfrm>
          <a:prstGeom prst="roundRect">
            <a:avLst>
              <a:gd name="adj" fmla="val 11415"/>
            </a:avLst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nl-NL" sz="2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2000"/>
            <a:ext cx="9144000" cy="396240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3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4" name="Text Placeholder 4"/>
          <p:cNvSpPr>
            <a:spLocks noGrp="1"/>
          </p:cNvSpPr>
          <p:nvPr userDrawn="1">
            <p:ph type="body" sz="quarter" idx="10"/>
          </p:nvPr>
        </p:nvSpPr>
        <p:spPr>
          <a:xfrm>
            <a:off x="144000" y="5562000"/>
            <a:ext cx="6768938" cy="1152000"/>
          </a:xfrm>
          <a:prstGeom prst="roundRect">
            <a:avLst>
              <a:gd name="adj" fmla="val 12548"/>
            </a:avLst>
          </a:prstGeom>
          <a:solidFill>
            <a:schemeClr val="accent1"/>
          </a:solidFill>
        </p:spPr>
        <p:txBody>
          <a:bodyPr lIns="234000" tIns="0" rIns="43200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3507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  <a:ln>
            <a:solidFill>
              <a:srgbClr val="4FB3CF"/>
            </a:solidFill>
          </a:ln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6120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34737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20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2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58042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2112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7" name="Content Placeholder 8"/>
          <p:cNvSpPr>
            <a:spLocks noGrp="1"/>
          </p:cNvSpPr>
          <p:nvPr>
            <p:ph sz="quarter" idx="17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5261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20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946065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6120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69827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21125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13" name="Content Placeholder 8"/>
          <p:cNvSpPr>
            <a:spLocks noGrp="1"/>
          </p:cNvSpPr>
          <p:nvPr>
            <p:ph sz="quarter" idx="18"/>
          </p:nvPr>
        </p:nvSpPr>
        <p:spPr>
          <a:xfrm>
            <a:off x="3132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98456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3131753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2112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142874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82663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6120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67668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121125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3132000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83951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3 kols, foto, high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612112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rgbClr val="4FB3CF"/>
          </a:solidFill>
        </p:spPr>
        <p:txBody>
          <a:bodyPr lIns="90000" tIns="648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6"/>
          </p:nvPr>
        </p:nvSpPr>
        <p:spPr>
          <a:xfrm>
            <a:off x="142875" y="1410327"/>
            <a:ext cx="2880000" cy="4804735"/>
          </a:xfrm>
          <a:prstGeom prst="roundRect">
            <a:avLst>
              <a:gd name="adj" fmla="val 5029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90000" tIns="64800"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defRPr baseline="0">
                <a:solidFill>
                  <a:schemeClr val="tx1"/>
                </a:solidFill>
              </a:defRPr>
            </a:lvl2pPr>
            <a:lvl3pPr>
              <a:defRPr baseline="0">
                <a:solidFill>
                  <a:schemeClr val="tx1"/>
                </a:solidFill>
              </a:defRPr>
            </a:lvl3pPr>
            <a:lvl4pPr>
              <a:defRPr baseline="0">
                <a:solidFill>
                  <a:schemeClr val="tx1"/>
                </a:solidFill>
              </a:defRPr>
            </a:lvl4pPr>
            <a:lvl5pP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3132000" y="1412875"/>
            <a:ext cx="2880000" cy="4802188"/>
          </a:xfrm>
          <a:prstGeom prst="roundRect">
            <a:avLst>
              <a:gd name="adj" fmla="val 5057"/>
            </a:avLst>
          </a:prstGeo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>
              <a:defRPr sz="1000" b="0" baseline="0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12" name="Rounded Rectangle 11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4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21964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voorkant Bieb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80629"/>
            <a:ext cx="9144000" cy="536459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2000"/>
            <a:ext cx="9144000" cy="396240"/>
          </a:xfrm>
          <a:prstGeom prst="rect">
            <a:avLst/>
          </a:prstGeom>
        </p:spPr>
      </p:pic>
      <p:sp>
        <p:nvSpPr>
          <p:cNvPr id="14" name="AutoShape 2"/>
          <p:cNvSpPr>
            <a:spLocks/>
          </p:cNvSpPr>
          <p:nvPr userDrawn="1"/>
        </p:nvSpPr>
        <p:spPr bwMode="auto">
          <a:xfrm>
            <a:off x="6590755" y="5562000"/>
            <a:ext cx="2409737" cy="1152000"/>
          </a:xfrm>
          <a:prstGeom prst="roundRect">
            <a:avLst>
              <a:gd name="adj" fmla="val 11415"/>
            </a:avLst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nl-NL" sz="2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7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8" name="Text Placeholder 4"/>
          <p:cNvSpPr>
            <a:spLocks noGrp="1"/>
          </p:cNvSpPr>
          <p:nvPr userDrawn="1">
            <p:ph type="body" sz="quarter" idx="10"/>
          </p:nvPr>
        </p:nvSpPr>
        <p:spPr>
          <a:xfrm>
            <a:off x="144000" y="5562000"/>
            <a:ext cx="6768938" cy="1152000"/>
          </a:xfrm>
          <a:prstGeom prst="roundRect">
            <a:avLst>
              <a:gd name="adj" fmla="val 12548"/>
            </a:avLst>
          </a:prstGeom>
          <a:solidFill>
            <a:schemeClr val="accent1"/>
          </a:solidFill>
        </p:spPr>
        <p:txBody>
          <a:bodyPr lIns="234000" tIns="0" rIns="43200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8332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 tekst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53525"/>
            <a:ext cx="8858250" cy="6052014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87337" y="293687"/>
            <a:ext cx="4217987" cy="1119187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287337" y="1585913"/>
            <a:ext cx="4217987" cy="2591804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79200" tIns="61200" rIns="144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5" name="Rounded Rectangle 14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9289705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slide, tekst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53525"/>
            <a:ext cx="8858250" cy="6052014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36782" y="293687"/>
            <a:ext cx="4217987" cy="1119187"/>
          </a:xfrm>
        </p:spPr>
        <p:txBody>
          <a:bodyPr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640263" y="1585913"/>
            <a:ext cx="4217987" cy="2591804"/>
          </a:xfrm>
          <a:prstGeom prst="roundRect">
            <a:avLst>
              <a:gd name="adj" fmla="val 5184"/>
            </a:avLst>
          </a:prstGeom>
          <a:solidFill>
            <a:schemeClr val="bg1"/>
          </a:solidFill>
          <a:ln w="12700">
            <a:solidFill>
              <a:srgbClr val="4FB3CF"/>
            </a:solidFill>
          </a:ln>
        </p:spPr>
        <p:txBody>
          <a:bodyPr lIns="79200" tIns="61200" rIns="14400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16" name="Rounded Rectangle 15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8" name="Text Placeholder 6"/>
          <p:cNvSpPr>
            <a:spLocks noGrp="1"/>
          </p:cNvSpPr>
          <p:nvPr>
            <p:ph type="body" sz="quarter" idx="16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2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03433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co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0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096382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517920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550809" y="2395428"/>
            <a:ext cx="439978" cy="487680"/>
          </a:xfrm>
          <a:prstGeom prst="rect">
            <a:avLst/>
          </a:prstGeom>
        </p:spPr>
      </p:pic>
      <p:sp>
        <p:nvSpPr>
          <p:cNvPr id="5" name="TextBox 4"/>
          <p:cNvSpPr txBox="1"/>
          <p:nvPr userDrawn="1"/>
        </p:nvSpPr>
        <p:spPr>
          <a:xfrm>
            <a:off x="556324" y="4105536"/>
            <a:ext cx="51835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200" b="1" dirty="0" smtClean="0">
                <a:latin typeface="Verdana"/>
              </a:rPr>
              <a:t>W</a:t>
            </a:r>
            <a:endParaRPr lang="en-US" sz="3200" b="1" dirty="0">
              <a:latin typeface="Verdana"/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/>
          <a:srcRect l="15710" t="25985" r="10978" b="26771"/>
          <a:stretch/>
        </p:blipFill>
        <p:spPr>
          <a:xfrm>
            <a:off x="582213" y="838200"/>
            <a:ext cx="504000" cy="36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4" cstate="print"/>
          <a:srcRect l="16248" t="16610" r="12305" b="16953"/>
          <a:stretch/>
        </p:blipFill>
        <p:spPr>
          <a:xfrm>
            <a:off x="582213" y="4980593"/>
            <a:ext cx="432000" cy="43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5" cstate="print"/>
          <a:srcRect l="20095" t="23375" r="24921" b="18180"/>
          <a:stretch/>
        </p:blipFill>
        <p:spPr>
          <a:xfrm>
            <a:off x="582213" y="1580814"/>
            <a:ext cx="504000" cy="432000"/>
          </a:xfrm>
          <a:prstGeom prst="rect">
            <a:avLst/>
          </a:prstGeom>
        </p:spPr>
      </p:pic>
      <p:pic>
        <p:nvPicPr>
          <p:cNvPr id="13" name="Picture 12" descr="linked.png"/>
          <p:cNvPicPr>
            <a:picLocks noChangeAspect="1"/>
          </p:cNvPicPr>
          <p:nvPr userDrawn="1"/>
        </p:nvPicPr>
        <p:blipFill>
          <a:blip r:embed="rId6" cstate="print"/>
          <a:srcRect l="10784" t="10784" r="10784" b="10784"/>
          <a:stretch>
            <a:fillRect/>
          </a:stretch>
        </p:blipFill>
        <p:spPr>
          <a:xfrm>
            <a:off x="585831" y="3265722"/>
            <a:ext cx="457200" cy="457200"/>
          </a:xfrm>
          <a:prstGeom prst="rect">
            <a:avLst/>
          </a:prstGeom>
        </p:spPr>
      </p:pic>
      <p:sp>
        <p:nvSpPr>
          <p:cNvPr id="1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259721" y="883200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[Email]</a:t>
            </a:r>
            <a:endParaRPr lang="nl-NL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795205"/>
            <a:ext cx="1193814" cy="419858"/>
          </a:xfrm>
          <a:prstGeom prst="rect">
            <a:avLst/>
          </a:prstGeom>
        </p:spPr>
      </p:pic>
      <p:sp>
        <p:nvSpPr>
          <p:cNvPr id="1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1259721" y="1621333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[@</a:t>
            </a:r>
            <a:r>
              <a:rPr lang="en-US" dirty="0" err="1" smtClean="0"/>
              <a:t>twiternaam</a:t>
            </a:r>
            <a:r>
              <a:rPr lang="en-US" dirty="0" smtClean="0"/>
              <a:t>]</a:t>
            </a:r>
            <a:endParaRPr lang="nl-NL" dirty="0"/>
          </a:p>
        </p:txBody>
      </p:sp>
      <p:sp>
        <p:nvSpPr>
          <p:cNvPr id="2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1259721" y="2504268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[Skype </a:t>
            </a:r>
            <a:r>
              <a:rPr lang="en-US" dirty="0" err="1" smtClean="0"/>
              <a:t>adres</a:t>
            </a:r>
            <a:r>
              <a:rPr lang="en-US" dirty="0" smtClean="0"/>
              <a:t>]</a:t>
            </a:r>
            <a:endParaRPr lang="nl-NL" dirty="0"/>
          </a:p>
        </p:txBody>
      </p:sp>
      <p:sp>
        <p:nvSpPr>
          <p:cNvPr id="2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1259721" y="3359322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[LinkedIn </a:t>
            </a:r>
            <a:r>
              <a:rPr lang="en-US" dirty="0" err="1" smtClean="0"/>
              <a:t>adres</a:t>
            </a:r>
            <a:r>
              <a:rPr lang="en-US" dirty="0" smtClean="0"/>
              <a:t>]</a:t>
            </a:r>
            <a:endParaRPr lang="nl-NL" dirty="0"/>
          </a:p>
        </p:txBody>
      </p:sp>
      <p:sp>
        <p:nvSpPr>
          <p:cNvPr id="22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1259721" y="4216757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www.surf.nl</a:t>
            </a:r>
            <a:endParaRPr lang="nl-NL" dirty="0"/>
          </a:p>
        </p:txBody>
      </p:sp>
      <p:sp>
        <p:nvSpPr>
          <p:cNvPr id="23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259721" y="5061593"/>
            <a:ext cx="7596941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</a:t>
            </a:r>
            <a:r>
              <a:rPr lang="en-US" dirty="0" err="1" smtClean="0"/>
              <a:t>Telefoon</a:t>
            </a:r>
            <a:r>
              <a:rPr lang="en-US" dirty="0" smtClean="0"/>
              <a:t>]</a:t>
            </a:r>
            <a:endParaRPr lang="nl-NL" dirty="0"/>
          </a:p>
        </p:txBody>
      </p:sp>
      <p:sp>
        <p:nvSpPr>
          <p:cNvPr id="25" name="Text Placeholder 7"/>
          <p:cNvSpPr>
            <a:spLocks noGrp="1"/>
          </p:cNvSpPr>
          <p:nvPr>
            <p:ph type="body" sz="quarter" idx="19" hasCustomPrompt="1"/>
          </p:nvPr>
        </p:nvSpPr>
        <p:spPr>
          <a:xfrm>
            <a:off x="2114026" y="5889129"/>
            <a:ext cx="6742636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Creative Commons “Attribution” license:</a:t>
            </a:r>
          </a:p>
          <a:p>
            <a:pPr lvl="0"/>
            <a:r>
              <a:rPr lang="en-US" dirty="0" smtClean="0"/>
              <a:t>http://creativecommons.org/licenses/by/3.0/</a:t>
            </a:r>
            <a:endParaRPr lang="nl-NL" dirty="0"/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6703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Surf bla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775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63050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 slide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26949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72046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921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blad, foto 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8" descr="Onderzoeksdat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08064"/>
            <a:ext cx="9144000" cy="538205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92000"/>
            <a:ext cx="9144000" cy="396240"/>
          </a:xfrm>
          <a:prstGeom prst="rect">
            <a:avLst/>
          </a:prstGeom>
        </p:spPr>
      </p:pic>
      <p:sp>
        <p:nvSpPr>
          <p:cNvPr id="14" name="AutoShape 2"/>
          <p:cNvSpPr>
            <a:spLocks/>
          </p:cNvSpPr>
          <p:nvPr userDrawn="1"/>
        </p:nvSpPr>
        <p:spPr bwMode="auto">
          <a:xfrm>
            <a:off x="6590755" y="5562000"/>
            <a:ext cx="2409737" cy="1152000"/>
          </a:xfrm>
          <a:prstGeom prst="roundRect">
            <a:avLst>
              <a:gd name="adj" fmla="val 11415"/>
            </a:avLst>
          </a:prstGeom>
          <a:solidFill>
            <a:schemeClr val="accent1"/>
          </a:solidFill>
          <a:ln w="25400">
            <a:noFill/>
            <a:miter lim="800000"/>
            <a:headEnd/>
            <a:tailEnd/>
          </a:ln>
        </p:spPr>
        <p:txBody>
          <a:bodyPr lIns="0" tIns="0" rIns="0" bIns="0" anchor="ctr"/>
          <a:lstStyle/>
          <a:p>
            <a:pPr lvl="1"/>
            <a:endParaRPr lang="nl-NL" sz="2000" noProof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 userDrawn="1">
            <p:ph type="subTitle" idx="1"/>
          </p:nvPr>
        </p:nvSpPr>
        <p:spPr>
          <a:xfrm>
            <a:off x="288000" y="1548000"/>
            <a:ext cx="8568000" cy="576000"/>
          </a:xfrm>
          <a:prstGeom prst="roundRect">
            <a:avLst>
              <a:gd name="adj" fmla="val 24321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rmAutofit/>
          </a:bodyPr>
          <a:lstStyle>
            <a:lvl1pPr marL="0" indent="0" algn="l">
              <a:buNone/>
              <a:defRPr sz="2000" b="0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nl-NL" noProof="0" dirty="0"/>
          </a:p>
        </p:txBody>
      </p:sp>
      <p:sp>
        <p:nvSpPr>
          <p:cNvPr id="17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288000" y="288000"/>
            <a:ext cx="8568000" cy="1152000"/>
          </a:xfrm>
          <a:prstGeom prst="roundRect">
            <a:avLst>
              <a:gd name="adj" fmla="val 12645"/>
            </a:avLst>
          </a:prstGeom>
          <a:solidFill>
            <a:schemeClr val="accent1"/>
          </a:solidFill>
        </p:spPr>
        <p:txBody>
          <a:bodyPr lIns="79200" tIns="0" rIns="144000" bIns="0" anchor="ctr" anchorCtr="0">
            <a:noAutofit/>
          </a:bodyPr>
          <a:lstStyle>
            <a:lvl1pPr algn="l">
              <a:defRPr sz="32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noProof="0" dirty="0" smtClean="0"/>
              <a:t>CLICK TO EDIT MASTER TITLE STYLE</a:t>
            </a:r>
            <a:endParaRPr lang="nl-NL" noProof="0" dirty="0"/>
          </a:p>
        </p:txBody>
      </p:sp>
      <p:sp>
        <p:nvSpPr>
          <p:cNvPr id="18" name="Text Placeholder 4"/>
          <p:cNvSpPr>
            <a:spLocks noGrp="1"/>
          </p:cNvSpPr>
          <p:nvPr userDrawn="1">
            <p:ph type="body" sz="quarter" idx="10"/>
          </p:nvPr>
        </p:nvSpPr>
        <p:spPr>
          <a:xfrm>
            <a:off x="144000" y="5562000"/>
            <a:ext cx="6768938" cy="1152000"/>
          </a:xfrm>
          <a:prstGeom prst="roundRect">
            <a:avLst>
              <a:gd name="adj" fmla="val 12548"/>
            </a:avLst>
          </a:prstGeom>
          <a:solidFill>
            <a:schemeClr val="accent1"/>
          </a:solidFill>
        </p:spPr>
        <p:txBody>
          <a:bodyPr lIns="234000" tIns="0" rIns="432000" bIns="0" anchor="ctr" anchorCtr="0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2095" y="5810374"/>
            <a:ext cx="1687056" cy="6969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910880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</a:t>
            </a:r>
            <a:r>
              <a:rPr lang="en-US" dirty="0" err="1" smtClean="0"/>
              <a:t>Naam</a:t>
            </a:r>
            <a:r>
              <a:rPr lang="en-US" dirty="0" smtClean="0"/>
              <a:t>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www.surfnet.nl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[Email]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385988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met personalia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rgbClr val="4FB3CF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3" name="Afbeelding 3" descr="SURF_what SURF can do_f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0" y="5420158"/>
            <a:ext cx="3888432" cy="8531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</a:t>
            </a:r>
            <a:r>
              <a:rPr lang="en-US" dirty="0" err="1" smtClean="0"/>
              <a:t>Naam</a:t>
            </a:r>
            <a:r>
              <a:rPr lang="en-US" dirty="0" smtClean="0"/>
              <a:t>]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www.surfnet.nl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[Email]</a:t>
            </a:r>
            <a:endParaRPr lang="nl-NL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390124846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41478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7736099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80734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tekst en logo C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76263" y="1412874"/>
            <a:ext cx="3994150" cy="3511463"/>
          </a:xfrm>
        </p:spPr>
        <p:txBody>
          <a:bodyPr>
            <a:normAutofit/>
          </a:bodyPr>
          <a:lstStyle>
            <a:lvl1pPr>
              <a:defRPr sz="2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0315978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</a:t>
            </a:r>
            <a:r>
              <a:rPr lang="en-US" dirty="0" err="1" smtClean="0"/>
              <a:t>Naam</a:t>
            </a:r>
            <a:r>
              <a:rPr lang="en-US" dirty="0" smtClean="0"/>
              <a:t>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www.surfnet.nl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[Email]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60041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de slide 2 met personalia en CC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573838"/>
          </a:xfrm>
          <a:prstGeom prst="roundRect">
            <a:avLst>
              <a:gd name="adj" fmla="val 2164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75" y="5417569"/>
            <a:ext cx="3875983" cy="847358"/>
          </a:xfrm>
          <a:prstGeom prst="rect">
            <a:avLst/>
          </a:prstGeom>
        </p:spPr>
      </p:pic>
      <p:sp>
        <p:nvSpPr>
          <p:cNvPr id="5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76263" y="1412875"/>
            <a:ext cx="3994150" cy="270000"/>
          </a:xfrm>
        </p:spPr>
        <p:txBody>
          <a:bodyPr>
            <a:normAutofit/>
          </a:bodyPr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</a:t>
            </a:r>
            <a:r>
              <a:rPr lang="en-US" dirty="0" err="1" smtClean="0"/>
              <a:t>Naam</a:t>
            </a:r>
            <a:r>
              <a:rPr lang="en-US" dirty="0" smtClean="0"/>
              <a:t>]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576263" y="1886634"/>
            <a:ext cx="399461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1600" dirty="0" err="1" smtClean="0">
                <a:solidFill>
                  <a:schemeClr val="bg1"/>
                </a:solidFill>
              </a:rPr>
              <a:t>www.surfnet.nl</a:t>
            </a:r>
            <a:endParaRPr lang="nl-NL" sz="1600" dirty="0">
              <a:solidFill>
                <a:schemeClr val="bg1"/>
              </a:solidFill>
            </a:endParaRPr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576263" y="1649754"/>
            <a:ext cx="3994150" cy="270000"/>
          </a:xfrm>
        </p:spPr>
        <p:txBody>
          <a:bodyPr/>
          <a:lstStyle>
            <a:lvl1pPr>
              <a:defRPr sz="16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[Email]</a:t>
            </a:r>
            <a:endParaRPr lang="nl-NL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263" y="5422229"/>
            <a:ext cx="1474750" cy="51866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87075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2" name="Rounded Rectangle 11"/>
          <p:cNvSpPr/>
          <p:nvPr userDrawn="1"/>
        </p:nvSpPr>
        <p:spPr>
          <a:xfrm>
            <a:off x="142875" y="1412875"/>
            <a:ext cx="8856000" cy="4787900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58799"/>
            <a:ext cx="8568000" cy="4500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9931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1 kolom, ge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 userDrawn="1"/>
        </p:nvSpPr>
        <p:spPr>
          <a:xfrm>
            <a:off x="142875" y="1412874"/>
            <a:ext cx="8856000" cy="5313363"/>
          </a:xfrm>
          <a:prstGeom prst="roundRect">
            <a:avLst>
              <a:gd name="adj" fmla="val 2626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4" name="Content Placeholder 8"/>
          <p:cNvSpPr>
            <a:spLocks noGrp="1"/>
          </p:cNvSpPr>
          <p:nvPr>
            <p:ph sz="quarter" idx="14"/>
          </p:nvPr>
        </p:nvSpPr>
        <p:spPr>
          <a:xfrm>
            <a:off x="287337" y="1558799"/>
            <a:ext cx="8568000" cy="501817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4125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header en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412875"/>
            <a:ext cx="8858250" cy="4792664"/>
          </a:xfrm>
          <a:prstGeom prst="roundRect">
            <a:avLst>
              <a:gd name="adj" fmla="val 3062"/>
            </a:avLst>
          </a:prstGeom>
          <a:solidFill>
            <a:schemeClr val="bg1">
              <a:lumMod val="95000"/>
            </a:schemeClr>
          </a:solidFill>
        </p:spPr>
        <p:txBody>
          <a:bodyPr anchor="ctr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15" name="Rounded Rectangle 14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3473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slide me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2875" y="153525"/>
            <a:ext cx="8858250" cy="6052014"/>
          </a:xfrm>
          <a:prstGeom prst="roundRect">
            <a:avLst>
              <a:gd name="adj" fmla="val 2416"/>
            </a:avLst>
          </a:prstGeom>
          <a:solidFill>
            <a:schemeClr val="bg1">
              <a:lumMod val="95000"/>
            </a:schemeClr>
          </a:solidFill>
        </p:spPr>
        <p:txBody>
          <a:bodyPr anchor="b" anchorCtr="0">
            <a:normAutofit/>
          </a:bodyPr>
          <a:lstStyle>
            <a:lvl1pPr marL="0" indent="0">
              <a:buNone/>
              <a:defRPr sz="1000" b="0">
                <a:solidFill>
                  <a:srgbClr val="C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 lang="nl-NL" dirty="0"/>
          </a:p>
        </p:txBody>
      </p:sp>
      <p:sp>
        <p:nvSpPr>
          <p:cNvPr id="14" name="Rounded Rectangle 13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6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16205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, ge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142875" y="152400"/>
            <a:ext cx="8856000" cy="6048375"/>
          </a:xfrm>
          <a:prstGeom prst="roundRect">
            <a:avLst>
              <a:gd name="adj" fmla="val 2940"/>
            </a:avLst>
          </a:prstGeom>
          <a:noFill/>
          <a:ln w="12700">
            <a:solidFill>
              <a:srgbClr val="4FB3C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Content Placeholder 3"/>
          <p:cNvSpPr>
            <a:spLocks noGrp="1"/>
          </p:cNvSpPr>
          <p:nvPr>
            <p:ph sz="quarter" idx="14"/>
          </p:nvPr>
        </p:nvSpPr>
        <p:spPr>
          <a:xfrm>
            <a:off x="287338" y="293688"/>
            <a:ext cx="8569325" cy="630844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10" name="Rounded Rectangle 9"/>
          <p:cNvSpPr/>
          <p:nvPr userDrawn="1"/>
        </p:nvSpPr>
        <p:spPr>
          <a:xfrm>
            <a:off x="7200000" y="6284298"/>
            <a:ext cx="1800000" cy="432000"/>
          </a:xfrm>
          <a:prstGeom prst="roundRect">
            <a:avLst>
              <a:gd name="adj" fmla="val 33203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947" y="6380909"/>
            <a:ext cx="576716" cy="238262"/>
          </a:xfrm>
          <a:prstGeom prst="rect">
            <a:avLst/>
          </a:prstGeom>
        </p:spPr>
      </p:pic>
      <p:sp>
        <p:nvSpPr>
          <p:cNvPr id="15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142874" y="6282000"/>
            <a:ext cx="7496522" cy="432000"/>
          </a:xfrm>
          <a:prstGeom prst="roundRect">
            <a:avLst>
              <a:gd name="adj" fmla="val 33204"/>
            </a:avLst>
          </a:prstGeom>
          <a:solidFill>
            <a:schemeClr val="accent4"/>
          </a:solidFill>
        </p:spPr>
        <p:txBody>
          <a:bodyPr lIns="115200" rIns="432000" anchor="ctr" anchorCtr="0">
            <a:noAutofit/>
          </a:bodyPr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42875" y="6282000"/>
            <a:ext cx="6465744" cy="432000"/>
          </a:xfrm>
          <a:prstGeom prst="rect">
            <a:avLst/>
          </a:prstGeom>
        </p:spPr>
        <p:txBody>
          <a:bodyPr lIns="144000" tIns="0" rIns="0" bIns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0963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6" Type="http://schemas.openxmlformats.org/officeDocument/2006/relationships/slideLayout" Target="../slideLayouts/slideLayout46.xml"/><Relationship Id="rId47" Type="http://schemas.openxmlformats.org/officeDocument/2006/relationships/slideLayout" Target="../slideLayouts/slideLayout47.xml"/><Relationship Id="rId48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slideLayout" Target="../slideLayouts/slideLayout40.xml"/><Relationship Id="rId41" Type="http://schemas.openxmlformats.org/officeDocument/2006/relationships/slideLayout" Target="../slideLayouts/slideLayout41.xml"/><Relationship Id="rId42" Type="http://schemas.openxmlformats.org/officeDocument/2006/relationships/slideLayout" Target="../slideLayouts/slideLayout42.xml"/><Relationship Id="rId43" Type="http://schemas.openxmlformats.org/officeDocument/2006/relationships/slideLayout" Target="../slideLayouts/slideLayout43.xml"/><Relationship Id="rId44" Type="http://schemas.openxmlformats.org/officeDocument/2006/relationships/slideLayout" Target="../slideLayouts/slideLayout44.xml"/><Relationship Id="rId45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8000" y="1558800"/>
            <a:ext cx="8568000" cy="450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144000" y="144000"/>
            <a:ext cx="8856000" cy="1152000"/>
          </a:xfrm>
          <a:prstGeom prst="roundRect">
            <a:avLst>
              <a:gd name="adj" fmla="val 12516"/>
            </a:avLst>
          </a:prstGeom>
          <a:solidFill>
            <a:schemeClr val="accent1"/>
          </a:solidFill>
        </p:spPr>
        <p:txBody>
          <a:bodyPr vert="horz" lIns="91440" tIns="0" rIns="14400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142875" y="6282000"/>
            <a:ext cx="6690188" cy="432000"/>
          </a:xfrm>
          <a:prstGeom prst="rect">
            <a:avLst/>
          </a:prstGeom>
        </p:spPr>
        <p:txBody>
          <a:bodyPr lIns="144000" tIns="0" rIns="0" bIns="0" anchor="ctr" anchorCtr="0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5750005" y="6375600"/>
            <a:ext cx="2133600" cy="149125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3F9FDEE6-CF89-4867-987B-10E2E55F17DE}" type="datetimeFigureOut">
              <a:rPr lang="nl-NL" smtClean="0"/>
              <a:pPr/>
              <a:t>6/14/15</a:t>
            </a:fld>
            <a:endParaRPr lang="nl-NL" dirty="0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882997" y="6376664"/>
            <a:ext cx="438611" cy="218229"/>
          </a:xfrm>
          <a:prstGeom prst="rect">
            <a:avLst/>
          </a:prstGeom>
        </p:spPr>
        <p:txBody>
          <a:bodyPr wrap="none" lIns="0" tIns="0" rIns="144000" bIns="0" anchor="t" anchorCtr="0"/>
          <a:lstStyle>
            <a:lvl1pPr algn="r">
              <a:defRPr sz="900" b="0" i="0">
                <a:solidFill>
                  <a:schemeClr val="tx1"/>
                </a:solidFill>
              </a:defRPr>
            </a:lvl1pPr>
          </a:lstStyle>
          <a:p>
            <a:fld id="{B6B5D4A3-EC48-4948-B56B-369ED226E95B}" type="slidenum">
              <a:rPr lang="nl-NL" smtClean="0"/>
              <a:pPr/>
              <a:t>‹#›</a:t>
            </a:fld>
            <a:endParaRPr lang="nl-NL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49" r:id="rId2"/>
    <p:sldLayoutId id="2147483657" r:id="rId3"/>
    <p:sldLayoutId id="2147483658" r:id="rId4"/>
    <p:sldLayoutId id="2147483661" r:id="rId5"/>
    <p:sldLayoutId id="2147483698" r:id="rId6"/>
    <p:sldLayoutId id="2147483696" r:id="rId7"/>
    <p:sldLayoutId id="2147483694" r:id="rId8"/>
    <p:sldLayoutId id="2147483680" r:id="rId9"/>
    <p:sldLayoutId id="2147483693" r:id="rId10"/>
    <p:sldLayoutId id="2147483695" r:id="rId11"/>
    <p:sldLayoutId id="2147483665" r:id="rId12"/>
    <p:sldLayoutId id="2147483663" r:id="rId13"/>
    <p:sldLayoutId id="2147483664" r:id="rId14"/>
    <p:sldLayoutId id="2147483666" r:id="rId15"/>
    <p:sldLayoutId id="2147483675" r:id="rId16"/>
    <p:sldLayoutId id="2147483667" r:id="rId17"/>
    <p:sldLayoutId id="2147483668" r:id="rId18"/>
    <p:sldLayoutId id="2147483676" r:id="rId19"/>
    <p:sldLayoutId id="2147483678" r:id="rId20"/>
    <p:sldLayoutId id="2147483700" r:id="rId21"/>
    <p:sldLayoutId id="2147483699" r:id="rId22"/>
    <p:sldLayoutId id="2147483702" r:id="rId23"/>
    <p:sldLayoutId id="2147483703" r:id="rId24"/>
    <p:sldLayoutId id="2147483704" r:id="rId25"/>
    <p:sldLayoutId id="2147483701" r:id="rId26"/>
    <p:sldLayoutId id="2147483705" r:id="rId27"/>
    <p:sldLayoutId id="2147483706" r:id="rId28"/>
    <p:sldLayoutId id="2147483707" r:id="rId29"/>
    <p:sldLayoutId id="2147483688" r:id="rId30"/>
    <p:sldLayoutId id="2147483689" r:id="rId31"/>
    <p:sldLayoutId id="2147483673" r:id="rId32"/>
    <p:sldLayoutId id="2147483714" r:id="rId33"/>
    <p:sldLayoutId id="2147483717" r:id="rId34"/>
    <p:sldLayoutId id="2147483718" r:id="rId35"/>
    <p:sldLayoutId id="2147483674" r:id="rId36"/>
    <p:sldLayoutId id="2147483687" r:id="rId37"/>
    <p:sldLayoutId id="2147483708" r:id="rId38"/>
    <p:sldLayoutId id="2147483709" r:id="rId39"/>
    <p:sldLayoutId id="2147483685" r:id="rId40"/>
    <p:sldLayoutId id="2147483686" r:id="rId41"/>
    <p:sldLayoutId id="2147483710" r:id="rId42"/>
    <p:sldLayoutId id="2147483711" r:id="rId43"/>
    <p:sldLayoutId id="2147483715" r:id="rId44"/>
    <p:sldLayoutId id="2147483716" r:id="rId45"/>
    <p:sldLayoutId id="2147483712" r:id="rId46"/>
    <p:sldLayoutId id="2147483713" r:id="rId47"/>
  </p:sldLayoutIdLst>
  <p:txStyles>
    <p:titleStyle>
      <a:lvl1pPr algn="l" defTabSz="914400" rtl="0" eaLnBrk="1" latinLnBrk="0" hangingPunct="1">
        <a:spcBef>
          <a:spcPct val="0"/>
        </a:spcBef>
        <a:buNone/>
        <a:defRPr sz="3200" b="1" kern="1200" cap="none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buFont typeface="Arial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00" indent="-144000" algn="l" defTabSz="914400" rtl="0" eaLnBrk="1" latinLnBrk="0" hangingPunct="1">
        <a:spcBef>
          <a:spcPts val="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432000" indent="-144000" algn="l" defTabSz="914400" rtl="0" eaLnBrk="1" latinLnBrk="0" hangingPunct="1">
        <a:spcBef>
          <a:spcPts val="0"/>
        </a:spcBef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(Mostly SURFconext)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Code of </a:t>
            </a:r>
            <a:r>
              <a:rPr lang="en-US" dirty="0"/>
              <a:t>C</a:t>
            </a:r>
            <a:r>
              <a:rPr lang="en-US" dirty="0" smtClean="0"/>
              <a:t>onduct and R&amp;S in H&amp;S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Femke Morsch</a:t>
            </a:r>
          </a:p>
          <a:p>
            <a:r>
              <a:rPr lang="en-US" dirty="0" err="1" smtClean="0"/>
              <a:t>Arnout</a:t>
            </a:r>
            <a:r>
              <a:rPr lang="en-US" dirty="0" smtClean="0"/>
              <a:t> </a:t>
            </a:r>
            <a:r>
              <a:rPr lang="en-US" dirty="0" err="1" smtClean="0"/>
              <a:t>Terpstra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742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SURFconext and eduGAIN</a:t>
            </a:r>
            <a:endParaRPr lang="en-US" dirty="0"/>
          </a:p>
        </p:txBody>
      </p:sp>
      <p:pic>
        <p:nvPicPr>
          <p:cNvPr id="4" name="Content Placeholder 3" descr="edugain_new2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519" r="-32519"/>
          <a:stretch>
            <a:fillRect/>
          </a:stretch>
        </p:blipFill>
        <p:spPr>
          <a:xfrm>
            <a:off x="287337" y="1558799"/>
            <a:ext cx="8568000" cy="5018170"/>
          </a:xfrm>
        </p:spPr>
      </p:pic>
    </p:spTree>
    <p:extLst>
      <p:ext uri="{BB962C8B-B14F-4D97-AF65-F5344CB8AC3E}">
        <p14:creationId xmlns:p14="http://schemas.microsoft.com/office/powerpoint/2010/main" val="2423844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SURFconext and policies</a:t>
            </a:r>
            <a:endParaRPr lang="en-US" dirty="0"/>
          </a:p>
        </p:txBody>
      </p:sp>
      <p:pic>
        <p:nvPicPr>
          <p:cNvPr id="4" name="Content Placeholder 3" descr="edugain_new2.png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519" r="-32519"/>
          <a:stretch>
            <a:fillRect/>
          </a:stretch>
        </p:blipFill>
        <p:spPr>
          <a:xfrm>
            <a:off x="287337" y="1558799"/>
            <a:ext cx="8568000" cy="5018170"/>
          </a:xfrm>
        </p:spPr>
      </p:pic>
      <p:sp>
        <p:nvSpPr>
          <p:cNvPr id="8" name="Up Ribbon 7"/>
          <p:cNvSpPr/>
          <p:nvPr/>
        </p:nvSpPr>
        <p:spPr>
          <a:xfrm>
            <a:off x="6544510" y="2073441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SURFconext </a:t>
            </a:r>
            <a:r>
              <a:rPr lang="en-US" sz="1400" dirty="0" smtClean="0"/>
              <a:t>policy</a:t>
            </a:r>
            <a:endParaRPr lang="en-US" sz="1400" dirty="0"/>
          </a:p>
        </p:txBody>
      </p:sp>
      <p:sp>
        <p:nvSpPr>
          <p:cNvPr id="9" name="Up Ribbon 8"/>
          <p:cNvSpPr/>
          <p:nvPr/>
        </p:nvSpPr>
        <p:spPr>
          <a:xfrm>
            <a:off x="6544510" y="2822082"/>
            <a:ext cx="2601495" cy="561474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SURFconext </a:t>
            </a:r>
            <a:r>
              <a:rPr lang="en-US" sz="1400" dirty="0" smtClean="0"/>
              <a:t>policy</a:t>
            </a:r>
          </a:p>
          <a:p>
            <a:pPr algn="ctr"/>
            <a:r>
              <a:rPr lang="en-US" sz="1400" dirty="0" smtClean="0"/>
              <a:t>Code of Conduct</a:t>
            </a:r>
            <a:endParaRPr lang="en-US" sz="1400" dirty="0"/>
          </a:p>
        </p:txBody>
      </p:sp>
      <p:sp>
        <p:nvSpPr>
          <p:cNvPr id="11" name="Up Ribbon 10"/>
          <p:cNvSpPr/>
          <p:nvPr/>
        </p:nvSpPr>
        <p:spPr>
          <a:xfrm>
            <a:off x="6544510" y="4222413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Code of </a:t>
            </a:r>
            <a:r>
              <a:rPr lang="en-US" sz="1400" dirty="0" err="1" smtClean="0"/>
              <a:t>Coduct</a:t>
            </a:r>
            <a:endParaRPr lang="en-US" sz="1400" dirty="0"/>
          </a:p>
        </p:txBody>
      </p:sp>
      <p:sp>
        <p:nvSpPr>
          <p:cNvPr id="12" name="Up Ribbon 11"/>
          <p:cNvSpPr/>
          <p:nvPr/>
        </p:nvSpPr>
        <p:spPr>
          <a:xfrm>
            <a:off x="6544510" y="4973719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Regular eduGAIN</a:t>
            </a:r>
            <a:endParaRPr lang="en-US" sz="1400" dirty="0"/>
          </a:p>
        </p:txBody>
      </p:sp>
      <p:sp>
        <p:nvSpPr>
          <p:cNvPr id="14" name="Up Ribbon 13"/>
          <p:cNvSpPr/>
          <p:nvPr/>
        </p:nvSpPr>
        <p:spPr>
          <a:xfrm>
            <a:off x="179138" y="1769978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SURFconext </a:t>
            </a:r>
            <a:r>
              <a:rPr lang="en-US" sz="1400" dirty="0" smtClean="0"/>
              <a:t>policy</a:t>
            </a:r>
            <a:endParaRPr lang="en-US" sz="1400" dirty="0"/>
          </a:p>
        </p:txBody>
      </p:sp>
      <p:sp>
        <p:nvSpPr>
          <p:cNvPr id="15" name="Up Ribbon 14"/>
          <p:cNvSpPr/>
          <p:nvPr/>
        </p:nvSpPr>
        <p:spPr>
          <a:xfrm>
            <a:off x="179138" y="2470483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SURFconext </a:t>
            </a:r>
            <a:r>
              <a:rPr lang="en-US" sz="1400" dirty="0" smtClean="0"/>
              <a:t>policy</a:t>
            </a:r>
            <a:endParaRPr lang="en-US" sz="1400" dirty="0"/>
          </a:p>
        </p:txBody>
      </p:sp>
      <p:sp>
        <p:nvSpPr>
          <p:cNvPr id="16" name="Up Ribbon 15"/>
          <p:cNvSpPr/>
          <p:nvPr/>
        </p:nvSpPr>
        <p:spPr>
          <a:xfrm>
            <a:off x="179138" y="3213767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SURFconext </a:t>
            </a:r>
            <a:r>
              <a:rPr lang="en-US" sz="1400" dirty="0" smtClean="0"/>
              <a:t>policy</a:t>
            </a:r>
            <a:endParaRPr lang="en-US" sz="1400" dirty="0"/>
          </a:p>
        </p:txBody>
      </p:sp>
      <p:sp>
        <p:nvSpPr>
          <p:cNvPr id="18" name="Up Ribbon 17"/>
          <p:cNvSpPr/>
          <p:nvPr/>
        </p:nvSpPr>
        <p:spPr>
          <a:xfrm>
            <a:off x="179138" y="4334040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Regular eduGAIN</a:t>
            </a:r>
            <a:endParaRPr lang="en-US" sz="1400" dirty="0"/>
          </a:p>
        </p:txBody>
      </p:sp>
      <p:sp>
        <p:nvSpPr>
          <p:cNvPr id="19" name="Up Ribbon 18"/>
          <p:cNvSpPr/>
          <p:nvPr/>
        </p:nvSpPr>
        <p:spPr>
          <a:xfrm>
            <a:off x="179138" y="5122777"/>
            <a:ext cx="2406316" cy="387685"/>
          </a:xfrm>
          <a:prstGeom prst="ribbon2">
            <a:avLst>
              <a:gd name="adj1" fmla="val 16667"/>
              <a:gd name="adj2" fmla="val 73622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Regular eduGAIN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60279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SURFconext vs. Code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Comparing </a:t>
            </a:r>
            <a:r>
              <a:rPr lang="en-US" dirty="0"/>
              <a:t>Code of Conduct </a:t>
            </a:r>
            <a:r>
              <a:rPr lang="en-US" dirty="0" smtClean="0"/>
              <a:t>to SURFconext </a:t>
            </a:r>
            <a:r>
              <a:rPr lang="en-US" dirty="0"/>
              <a:t>policy: 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Based </a:t>
            </a:r>
            <a:r>
              <a:rPr lang="en-US" sz="1800" b="0" dirty="0"/>
              <a:t>on the same European </a:t>
            </a:r>
            <a:r>
              <a:rPr lang="en-US" sz="1800" b="0" dirty="0" smtClean="0"/>
              <a:t>laws, </a:t>
            </a:r>
            <a:r>
              <a:rPr lang="en-US" sz="1800" b="0" dirty="0"/>
              <a:t>b</a:t>
            </a:r>
            <a:r>
              <a:rPr lang="en-US" sz="1800" b="0" dirty="0" smtClean="0"/>
              <a:t>ut:</a:t>
            </a:r>
            <a:br>
              <a:rPr lang="en-US" sz="1800" b="0" dirty="0" smtClean="0"/>
            </a:br>
            <a:endParaRPr lang="en-US" sz="1800" b="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err="1" smtClean="0"/>
              <a:t>CoCo</a:t>
            </a:r>
            <a:r>
              <a:rPr lang="en-US" sz="1800" b="0" dirty="0" smtClean="0"/>
              <a:t> </a:t>
            </a:r>
            <a:r>
              <a:rPr lang="en-US" sz="1800" b="0" dirty="0"/>
              <a:t>describes </a:t>
            </a:r>
            <a:r>
              <a:rPr lang="en-US" sz="1800" b="0" i="1" dirty="0"/>
              <a:t>principles</a:t>
            </a:r>
            <a:r>
              <a:rPr lang="en-US" sz="1800" b="0" dirty="0"/>
              <a:t>, whereas SURFconext policy describes an </a:t>
            </a:r>
            <a:r>
              <a:rPr lang="en-US" sz="1800" b="0" i="1" dirty="0"/>
              <a:t>elaboration of those </a:t>
            </a:r>
            <a:r>
              <a:rPr lang="en-US" sz="1800" b="0" i="1" dirty="0" smtClean="0"/>
              <a:t>principles</a:t>
            </a:r>
            <a:r>
              <a:rPr lang="en-US" sz="1800" b="0" dirty="0" smtClean="0"/>
              <a:t>, leaving less up to interpretation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err="1"/>
              <a:t>CoCo</a:t>
            </a:r>
            <a:r>
              <a:rPr lang="en-US" sz="1800" b="0" dirty="0"/>
              <a:t> dictates contents of privacy </a:t>
            </a:r>
            <a:r>
              <a:rPr lang="en-US" sz="1800" b="0" dirty="0" smtClean="0"/>
              <a:t>policy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SURFconext </a:t>
            </a:r>
            <a:r>
              <a:rPr lang="en-US" sz="1800" b="0" dirty="0"/>
              <a:t>requires regular audits (every 1 or 2 years) </a:t>
            </a:r>
            <a:endParaRPr lang="en-US" sz="1800" b="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SURFconext </a:t>
            </a:r>
            <a:r>
              <a:rPr lang="en-US" sz="1800" b="0" dirty="0"/>
              <a:t>describes what to do when authorities request a user's personal </a:t>
            </a:r>
            <a:r>
              <a:rPr lang="en-US" sz="1800" b="0" dirty="0" smtClean="0"/>
              <a:t>data</a:t>
            </a:r>
            <a:endParaRPr lang="en-US" sz="1800" b="0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1800" b="0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Goal: include all </a:t>
            </a:r>
            <a:r>
              <a:rPr lang="en-US" sz="1800" b="0" dirty="0" err="1" smtClean="0"/>
              <a:t>CoCo</a:t>
            </a:r>
            <a:r>
              <a:rPr lang="en-US" sz="1800" b="0" dirty="0" smtClean="0"/>
              <a:t> principles in policies for SPs within SURFconext</a:t>
            </a:r>
          </a:p>
        </p:txBody>
      </p:sp>
    </p:spTree>
    <p:extLst>
      <p:ext uri="{BB962C8B-B14F-4D97-AF65-F5344CB8AC3E}">
        <p14:creationId xmlns:p14="http://schemas.microsoft.com/office/powerpoint/2010/main" val="3150445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SURFconext and Code of Conduct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Our advise to our members: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IdPs</a:t>
            </a:r>
            <a:r>
              <a:rPr lang="en-US" sz="1800" b="0" dirty="0"/>
              <a:t>: </a:t>
            </a:r>
            <a:r>
              <a:rPr lang="en-US" sz="1800" b="0" dirty="0" err="1" smtClean="0"/>
              <a:t>CoCo</a:t>
            </a:r>
            <a:r>
              <a:rPr lang="en-US" sz="1800" b="0" dirty="0" smtClean="0"/>
              <a:t> </a:t>
            </a:r>
            <a:r>
              <a:rPr lang="en-US" sz="1800" b="0" dirty="0"/>
              <a:t>SPs comply to (the same) European laws as SURFconext SPs. But mind the small differences (it's up to you</a:t>
            </a:r>
            <a:r>
              <a:rPr lang="en-US" sz="1800" b="0" dirty="0" smtClean="0"/>
              <a:t>)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1800" b="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SPs (SURFconext): </a:t>
            </a:r>
            <a:r>
              <a:rPr lang="en-US" sz="1800" b="0" dirty="0"/>
              <a:t>if you already signed a (recent) SURFconext contract, you can easily sign the </a:t>
            </a:r>
            <a:r>
              <a:rPr lang="en-US" sz="1800" b="0" dirty="0" err="1" smtClean="0"/>
              <a:t>CoCo</a:t>
            </a:r>
            <a:r>
              <a:rPr lang="en-US" sz="1800" b="0" dirty="0" smtClean="0"/>
              <a:t> </a:t>
            </a:r>
            <a:r>
              <a:rPr lang="en-US" sz="1800" b="0" dirty="0"/>
              <a:t>as </a:t>
            </a:r>
            <a:r>
              <a:rPr lang="en-US" sz="1800" b="0" dirty="0" smtClean="0"/>
              <a:t>well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1800" b="0" dirty="0" smtClean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1800" b="0" dirty="0" smtClean="0"/>
              <a:t>SPs (eduGAIN) connected to our hub: support </a:t>
            </a:r>
            <a:r>
              <a:rPr lang="en-US" sz="1800" b="0" dirty="0" err="1" smtClean="0"/>
              <a:t>CoCo</a:t>
            </a:r>
            <a:r>
              <a:rPr lang="en-US" sz="1800" b="0" dirty="0" smtClean="0"/>
              <a:t> (requirement)</a:t>
            </a:r>
            <a:endParaRPr lang="en-US" sz="1800" b="0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endParaRPr lang="en-US" sz="1800" b="0" dirty="0" smtClean="0"/>
          </a:p>
          <a:p>
            <a:pPr>
              <a:lnSpc>
                <a:spcPct val="150000"/>
              </a:lnSpc>
            </a:pPr>
            <a:r>
              <a:rPr lang="en-US" sz="1800" b="0" dirty="0" smtClean="0"/>
              <a:t>… some IdPs hesitate to connect to eduGAIN SPs; more fine-grained </a:t>
            </a:r>
            <a:r>
              <a:rPr lang="en-US" sz="1800" b="0" dirty="0" smtClean="0"/>
              <a:t>filtering </a:t>
            </a:r>
            <a:r>
              <a:rPr lang="en-US" sz="1800" b="0" dirty="0" smtClean="0"/>
              <a:t>is requested</a:t>
            </a:r>
          </a:p>
          <a:p>
            <a:pPr>
              <a:lnSpc>
                <a:spcPct val="150000"/>
              </a:lnSpc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33405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CoCo</a:t>
            </a:r>
            <a:r>
              <a:rPr lang="en-US" dirty="0" smtClean="0"/>
              <a:t>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Who is responsible for what?</a:t>
            </a:r>
          </a:p>
          <a:p>
            <a:pPr marL="486900" lvl="2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 smtClean="0"/>
              <a:t>Should we check whether a SP really complies to the </a:t>
            </a:r>
            <a:r>
              <a:rPr lang="en-US" sz="1800" b="0" dirty="0" err="1" smtClean="0"/>
              <a:t>CoCo</a:t>
            </a:r>
            <a:r>
              <a:rPr lang="en-US" sz="1800" b="0" dirty="0" smtClean="0"/>
              <a:t>?</a:t>
            </a:r>
          </a:p>
          <a:p>
            <a:pPr marL="486900" lvl="2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dirty="0" smtClean="0"/>
              <a:t>Do our institutions assume we are checking this?</a:t>
            </a:r>
            <a:endParaRPr lang="en-US" sz="1800" b="0" dirty="0" smtClean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132131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SURFconext and R&amp;S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/>
              <a:t>Identity Providers: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/>
              <a:t>Attribute release is managed centrally (and manually</a:t>
            </a:r>
            <a:r>
              <a:rPr lang="en-US" sz="1800" b="0" dirty="0" smtClean="0"/>
              <a:t>)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 smtClean="0"/>
              <a:t>No opt-out for attributes in federation policy</a:t>
            </a:r>
            <a:endParaRPr lang="en-US" sz="1800" b="0" dirty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/>
              <a:t>Currently no capabilities for automatic attribute release, based on entity categories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/>
              <a:t>Change to </a:t>
            </a:r>
            <a:r>
              <a:rPr lang="en-US" sz="1800" b="0" dirty="0" err="1"/>
              <a:t>OpenConext</a:t>
            </a:r>
            <a:r>
              <a:rPr lang="en-US" sz="1800" b="0" dirty="0"/>
              <a:t> is needed. Priority is not high.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dirty="0"/>
              <a:t>So far, 2 </a:t>
            </a:r>
            <a:r>
              <a:rPr lang="en-US" sz="1800" dirty="0" err="1"/>
              <a:t>IdPs</a:t>
            </a:r>
            <a:r>
              <a:rPr lang="en-US" sz="1800" dirty="0"/>
              <a:t> want to ‘consume’ all R&amp;S SPs </a:t>
            </a:r>
            <a:r>
              <a:rPr lang="en-US" sz="1800" dirty="0" smtClean="0"/>
              <a:t>automatically</a:t>
            </a:r>
          </a:p>
          <a:p>
            <a:pPr marL="342900" lvl="1" indent="-342900">
              <a:lnSpc>
                <a:spcPct val="150000"/>
              </a:lnSpc>
              <a:buFont typeface="Arial" charset="0"/>
              <a:buChar char="•"/>
            </a:pPr>
            <a:endParaRPr lang="en-US" sz="1400" dirty="0"/>
          </a:p>
          <a:p>
            <a:pPr>
              <a:lnSpc>
                <a:spcPct val="150000"/>
              </a:lnSpc>
            </a:pPr>
            <a:r>
              <a:rPr lang="en-US" dirty="0" smtClean="0"/>
              <a:t>Service </a:t>
            </a:r>
            <a:r>
              <a:rPr lang="en-US" dirty="0" smtClean="0"/>
              <a:t>Providers: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 smtClean="0"/>
              <a:t>For SPs, full support upon request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r>
              <a:rPr lang="en-US" sz="1800" b="0" dirty="0" smtClean="0"/>
              <a:t>We assess SPs, attributes, and pass on metadata. That’s all.</a:t>
            </a:r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endParaRPr lang="en-US" b="0" dirty="0"/>
          </a:p>
          <a:p>
            <a:pPr>
              <a:lnSpc>
                <a:spcPct val="150000"/>
              </a:lnSpc>
            </a:pPr>
            <a:endParaRPr lang="en-US" b="0" dirty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endParaRPr lang="en-US" b="0" dirty="0"/>
          </a:p>
          <a:p>
            <a:pPr marL="342900" indent="-342900">
              <a:lnSpc>
                <a:spcPct val="150000"/>
              </a:lnSpc>
              <a:buFont typeface="Arial" charset="0"/>
              <a:buChar char="•"/>
            </a:pP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138636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R&amp;S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lnSpc>
                <a:spcPct val="170000"/>
              </a:lnSpc>
              <a:buFont typeface="Arial" charset="0"/>
              <a:buChar char="•"/>
            </a:pPr>
            <a:r>
              <a:rPr lang="en-US" b="0" dirty="0" smtClean="0"/>
              <a:t>R&amp;S definition to broad? (Candidates should support … </a:t>
            </a:r>
            <a:r>
              <a:rPr lang="en-US" dirty="0" smtClean="0"/>
              <a:t>at least in part</a:t>
            </a:r>
            <a:r>
              <a:rPr lang="en-US" b="0" dirty="0" smtClean="0"/>
              <a:t>)</a:t>
            </a:r>
          </a:p>
          <a:p>
            <a:pPr marL="486900" lvl="2" indent="-342900">
              <a:lnSpc>
                <a:spcPct val="170000"/>
              </a:lnSpc>
              <a:buFont typeface="Arial" charset="0"/>
              <a:buChar char="•"/>
            </a:pPr>
            <a:r>
              <a:rPr lang="en-US" dirty="0" smtClean="0"/>
              <a:t>Are Google and </a:t>
            </a:r>
            <a:r>
              <a:rPr lang="en-US" dirty="0" err="1" smtClean="0"/>
              <a:t>Box.net</a:t>
            </a:r>
            <a:r>
              <a:rPr lang="en-US" dirty="0"/>
              <a:t> </a:t>
            </a:r>
            <a:r>
              <a:rPr lang="en-US" dirty="0" smtClean="0"/>
              <a:t>R&amp;S compliant?</a:t>
            </a:r>
            <a:endParaRPr lang="en-US" b="0" dirty="0" smtClean="0"/>
          </a:p>
          <a:p>
            <a:pPr marL="342900" indent="-342900">
              <a:lnSpc>
                <a:spcPct val="170000"/>
              </a:lnSpc>
              <a:buFont typeface="Arial" charset="0"/>
              <a:buChar char="•"/>
            </a:pPr>
            <a:r>
              <a:rPr lang="en-US" b="0" dirty="0" smtClean="0"/>
              <a:t>Definition of attribute bundle is </a:t>
            </a:r>
            <a:r>
              <a:rPr lang="en-US" b="0" dirty="0" smtClean="0"/>
              <a:t>ambiguous? </a:t>
            </a:r>
            <a:r>
              <a:rPr lang="en-US" b="0" dirty="0" smtClean="0"/>
              <a:t>(Minimal subset vs. strongly encouraged attribute bundle)</a:t>
            </a:r>
          </a:p>
          <a:p>
            <a:pPr marL="486900" lvl="2" indent="-342900">
              <a:lnSpc>
                <a:spcPct val="170000"/>
              </a:lnSpc>
              <a:buFont typeface="Arial" charset="0"/>
              <a:buChar char="•"/>
            </a:pPr>
            <a:r>
              <a:rPr lang="en-US" dirty="0" smtClean="0"/>
              <a:t>What is the maximum set that can be requested? If there is no maximum set, how can the risk be assessed?</a:t>
            </a:r>
            <a:endParaRPr lang="en-US" b="0" dirty="0" smtClean="0"/>
          </a:p>
          <a:p>
            <a:pPr marL="342900" indent="-342900">
              <a:lnSpc>
                <a:spcPct val="170000"/>
              </a:lnSpc>
              <a:buFont typeface="Arial" charset="0"/>
              <a:buChar char="•"/>
            </a:pPr>
            <a:r>
              <a:rPr lang="en-US" b="0" dirty="0" smtClean="0"/>
              <a:t>How </a:t>
            </a:r>
            <a:r>
              <a:rPr lang="en-US" b="0" dirty="0"/>
              <a:t>about SPs that require no attributes? (Only </a:t>
            </a:r>
            <a:r>
              <a:rPr lang="en-US" b="0" dirty="0" err="1" smtClean="0"/>
              <a:t>NameID</a:t>
            </a:r>
            <a:r>
              <a:rPr lang="en-US" b="0" dirty="0" smtClean="0"/>
              <a:t>)</a:t>
            </a:r>
            <a:endParaRPr lang="en-US" b="0" dirty="0"/>
          </a:p>
          <a:p>
            <a:pPr marL="486900" lvl="2" indent="-342900">
              <a:lnSpc>
                <a:spcPct val="170000"/>
              </a:lnSpc>
              <a:buFont typeface="Arial" charset="0"/>
              <a:buChar char="•"/>
            </a:pPr>
            <a:r>
              <a:rPr lang="en-US" b="0" dirty="0" smtClean="0"/>
              <a:t>Can they be part of R&amp;S?</a:t>
            </a:r>
          </a:p>
          <a:p>
            <a:pPr marL="342900" indent="-342900">
              <a:lnSpc>
                <a:spcPct val="170000"/>
              </a:lnSpc>
              <a:buFont typeface="Arial" charset="0"/>
              <a:buChar char="•"/>
            </a:pPr>
            <a:endParaRPr lang="en-US" b="0" dirty="0" smtClean="0"/>
          </a:p>
          <a:p>
            <a:pPr marL="342900" indent="-342900">
              <a:lnSpc>
                <a:spcPct val="170000"/>
              </a:lnSpc>
              <a:buFont typeface="Arial" charset="0"/>
              <a:buChar char="•"/>
            </a:pPr>
            <a:r>
              <a:rPr lang="en-US" b="0" dirty="0" smtClean="0"/>
              <a:t>(Our) institutions are already struggling with eduGAIN. R&amp;S is adding </a:t>
            </a:r>
            <a:r>
              <a:rPr lang="en-US" b="0" dirty="0" smtClean="0"/>
              <a:t>complexity, but lacking </a:t>
            </a:r>
            <a:r>
              <a:rPr lang="en-US" b="0" smtClean="0"/>
              <a:t>‘marketing’ </a:t>
            </a:r>
            <a:endParaRPr lang="en-US" b="0" dirty="0" smtClean="0"/>
          </a:p>
          <a:p>
            <a:pPr marL="486900" lvl="2" indent="-342900">
              <a:lnSpc>
                <a:spcPct val="170000"/>
              </a:lnSpc>
              <a:buFont typeface="Arial" charset="0"/>
              <a:buChar char="•"/>
            </a:pPr>
            <a:r>
              <a:rPr lang="en-US" dirty="0" smtClean="0"/>
              <a:t>We are helping with documentation and education.</a:t>
            </a:r>
            <a:endParaRPr lang="en-US" b="0" dirty="0" smtClean="0"/>
          </a:p>
        </p:txBody>
      </p:sp>
    </p:spTree>
    <p:extLst>
      <p:ext uri="{BB962C8B-B14F-4D97-AF65-F5344CB8AC3E}">
        <p14:creationId xmlns:p14="http://schemas.microsoft.com/office/powerpoint/2010/main" val="26217822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11&quot;&gt;&lt;property id=&quot;20148&quot; value=&quot;5&quot;/&gt;&lt;property id=&quot;20300&quot; value=&quot;Slide 1&quot;/&gt;&lt;property id=&quot;20307&quot; value=&quot;25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SURFnet Powerpoint Template">
  <a:themeElements>
    <a:clrScheme name="Surfnet">
      <a:dk1>
        <a:sysClr val="windowText" lastClr="000000"/>
      </a:dk1>
      <a:lt1>
        <a:sysClr val="window" lastClr="FFFFFF"/>
      </a:lt1>
      <a:dk2>
        <a:srgbClr val="000000"/>
      </a:dk2>
      <a:lt2>
        <a:srgbClr val="EEECE1"/>
      </a:lt2>
      <a:accent1>
        <a:srgbClr val="4FB3CF"/>
      </a:accent1>
      <a:accent2>
        <a:srgbClr val="73BFD7"/>
      </a:accent2>
      <a:accent3>
        <a:srgbClr val="96CCDE"/>
      </a:accent3>
      <a:accent4>
        <a:srgbClr val="B6DBE9"/>
      </a:accent4>
      <a:accent5>
        <a:srgbClr val="D7EAF1"/>
      </a:accent5>
      <a:accent6>
        <a:srgbClr val="6D6E71"/>
      </a:accent6>
      <a:hlink>
        <a:srgbClr val="0000FF"/>
      </a:hlink>
      <a:folHlink>
        <a:srgbClr val="800080"/>
      </a:folHlink>
    </a:clrScheme>
    <a:fontScheme name="Surf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SURFnet Powerpoint Template.potx</Template>
  <TotalTime>2352</TotalTime>
  <Words>519</Words>
  <Application>Microsoft Macintosh PowerPoint</Application>
  <PresentationFormat>On-screen Show (4:3)</PresentationFormat>
  <Paragraphs>73</Paragraphs>
  <Slides>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SURFnet Powerpoint Template</vt:lpstr>
      <vt:lpstr>Code of Conduct and R&amp;S in H&amp;S</vt:lpstr>
      <vt:lpstr>SURFconext and eduGAIN</vt:lpstr>
      <vt:lpstr>SURFconext and policies</vt:lpstr>
      <vt:lpstr>SURFconext vs. Code of Conduct</vt:lpstr>
      <vt:lpstr>SURFconext and Code of Conduct</vt:lpstr>
      <vt:lpstr>CoCo Challenges</vt:lpstr>
      <vt:lpstr>SURFconext and R&amp;S</vt:lpstr>
      <vt:lpstr>R&amp;S Challenges</vt:lpstr>
    </vt:vector>
  </TitlesOfParts>
  <Company>Multrix Benelux B.V.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Maryse Laseroms</dc:creator>
  <cp:lastModifiedBy>Femke Morsch</cp:lastModifiedBy>
  <cp:revision>161</cp:revision>
  <dcterms:created xsi:type="dcterms:W3CDTF">2012-05-25T12:27:26Z</dcterms:created>
  <dcterms:modified xsi:type="dcterms:W3CDTF">2015-06-14T17:05:39Z</dcterms:modified>
</cp:coreProperties>
</file>