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2" r:id="rId2"/>
    <p:sldId id="335" r:id="rId3"/>
    <p:sldId id="341" r:id="rId4"/>
    <p:sldId id="342" r:id="rId5"/>
    <p:sldId id="339" r:id="rId6"/>
    <p:sldId id="345" r:id="rId7"/>
    <p:sldId id="340" r:id="rId8"/>
    <p:sldId id="344" r:id="rId9"/>
    <p:sldId id="343" r:id="rId10"/>
    <p:sldId id="346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E12"/>
    <a:srgbClr val="9F3515"/>
    <a:srgbClr val="E04710"/>
    <a:srgbClr val="2C38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20"/>
    <p:restoredTop sz="90613" autoAdjust="0"/>
  </p:normalViewPr>
  <p:slideViewPr>
    <p:cSldViewPr snapToObjects="1">
      <p:cViewPr varScale="1">
        <p:scale>
          <a:sx n="158" d="100"/>
          <a:sy n="158" d="100"/>
        </p:scale>
        <p:origin x="936" y="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387A63-B597-B948-8022-473DDF3DDC1B}" type="datetimeFigureOut">
              <a:rPr lang="en-US" smtClean="0"/>
              <a:t>6/13/15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ADC7E8-146C-1B4D-93BA-B9C87B8497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523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2600E-13CF-40FF-8381-0A2383760F76}" type="datetimeFigureOut">
              <a:rPr lang="en-GB" smtClean="0"/>
              <a:pPr/>
              <a:t>13/06/2015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FDA764-0642-4F60-9158-A96B5774661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6115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>
                <a:solidFill>
                  <a:srgbClr val="2C3841"/>
                </a:solidFill>
              </a:rPr>
              <a:t>Go to ‘View’ menu &gt; ‘Header and Footer…’ to edit the footers on this slide (click ‘Apply’ to change only the currently selected slide, or ‘Apply to All’ to change the footers</a:t>
            </a:r>
            <a:r>
              <a:rPr lang="en-US" sz="1200" b="1" baseline="0" dirty="0" smtClean="0">
                <a:solidFill>
                  <a:srgbClr val="2C3841"/>
                </a:solidFill>
              </a:rPr>
              <a:t> on all slides).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baseline="0" dirty="0" smtClean="0">
              <a:solidFill>
                <a:srgbClr val="2C3841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baseline="0" dirty="0" smtClean="0">
                <a:solidFill>
                  <a:srgbClr val="2C3841"/>
                </a:solidFill>
              </a:rPr>
              <a:t>To change the image on this slide: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200" b="1" dirty="0" smtClean="0">
                <a:solidFill>
                  <a:srgbClr val="2C3841"/>
                </a:solidFill>
              </a:rPr>
              <a:t>Click once on the image to select it, and then delete it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200" b="1" dirty="0" smtClean="0">
                <a:solidFill>
                  <a:srgbClr val="2C3841"/>
                </a:solidFill>
              </a:rPr>
              <a:t>Drag a replacement picture to the placeholder or click the icon in the </a:t>
            </a:r>
            <a:r>
              <a:rPr lang="en-US" sz="1200" b="1" dirty="0" err="1" smtClean="0">
                <a:solidFill>
                  <a:srgbClr val="2C3841"/>
                </a:solidFill>
              </a:rPr>
              <a:t>centre</a:t>
            </a:r>
            <a:r>
              <a:rPr lang="en-US" sz="1200" b="1" dirty="0" smtClean="0">
                <a:solidFill>
                  <a:srgbClr val="2C3841"/>
                </a:solidFill>
              </a:rPr>
              <a:t> of the placeholder to browse</a:t>
            </a:r>
            <a:r>
              <a:rPr lang="en-US" sz="1200" b="1" baseline="0" dirty="0" smtClean="0">
                <a:solidFill>
                  <a:srgbClr val="2C3841"/>
                </a:solidFill>
              </a:rPr>
              <a:t> for &amp; add another image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200" b="1" baseline="0" dirty="0" smtClean="0">
                <a:solidFill>
                  <a:srgbClr val="2C3841"/>
                </a:solidFill>
              </a:rPr>
              <a:t>Once you have added your replacement image, you may need to put it into the background so that it doesn’t cover other items on the slide. Do this by right-clicking on the new image and choosing ‘Arrange’ &gt; ‘Send to Back’ from the contextual menu</a:t>
            </a:r>
            <a:endParaRPr lang="en-US" sz="1200" b="1" dirty="0" smtClean="0">
              <a:solidFill>
                <a:srgbClr val="2C384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DA764-0642-4F60-9158-A96B57746612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5559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242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300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44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3915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5053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4498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25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493200" y="926100"/>
            <a:ext cx="8157600" cy="3847500"/>
          </a:xfrm>
        </p:spPr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5800" y="3777147"/>
            <a:ext cx="6705000" cy="193386"/>
          </a:xfrm>
        </p:spPr>
        <p:txBody>
          <a:bodyPr wrap="square">
            <a:spAutoFit/>
          </a:bodyPr>
          <a:lstStyle>
            <a:lvl1pPr marL="0" indent="0" algn="l">
              <a:lnSpc>
                <a:spcPct val="96000"/>
              </a:lnSpc>
              <a:buNone/>
              <a:defRPr sz="13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3496168"/>
            <a:ext cx="1495122" cy="184666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5800" y="3421420"/>
            <a:ext cx="6705000" cy="350096"/>
          </a:xfrm>
        </p:spPr>
        <p:txBody>
          <a:bodyPr wrap="square" anchor="t" anchorCtr="0">
            <a:sp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pic>
        <p:nvPicPr>
          <p:cNvPr id="12" name="Picture 11" descr="Jisc Large 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93200" y="0"/>
            <a:ext cx="932688" cy="5383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1" y="2250279"/>
            <a:ext cx="6767513" cy="628650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 algn="l">
              <a:defRPr b="0" i="0" baseline="0">
                <a:solidFill>
                  <a:schemeClr val="tx2"/>
                </a:solidFill>
                <a:latin typeface="Gill Sans MT" pitchFamily="34" charset="0"/>
                <a:cs typeface="Gill Sans MT" pitchFamily="34" charset="0"/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273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95288" y="205979"/>
            <a:ext cx="6034100" cy="490524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lnSpc>
                <a:spcPts val="2100"/>
              </a:lnSpc>
              <a:defRPr sz="2100" b="0">
                <a:solidFill>
                  <a:schemeClr val="tx2"/>
                </a:solidFill>
                <a:latin typeface="+mj-lt"/>
                <a:cs typeface="Gill Sans"/>
              </a:defRPr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395288" y="981076"/>
            <a:ext cx="8353425" cy="319803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100">
                <a:solidFill>
                  <a:schemeClr val="tx1">
                    <a:lumMod val="75000"/>
                  </a:schemeClr>
                </a:solidFill>
                <a:latin typeface="+mj-lt"/>
                <a:cs typeface="Gill Sans"/>
              </a:defRPr>
            </a:lvl1pPr>
            <a:lvl2pPr marL="405000" indent="-130969">
              <a:buClr>
                <a:schemeClr val="tx1"/>
              </a:buClr>
              <a:buFont typeface="Gill Sans MT" pitchFamily="34" charset="0"/>
              <a:buChar char="•"/>
              <a:defRPr sz="1800">
                <a:solidFill>
                  <a:schemeClr val="tx1"/>
                </a:solidFill>
                <a:latin typeface="+mj-lt"/>
                <a:cs typeface="Gill Sans"/>
              </a:defRPr>
            </a:lvl2pPr>
            <a:lvl3pPr>
              <a:defRPr sz="1500" baseline="0">
                <a:latin typeface="Gill Sans MT" pitchFamily="34" charset="0"/>
              </a:defRPr>
            </a:lvl3pPr>
            <a:lvl4pPr>
              <a:defRPr sz="1200" baseline="0">
                <a:latin typeface="Gill Sans MT" pitchFamily="34" charset="0"/>
              </a:defRPr>
            </a:lvl4pPr>
            <a:lvl5pPr>
              <a:defRPr sz="1350">
                <a:latin typeface="Gill Sans MT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16DD3-54E5-1C42-96DD-E2011F8516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5053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r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381001" y="971550"/>
            <a:ext cx="8367713" cy="2971800"/>
          </a:xfrm>
          <a:prstGeom prst="rect">
            <a:avLst/>
          </a:prstGeom>
        </p:spPr>
        <p:txBody>
          <a:bodyPr vert="horz" lIns="0" tIns="0" rIns="0" bIns="0"/>
          <a:lstStyle>
            <a:lvl1pPr>
              <a:buFontTx/>
              <a:buNone/>
              <a:defRPr sz="1350">
                <a:latin typeface="Gill Sans MT" pitchFamily="34" charset="0"/>
              </a:defRPr>
            </a:lvl1pPr>
          </a:lstStyle>
          <a:p>
            <a:pPr lvl="0"/>
            <a:r>
              <a:rPr lang="en-GB" noProof="0" smtClean="0"/>
              <a:t>Click icon to add chart</a:t>
            </a:r>
            <a:endParaRPr lang="en-US" noProof="0" dirty="0"/>
          </a:p>
        </p:txBody>
      </p:sp>
      <p:sp>
        <p:nvSpPr>
          <p:cNvPr id="4" name="Title 5"/>
          <p:cNvSpPr>
            <a:spLocks noGrp="1"/>
          </p:cNvSpPr>
          <p:nvPr>
            <p:ph type="title"/>
          </p:nvPr>
        </p:nvSpPr>
        <p:spPr>
          <a:xfrm>
            <a:off x="395288" y="205979"/>
            <a:ext cx="6034100" cy="490524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lnSpc>
                <a:spcPts val="2100"/>
              </a:lnSpc>
              <a:defRPr sz="2100" b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A23B4-5757-CE41-9B78-A55841C074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6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sz="quarter" idx="14" hasCustomPrompt="1"/>
          </p:nvPr>
        </p:nvSpPr>
        <p:spPr>
          <a:xfrm>
            <a:off x="2071688" y="2478583"/>
            <a:ext cx="4143375" cy="333490"/>
          </a:xfrm>
          <a:prstGeom prst="rect">
            <a:avLst/>
          </a:prstGeom>
        </p:spPr>
        <p:txBody>
          <a:bodyPr vert="horz" lIns="0" bIns="0"/>
          <a:lstStyle>
            <a:lvl1pPr marL="0" indent="0">
              <a:buNone/>
              <a:defRPr sz="2200" b="0" baseline="0">
                <a:latin typeface="Corbel"/>
                <a:cs typeface="Corbel"/>
              </a:defRPr>
            </a:lvl1pPr>
          </a:lstStyle>
          <a:p>
            <a:pPr lvl="0"/>
            <a:r>
              <a:rPr lang="en-GB" dirty="0" err="1" smtClean="0"/>
              <a:t>Firstname</a:t>
            </a:r>
            <a:r>
              <a:rPr lang="en-GB" dirty="0" smtClean="0"/>
              <a:t> </a:t>
            </a:r>
            <a:r>
              <a:rPr lang="en-GB" dirty="0" err="1" smtClean="0"/>
              <a:t>Lastname</a:t>
            </a:r>
            <a:endParaRPr lang="en-US" dirty="0"/>
          </a:p>
        </p:txBody>
      </p:sp>
      <p:sp>
        <p:nvSpPr>
          <p:cNvPr id="17" name="Content Placeholder 15"/>
          <p:cNvSpPr>
            <a:spLocks noGrp="1"/>
          </p:cNvSpPr>
          <p:nvPr>
            <p:ph sz="quarter" idx="15" hasCustomPrompt="1"/>
          </p:nvPr>
        </p:nvSpPr>
        <p:spPr>
          <a:xfrm>
            <a:off x="2071688" y="2856441"/>
            <a:ext cx="4143375" cy="330199"/>
          </a:xfrm>
          <a:prstGeom prst="rect">
            <a:avLst/>
          </a:prstGeom>
        </p:spPr>
        <p:txBody>
          <a:bodyPr vert="horz" lIns="0" tIns="0" bIns="0"/>
          <a:lstStyle>
            <a:lvl1pPr marL="0" indent="0">
              <a:buNone/>
              <a:defRPr sz="2200" b="0" baseline="0">
                <a:latin typeface="Corbel"/>
                <a:cs typeface="Corbel"/>
              </a:defRPr>
            </a:lvl1pPr>
          </a:lstStyle>
          <a:p>
            <a:pPr lvl="0"/>
            <a:r>
              <a:rPr lang="en-GB" dirty="0" smtClean="0"/>
              <a:t>Job title, company</a:t>
            </a:r>
            <a:endParaRPr lang="en-US" dirty="0"/>
          </a:p>
        </p:txBody>
      </p:sp>
      <p:sp>
        <p:nvSpPr>
          <p:cNvPr id="18" name="Content Placeholder 15"/>
          <p:cNvSpPr>
            <a:spLocks noGrp="1"/>
          </p:cNvSpPr>
          <p:nvPr>
            <p:ph sz="quarter" idx="16" hasCustomPrompt="1"/>
          </p:nvPr>
        </p:nvSpPr>
        <p:spPr>
          <a:xfrm>
            <a:off x="2071688" y="3318558"/>
            <a:ext cx="4143375" cy="330199"/>
          </a:xfrm>
          <a:prstGeom prst="rect">
            <a:avLst/>
          </a:prstGeom>
        </p:spPr>
        <p:txBody>
          <a:bodyPr vert="horz" lIns="0" tIns="0" bIns="0"/>
          <a:lstStyle>
            <a:lvl1pPr marL="0" indent="0">
              <a:buNone/>
              <a:defRPr sz="2200" b="1" baseline="0">
                <a:solidFill>
                  <a:srgbClr val="E85E12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en-GB" dirty="0" err="1" smtClean="0"/>
              <a:t>email@company.com</a:t>
            </a:r>
            <a:endParaRPr lang="en-US" dirty="0"/>
          </a:p>
        </p:txBody>
      </p:sp>
      <p:sp>
        <p:nvSpPr>
          <p:cNvPr id="19" name="Content Placeholder 15"/>
          <p:cNvSpPr>
            <a:spLocks noGrp="1"/>
          </p:cNvSpPr>
          <p:nvPr>
            <p:ph sz="quarter" idx="17" hasCustomPrompt="1"/>
          </p:nvPr>
        </p:nvSpPr>
        <p:spPr>
          <a:xfrm>
            <a:off x="2074141" y="3676073"/>
            <a:ext cx="4143375" cy="330199"/>
          </a:xfrm>
          <a:prstGeom prst="rect">
            <a:avLst/>
          </a:prstGeom>
        </p:spPr>
        <p:txBody>
          <a:bodyPr vert="horz" lIns="0" tIns="0" bIns="0"/>
          <a:lstStyle>
            <a:lvl1pPr marL="0" indent="0">
              <a:buNone/>
              <a:defRPr sz="2200" b="1" baseline="0">
                <a:solidFill>
                  <a:srgbClr val="E85E12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en-GB" dirty="0" smtClean="0"/>
              <a:t>website</a:t>
            </a:r>
            <a:endParaRPr lang="en-US" dirty="0"/>
          </a:p>
        </p:txBody>
      </p:sp>
      <p:sp>
        <p:nvSpPr>
          <p:cNvPr id="20" name="TextBox 19"/>
          <p:cNvSpPr txBox="1"/>
          <p:nvPr userDrawn="1"/>
        </p:nvSpPr>
        <p:spPr>
          <a:xfrm>
            <a:off x="2071688" y="2028297"/>
            <a:ext cx="3444078" cy="369332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sz="2400" b="1" dirty="0" smtClean="0">
                <a:solidFill>
                  <a:srgbClr val="646367"/>
                </a:solidFill>
                <a:latin typeface="Corbel"/>
                <a:cs typeface="Corbel"/>
              </a:rPr>
              <a:t>Contact…</a:t>
            </a:r>
            <a:endParaRPr lang="en-US" sz="2400" b="1" dirty="0">
              <a:solidFill>
                <a:srgbClr val="646367"/>
              </a:solidFill>
              <a:latin typeface="Corbel"/>
              <a:cs typeface="Corbel"/>
            </a:endParaRPr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2285" y="3857173"/>
            <a:ext cx="767715" cy="268605"/>
          </a:xfrm>
          <a:prstGeom prst="rect">
            <a:avLst/>
          </a:prstGeom>
        </p:spPr>
      </p:pic>
      <p:sp>
        <p:nvSpPr>
          <p:cNvPr id="26" name="Text Placeholder 3"/>
          <p:cNvSpPr txBox="1">
            <a:spLocks/>
          </p:cNvSpPr>
          <p:nvPr userDrawn="1"/>
        </p:nvSpPr>
        <p:spPr>
          <a:xfrm>
            <a:off x="222285" y="4189321"/>
            <a:ext cx="1572222" cy="2700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l" defTabSz="4572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rgbClr val="DE481C"/>
              </a:buClr>
              <a:buSzPct val="120000"/>
              <a:buFont typeface="Lucida Grande"/>
              <a:buNone/>
              <a:defRPr sz="8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lnSpc>
                <a:spcPct val="90000"/>
              </a:lnSpc>
              <a:spcBef>
                <a:spcPts val="800"/>
              </a:spcBef>
              <a:buClr>
                <a:srgbClr val="DE481C"/>
              </a:buClr>
              <a:buSzPct val="120000"/>
              <a:buFont typeface="Lucida Grande"/>
              <a:buNone/>
              <a:defRPr sz="12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lnSpc>
                <a:spcPct val="90000"/>
              </a:lnSpc>
              <a:spcBef>
                <a:spcPts val="400"/>
              </a:spcBef>
              <a:buClr>
                <a:srgbClr val="DE481C"/>
              </a:buClr>
              <a:buSzPct val="120000"/>
              <a:buFont typeface="Lucida Grande"/>
              <a:buNone/>
              <a:defRPr sz="10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lnSpc>
                <a:spcPct val="90000"/>
              </a:lnSpc>
              <a:spcBef>
                <a:spcPts val="400"/>
              </a:spcBef>
              <a:buClr>
                <a:srgbClr val="DE481C"/>
              </a:buClr>
              <a:buSzPct val="120000"/>
              <a:buFont typeface="Lucida Grande"/>
              <a:buNone/>
              <a:defRPr sz="9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lnSpc>
                <a:spcPct val="90000"/>
              </a:lnSpc>
              <a:spcBef>
                <a:spcPts val="400"/>
              </a:spcBef>
              <a:buClr>
                <a:srgbClr val="DE481C"/>
              </a:buClr>
              <a:buSzPct val="120000"/>
              <a:buFont typeface="Lucida Grande"/>
              <a:buNone/>
              <a:defRPr sz="9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chemeClr val="bg1"/>
                </a:solidFill>
              </a:rPr>
              <a:t>Except where otherwise noted, this work is licensed under CC-BY-NC-ND</a:t>
            </a:r>
          </a:p>
        </p:txBody>
      </p:sp>
    </p:spTree>
    <p:extLst>
      <p:ext uri="{BB962C8B-B14F-4D97-AF65-F5344CB8AC3E}">
        <p14:creationId xmlns:p14="http://schemas.microsoft.com/office/powerpoint/2010/main" val="430310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3456000"/>
          </a:xfrm>
        </p:spPr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5800" y="3777147"/>
            <a:ext cx="6705000" cy="193386"/>
          </a:xfrm>
        </p:spPr>
        <p:txBody>
          <a:bodyPr wrap="square">
            <a:spAutoFit/>
          </a:bodyPr>
          <a:lstStyle>
            <a:lvl1pPr marL="0" indent="0" algn="l">
              <a:lnSpc>
                <a:spcPct val="96000"/>
              </a:lnSpc>
              <a:buNone/>
              <a:defRPr sz="13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3496168"/>
            <a:ext cx="1495122" cy="184666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5800" y="3421420"/>
            <a:ext cx="6705000" cy="350096"/>
          </a:xfrm>
        </p:spPr>
        <p:txBody>
          <a:bodyPr wrap="square" anchor="t" anchorCtr="0">
            <a:sp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Privacy and AIM: a tale of too much success?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8D980-8028-4768-849B-459B1B49463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493200" y="1247316"/>
            <a:ext cx="7434000" cy="292388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defRPr sz="19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smtClean="0"/>
              <a:t>Insert Sub-headline if required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93200" y="390079"/>
            <a:ext cx="81576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Jisc Small 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93200" y="0"/>
            <a:ext cx="466344" cy="267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Large tex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200" y="1635646"/>
            <a:ext cx="7434000" cy="313795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2000"/>
            </a:lvl1pPr>
            <a:lvl2pPr marL="216000" indent="-216000">
              <a:lnSpc>
                <a:spcPct val="100000"/>
              </a:lnSpc>
              <a:defRPr sz="2000"/>
            </a:lvl2pPr>
            <a:lvl3pPr marL="432000" indent="-216000">
              <a:lnSpc>
                <a:spcPct val="100000"/>
              </a:lnSpc>
              <a:defRPr sz="2000"/>
            </a:lvl3pPr>
            <a:lvl4pPr marL="648000" indent="-216000">
              <a:lnSpc>
                <a:spcPct val="100000"/>
              </a:lnSpc>
              <a:defRPr sz="2000"/>
            </a:lvl4pPr>
            <a:lvl5pPr marL="864000" indent="-216000">
              <a:lnSpc>
                <a:spcPct val="100000"/>
              </a:lnSpc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Privacy and AIM: a tale of too much success?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8D980-8028-4768-849B-459B1B49463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493200" y="1247316"/>
            <a:ext cx="7434000" cy="292388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defRPr sz="19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smtClean="0"/>
              <a:t>Insert Sub-headline if required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93200" y="390079"/>
            <a:ext cx="81576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Jisc Small 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93200" y="0"/>
            <a:ext cx="466344" cy="267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2Co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200" y="1635647"/>
            <a:ext cx="3591000" cy="3137954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Privacy and AIM: a tale of too much success?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8D980-8028-4768-849B-459B1B49463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493200" y="1247316"/>
            <a:ext cx="7434000" cy="292388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defRPr sz="19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smtClean="0"/>
              <a:t>Insert Sub-headline if required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93200" y="390079"/>
            <a:ext cx="81576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17"/>
          <p:cNvSpPr>
            <a:spLocks noGrp="1"/>
          </p:cNvSpPr>
          <p:nvPr>
            <p:ph sz="quarter" idx="14"/>
          </p:nvPr>
        </p:nvSpPr>
        <p:spPr>
          <a:xfrm>
            <a:off x="4335463" y="1635648"/>
            <a:ext cx="3592512" cy="313757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0" name="Picture 9" descr="Jisc Small 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93200" y="0"/>
            <a:ext cx="466344" cy="26746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2Col/2Pi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200" y="1635647"/>
            <a:ext cx="3591000" cy="3137954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Privacy and AIM: a tale of too much success?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8D980-8028-4768-849B-459B1B49463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493200" y="1247316"/>
            <a:ext cx="7434000" cy="292388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defRPr sz="19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smtClean="0"/>
              <a:t>Insert Sub-headline if required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93200" y="390079"/>
            <a:ext cx="81576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17"/>
          <p:cNvSpPr>
            <a:spLocks noGrp="1"/>
          </p:cNvSpPr>
          <p:nvPr>
            <p:ph sz="quarter" idx="14"/>
          </p:nvPr>
        </p:nvSpPr>
        <p:spPr>
          <a:xfrm>
            <a:off x="4335463" y="1635647"/>
            <a:ext cx="3592512" cy="1476828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5"/>
          </p:nvPr>
        </p:nvSpPr>
        <p:spPr>
          <a:xfrm>
            <a:off x="4335463" y="3291831"/>
            <a:ext cx="3592512" cy="1481386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4" name="Picture 13" descr="Jisc Small 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93200" y="0"/>
            <a:ext cx="466344" cy="267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Privacy and AIM: a tale of too much success?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8D980-8028-4768-849B-459B1B49463D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93200" y="390079"/>
            <a:ext cx="81576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493200" y="1247316"/>
            <a:ext cx="7434000" cy="292388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defRPr sz="19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smtClean="0"/>
              <a:t>Insert Sub-headline if required</a:t>
            </a:r>
            <a:endParaRPr lang="en-GB" dirty="0"/>
          </a:p>
        </p:txBody>
      </p:sp>
      <p:pic>
        <p:nvPicPr>
          <p:cNvPr id="9" name="Picture 8" descr="Jisc Small 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93200" y="0"/>
            <a:ext cx="466344" cy="267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Privacy and AIM: a tale of too much success?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8D980-8028-4768-849B-459B1B49463D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93200" y="390079"/>
            <a:ext cx="81576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Jisc Small 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93200" y="0"/>
            <a:ext cx="466344" cy="26746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/>
          <p:cNvSpPr>
            <a:spLocks noGrp="1"/>
          </p:cNvSpPr>
          <p:nvPr>
            <p:ph type="title"/>
          </p:nvPr>
        </p:nvSpPr>
        <p:spPr>
          <a:xfrm>
            <a:off x="395288" y="205979"/>
            <a:ext cx="6034100" cy="490524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lnSpc>
                <a:spcPts val="2100"/>
              </a:lnSpc>
              <a:defRPr sz="2100" b="0">
                <a:solidFill>
                  <a:schemeClr val="tx2"/>
                </a:solidFill>
                <a:latin typeface="+mj-lt"/>
                <a:cs typeface="Gill Sans"/>
              </a:defRPr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395289" y="981075"/>
            <a:ext cx="8353425" cy="3037285"/>
          </a:xfrm>
          <a:prstGeom prst="rect">
            <a:avLst/>
          </a:prstGeom>
        </p:spPr>
        <p:txBody>
          <a:bodyPr lIns="0" tIns="0" rIns="0" bIns="0"/>
          <a:lstStyle>
            <a:lvl1pPr marL="214313" indent="-214313">
              <a:buClr>
                <a:schemeClr val="bg1"/>
              </a:buClr>
              <a:buFont typeface="Arial"/>
              <a:buChar char="•"/>
              <a:defRPr sz="2100">
                <a:solidFill>
                  <a:schemeClr val="bg1"/>
                </a:solidFill>
                <a:latin typeface="+mj-lt"/>
                <a:cs typeface="Gill Sans"/>
              </a:defRPr>
            </a:lvl1pPr>
            <a:lvl2pPr>
              <a:defRPr sz="1800" baseline="0"/>
            </a:lvl2pPr>
            <a:lvl3pPr>
              <a:defRPr sz="1500"/>
            </a:lvl3pPr>
            <a:lvl4pPr>
              <a:defRPr sz="1200"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Level 2</a:t>
            </a:r>
          </a:p>
          <a:p>
            <a:pPr lvl="2"/>
            <a:r>
              <a:rPr lang="en-US" dirty="0" smtClean="0"/>
              <a:t>Level 3</a:t>
            </a:r>
          </a:p>
          <a:p>
            <a:pPr lvl="3"/>
            <a:r>
              <a:rPr lang="en-US" dirty="0" smtClean="0"/>
              <a:t>Level 4</a:t>
            </a:r>
            <a:endParaRPr lang="en-GB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B9A1F-918C-FD41-98F1-54D285AB4C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549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3200" y="390079"/>
            <a:ext cx="7434000" cy="871526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3200" y="1635647"/>
            <a:ext cx="7434000" cy="313795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First level</a:t>
            </a:r>
          </a:p>
          <a:p>
            <a:pPr lvl="2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0748" y="146269"/>
            <a:ext cx="5326851" cy="146194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>
              <a:defRPr sz="95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Privacy and AIM: a tale of too much success?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7600" y="146269"/>
            <a:ext cx="493200" cy="146194"/>
          </a:xfrm>
          <a:prstGeom prst="rect">
            <a:avLst/>
          </a:prstGeom>
        </p:spPr>
        <p:txBody>
          <a:bodyPr vert="horz" lIns="0" tIns="0" rIns="0" bIns="0" rtlCol="0" anchor="b" anchorCtr="0">
            <a:spAutoFit/>
          </a:bodyPr>
          <a:lstStyle>
            <a:lvl1pPr algn="r">
              <a:defRPr sz="950">
                <a:solidFill>
                  <a:schemeClr val="tx1"/>
                </a:solidFill>
              </a:defRPr>
            </a:lvl1pPr>
          </a:lstStyle>
          <a:p>
            <a:fld id="{8768D980-8028-4768-849B-459B1B49463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17600" y="146269"/>
            <a:ext cx="1440000" cy="146194"/>
          </a:xfrm>
          <a:prstGeom prst="rect">
            <a:avLst/>
          </a:prstGeom>
        </p:spPr>
        <p:txBody>
          <a:bodyPr vert="horz" lIns="0" tIns="0" rIns="0" bIns="0" rtlCol="0" anchor="b" anchorCtr="0">
            <a:spAutoFit/>
          </a:bodyPr>
          <a:lstStyle>
            <a:lvl1pPr algn="r">
              <a:defRPr sz="95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3" r:id="rId4"/>
    <p:sldLayoutId id="2147483661" r:id="rId5"/>
    <p:sldLayoutId id="2147483662" r:id="rId6"/>
    <p:sldLayoutId id="2147483654" r:id="rId7"/>
    <p:sldLayoutId id="2147483655" r:id="rId8"/>
    <p:sldLayoutId id="2147483664" r:id="rId9"/>
    <p:sldLayoutId id="2147483665" r:id="rId10"/>
    <p:sldLayoutId id="2147483666" r:id="rId11"/>
    <p:sldLayoutId id="2147483667" r:id="rId12"/>
    <p:sldLayoutId id="2147483671" r:id="rId13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28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5000"/>
        </a:lnSpc>
        <a:spcBef>
          <a:spcPts val="900"/>
        </a:spcBef>
        <a:buFontTx/>
        <a:buNone/>
        <a:defRPr sz="1800" kern="1200">
          <a:solidFill>
            <a:srgbClr val="2C384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05000"/>
        </a:lnSpc>
        <a:spcBef>
          <a:spcPts val="400"/>
        </a:spcBef>
        <a:buClr>
          <a:srgbClr val="E85E12"/>
        </a:buClr>
        <a:buSzPct val="120000"/>
        <a:buFont typeface="Lucida Grande"/>
        <a:buChar char="»"/>
        <a:defRPr sz="1800" kern="1200">
          <a:solidFill>
            <a:srgbClr val="2C384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05000"/>
        </a:lnSpc>
        <a:spcBef>
          <a:spcPts val="400"/>
        </a:spcBef>
        <a:buClr>
          <a:srgbClr val="E85E12"/>
        </a:buClr>
        <a:buSzPct val="120000"/>
        <a:buFont typeface="Lucida Grande"/>
        <a:buChar char="›"/>
        <a:defRPr sz="1800" kern="1200">
          <a:solidFill>
            <a:srgbClr val="2C384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lnSpc>
          <a:spcPct val="105000"/>
        </a:lnSpc>
        <a:spcBef>
          <a:spcPts val="0"/>
        </a:spcBef>
        <a:buClr>
          <a:srgbClr val="E85E12"/>
        </a:buClr>
        <a:buFont typeface="Lucida Grande"/>
        <a:buChar char="–"/>
        <a:defRPr sz="1800" kern="1200">
          <a:solidFill>
            <a:srgbClr val="2C384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lnSpc>
          <a:spcPct val="105000"/>
        </a:lnSpc>
        <a:spcBef>
          <a:spcPts val="0"/>
        </a:spcBef>
        <a:buClr>
          <a:srgbClr val="E85E12"/>
        </a:buClr>
        <a:buFont typeface="Lucida Grande"/>
        <a:buChar char="–"/>
        <a:defRPr sz="1800" kern="1200">
          <a:solidFill>
            <a:srgbClr val="2C384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 descr="wide.jpg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" r="23"/>
          <a:stretch>
            <a:fillRect/>
          </a:stretch>
        </p:blipFill>
        <p:spPr/>
      </p:pic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" y="3306127"/>
            <a:ext cx="1740627" cy="919373"/>
          </a:xfrm>
          <a:prstGeom prst="rect">
            <a:avLst/>
          </a:prstGeom>
          <a:solidFill>
            <a:srgbClr val="E0471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>
            <a:off x="1740628" y="3306127"/>
            <a:ext cx="63174" cy="966753"/>
          </a:xfrm>
          <a:custGeom>
            <a:avLst/>
            <a:gdLst>
              <a:gd name="T0" fmla="*/ 47 w 47"/>
              <a:gd name="T1" fmla="*/ 959 h 959"/>
              <a:gd name="T2" fmla="*/ 0 w 47"/>
              <a:gd name="T3" fmla="*/ 912 h 959"/>
              <a:gd name="T4" fmla="*/ 0 w 47"/>
              <a:gd name="T5" fmla="*/ 0 h 959"/>
              <a:gd name="T6" fmla="*/ 47 w 47"/>
              <a:gd name="T7" fmla="*/ 47 h 959"/>
              <a:gd name="T8" fmla="*/ 47 w 47"/>
              <a:gd name="T9" fmla="*/ 959 h 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959">
                <a:moveTo>
                  <a:pt x="47" y="959"/>
                </a:moveTo>
                <a:lnTo>
                  <a:pt x="0" y="912"/>
                </a:lnTo>
                <a:lnTo>
                  <a:pt x="0" y="0"/>
                </a:lnTo>
                <a:lnTo>
                  <a:pt x="47" y="47"/>
                </a:lnTo>
                <a:lnTo>
                  <a:pt x="47" y="959"/>
                </a:lnTo>
                <a:close/>
              </a:path>
            </a:pathLst>
          </a:custGeom>
          <a:solidFill>
            <a:srgbClr val="9F351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1803801" y="3353507"/>
            <a:ext cx="7340201" cy="919373"/>
          </a:xfrm>
          <a:prstGeom prst="rect">
            <a:avLst/>
          </a:prstGeom>
          <a:solidFill>
            <a:srgbClr val="E0471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" name="Picture 9" descr="Jisc Large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0" y="0"/>
            <a:ext cx="932688" cy="538353"/>
          </a:xfrm>
          <a:prstGeom prst="rect">
            <a:avLst/>
          </a:prstGeom>
        </p:spPr>
      </p:pic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945800" y="3777146"/>
            <a:ext cx="6705000" cy="193386"/>
          </a:xfrm>
        </p:spPr>
        <p:txBody>
          <a:bodyPr/>
          <a:lstStyle/>
          <a:p>
            <a:r>
              <a:rPr lang="en-GB" dirty="0" smtClean="0"/>
              <a:t>Rhys Smith - Chief </a:t>
            </a:r>
            <a:r>
              <a:rPr lang="en-GB" dirty="0" smtClean="0"/>
              <a:t> Technical </a:t>
            </a:r>
            <a:r>
              <a:rPr lang="en-GB" dirty="0" smtClean="0"/>
              <a:t>Architect, Trust &amp; Identity - </a:t>
            </a:r>
            <a:r>
              <a:rPr lang="en-GB" dirty="0" err="1" smtClean="0"/>
              <a:t>Jisc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945800" y="3421420"/>
            <a:ext cx="6705000" cy="340093"/>
          </a:xfrm>
        </p:spPr>
        <p:txBody>
          <a:bodyPr/>
          <a:lstStyle/>
          <a:p>
            <a:r>
              <a:rPr lang="en-US" dirty="0" err="1"/>
              <a:t>CoCo</a:t>
            </a:r>
            <a:r>
              <a:rPr lang="en-US" dirty="0"/>
              <a:t> and R&amp;S in </a:t>
            </a:r>
            <a:r>
              <a:rPr lang="en-US" dirty="0" smtClean="0"/>
              <a:t>the UK federation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Working with a small set of </a:t>
            </a:r>
            <a:r>
              <a:rPr lang="en-US" dirty="0" err="1" smtClean="0"/>
              <a:t>IdPs</a:t>
            </a:r>
            <a:r>
              <a:rPr lang="en-US" dirty="0" smtClean="0"/>
              <a:t> (particularly ones involved in LIGO) to encourage adoption of R&amp;S Support EC</a:t>
            </a:r>
          </a:p>
          <a:p>
            <a:r>
              <a:rPr lang="en-US" dirty="0" smtClean="0"/>
              <a:t>See how that goes…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Privacy and AIM: a tale of too much success?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8D980-8028-4768-849B-459B1B49463D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7964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UK federation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BB9A1F-918C-FD41-98F1-54D285AB4C29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CoCo</a:t>
            </a:r>
            <a:r>
              <a:rPr lang="en-US" dirty="0"/>
              <a:t> and R&amp;S in the UK federation</a:t>
            </a:r>
            <a:endParaRPr lang="en-GB" dirty="0"/>
          </a:p>
        </p:txBody>
      </p:sp>
      <p:sp>
        <p:nvSpPr>
          <p:cNvPr id="10" name="Content Placeholder 4"/>
          <p:cNvSpPr>
            <a:spLocks noGrp="1"/>
          </p:cNvSpPr>
          <p:nvPr>
            <p:ph idx="1"/>
          </p:nvPr>
        </p:nvSpPr>
        <p:spPr>
          <a:xfrm>
            <a:off x="493200" y="1635647"/>
            <a:ext cx="7434000" cy="3137954"/>
          </a:xfrm>
        </p:spPr>
        <p:txBody>
          <a:bodyPr/>
          <a:lstStyle/>
          <a:p>
            <a:r>
              <a:rPr lang="en-US" dirty="0" smtClean="0"/>
              <a:t>As of Friday 12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June 2015</a:t>
            </a:r>
            <a:endParaRPr lang="en-US" dirty="0"/>
          </a:p>
          <a:p>
            <a:pPr lvl="1"/>
            <a:r>
              <a:rPr lang="en-US" dirty="0" smtClean="0"/>
              <a:t>1003 members, 1768 entities (728 </a:t>
            </a:r>
            <a:r>
              <a:rPr lang="en-US" dirty="0" err="1" smtClean="0"/>
              <a:t>IdP</a:t>
            </a:r>
            <a:r>
              <a:rPr lang="en-US" dirty="0" smtClean="0"/>
              <a:t> / 1043 SP)</a:t>
            </a:r>
          </a:p>
          <a:p>
            <a:pPr lvl="2"/>
            <a:r>
              <a:rPr lang="en-US" dirty="0" smtClean="0"/>
              <a:t>~ 2/3</a:t>
            </a:r>
            <a:r>
              <a:rPr lang="en-US" baseline="30000" dirty="0" smtClean="0"/>
              <a:t>rd</a:t>
            </a:r>
            <a:r>
              <a:rPr lang="en-US" dirty="0" smtClean="0"/>
              <a:t> Shibboleth 1/3</a:t>
            </a:r>
            <a:r>
              <a:rPr lang="en-US" baseline="30000" dirty="0" smtClean="0"/>
              <a:t>rd</a:t>
            </a:r>
            <a:r>
              <a:rPr lang="en-US" dirty="0" smtClean="0"/>
              <a:t> other</a:t>
            </a:r>
          </a:p>
          <a:p>
            <a:pPr lvl="3"/>
            <a:r>
              <a:rPr lang="en-US" dirty="0" smtClean="0"/>
              <a:t>other is 2/3</a:t>
            </a:r>
            <a:r>
              <a:rPr lang="en-US" baseline="30000" dirty="0" smtClean="0"/>
              <a:t>rd</a:t>
            </a:r>
            <a:r>
              <a:rPr lang="en-US" dirty="0" smtClean="0"/>
              <a:t> Athens/</a:t>
            </a:r>
            <a:r>
              <a:rPr lang="en-US" dirty="0" err="1" smtClean="0"/>
              <a:t>OpenAthens</a:t>
            </a:r>
            <a:r>
              <a:rPr lang="en-US" dirty="0" smtClean="0"/>
              <a:t>, 1/3</a:t>
            </a:r>
            <a:r>
              <a:rPr lang="en-US" baseline="30000" dirty="0" smtClean="0"/>
              <a:t>rd</a:t>
            </a:r>
            <a:r>
              <a:rPr lang="en-US" dirty="0" smtClean="0"/>
              <a:t> other</a:t>
            </a:r>
          </a:p>
          <a:p>
            <a:pPr lvl="1"/>
            <a:r>
              <a:rPr lang="en-US" dirty="0"/>
              <a:t>Full Mesh federation</a:t>
            </a:r>
          </a:p>
          <a:p>
            <a:pPr lvl="2"/>
            <a:r>
              <a:rPr lang="en-US" dirty="0"/>
              <a:t>Single metadata file </a:t>
            </a:r>
            <a:r>
              <a:rPr lang="en-US" dirty="0" smtClean="0"/>
              <a:t>(</a:t>
            </a:r>
            <a:r>
              <a:rPr lang="en-US" dirty="0"/>
              <a:t>well, several, but one main </a:t>
            </a:r>
            <a:r>
              <a:rPr lang="en-US" dirty="0" smtClean="0"/>
              <a:t>aggregate for customers)</a:t>
            </a:r>
            <a:endParaRPr lang="en-US" dirty="0"/>
          </a:p>
          <a:p>
            <a:pPr lvl="2"/>
            <a:r>
              <a:rPr lang="en-US" dirty="0" err="1"/>
              <a:t>eduGAIN</a:t>
            </a:r>
            <a:r>
              <a:rPr lang="en-US" dirty="0"/>
              <a:t> entities in that main </a:t>
            </a:r>
            <a:r>
              <a:rPr lang="en-US" dirty="0" err="1"/>
              <a:t>prodn</a:t>
            </a:r>
            <a:r>
              <a:rPr lang="en-US" dirty="0"/>
              <a:t> </a:t>
            </a:r>
            <a:r>
              <a:rPr lang="en-US" dirty="0" smtClean="0"/>
              <a:t>metadata</a:t>
            </a:r>
          </a:p>
          <a:p>
            <a:pPr lvl="2"/>
            <a:r>
              <a:rPr lang="en-US" dirty="0" err="1" smtClean="0"/>
              <a:t>eduGAIN</a:t>
            </a:r>
            <a:r>
              <a:rPr lang="en-US" dirty="0" smtClean="0"/>
              <a:t> opt-out, so ~1500 entities published into </a:t>
            </a:r>
            <a:r>
              <a:rPr lang="en-US" dirty="0" err="1" smtClean="0"/>
              <a:t>eduGAIN</a:t>
            </a:r>
            <a:endParaRPr lang="en-US" dirty="0"/>
          </a:p>
          <a:p>
            <a:pPr lvl="1"/>
            <a:r>
              <a:rPr lang="en-US" dirty="0"/>
              <a:t>No central </a:t>
            </a:r>
            <a:r>
              <a:rPr lang="en-US" dirty="0" smtClean="0"/>
              <a:t>points of infrastructure </a:t>
            </a:r>
            <a:r>
              <a:rPr lang="en-US" dirty="0"/>
              <a:t>(apart from </a:t>
            </a:r>
            <a:r>
              <a:rPr lang="en-US" dirty="0" smtClean="0"/>
              <a:t>MD distribution and CDS)</a:t>
            </a:r>
          </a:p>
          <a:p>
            <a:pPr lvl="3"/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56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UK federation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BB9A1F-918C-FD41-98F1-54D285AB4C2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CoCo</a:t>
            </a:r>
            <a:r>
              <a:rPr lang="en-US" dirty="0"/>
              <a:t> and R&amp;S in the UK federation</a:t>
            </a:r>
            <a:endParaRPr lang="en-GB" dirty="0"/>
          </a:p>
        </p:txBody>
      </p:sp>
      <p:sp>
        <p:nvSpPr>
          <p:cNvPr id="10" name="Content Placeholder 4"/>
          <p:cNvSpPr>
            <a:spLocks noGrp="1"/>
          </p:cNvSpPr>
          <p:nvPr>
            <p:ph idx="1"/>
          </p:nvPr>
        </p:nvSpPr>
        <p:spPr>
          <a:xfrm>
            <a:off x="493200" y="1635647"/>
            <a:ext cx="7434000" cy="313795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Implications</a:t>
            </a:r>
            <a:endParaRPr lang="en-US" dirty="0"/>
          </a:p>
          <a:p>
            <a:pPr lvl="1"/>
            <a:r>
              <a:rPr lang="en-US" dirty="0" smtClean="0"/>
              <a:t>Customers are responsible for their own:</a:t>
            </a:r>
          </a:p>
          <a:p>
            <a:pPr lvl="2"/>
            <a:r>
              <a:rPr lang="en-US" dirty="0" smtClean="0"/>
              <a:t>Software choice and deployment</a:t>
            </a:r>
          </a:p>
          <a:p>
            <a:pPr lvl="2"/>
            <a:r>
              <a:rPr lang="en-US" dirty="0" smtClean="0"/>
              <a:t>Configuration (</a:t>
            </a:r>
            <a:r>
              <a:rPr lang="en-US" dirty="0" err="1" smtClean="0"/>
              <a:t>incl</a:t>
            </a:r>
            <a:r>
              <a:rPr lang="en-US" dirty="0" smtClean="0"/>
              <a:t> attribute release)</a:t>
            </a:r>
          </a:p>
          <a:p>
            <a:pPr lvl="1"/>
            <a:r>
              <a:rPr lang="en-US" dirty="0" smtClean="0"/>
              <a:t>Deployment models</a:t>
            </a:r>
          </a:p>
          <a:p>
            <a:pPr lvl="2"/>
            <a:r>
              <a:rPr lang="en-US" dirty="0" smtClean="0"/>
              <a:t>~ ½ install and configure in house</a:t>
            </a:r>
          </a:p>
          <a:p>
            <a:pPr lvl="2"/>
            <a:r>
              <a:rPr lang="en-US" dirty="0" smtClean="0"/>
              <a:t>~ ½ use an outsourced provider (either </a:t>
            </a:r>
            <a:r>
              <a:rPr lang="en-US" dirty="0" err="1" smtClean="0"/>
              <a:t>Eduserv</a:t>
            </a:r>
            <a:r>
              <a:rPr lang="en-US" dirty="0" smtClean="0"/>
              <a:t> with Athens/</a:t>
            </a:r>
            <a:r>
              <a:rPr lang="en-US" dirty="0" err="1" smtClean="0"/>
              <a:t>OpenAthens</a:t>
            </a:r>
            <a:r>
              <a:rPr lang="en-US" dirty="0" smtClean="0"/>
              <a:t>, or other providers with managed cloud based Shibboleth </a:t>
            </a:r>
            <a:r>
              <a:rPr lang="en-US" dirty="0" err="1" smtClean="0"/>
              <a:t>IdP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We provide</a:t>
            </a:r>
            <a:endParaRPr lang="en-US" dirty="0"/>
          </a:p>
          <a:p>
            <a:pPr lvl="2"/>
            <a:r>
              <a:rPr lang="en-US" dirty="0" smtClean="0"/>
              <a:t>Documentation</a:t>
            </a:r>
          </a:p>
          <a:p>
            <a:pPr lvl="2"/>
            <a:r>
              <a:rPr lang="en-US" dirty="0" smtClean="0"/>
              <a:t>Manned helpdesk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79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CoCo</a:t>
            </a:r>
            <a:r>
              <a:rPr lang="en-US" dirty="0" smtClean="0"/>
              <a:t> &amp; R&amp;S – What they mean to us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Privacy and AIM: a tale of too much success?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8D980-8028-4768-849B-459B1B49463D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7" name="Content Placeholder 4"/>
          <p:cNvSpPr>
            <a:spLocks noGrp="1"/>
          </p:cNvSpPr>
          <p:nvPr>
            <p:ph idx="1"/>
          </p:nvPr>
        </p:nvSpPr>
        <p:spPr>
          <a:xfrm>
            <a:off x="493200" y="1635647"/>
            <a:ext cx="7434000" cy="3137954"/>
          </a:xfrm>
        </p:spPr>
        <p:txBody>
          <a:bodyPr>
            <a:normAutofit fontScale="92500"/>
          </a:bodyPr>
          <a:lstStyle/>
          <a:p>
            <a:pPr marL="0" lvl="1" indent="0">
              <a:buNone/>
            </a:pPr>
            <a:r>
              <a:rPr lang="en-US" dirty="0"/>
              <a:t>Attribute Release is a problem for us</a:t>
            </a:r>
          </a:p>
          <a:p>
            <a:pPr lvl="1"/>
            <a:r>
              <a:rPr lang="en-US" dirty="0"/>
              <a:t>Some customers have limited effort/ability to make technical changes</a:t>
            </a:r>
          </a:p>
          <a:p>
            <a:pPr lvl="1"/>
            <a:r>
              <a:rPr lang="en-US" dirty="0" smtClean="0"/>
              <a:t>Some </a:t>
            </a:r>
            <a:r>
              <a:rPr lang="en-US" dirty="0"/>
              <a:t>customers are reluctant to release for privacy/data protection </a:t>
            </a:r>
            <a:r>
              <a:rPr lang="en-US" dirty="0" smtClean="0"/>
              <a:t>reasons</a:t>
            </a:r>
            <a:br>
              <a:rPr lang="en-US" dirty="0" smtClean="0"/>
            </a:br>
            <a:endParaRPr lang="en-US" dirty="0"/>
          </a:p>
          <a:p>
            <a:r>
              <a:rPr lang="en-US" dirty="0" smtClean="0"/>
              <a:t>How to help with the effort/ability issue?</a:t>
            </a:r>
            <a:endParaRPr lang="en-US" dirty="0"/>
          </a:p>
          <a:p>
            <a:pPr lvl="1"/>
            <a:r>
              <a:rPr lang="en-US" dirty="0" smtClean="0"/>
              <a:t>Entity Categories in general</a:t>
            </a:r>
            <a:br>
              <a:rPr lang="en-US" dirty="0" smtClean="0"/>
            </a:br>
            <a:endParaRPr lang="en-US" dirty="0"/>
          </a:p>
          <a:p>
            <a:pPr marL="0" lvl="1" indent="0">
              <a:buNone/>
            </a:pPr>
            <a:r>
              <a:rPr lang="en-US" dirty="0" smtClean="0"/>
              <a:t>How to help with the privacy/data protection worries?</a:t>
            </a:r>
            <a:endParaRPr lang="en-US" dirty="0"/>
          </a:p>
          <a:p>
            <a:pPr lvl="1"/>
            <a:r>
              <a:rPr lang="en-US" dirty="0" smtClean="0"/>
              <a:t>Problem is that the risk/benefit of attribute release leads to no release…</a:t>
            </a:r>
          </a:p>
          <a:p>
            <a:pPr lvl="2"/>
            <a:r>
              <a:rPr lang="en-US" dirty="0" err="1" smtClean="0"/>
              <a:t>CoCo</a:t>
            </a:r>
            <a:r>
              <a:rPr lang="en-US" dirty="0" smtClean="0"/>
              <a:t> gives a perceived risk reduction - SP is aware of their data protection responsibilities</a:t>
            </a:r>
          </a:p>
          <a:p>
            <a:pPr lvl="2"/>
            <a:r>
              <a:rPr lang="en-US" dirty="0" smtClean="0"/>
              <a:t>R&amp;S gives a perceived benefit increase – collaborative community tool, less risk of abuse</a:t>
            </a:r>
          </a:p>
        </p:txBody>
      </p:sp>
    </p:spTree>
    <p:extLst>
      <p:ext uri="{BB962C8B-B14F-4D97-AF65-F5344CB8AC3E}">
        <p14:creationId xmlns:p14="http://schemas.microsoft.com/office/powerpoint/2010/main" val="819827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 for the UK federation’s customers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BB9A1F-918C-FD41-98F1-54D285AB4C2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CoCo</a:t>
            </a:r>
            <a:r>
              <a:rPr lang="en-US" dirty="0"/>
              <a:t> and R&amp;S in the UK federation</a:t>
            </a:r>
            <a:endParaRPr lang="en-GB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93200" y="1635646"/>
            <a:ext cx="7434000" cy="313795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05000"/>
              </a:lnSpc>
              <a:spcBef>
                <a:spcPts val="900"/>
              </a:spcBef>
              <a:buFontTx/>
              <a:buNone/>
              <a:defRPr sz="16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05000"/>
              </a:lnSpc>
              <a:spcBef>
                <a:spcPts val="400"/>
              </a:spcBef>
              <a:buClr>
                <a:srgbClr val="E85E12"/>
              </a:buClr>
              <a:buSzPct val="120000"/>
              <a:buFont typeface="Lucida Grande"/>
              <a:buChar char="»"/>
              <a:defRPr sz="16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05000"/>
              </a:lnSpc>
              <a:spcBef>
                <a:spcPts val="400"/>
              </a:spcBef>
              <a:buClr>
                <a:srgbClr val="E85E12"/>
              </a:buClr>
              <a:buSzPct val="120000"/>
              <a:buFont typeface="Lucida Grande"/>
              <a:buChar char="›"/>
              <a:defRPr sz="16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E85E12"/>
              </a:buClr>
              <a:buFont typeface="Lucida Grande"/>
              <a:buChar char="–"/>
              <a:defRPr sz="16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E85E12"/>
              </a:buClr>
              <a:buFont typeface="Lucida Grande"/>
              <a:buChar char="–"/>
              <a:defRPr sz="16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US" dirty="0" smtClean="0"/>
              <a:t>Customers need to</a:t>
            </a:r>
          </a:p>
          <a:p>
            <a:pPr lvl="1"/>
            <a:r>
              <a:rPr lang="en-US" dirty="0" smtClean="0"/>
              <a:t>Satisfy themselves that the risk/benefit calculation works for them</a:t>
            </a:r>
            <a:endParaRPr lang="en-US" dirty="0"/>
          </a:p>
          <a:p>
            <a:pPr lvl="1"/>
            <a:r>
              <a:rPr lang="en-US" dirty="0" smtClean="0"/>
              <a:t>Make the technical changes necessary</a:t>
            </a:r>
            <a:endParaRPr lang="en-US" dirty="0"/>
          </a:p>
          <a:p>
            <a:pPr marL="0" lvl="1" indent="0">
              <a:buFont typeface="Lucida Grande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0900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 for the UK federation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BB9A1F-918C-FD41-98F1-54D285AB4C2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CoCo</a:t>
            </a:r>
            <a:r>
              <a:rPr lang="en-US" dirty="0"/>
              <a:t> and R&amp;S in the UK federation</a:t>
            </a:r>
            <a:endParaRPr lang="en-GB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93200" y="1635646"/>
            <a:ext cx="7434000" cy="313795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05000"/>
              </a:lnSpc>
              <a:spcBef>
                <a:spcPts val="900"/>
              </a:spcBef>
              <a:buFontTx/>
              <a:buNone/>
              <a:defRPr sz="16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05000"/>
              </a:lnSpc>
              <a:spcBef>
                <a:spcPts val="400"/>
              </a:spcBef>
              <a:buClr>
                <a:srgbClr val="E85E12"/>
              </a:buClr>
              <a:buSzPct val="120000"/>
              <a:buFont typeface="Lucida Grande"/>
              <a:buChar char="»"/>
              <a:defRPr sz="16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05000"/>
              </a:lnSpc>
              <a:spcBef>
                <a:spcPts val="400"/>
              </a:spcBef>
              <a:buClr>
                <a:srgbClr val="E85E12"/>
              </a:buClr>
              <a:buSzPct val="120000"/>
              <a:buFont typeface="Lucida Grande"/>
              <a:buChar char="›"/>
              <a:defRPr sz="16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E85E12"/>
              </a:buClr>
              <a:buFont typeface="Lucida Grande"/>
              <a:buChar char="–"/>
              <a:defRPr sz="16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E85E12"/>
              </a:buClr>
              <a:buFont typeface="Lucida Grande"/>
              <a:buChar char="–"/>
              <a:defRPr sz="16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US" dirty="0" smtClean="0"/>
              <a:t>The UK federation</a:t>
            </a:r>
          </a:p>
          <a:p>
            <a:pPr lvl="1"/>
            <a:r>
              <a:rPr lang="en-US" dirty="0" smtClean="0"/>
              <a:t>Needs to encourage adoption by showing their usefulness</a:t>
            </a:r>
          </a:p>
          <a:p>
            <a:pPr lvl="1"/>
            <a:r>
              <a:rPr lang="en-US" dirty="0" smtClean="0"/>
              <a:t>Provide drop in configuration examples</a:t>
            </a:r>
          </a:p>
          <a:p>
            <a:pPr marL="0" lvl="1" indent="0">
              <a:buNone/>
            </a:pPr>
            <a:endParaRPr lang="en-US" dirty="0" smtClean="0"/>
          </a:p>
          <a:p>
            <a:pPr marL="0" lvl="1" indent="0">
              <a:buNone/>
            </a:pPr>
            <a:r>
              <a:rPr lang="en-US" dirty="0" smtClean="0"/>
              <a:t>However</a:t>
            </a:r>
            <a:endParaRPr lang="en-US" dirty="0"/>
          </a:p>
          <a:p>
            <a:pPr lvl="1"/>
            <a:r>
              <a:rPr lang="en-US" dirty="0" smtClean="0"/>
              <a:t>We’re being very careful not to tell our customers this solves the data protection problem, because it does not. It’s just another input to their decision making.</a:t>
            </a:r>
            <a:endParaRPr lang="en-US" dirty="0"/>
          </a:p>
          <a:p>
            <a:endParaRPr lang="en-US" dirty="0"/>
          </a:p>
          <a:p>
            <a:pPr marL="0" lvl="1" indent="0">
              <a:buFont typeface="Lucida Grande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2686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process - </a:t>
            </a:r>
            <a:r>
              <a:rPr lang="en-US" dirty="0" err="1" smtClean="0"/>
              <a:t>CoCo</a:t>
            </a:r>
            <a:r>
              <a:rPr lang="en-US" dirty="0" smtClean="0"/>
              <a:t> in the UK fed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BB9A1F-918C-FD41-98F1-54D285AB4C2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CoCo</a:t>
            </a:r>
            <a:r>
              <a:rPr lang="en-US" dirty="0"/>
              <a:t> and R&amp;S in the UK federation</a:t>
            </a:r>
            <a:endParaRPr lang="en-GB" dirty="0"/>
          </a:p>
        </p:txBody>
      </p:sp>
      <p:sp>
        <p:nvSpPr>
          <p:cNvPr id="7" name="Content Placeholder 4"/>
          <p:cNvSpPr>
            <a:spLocks noGrp="1"/>
          </p:cNvSpPr>
          <p:nvPr>
            <p:ph idx="1"/>
          </p:nvPr>
        </p:nvSpPr>
        <p:spPr>
          <a:xfrm>
            <a:off x="493200" y="1635647"/>
            <a:ext cx="7434000" cy="3137954"/>
          </a:xfrm>
        </p:spPr>
        <p:txBody>
          <a:bodyPr>
            <a:normAutofit/>
          </a:bodyPr>
          <a:lstStyle/>
          <a:p>
            <a:r>
              <a:rPr lang="en-US" dirty="0" smtClean="0"/>
              <a:t>The Process</a:t>
            </a:r>
            <a:endParaRPr lang="en-US" dirty="0"/>
          </a:p>
          <a:p>
            <a:pPr lvl="1"/>
            <a:r>
              <a:rPr lang="en-US" dirty="0" smtClean="0"/>
              <a:t>SP sends request to our helpdesk to have </a:t>
            </a:r>
            <a:r>
              <a:rPr lang="en-US" dirty="0" err="1" smtClean="0"/>
              <a:t>CoCo</a:t>
            </a:r>
            <a:r>
              <a:rPr lang="en-US" dirty="0" smtClean="0"/>
              <a:t> EC added</a:t>
            </a:r>
          </a:p>
          <a:p>
            <a:pPr lvl="1"/>
            <a:r>
              <a:rPr lang="en-US" dirty="0" smtClean="0"/>
              <a:t>The team adds it to their entity</a:t>
            </a:r>
          </a:p>
          <a:p>
            <a:pPr lvl="1"/>
            <a:r>
              <a:rPr lang="en-US" dirty="0" smtClean="0"/>
              <a:t>Included in next MD signing/publishing run.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Currently only 3 SP entities with </a:t>
            </a:r>
            <a:r>
              <a:rPr lang="en-US" dirty="0" err="1" smtClean="0"/>
              <a:t>CoCo</a:t>
            </a:r>
            <a:r>
              <a:rPr lang="en-US" dirty="0" smtClean="0"/>
              <a:t> 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00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process </a:t>
            </a:r>
            <a:r>
              <a:rPr lang="en-US" dirty="0" smtClean="0"/>
              <a:t> - R&amp;S Support in the UK fed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BB9A1F-918C-FD41-98F1-54D285AB4C2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CoCo</a:t>
            </a:r>
            <a:r>
              <a:rPr lang="en-US" dirty="0"/>
              <a:t> and R&amp;S in the UK federation</a:t>
            </a:r>
            <a:endParaRPr lang="en-GB" dirty="0"/>
          </a:p>
        </p:txBody>
      </p:sp>
      <p:sp>
        <p:nvSpPr>
          <p:cNvPr id="7" name="Content Placeholder 4"/>
          <p:cNvSpPr>
            <a:spLocks noGrp="1"/>
          </p:cNvSpPr>
          <p:nvPr>
            <p:ph idx="1"/>
          </p:nvPr>
        </p:nvSpPr>
        <p:spPr>
          <a:xfrm>
            <a:off x="493200" y="1635647"/>
            <a:ext cx="7434000" cy="3137954"/>
          </a:xfrm>
        </p:spPr>
        <p:txBody>
          <a:bodyPr>
            <a:normAutofit/>
          </a:bodyPr>
          <a:lstStyle/>
          <a:p>
            <a:r>
              <a:rPr lang="en-US" dirty="0" smtClean="0"/>
              <a:t>The Process</a:t>
            </a:r>
            <a:endParaRPr lang="en-US" dirty="0"/>
          </a:p>
          <a:p>
            <a:pPr lvl="1"/>
            <a:r>
              <a:rPr lang="en-US" dirty="0" err="1" smtClean="0"/>
              <a:t>IdP</a:t>
            </a:r>
            <a:r>
              <a:rPr lang="en-US" dirty="0" smtClean="0"/>
              <a:t> sends request to our helpdesk to have R&amp;S Support EC added</a:t>
            </a:r>
          </a:p>
          <a:p>
            <a:pPr lvl="1"/>
            <a:r>
              <a:rPr lang="en-US" dirty="0" smtClean="0"/>
              <a:t>The team adds it to their entity</a:t>
            </a:r>
          </a:p>
          <a:p>
            <a:pPr lvl="1"/>
            <a:r>
              <a:rPr lang="en-US" dirty="0" smtClean="0"/>
              <a:t>Included in next MD signing/publishing run.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Currently only 3 </a:t>
            </a:r>
            <a:r>
              <a:rPr lang="en-US" dirty="0" err="1" smtClean="0"/>
              <a:t>IdP</a:t>
            </a:r>
            <a:r>
              <a:rPr lang="en-US" dirty="0" smtClean="0"/>
              <a:t> entities with R&amp;S support 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95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process </a:t>
            </a:r>
            <a:r>
              <a:rPr lang="en-US" dirty="0" smtClean="0"/>
              <a:t>- R&amp;S EC in the UK fed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BB9A1F-918C-FD41-98F1-54D285AB4C2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CoCo</a:t>
            </a:r>
            <a:r>
              <a:rPr lang="en-US" dirty="0"/>
              <a:t> and R&amp;S in the UK federation</a:t>
            </a:r>
            <a:endParaRPr lang="en-GB" dirty="0"/>
          </a:p>
        </p:txBody>
      </p:sp>
      <p:sp>
        <p:nvSpPr>
          <p:cNvPr id="7" name="Content Placeholder 4"/>
          <p:cNvSpPr>
            <a:spLocks noGrp="1"/>
          </p:cNvSpPr>
          <p:nvPr>
            <p:ph idx="1"/>
          </p:nvPr>
        </p:nvSpPr>
        <p:spPr>
          <a:xfrm>
            <a:off x="493200" y="1635647"/>
            <a:ext cx="7434000" cy="3137954"/>
          </a:xfrm>
        </p:spPr>
        <p:txBody>
          <a:bodyPr>
            <a:normAutofit/>
          </a:bodyPr>
          <a:lstStyle/>
          <a:p>
            <a:r>
              <a:rPr lang="en-US" dirty="0" smtClean="0"/>
              <a:t>The Process</a:t>
            </a:r>
            <a:endParaRPr lang="en-US" dirty="0"/>
          </a:p>
          <a:p>
            <a:pPr lvl="1"/>
            <a:r>
              <a:rPr lang="en-US" dirty="0" smtClean="0"/>
              <a:t>SP sends request to our helpdesk to have </a:t>
            </a:r>
            <a:r>
              <a:rPr lang="en-US" dirty="0" err="1" smtClean="0"/>
              <a:t>CoCo</a:t>
            </a:r>
            <a:r>
              <a:rPr lang="en-US" dirty="0" smtClean="0"/>
              <a:t> EC added</a:t>
            </a:r>
          </a:p>
          <a:p>
            <a:pPr lvl="1"/>
            <a:r>
              <a:rPr lang="en-US" dirty="0" smtClean="0"/>
              <a:t>Technical team evaluates technical compliance with specification</a:t>
            </a:r>
          </a:p>
          <a:p>
            <a:pPr lvl="1"/>
            <a:r>
              <a:rPr lang="en-US" dirty="0" smtClean="0"/>
              <a:t>Admin team evaluates whether SP meets “collaborative” requirement</a:t>
            </a:r>
          </a:p>
          <a:p>
            <a:pPr lvl="1"/>
            <a:r>
              <a:rPr lang="en-US" dirty="0"/>
              <a:t>The team adds it to their entity</a:t>
            </a:r>
          </a:p>
          <a:p>
            <a:pPr lvl="1"/>
            <a:r>
              <a:rPr lang="en-US" dirty="0" smtClean="0"/>
              <a:t>Included in next MD signing/publishing run.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Currently 0 SP entities with R&amp;S 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02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Jisc 2013">
      <a:dk1>
        <a:srgbClr val="2C3841"/>
      </a:dk1>
      <a:lt1>
        <a:srgbClr val="FFFFFF"/>
      </a:lt1>
      <a:dk2>
        <a:srgbClr val="2C3841"/>
      </a:dk2>
      <a:lt2>
        <a:srgbClr val="E85E12"/>
      </a:lt2>
      <a:accent1>
        <a:srgbClr val="820036"/>
      </a:accent1>
      <a:accent2>
        <a:srgbClr val="0092CB"/>
      </a:accent2>
      <a:accent3>
        <a:srgbClr val="552481"/>
      </a:accent3>
      <a:accent4>
        <a:srgbClr val="F9B000"/>
      </a:accent4>
      <a:accent5>
        <a:srgbClr val="B71A8B"/>
      </a:accent5>
      <a:accent6>
        <a:srgbClr val="B2BB1C"/>
      </a:accent6>
      <a:hlink>
        <a:srgbClr val="E85E12"/>
      </a:hlink>
      <a:folHlink>
        <a:srgbClr val="E85E12"/>
      </a:folHlink>
    </a:clrScheme>
    <a:fontScheme name="Pixel">
      <a:majorFont>
        <a:latin typeface="Corbel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orbel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1198</TotalTime>
  <Words>667</Words>
  <Application>Microsoft Macintosh PowerPoint</Application>
  <PresentationFormat>On-screen Show (16:9)</PresentationFormat>
  <Paragraphs>96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Calibri</vt:lpstr>
      <vt:lpstr>Corbel</vt:lpstr>
      <vt:lpstr>Gill Sans</vt:lpstr>
      <vt:lpstr>Gill Sans MT</vt:lpstr>
      <vt:lpstr>Lucida Grande</vt:lpstr>
      <vt:lpstr>Arial</vt:lpstr>
      <vt:lpstr>Office Theme</vt:lpstr>
      <vt:lpstr>CoCo and R&amp;S in the UK federation</vt:lpstr>
      <vt:lpstr>The UK federation</vt:lpstr>
      <vt:lpstr>The UK federation</vt:lpstr>
      <vt:lpstr>CoCo &amp; R&amp;S – What they mean to us</vt:lpstr>
      <vt:lpstr>Implications for the UK federation’s customers</vt:lpstr>
      <vt:lpstr>Implications for the UK federation</vt:lpstr>
      <vt:lpstr>The process - CoCo in the UK fed</vt:lpstr>
      <vt:lpstr>The process  - R&amp;S Support in the UK fed</vt:lpstr>
      <vt:lpstr>The process - R&amp;S EC in the UK fed</vt:lpstr>
      <vt:lpstr>Next steps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timroe</dc:creator>
  <cp:lastModifiedBy>Rhys Smith</cp:lastModifiedBy>
  <cp:revision>68</cp:revision>
  <dcterms:created xsi:type="dcterms:W3CDTF">2013-06-28T11:27:49Z</dcterms:created>
  <dcterms:modified xsi:type="dcterms:W3CDTF">2015-06-13T16:10:01Z</dcterms:modified>
</cp:coreProperties>
</file>