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5" r:id="rId13"/>
    <p:sldId id="296" r:id="rId14"/>
    <p:sldId id="297" r:id="rId15"/>
    <p:sldId id="298" r:id="rId16"/>
    <p:sldId id="299" r:id="rId17"/>
    <p:sldId id="310" r:id="rId18"/>
    <p:sldId id="300" r:id="rId19"/>
    <p:sldId id="301" r:id="rId20"/>
    <p:sldId id="302" r:id="rId21"/>
    <p:sldId id="311" r:id="rId22"/>
    <p:sldId id="304" r:id="rId23"/>
    <p:sldId id="305" r:id="rId24"/>
    <p:sldId id="312" r:id="rId25"/>
    <p:sldId id="315" r:id="rId26"/>
    <p:sldId id="316" r:id="rId27"/>
    <p:sldId id="306" r:id="rId28"/>
    <p:sldId id="307" r:id="rId29"/>
    <p:sldId id="313" r:id="rId30"/>
    <p:sldId id="314" r:id="rId31"/>
    <p:sldId id="308" r:id="rId3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5244" autoAdjust="0"/>
  </p:normalViewPr>
  <p:slideViewPr>
    <p:cSldViewPr snapToGrid="0">
      <p:cViewPr varScale="1">
        <p:scale>
          <a:sx n="76" d="100"/>
          <a:sy n="76" d="100"/>
        </p:scale>
        <p:origin x="1627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2CF1A-66A9-4D77-94B1-9A39791ECD40}" type="datetimeFigureOut">
              <a:rPr lang="en-GB" smtClean="0"/>
              <a:t>13/06/2015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92C62-0DE5-4596-80CB-A77B7C52F5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494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2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046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2" y="4687052"/>
            <a:ext cx="5389240" cy="4439368"/>
          </a:xfrm>
          <a:noFill/>
          <a:ln/>
        </p:spPr>
        <p:txBody>
          <a:bodyPr/>
          <a:lstStyle/>
          <a:p>
            <a:endParaRPr lang="en-US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37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615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17" indent="-28573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2948" indent="-22859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127" indent="-22859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307" indent="-22859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487" indent="-2285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666" indent="-2285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8845" indent="-2285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024" indent="-2285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16F9BF4-BA4F-49D5-B9CC-3CBDCD2C0BF8}" type="slidenum">
              <a:rPr lang="en-US" sz="1200"/>
              <a:pPr/>
              <a:t>26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586362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A4281-07FE-4B01-8ADF-D3ABF650AB28}" type="slidenum">
              <a:rPr lang="en-GB"/>
              <a:pPr/>
              <a:t>27</a:t>
            </a:fld>
            <a:endParaRPr lang="en-GB"/>
          </a:p>
        </p:txBody>
      </p:sp>
      <p:sp>
        <p:nvSpPr>
          <p:cNvPr id="44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2363" cy="3700463"/>
          </a:xfrm>
          <a:ln/>
        </p:spPr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627" y="4686499"/>
            <a:ext cx="4938511" cy="4439841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017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3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046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2" y="4687052"/>
            <a:ext cx="5389240" cy="4439368"/>
          </a:xfrm>
          <a:noFill/>
          <a:ln/>
        </p:spPr>
        <p:txBody>
          <a:bodyPr/>
          <a:lstStyle/>
          <a:p>
            <a:endParaRPr lang="en-US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951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132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522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060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35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990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128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844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2443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72" y="6246377"/>
            <a:ext cx="433675" cy="29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2" y="301660"/>
            <a:ext cx="6035675" cy="864096"/>
          </a:xfrm>
        </p:spPr>
        <p:txBody>
          <a:bodyPr/>
          <a:lstStyle>
            <a:lvl1pPr>
              <a:defRPr sz="1725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4812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632" y="4406674"/>
            <a:ext cx="7773614" cy="1362167"/>
          </a:xfrm>
        </p:spPr>
        <p:txBody>
          <a:bodyPr/>
          <a:lstStyle>
            <a:lvl1pPr algn="l">
              <a:defRPr sz="27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632" y="2907289"/>
            <a:ext cx="7773614" cy="1499384"/>
          </a:xfrm>
        </p:spPr>
        <p:txBody>
          <a:bodyPr anchor="b"/>
          <a:lstStyle>
            <a:lvl1pPr marL="0" indent="0">
              <a:buNone/>
              <a:defRPr sz="1350"/>
            </a:lvl1pPr>
            <a:lvl2pPr marL="308678" indent="0">
              <a:buNone/>
              <a:defRPr sz="1200"/>
            </a:lvl2pPr>
            <a:lvl3pPr marL="617357" indent="0">
              <a:buNone/>
              <a:defRPr sz="1050"/>
            </a:lvl3pPr>
            <a:lvl4pPr marL="926036" indent="0">
              <a:buNone/>
              <a:defRPr sz="975"/>
            </a:lvl4pPr>
            <a:lvl5pPr marL="1234715" indent="0">
              <a:buNone/>
              <a:defRPr sz="975"/>
            </a:lvl5pPr>
            <a:lvl6pPr marL="1543393" indent="0">
              <a:buNone/>
              <a:defRPr sz="975"/>
            </a:lvl6pPr>
            <a:lvl7pPr marL="1852072" indent="0">
              <a:buNone/>
              <a:defRPr sz="975"/>
            </a:lvl7pPr>
            <a:lvl8pPr marL="2160750" indent="0">
              <a:buNone/>
              <a:defRPr sz="975"/>
            </a:lvl8pPr>
            <a:lvl9pPr marL="2469429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907" y="6249099"/>
            <a:ext cx="1904822" cy="455963"/>
          </a:xfrm>
          <a:prstGeom prst="rect">
            <a:avLst/>
          </a:prstGeom>
          <a:ln/>
        </p:spPr>
        <p:txBody>
          <a:bodyPr lIns="82314" tIns="41157" rIns="82314" bIns="41157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3738" y="6249099"/>
            <a:ext cx="2896529" cy="455963"/>
          </a:xfrm>
          <a:prstGeom prst="rect">
            <a:avLst/>
          </a:prstGeom>
          <a:ln/>
        </p:spPr>
        <p:txBody>
          <a:bodyPr lIns="82314" tIns="41157" rIns="82314" bIns="41157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71" y="6249099"/>
            <a:ext cx="1904822" cy="455963"/>
          </a:xfrm>
          <a:prstGeom prst="rect">
            <a:avLst/>
          </a:prstGeom>
          <a:ln/>
        </p:spPr>
        <p:txBody>
          <a:bodyPr lIns="82314" tIns="41157" rIns="82314" bIns="41157"/>
          <a:lstStyle>
            <a:lvl1pPr>
              <a:defRPr/>
            </a:lvl1pPr>
          </a:lstStyle>
          <a:p>
            <a:pPr>
              <a:defRPr/>
            </a:pPr>
            <a:fld id="{48F28A34-D7D1-47A7-9C95-4D7FDCCBD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883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08" y="71438"/>
            <a:ext cx="6695343" cy="8366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2" y="1052514"/>
            <a:ext cx="4177811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2339" y="1052514"/>
            <a:ext cx="4177812" cy="2443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2339" y="3648076"/>
            <a:ext cx="4177812" cy="244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170613"/>
            <a:ext cx="206375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209676" y="6270626"/>
            <a:ext cx="6931025" cy="37147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Gridnets 2005,  Boston,  </a:t>
            </a:r>
            <a:r>
              <a:rPr lang="en-US"/>
              <a:t>R. Hughes-Jones  Manchester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84964" y="6248400"/>
            <a:ext cx="206375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6240B90D-0673-4238-8939-9A5D130879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36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  <p:sldLayoutId id="2147483665" r:id="rId15"/>
    <p:sldLayoutId id="2147483666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Richard.Hughes-Jones@geant.org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70699" y="2203302"/>
            <a:ext cx="5096933" cy="375289"/>
          </a:xfrm>
        </p:spPr>
        <p:txBody>
          <a:bodyPr>
            <a:normAutofit/>
          </a:bodyPr>
          <a:lstStyle/>
          <a:p>
            <a:r>
              <a:rPr lang="en-GB" dirty="0" smtClean="0"/>
              <a:t>Richard-Hughes Jones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71401" y="4552754"/>
            <a:ext cx="5003270" cy="436340"/>
          </a:xfrm>
        </p:spPr>
        <p:txBody>
          <a:bodyPr/>
          <a:lstStyle/>
          <a:p>
            <a:r>
              <a:rPr lang="en-GB" dirty="0" err="1" smtClean="0"/>
              <a:t>eduPERT</a:t>
            </a:r>
            <a:r>
              <a:rPr lang="en-GB" dirty="0" smtClean="0"/>
              <a:t> Training Session, Porto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70699" y="1085334"/>
            <a:ext cx="5012795" cy="503459"/>
          </a:xfrm>
        </p:spPr>
        <p:txBody>
          <a:bodyPr/>
          <a:lstStyle/>
          <a:p>
            <a:r>
              <a:rPr lang="en-GB" dirty="0" smtClean="0"/>
              <a:t>A Hands-On Session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70699" y="616236"/>
            <a:ext cx="6030960" cy="581851"/>
          </a:xfrm>
        </p:spPr>
        <p:txBody>
          <a:bodyPr/>
          <a:lstStyle/>
          <a:p>
            <a:r>
              <a:rPr lang="en-GB" sz="2800" dirty="0" err="1"/>
              <a:t>u</a:t>
            </a:r>
            <a:r>
              <a:rPr lang="en-GB" sz="2800" dirty="0" err="1" smtClean="0"/>
              <a:t>dpmon</a:t>
            </a:r>
            <a:r>
              <a:rPr lang="en-GB" sz="2800" dirty="0" smtClean="0"/>
              <a:t> for Network Troubleshooting</a:t>
            </a:r>
            <a:endParaRPr lang="en-GB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671401" y="4921723"/>
            <a:ext cx="5003270" cy="428319"/>
          </a:xfrm>
        </p:spPr>
        <p:txBody>
          <a:bodyPr/>
          <a:lstStyle/>
          <a:p>
            <a:r>
              <a:rPr lang="en-GB" dirty="0" smtClean="0"/>
              <a:t>18/06/2015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670700" y="2578591"/>
            <a:ext cx="5096933" cy="34721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Senior Network Advisor, Office of the CTO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671401" y="2989563"/>
            <a:ext cx="6613609" cy="3472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GÉANT </a:t>
            </a:r>
            <a:r>
              <a:rPr lang="en-GB" dirty="0" smtClean="0"/>
              <a:t>Association - Cambridge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078" y="490642"/>
            <a:ext cx="6852832" cy="648072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Send a train of equally spaced packets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078" y="1586640"/>
            <a:ext cx="8156706" cy="1067513"/>
          </a:xfrm>
        </p:spPr>
        <p:txBody>
          <a:bodyPr>
            <a:noAutofit/>
          </a:bodyPr>
          <a:lstStyle/>
          <a:p>
            <a:r>
              <a:rPr lang="en-GB" dirty="0"/>
              <a:t>On the sender side, we can send a train of 100 packets with 50 µs spacing</a:t>
            </a:r>
          </a:p>
          <a:p>
            <a:r>
              <a:rPr lang="en-GB" dirty="0"/>
              <a:t>&lt;host&gt; name or IP address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0044" y="3092833"/>
            <a:ext cx="7068116" cy="16004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1400" b="1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400" b="1" dirty="0">
                <a:latin typeface="Courier New" pitchFamily="49" charset="0"/>
                <a:cs typeface="Courier New" pitchFamily="49" charset="0"/>
              </a:rPr>
              <a:t>udpmon_bw_mon -d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&lt;host&gt;</a:t>
            </a:r>
            <a:r>
              <a:rPr lang="pl-PL" sz="1400" b="1" dirty="0">
                <a:latin typeface="Courier New" pitchFamily="49" charset="0"/>
                <a:cs typeface="Courier New" pitchFamily="49" charset="0"/>
              </a:rPr>
              <a:t> -w50 -l100</a:t>
            </a:r>
            <a:endParaRPr lang="en-GB" sz="14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pkt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len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num_sent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inter-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pkt_time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us;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send_user_data_rate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Mbit;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num_recv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num_lost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num_badorder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%lost;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num_lost_innet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%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lost_innet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recv_user_data_rate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Mbit;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recv_wire_rate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Mbit; </a:t>
            </a:r>
          </a:p>
          <a:p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64; 100;  50;  10.1587; 100; 0; 0; 0; 0; 0;  10.3002;  20.9222</a:t>
            </a:r>
          </a:p>
          <a:p>
            <a:endParaRPr lang="en-GB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145585" y="4211878"/>
            <a:ext cx="6709111" cy="21978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699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42087" y="4546229"/>
            <a:ext cx="5145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r>
              <a:rPr lang="en-GB" dirty="0" err="1">
                <a:solidFill>
                  <a:srgbClr val="1C4161"/>
                </a:solidFill>
              </a:rPr>
              <a:t>udpmon</a:t>
            </a:r>
            <a:r>
              <a:rPr lang="en-GB" dirty="0">
                <a:solidFill>
                  <a:srgbClr val="1C4161"/>
                </a:solidFill>
              </a:rPr>
              <a:t> sends these values back from </a:t>
            </a:r>
            <a:r>
              <a:rPr lang="en-GB" dirty="0" err="1">
                <a:solidFill>
                  <a:srgbClr val="1C4161"/>
                </a:solidFill>
              </a:rPr>
              <a:t>udpmon_resp</a:t>
            </a:r>
            <a:endParaRPr lang="en-GB" dirty="0">
              <a:solidFill>
                <a:srgbClr val="1C4161"/>
              </a:solidFill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 bwMode="auto">
          <a:xfrm flipH="1" flipV="1">
            <a:off x="1925709" y="4438217"/>
            <a:ext cx="316378" cy="4311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45929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018" y="420309"/>
            <a:ext cx="6857037" cy="648072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Histograms:</a:t>
            </a:r>
            <a:br>
              <a:rPr lang="en-GB" sz="3200" b="0" dirty="0" smtClean="0"/>
            </a:br>
            <a:r>
              <a:rPr lang="en-GB" sz="3200" b="0" dirty="0" smtClean="0"/>
              <a:t>Packet jitter – inter-packet arrival times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902" y="1548814"/>
            <a:ext cx="8112609" cy="731769"/>
          </a:xfrm>
        </p:spPr>
        <p:txBody>
          <a:bodyPr/>
          <a:lstStyle/>
          <a:p>
            <a:r>
              <a:rPr lang="en-GB" dirty="0"/>
              <a:t>Sending a train of 100 packets with 50 µs spacing and creating a histogram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3482" y="2574045"/>
            <a:ext cx="7465926" cy="2462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1400" b="1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400" b="1" dirty="0">
                <a:latin typeface="Courier New" pitchFamily="49" charset="0"/>
                <a:cs typeface="Courier New" pitchFamily="49" charset="0"/>
              </a:rPr>
              <a:t>udpmon_bw_mon -d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&lt;host&gt;</a:t>
            </a:r>
            <a:r>
              <a:rPr lang="pl-PL" sz="1400" b="1" dirty="0">
                <a:latin typeface="Courier New" pitchFamily="49" charset="0"/>
                <a:cs typeface="Courier New" pitchFamily="49" charset="0"/>
              </a:rPr>
              <a:t> -w50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–H –B10 </a:t>
            </a:r>
            <a:br>
              <a:rPr lang="en-GB" sz="1400" b="1" dirty="0">
                <a:latin typeface="Courier New" pitchFamily="49" charset="0"/>
                <a:cs typeface="Courier New" pitchFamily="49" charset="0"/>
              </a:rPr>
            </a:br>
            <a:r>
              <a:rPr lang="en-GB" sz="1400" b="1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pl-PL" sz="1400" b="1" dirty="0">
                <a:latin typeface="Courier New" pitchFamily="49" charset="0"/>
                <a:cs typeface="Courier New" pitchFamily="49" charset="0"/>
              </a:rPr>
              <a:t>l100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64; 100;  50;  10.1547; 100; 0; 0; 0; 0; 0;  10.297;  20.9159;   </a:t>
            </a:r>
          </a:p>
          <a:p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Hist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0 Time between frames us counts 99 mean 49.74 underflows 0 overflows 1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30 ; 4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40 ; 47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50 ; 43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60 ; 3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... 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308" y="3845467"/>
            <a:ext cx="3864603" cy="1447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6" name="Right Arrow 5"/>
          <p:cNvSpPr/>
          <p:nvPr/>
        </p:nvSpPr>
        <p:spPr bwMode="auto">
          <a:xfrm rot="10107774">
            <a:off x="1669043" y="4073725"/>
            <a:ext cx="1305029" cy="28417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699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5903" y="5676152"/>
            <a:ext cx="7431932" cy="731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 simple signature of counts in 0-4 </a:t>
            </a:r>
            <a:r>
              <a:rPr lang="el-GR" dirty="0" smtClean="0"/>
              <a:t>μ</a:t>
            </a:r>
            <a:r>
              <a:rPr lang="en-GB" dirty="0" smtClean="0"/>
              <a:t>s bin indicates interrupt coalescence in use at the receiving host.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137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452" y="216357"/>
            <a:ext cx="6870537" cy="865736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Making sets of throughput measurements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504" y="1417632"/>
            <a:ext cx="7052147" cy="731769"/>
          </a:xfrm>
        </p:spPr>
        <p:txBody>
          <a:bodyPr>
            <a:normAutofit/>
          </a:bodyPr>
          <a:lstStyle/>
          <a:p>
            <a:r>
              <a:rPr lang="en-GB" dirty="0"/>
              <a:t>Make a set of measurements with the wait time -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w</a:t>
            </a:r>
            <a:r>
              <a:rPr lang="en-GB" dirty="0"/>
              <a:t> incremented by -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/>
              <a:t>(increment) until -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e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/>
              <a:t>(end)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1452" y="2484940"/>
            <a:ext cx="8581292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GB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b="1" dirty="0">
                <a:latin typeface="Courier New" pitchFamily="49" charset="0"/>
                <a:cs typeface="Courier New" pitchFamily="49" charset="0"/>
              </a:rPr>
              <a:t>udpmon_bw_mon -d </a:t>
            </a:r>
            <a:r>
              <a:rPr lang="en-GB" sz="1600" b="1" dirty="0">
                <a:latin typeface="Courier New" pitchFamily="49" charset="0"/>
                <a:cs typeface="Courier New" pitchFamily="49" charset="0"/>
              </a:rPr>
              <a:t>&lt;host&gt;</a:t>
            </a:r>
            <a:r>
              <a:rPr lang="pl-PL" sz="1600" b="1" dirty="0">
                <a:latin typeface="Courier New" pitchFamily="49" charset="0"/>
                <a:cs typeface="Courier New" pitchFamily="49" charset="0"/>
              </a:rPr>
              <a:t> -w0 -i1 –e</a:t>
            </a:r>
            <a:r>
              <a:rPr lang="en-GB" sz="1600" b="1" dirty="0">
                <a:latin typeface="Courier New" pitchFamily="49" charset="0"/>
                <a:cs typeface="Courier New" pitchFamily="49" charset="0"/>
              </a:rPr>
              <a:t>7</a:t>
            </a:r>
            <a:r>
              <a:rPr lang="pl-PL" sz="1600" b="1" dirty="0">
                <a:latin typeface="Courier New" pitchFamily="49" charset="0"/>
                <a:cs typeface="Courier New" pitchFamily="49" charset="0"/>
              </a:rPr>
              <a:t> -l100 </a:t>
            </a:r>
            <a:r>
              <a:rPr lang="en-GB" sz="1600" b="1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pkt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len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num_sent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; inter-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pkt_time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us;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send_user_data_rate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Mbit;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num_recv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num_lost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num_badorder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; %lost;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num_lost_innet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; %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lost_innet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recv_user_data_rate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Mbit; </a:t>
            </a:r>
            <a:r>
              <a:rPr lang="en-GB" sz="1600" dirty="0" err="1">
                <a:latin typeface="Courier New" pitchFamily="49" charset="0"/>
                <a:cs typeface="Courier New" pitchFamily="49" charset="0"/>
              </a:rPr>
              <a:t>recv_wire_rate</a:t>
            </a:r>
            <a:r>
              <a:rPr lang="en-GB" sz="1600" dirty="0">
                <a:latin typeface="Courier New" pitchFamily="49" charset="0"/>
                <a:cs typeface="Courier New" pitchFamily="49" charset="0"/>
              </a:rPr>
              <a:t> Mbit;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64; 100;  0;  14.3097; 100; 0; 0; 0; 0; 0;  14.5294;  29.5128;  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64; 100;  1;  25.6513; 100; 0; 0; 0; 0; 0;  27.808;  56.4849;  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64; 100;  2;  32.7157; 100; 0; 0; 0; 0; 0;  45.1977;  91.8079;  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64; 100;  3;  36.9942; 100; 0; 0; 0; 0; 0;  41.9948;  85.3018;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64; 100;  4;  31.1246; 100; 0; 0; 0; 0; 0;  34.9822;  71.0577;  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64; 100;  5;  27.9324; 100; 0; 0; 0; 0; 0;  29.1721;  59.2559;  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64; 100;  6;  34.2017; 100; 0; 0; 0; 0; 0;  61.3027;  124.521;   </a:t>
            </a:r>
          </a:p>
          <a:p>
            <a:r>
              <a:rPr lang="en-GB" sz="1600" dirty="0">
                <a:latin typeface="Courier New" pitchFamily="49" charset="0"/>
                <a:cs typeface="Courier New" pitchFamily="49" charset="0"/>
              </a:rPr>
              <a:t> 64; 100;  7;  33.8848; 100; 0; 0; 0; 0; 0;  61.0614;  124.031; </a:t>
            </a:r>
          </a:p>
        </p:txBody>
      </p:sp>
    </p:spTree>
    <p:extLst>
      <p:ext uri="{BB962C8B-B14F-4D97-AF65-F5344CB8AC3E}">
        <p14:creationId xmlns:p14="http://schemas.microsoft.com/office/powerpoint/2010/main" val="21523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26" y="445917"/>
            <a:ext cx="6035675" cy="648072"/>
          </a:xfrm>
        </p:spPr>
        <p:txBody>
          <a:bodyPr/>
          <a:lstStyle/>
          <a:p>
            <a:r>
              <a:rPr lang="en-GB" sz="3200" b="0" dirty="0" smtClean="0"/>
              <a:t>Changing the packet size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958" y="1430688"/>
            <a:ext cx="8177719" cy="1714847"/>
          </a:xfrm>
        </p:spPr>
        <p:txBody>
          <a:bodyPr>
            <a:noAutofit/>
          </a:bodyPr>
          <a:lstStyle/>
          <a:p>
            <a:r>
              <a:rPr lang="en-GB" dirty="0"/>
              <a:t>Make a set of measurements with the wait time -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w</a:t>
            </a:r>
            <a:r>
              <a:rPr lang="en-GB" dirty="0"/>
              <a:t> </a:t>
            </a:r>
            <a:r>
              <a:rPr lang="en-GB" dirty="0" smtClean="0"/>
              <a:t> incremented </a:t>
            </a:r>
            <a:r>
              <a:rPr lang="en-GB" dirty="0"/>
              <a:t>by -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/>
              <a:t>(increment) until -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e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/>
              <a:t>(end)</a:t>
            </a:r>
          </a:p>
          <a:p>
            <a:r>
              <a:rPr lang="en-GB" dirty="0" smtClean="0"/>
              <a:t>The </a:t>
            </a:r>
            <a:r>
              <a:rPr lang="en-GB" dirty="0"/>
              <a:t>option 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–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p </a:t>
            </a:r>
            <a:r>
              <a:rPr lang="en-GB" dirty="0"/>
              <a:t>allows to set the packet size.</a:t>
            </a:r>
            <a:br>
              <a:rPr lang="en-GB" dirty="0"/>
            </a:br>
            <a:r>
              <a:rPr lang="en-GB" dirty="0"/>
              <a:t>-p is the size of the user data:</a:t>
            </a:r>
            <a:br>
              <a:rPr lang="en-GB" dirty="0"/>
            </a:br>
            <a:r>
              <a:rPr lang="en-GB" dirty="0"/>
              <a:t>	for 1500 Byte MTU max is 1472 Bytes.</a:t>
            </a:r>
            <a:br>
              <a:rPr lang="en-GB" dirty="0"/>
            </a:br>
            <a:r>
              <a:rPr lang="en-GB" dirty="0"/>
              <a:t>	for 9000 Byte MTU max is 8972 Bytes.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5268" y="3337141"/>
            <a:ext cx="7795098" cy="2893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1400" b="1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400" b="1" dirty="0">
                <a:latin typeface="Courier New" pitchFamily="49" charset="0"/>
                <a:cs typeface="Courier New" pitchFamily="49" charset="0"/>
              </a:rPr>
              <a:t>udpmon_bw_mon -d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&lt;host&gt;</a:t>
            </a:r>
            <a:r>
              <a:rPr lang="pl-PL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-p 1472 </a:t>
            </a:r>
            <a:r>
              <a:rPr lang="pl-PL" sz="1400" b="1" dirty="0">
                <a:latin typeface="Courier New" pitchFamily="49" charset="0"/>
                <a:cs typeface="Courier New" pitchFamily="49" charset="0"/>
              </a:rPr>
              <a:t>-w0 -i1 –e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7</a:t>
            </a:r>
            <a:r>
              <a:rPr lang="pl-PL" sz="1400" b="1" dirty="0">
                <a:latin typeface="Courier New" pitchFamily="49" charset="0"/>
                <a:cs typeface="Courier New" pitchFamily="49" charset="0"/>
              </a:rPr>
              <a:t> -l100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pkt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len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num_sent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inter-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pkt_time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us;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send_user_data_rate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Mbit;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num_recv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num_lost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num_badorder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%lost;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num_lost_innet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%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lost_innet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recv_user_data_rate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Mbit;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recv_wire_rate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Mbit;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 1472; 100;  0;  424.82; 100; 0; 0; 0; 0; 0;  95.952;  100.254;  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 1472; 100;  1;  604.828; 100; 0; 0; 0; 0; 0;  95.4543;  99.7341;  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 1472; 100;  2;  600.204; 100; 0; 0; 0; 0; 0;  95.4318;  99.7107;  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 1472; 100;  3;  395.035; 100; 0; 0; 0; 0; 0;  95.0912;  99.3548;  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 1472; 100;  4;  436.633; 100; 0; 0; 0; 0; 0;  95.4519;  99.7317;  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 1472; 100;  5;  737.383; 100; 0; 0; 0; 0; 0;  95.4604;  99.7406;  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 1472; 100;  6;  357.498; 100; 0; 0; 0; 0; 0;  95.4589;  99.739;  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 1472; 100;  7;  619.463; 100; 0; 0; 0; 0; 0;  95.9231;  100.224; </a:t>
            </a:r>
          </a:p>
          <a:p>
            <a:endParaRPr lang="en-GB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810278" y="4235662"/>
            <a:ext cx="597897" cy="1762802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699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393846" y="3378990"/>
            <a:ext cx="922121" cy="251178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699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49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337126"/>
            <a:ext cx="7232904" cy="864096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Using the option –L for packet loss report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3188"/>
            <a:ext cx="7772400" cy="975692"/>
          </a:xfrm>
        </p:spPr>
        <p:txBody>
          <a:bodyPr>
            <a:normAutofit/>
          </a:bodyPr>
          <a:lstStyle/>
          <a:p>
            <a:r>
              <a:rPr lang="en-GB" dirty="0" smtClean="0"/>
              <a:t>Using the option </a:t>
            </a:r>
            <a:r>
              <a:rPr lang="en-GB" b="1" dirty="0" smtClean="0">
                <a:latin typeface="Courier New" pitchFamily="49" charset="0"/>
                <a:cs typeface="Courier New" pitchFamily="49" charset="0"/>
              </a:rPr>
              <a:t>-L</a:t>
            </a:r>
            <a:r>
              <a:rPr lang="en-GB" dirty="0" smtClean="0"/>
              <a:t> the program will print a detailed report for each of the first (10) LOST packets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289060"/>
            <a:ext cx="8784976" cy="43396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GB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b="1" dirty="0" smtClean="0">
                <a:latin typeface="Courier New" pitchFamily="49" charset="0"/>
                <a:cs typeface="Courier New" pitchFamily="49" charset="0"/>
              </a:rPr>
              <a:t>udpmon_bw_mon -d </a:t>
            </a:r>
            <a:r>
              <a:rPr lang="en-GB" b="1" dirty="0" smtClean="0">
                <a:latin typeface="Courier New" pitchFamily="49" charset="0"/>
                <a:cs typeface="Courier New" pitchFamily="49" charset="0"/>
              </a:rPr>
              <a:t>&lt;host&gt;</a:t>
            </a:r>
            <a:r>
              <a:rPr lang="pl-PL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-w50 -l100 -L10 </a:t>
            </a:r>
            <a:endParaRPr lang="en-GB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pkt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len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num_sent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inter-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pkt_time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us;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send_user_data_rate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Mbit;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num_recv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num_lost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num_badorder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%lost;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num_lost_innet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%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lost_innet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recv_user_data_rate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Mbit;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recv_wire_rate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Mbit;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64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100;  50;  9.24355; 82; 18; 0; 18; 18; 18;  7.56278;  15.3619;  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lost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event;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recv_time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0.1us;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send_time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0.1us; diff 0.1us;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one_way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time us;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lost packet </a:t>
            </a:r>
            <a:r>
              <a:rPr lang="en-US" sz="1400" b="1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;delta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recv_time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us; delta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send_time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us; </a:t>
            </a:r>
            <a:r>
              <a:rPr lang="en-US" sz="1400" b="1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packets between losses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1; 104150201; 104090779; 59422; -1.04091e+07;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3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; 1.0415e+07; 1.04091e+07; 3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 2; 104152807; 104092814; 59993; -1.04093e+07;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7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; 260.6; 203.5;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4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 3; 104152940; 104093815; 59125; -1.04094e+07;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9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; 13.3; 100.1;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 4; 104155534; 104096364; 59170; -1.04096e+07;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14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; 259.4; 254.9;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5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 5; 104155534; 104096364; 59170; -1.04096e+07;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15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; 0; 0;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 6; 104158213; 104097890; 60323; -1.04098e+07;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17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; 267.9; 152.6;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 7; 104166034; 104106711; 59323; -1.04107e+07;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34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; 782.1; 882.1;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17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 8; 104168430; 104108247; 60183; -1.04108e+07;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37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; 239.6; 153.6; </a:t>
            </a:r>
            <a:r>
              <a:rPr lang="it-IT" sz="1400" b="1" dirty="0">
                <a:latin typeface="Courier New" pitchFamily="49" charset="0"/>
                <a:cs typeface="Courier New" pitchFamily="49" charset="0"/>
              </a:rPr>
              <a:t>3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9; 104173533; 104114060; 59473; -1.04114e+07;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48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; 510.3; 581.3;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11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10; 104173756; 104115079; 58677; -1.04115e+07;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50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; ; 22.3; 101.9;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2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06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197" y="447000"/>
            <a:ext cx="6371280" cy="648072"/>
          </a:xfrm>
        </p:spPr>
        <p:txBody>
          <a:bodyPr>
            <a:normAutofit/>
          </a:bodyPr>
          <a:lstStyle/>
          <a:p>
            <a:r>
              <a:rPr lang="en-GB" sz="3200" b="0" dirty="0" smtClean="0"/>
              <a:t>General approach for testing (1)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324" y="1564410"/>
            <a:ext cx="6974327" cy="4836390"/>
          </a:xfrm>
        </p:spPr>
        <p:txBody>
          <a:bodyPr>
            <a:noAutofit/>
          </a:bodyPr>
          <a:lstStyle/>
          <a:p>
            <a:r>
              <a:rPr lang="en-GB" dirty="0"/>
              <a:t>ping &lt;host&gt;</a:t>
            </a:r>
          </a:p>
          <a:p>
            <a:r>
              <a:rPr lang="en-GB" dirty="0" err="1"/>
              <a:t>traceroute</a:t>
            </a:r>
            <a:r>
              <a:rPr lang="en-GB" dirty="0"/>
              <a:t> &lt;host&gt; both directions to check the path</a:t>
            </a:r>
          </a:p>
          <a:p>
            <a:r>
              <a:rPr lang="en-GB" dirty="0" err="1"/>
              <a:t>udpmon</a:t>
            </a:r>
            <a:r>
              <a:rPr lang="en-GB" dirty="0"/>
              <a:t> to check the connection: 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Then run </a:t>
            </a:r>
            <a:r>
              <a:rPr lang="en-GB" dirty="0"/>
              <a:t>a </a:t>
            </a:r>
            <a:r>
              <a:rPr lang="en-GB" dirty="0" err="1"/>
              <a:t>udpmon</a:t>
            </a:r>
            <a:r>
              <a:rPr lang="en-GB" dirty="0"/>
              <a:t> bandwidth and packet loss test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6594" y="2871142"/>
            <a:ext cx="6588732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Receiving host</a:t>
            </a:r>
          </a:p>
          <a:p>
            <a:r>
              <a:rPr lang="pl-PL" sz="1400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udpmon_resp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–S 200000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Sending host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$ 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udpmon_bw_mon -d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&lt;host&gt;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-p 1472 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–w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123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 -l100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0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3082" y="4918871"/>
            <a:ext cx="6588732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Receiving host</a:t>
            </a:r>
          </a:p>
          <a:p>
            <a:r>
              <a:rPr lang="pl-PL" sz="1400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udpmon_resp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–S 200000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Sending host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$ ./cmd_throughput_lite.pl -d &lt;host&gt; -o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sto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-man -l 10000</a:t>
            </a:r>
          </a:p>
        </p:txBody>
      </p:sp>
    </p:spTree>
    <p:extLst>
      <p:ext uri="{BB962C8B-B14F-4D97-AF65-F5344CB8AC3E}">
        <p14:creationId xmlns:p14="http://schemas.microsoft.com/office/powerpoint/2010/main" val="252122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438034"/>
            <a:ext cx="6849034" cy="648072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General approach for testing (2)</a:t>
            </a:r>
            <a:br>
              <a:rPr lang="en-GB" sz="3200" b="0" dirty="0" smtClean="0"/>
            </a:br>
            <a:r>
              <a:rPr lang="en-GB" sz="2800" b="0" dirty="0" smtClean="0"/>
              <a:t>If it fails . . .</a:t>
            </a:r>
            <a:endParaRPr lang="en-GB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98" y="1743706"/>
            <a:ext cx="8067472" cy="3483743"/>
          </a:xfrm>
        </p:spPr>
        <p:txBody>
          <a:bodyPr>
            <a:normAutofit/>
          </a:bodyPr>
          <a:lstStyle/>
          <a:p>
            <a:r>
              <a:rPr lang="en-GB" dirty="0"/>
              <a:t>Try to identify which direction fails to pass UDP packets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Check the firewalls in the host – need an </a:t>
            </a:r>
            <a:r>
              <a:rPr lang="en-GB" dirty="0" err="1"/>
              <a:t>iptables</a:t>
            </a:r>
            <a:r>
              <a:rPr lang="en-GB" dirty="0"/>
              <a:t> term like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Call </a:t>
            </a:r>
            <a:r>
              <a:rPr lang="en-GB" dirty="0" smtClean="0"/>
              <a:t>your </a:t>
            </a:r>
            <a:r>
              <a:rPr lang="en-GB" dirty="0"/>
              <a:t>NOC for help with router ACLs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9562" y="2198960"/>
            <a:ext cx="6588732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Receiving host</a:t>
            </a:r>
          </a:p>
          <a:p>
            <a:r>
              <a:rPr lang="pl-PL" sz="1400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udpmon_recv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–S 200000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Sending host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$ 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udpmon_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send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 -d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&lt;host&gt;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-p 1472 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–w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123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 -l100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0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5505" y="3791841"/>
            <a:ext cx="658873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#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udpmon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-A INPUT -p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udp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-m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udp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--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dport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14233 -j ACCEPT</a:t>
            </a:r>
          </a:p>
        </p:txBody>
      </p:sp>
    </p:spTree>
    <p:extLst>
      <p:ext uri="{BB962C8B-B14F-4D97-AF65-F5344CB8AC3E}">
        <p14:creationId xmlns:p14="http://schemas.microsoft.com/office/powerpoint/2010/main" val="160718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Some examples of</a:t>
            </a:r>
          </a:p>
          <a:p>
            <a:r>
              <a:rPr lang="en-GB" sz="3200" dirty="0"/>
              <a:t>looking at </a:t>
            </a:r>
            <a:r>
              <a:rPr lang="en-GB" sz="3200" dirty="0" err="1"/>
              <a:t>udpmon</a:t>
            </a:r>
            <a:r>
              <a:rPr lang="en-GB" sz="3200" dirty="0"/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6099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087" y="260648"/>
            <a:ext cx="6035675" cy="864096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UDP achievable throughput graph</a:t>
            </a:r>
            <a:br>
              <a:rPr lang="en-GB" sz="3200" b="0" dirty="0" smtClean="0"/>
            </a:br>
            <a:r>
              <a:rPr lang="en-GB" sz="3200" b="0" dirty="0" smtClean="0"/>
              <a:t>Ideal shape</a:t>
            </a:r>
            <a:endParaRPr lang="en-GB" sz="3200" b="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72714"/>
            <a:ext cx="5410350" cy="2736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1331640" y="1196752"/>
            <a:ext cx="6048672" cy="1976911"/>
            <a:chOff x="1331640" y="1196752"/>
            <a:chExt cx="6048672" cy="1976911"/>
          </a:xfrm>
        </p:grpSpPr>
        <p:sp>
          <p:nvSpPr>
            <p:cNvPr id="8" name="TextBox 7"/>
            <p:cNvSpPr txBox="1"/>
            <p:nvPr/>
          </p:nvSpPr>
          <p:spPr>
            <a:xfrm>
              <a:off x="2771800" y="1196752"/>
              <a:ext cx="4608512" cy="1200329"/>
            </a:xfrm>
            <a:prstGeom prst="rect">
              <a:avLst/>
            </a:prstGeom>
            <a:noFill/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221644"/>
                  </a:solidFill>
                </a:rPr>
                <a:t>Flat portions</a:t>
              </a:r>
              <a:br>
                <a:rPr lang="en-GB" dirty="0" smtClean="0">
                  <a:solidFill>
                    <a:srgbClr val="221644"/>
                  </a:solidFill>
                </a:rPr>
              </a:br>
              <a:r>
                <a:rPr lang="en-GB" dirty="0" smtClean="0">
                  <a:solidFill>
                    <a:srgbClr val="221644"/>
                  </a:solidFill>
                </a:rPr>
                <a:t>Limited by capacity of link</a:t>
              </a:r>
            </a:p>
            <a:p>
              <a:r>
                <a:rPr lang="en-GB" dirty="0" smtClean="0">
                  <a:solidFill>
                    <a:srgbClr val="221644"/>
                  </a:solidFill>
                </a:rPr>
                <a:t>Available BW on a loaded link</a:t>
              </a:r>
              <a:endParaRPr lang="en-GB" dirty="0">
                <a:solidFill>
                  <a:srgbClr val="221644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1331640" y="2672714"/>
              <a:ext cx="1512168" cy="500949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flipH="1">
              <a:off x="2123728" y="1756266"/>
              <a:ext cx="576064" cy="91644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lg"/>
            </a:ln>
            <a:effectLst/>
          </p:spPr>
        </p:cxnSp>
      </p:grpSp>
      <p:grpSp>
        <p:nvGrpSpPr>
          <p:cNvPr id="26" name="Group 25"/>
          <p:cNvGrpSpPr/>
          <p:nvPr/>
        </p:nvGrpSpPr>
        <p:grpSpPr>
          <a:xfrm>
            <a:off x="1321756" y="3000310"/>
            <a:ext cx="7822244" cy="3429512"/>
            <a:chOff x="1321756" y="3000310"/>
            <a:chExt cx="7822244" cy="3429512"/>
          </a:xfrm>
        </p:grpSpPr>
        <p:sp>
          <p:nvSpPr>
            <p:cNvPr id="9" name="TextBox 8"/>
            <p:cNvSpPr txBox="1"/>
            <p:nvPr/>
          </p:nvSpPr>
          <p:spPr>
            <a:xfrm>
              <a:off x="1475656" y="5598825"/>
              <a:ext cx="7668344" cy="830997"/>
            </a:xfrm>
            <a:prstGeom prst="rect">
              <a:avLst/>
            </a:prstGeom>
            <a:noFill/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221644"/>
                  </a:solidFill>
                </a:rPr>
                <a:t>Cannot send packets back-2-back</a:t>
              </a:r>
            </a:p>
            <a:p>
              <a:r>
                <a:rPr lang="en-GB" dirty="0" smtClean="0">
                  <a:solidFill>
                    <a:srgbClr val="221644"/>
                  </a:solidFill>
                </a:rPr>
                <a:t>End host: NIC setup time on PCI / context switches</a:t>
              </a:r>
              <a:endParaRPr lang="en-GB" dirty="0">
                <a:solidFill>
                  <a:srgbClr val="221644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 rot="5400000">
              <a:off x="809231" y="3554663"/>
              <a:ext cx="1868849" cy="760144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 flipV="1">
              <a:off x="1321756" y="4869160"/>
              <a:ext cx="369924" cy="1283932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lg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>
            <a:off x="3475631" y="2588711"/>
            <a:ext cx="5776889" cy="1231672"/>
            <a:chOff x="3475631" y="2588711"/>
            <a:chExt cx="5776889" cy="1231672"/>
          </a:xfrm>
        </p:grpSpPr>
        <p:sp>
          <p:nvSpPr>
            <p:cNvPr id="6" name="TextBox 5"/>
            <p:cNvSpPr txBox="1"/>
            <p:nvPr/>
          </p:nvSpPr>
          <p:spPr>
            <a:xfrm>
              <a:off x="6444208" y="2588711"/>
              <a:ext cx="2808312" cy="1200329"/>
            </a:xfrm>
            <a:prstGeom prst="rect">
              <a:avLst/>
            </a:prstGeom>
            <a:noFill/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221644"/>
                  </a:solidFill>
                </a:rPr>
                <a:t>Shape follows 1/t </a:t>
              </a:r>
            </a:p>
            <a:p>
              <a:r>
                <a:rPr lang="en-GB" dirty="0" smtClean="0">
                  <a:solidFill>
                    <a:srgbClr val="221644"/>
                  </a:solidFill>
                </a:rPr>
                <a:t>Packet spacing most important.</a:t>
              </a:r>
              <a:endParaRPr lang="en-GB" dirty="0">
                <a:solidFill>
                  <a:srgbClr val="221644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 flipH="1">
              <a:off x="3475631" y="3068960"/>
              <a:ext cx="2824561" cy="75142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2213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521" y="393213"/>
            <a:ext cx="6157272" cy="648072"/>
          </a:xfrm>
        </p:spPr>
        <p:txBody>
          <a:bodyPr>
            <a:normAutofit/>
          </a:bodyPr>
          <a:lstStyle/>
          <a:p>
            <a:r>
              <a:rPr lang="en-GB" sz="3200" b="0" dirty="0" smtClean="0"/>
              <a:t>Packet jitter plots</a:t>
            </a:r>
            <a:endParaRPr lang="en-GB" sz="3200" b="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27" y="1862826"/>
            <a:ext cx="7250347" cy="2256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6826" y="4208332"/>
            <a:ext cx="7547950" cy="1056873"/>
          </a:xfrm>
        </p:spPr>
        <p:txBody>
          <a:bodyPr>
            <a:noAutofit/>
          </a:bodyPr>
          <a:lstStyle/>
          <a:p>
            <a:r>
              <a:rPr lang="en-GB" dirty="0" smtClean="0"/>
              <a:t>Histograms </a:t>
            </a:r>
            <a:r>
              <a:rPr lang="en-GB" dirty="0"/>
              <a:t>of inter-packet arrival </a:t>
            </a:r>
            <a:r>
              <a:rPr lang="en-GB" dirty="0" smtClean="0"/>
              <a:t>times </a:t>
            </a:r>
            <a:r>
              <a:rPr lang="en-GB" dirty="0"/>
              <a:t>for equally spaced packets </a:t>
            </a:r>
            <a:br>
              <a:rPr lang="en-GB" dirty="0"/>
            </a:br>
            <a:r>
              <a:rPr lang="en-GB" dirty="0"/>
              <a:t>(1472 Bytes packets, with 50µs spacing in this case)</a:t>
            </a:r>
          </a:p>
          <a:p>
            <a:r>
              <a:rPr lang="en-GB" dirty="0"/>
              <a:t>This is a really good jitter plot, really narrow and no side bands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234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1064" y="477752"/>
            <a:ext cx="5691585" cy="763072"/>
          </a:xfrm>
        </p:spPr>
        <p:txBody>
          <a:bodyPr/>
          <a:lstStyle/>
          <a:p>
            <a:r>
              <a:rPr lang="en-US" sz="3200" b="0" dirty="0"/>
              <a:t>What is </a:t>
            </a:r>
            <a:r>
              <a:rPr lang="en-US" sz="3200" b="0" dirty="0" err="1"/>
              <a:t>udpmon</a:t>
            </a:r>
            <a:r>
              <a:rPr lang="en-US" sz="3200" b="0" dirty="0"/>
              <a:t>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799" y="1397479"/>
            <a:ext cx="8476891" cy="4710023"/>
          </a:xfrm>
        </p:spPr>
        <p:txBody>
          <a:bodyPr>
            <a:noAutofit/>
          </a:bodyPr>
          <a:lstStyle/>
          <a:p>
            <a:r>
              <a:rPr lang="en-GB" dirty="0"/>
              <a:t>Software package for investigating end host and network performance, using UDP/IP frames. </a:t>
            </a:r>
            <a:endParaRPr lang="en-GB" dirty="0" smtClean="0"/>
          </a:p>
          <a:p>
            <a:pPr marL="0" indent="0">
              <a:buNone/>
            </a:pPr>
            <a:endParaRPr lang="en-GB" sz="1400" dirty="0"/>
          </a:p>
          <a:p>
            <a:r>
              <a:rPr lang="en-GB" dirty="0"/>
              <a:t>Programs work in client-server pairs to:</a:t>
            </a:r>
          </a:p>
          <a:p>
            <a:pPr lvl="1"/>
            <a:r>
              <a:rPr lang="en-GB" sz="2000" dirty="0"/>
              <a:t>Transmit streams of sequenced UDP packets at regular, carefully controlled intervals. </a:t>
            </a:r>
          </a:p>
          <a:p>
            <a:pPr lvl="1"/>
            <a:r>
              <a:rPr lang="en-GB" sz="2000" dirty="0"/>
              <a:t>Can v</a:t>
            </a:r>
            <a:r>
              <a:rPr lang="en-US" sz="2000" dirty="0" err="1" smtClean="0"/>
              <a:t>ary</a:t>
            </a:r>
            <a:r>
              <a:rPr lang="en-US" sz="2000" dirty="0" smtClean="0"/>
              <a:t> </a:t>
            </a:r>
            <a:r>
              <a:rPr lang="en-US" sz="2000" dirty="0"/>
              <a:t>frame size and frame transmit spacing.</a:t>
            </a:r>
            <a:endParaRPr lang="en-GB" sz="2000" dirty="0"/>
          </a:p>
          <a:p>
            <a:pPr lvl="1"/>
            <a:r>
              <a:rPr lang="en-GB" sz="2000" dirty="0"/>
              <a:t>Receive and check the sequence &amp; timing of the packets.</a:t>
            </a:r>
          </a:p>
          <a:p>
            <a:pPr lvl="1"/>
            <a:r>
              <a:rPr lang="en-GB" sz="2000" dirty="0"/>
              <a:t>Identify if packets lost in the end host or network</a:t>
            </a:r>
            <a:r>
              <a:rPr lang="en-GB" sz="2000" dirty="0" smtClean="0"/>
              <a:t>.</a:t>
            </a:r>
          </a:p>
          <a:p>
            <a:pPr marL="457200" lvl="1" indent="0">
              <a:buNone/>
            </a:pPr>
            <a:endParaRPr lang="en-GB" sz="1400" dirty="0"/>
          </a:p>
          <a:p>
            <a:r>
              <a:rPr lang="en-GB" dirty="0"/>
              <a:t>Allows measurement of:</a:t>
            </a:r>
          </a:p>
          <a:p>
            <a:pPr lvl="1"/>
            <a:r>
              <a:rPr lang="en-GB" sz="2000" dirty="0"/>
              <a:t>Request-response </a:t>
            </a:r>
            <a:r>
              <a:rPr lang="en-GB" sz="2000" dirty="0" smtClean="0"/>
              <a:t>latency.</a:t>
            </a:r>
            <a:endParaRPr lang="en-GB" sz="2000" dirty="0"/>
          </a:p>
          <a:p>
            <a:pPr lvl="1" eaLnBrk="1" hangingPunct="1">
              <a:lnSpc>
                <a:spcPct val="90000"/>
              </a:lnSpc>
            </a:pPr>
            <a:r>
              <a:rPr lang="en-GB" sz="2000" dirty="0"/>
              <a:t>Achievable UDP bandwidth, packet loss, packet ordering, </a:t>
            </a:r>
            <a:r>
              <a:rPr lang="en-GB" sz="2000" dirty="0" smtClean="0"/>
              <a:t>jitter.</a:t>
            </a:r>
            <a:endParaRPr lang="en-GB" sz="2000" dirty="0"/>
          </a:p>
          <a:p>
            <a:pPr lvl="1" eaLnBrk="1" hangingPunct="1">
              <a:lnSpc>
                <a:spcPct val="90000"/>
              </a:lnSpc>
            </a:pPr>
            <a:r>
              <a:rPr lang="en-GB" sz="2000" dirty="0"/>
              <a:t>Packet dynamics &amp; packet loss </a:t>
            </a:r>
            <a:r>
              <a:rPr lang="en-GB" sz="2000" dirty="0" smtClean="0"/>
              <a:t>patterns.</a:t>
            </a:r>
            <a:endParaRPr lang="en-GB" sz="2000" dirty="0"/>
          </a:p>
          <a:p>
            <a:pPr lvl="1" eaLnBrk="1" hangingPunct="1">
              <a:lnSpc>
                <a:spcPct val="90000"/>
              </a:lnSpc>
            </a:pPr>
            <a:r>
              <a:rPr lang="en-GB" sz="2000" dirty="0"/>
              <a:t>Quality of the connection path and its </a:t>
            </a:r>
            <a:r>
              <a:rPr lang="en-GB" sz="2000" dirty="0" smtClean="0"/>
              <a:t>stability.</a:t>
            </a:r>
            <a:endParaRPr lang="en-GB" sz="2000" dirty="0"/>
          </a:p>
          <a:p>
            <a:pPr lvl="1"/>
            <a:endParaRPr lang="en-GB" sz="2000" dirty="0"/>
          </a:p>
          <a:p>
            <a:pPr marL="324720" lvl="1" indent="0">
              <a:buNone/>
            </a:pP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35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162" y="301660"/>
            <a:ext cx="6687670" cy="864096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Using packet jitter to discover queuing</a:t>
            </a:r>
            <a:endParaRPr lang="en-GB" sz="3200" b="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638489"/>
            <a:ext cx="6544545" cy="2322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70690" y="4239091"/>
            <a:ext cx="8210145" cy="2207429"/>
          </a:xfrm>
        </p:spPr>
        <p:txBody>
          <a:bodyPr>
            <a:noAutofit/>
          </a:bodyPr>
          <a:lstStyle/>
          <a:p>
            <a:r>
              <a:rPr lang="en-GB" sz="1800" dirty="0"/>
              <a:t>Histograms of inter-packet arrival times for equally spaced packets </a:t>
            </a:r>
          </a:p>
          <a:p>
            <a:r>
              <a:rPr lang="en-GB" sz="1800" dirty="0"/>
              <a:t>Indicates how queuing along the path shows on a jitter plot:</a:t>
            </a:r>
          </a:p>
          <a:p>
            <a:pPr lvl="1"/>
            <a:r>
              <a:rPr lang="en-GB" dirty="0"/>
              <a:t>Side bands</a:t>
            </a:r>
          </a:p>
          <a:p>
            <a:pPr lvl="1"/>
            <a:r>
              <a:rPr lang="en-GB" dirty="0"/>
              <a:t>Multiple peaks </a:t>
            </a:r>
          </a:p>
          <a:p>
            <a:r>
              <a:rPr lang="en-GB" sz="1800" dirty="0"/>
              <a:t>This is a typical shape of a busy link with cross traffic</a:t>
            </a:r>
          </a:p>
          <a:p>
            <a:r>
              <a:rPr lang="en-GB" sz="1800" dirty="0"/>
              <a:t>May not be any packet loss</a:t>
            </a:r>
          </a:p>
          <a:p>
            <a:pPr marL="0" indent="0">
              <a:buNone/>
            </a:pPr>
            <a:endParaRPr lang="en-GB" sz="1800" dirty="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6732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984" y="281564"/>
            <a:ext cx="6802734" cy="864096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One-way delay on a link with </a:t>
            </a:r>
            <a:br>
              <a:rPr lang="en-GB" sz="3200" b="0" dirty="0" smtClean="0"/>
            </a:br>
            <a:r>
              <a:rPr lang="en-GB" sz="3200" b="0" dirty="0" smtClean="0"/>
              <a:t>queuing and losses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712968" cy="4257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55976" y="5825667"/>
            <a:ext cx="396044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Packet loss signature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 bwMode="auto">
          <a:xfrm>
            <a:off x="4139952" y="4763763"/>
            <a:ext cx="3312368" cy="537445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15682743">
            <a:off x="1430866" y="3309824"/>
            <a:ext cx="1667366" cy="48198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564" y="4411203"/>
            <a:ext cx="396044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Queuing signature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 bwMode="auto">
          <a:xfrm rot="15682743">
            <a:off x="5709337" y="5214434"/>
            <a:ext cx="675870" cy="48198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02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7" grpId="0" animBg="1"/>
      <p:bldP spid="8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346" y="369294"/>
            <a:ext cx="6767671" cy="648072"/>
          </a:xfrm>
        </p:spPr>
        <p:txBody>
          <a:bodyPr>
            <a:normAutofit/>
          </a:bodyPr>
          <a:lstStyle/>
          <a:p>
            <a:r>
              <a:rPr lang="en-GB" sz="3200" b="0" dirty="0" smtClean="0"/>
              <a:t>Looking for Lost </a:t>
            </a:r>
            <a:r>
              <a:rPr lang="en-GB" sz="3200" b="0" dirty="0"/>
              <a:t>P</a:t>
            </a:r>
            <a:r>
              <a:rPr lang="en-GB" sz="3200" b="0" dirty="0" smtClean="0"/>
              <a:t>acket Distributions 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962" y="5296469"/>
            <a:ext cx="7547950" cy="839156"/>
          </a:xfrm>
        </p:spPr>
        <p:txBody>
          <a:bodyPr>
            <a:noAutofit/>
          </a:bodyPr>
          <a:lstStyle/>
          <a:p>
            <a:r>
              <a:rPr lang="en-GB" dirty="0" smtClean="0"/>
              <a:t>Three trials at about 600 Mbit/s</a:t>
            </a:r>
            <a:endParaRPr lang="en-GB" dirty="0"/>
          </a:p>
          <a:p>
            <a:r>
              <a:rPr lang="en-GB" dirty="0" smtClean="0"/>
              <a:t>Plot shows packets lost in long bursts at different times into the test.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335" y="1459928"/>
            <a:ext cx="4583266" cy="2748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8590" y="4511639"/>
            <a:ext cx="7058130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500" dirty="0" smtClean="0">
                <a:latin typeface="Courier New" pitchFamily="49" charset="0"/>
                <a:cs typeface="Courier New" pitchFamily="49" charset="0"/>
              </a:rPr>
              <a:t> ./</a:t>
            </a:r>
            <a:r>
              <a:rPr lang="pl-PL" sz="1500" dirty="0" smtClean="0">
                <a:latin typeface="Courier New" pitchFamily="49" charset="0"/>
                <a:cs typeface="Courier New" pitchFamily="49" charset="0"/>
              </a:rPr>
              <a:t>udpmon_bw_mon </a:t>
            </a:r>
            <a:r>
              <a:rPr lang="pl-PL" sz="1500" dirty="0">
                <a:latin typeface="Courier New" pitchFamily="49" charset="0"/>
                <a:cs typeface="Courier New" pitchFamily="49" charset="0"/>
              </a:rPr>
              <a:t>-w20 -L500 -x </a:t>
            </a:r>
            <a:r>
              <a:rPr lang="pl-PL" sz="1500" dirty="0" smtClean="0">
                <a:latin typeface="Courier New" pitchFamily="49" charset="0"/>
                <a:cs typeface="Courier New" pitchFamily="49" charset="0"/>
              </a:rPr>
              <a:t>–d</a:t>
            </a:r>
            <a:r>
              <a:rPr lang="en-GB" sz="1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500" dirty="0">
                <a:latin typeface="Courier New" pitchFamily="49" charset="0"/>
                <a:cs typeface="Courier New" pitchFamily="49" charset="0"/>
              </a:rPr>
              <a:t>&lt;host&gt; -p 1472 -l 1000000 </a:t>
            </a:r>
            <a:r>
              <a:rPr lang="pl-PL" sz="15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GB" sz="1500" dirty="0">
              <a:latin typeface="Courier New" pitchFamily="49" charset="0"/>
              <a:cs typeface="Courier New" pitchFamily="49" charset="0"/>
            </a:endParaRPr>
          </a:p>
          <a:p>
            <a:endParaRPr lang="en-GB" sz="15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12" y="389389"/>
            <a:ext cx="6767671" cy="648072"/>
          </a:xfrm>
        </p:spPr>
        <p:txBody>
          <a:bodyPr>
            <a:normAutofit/>
          </a:bodyPr>
          <a:lstStyle/>
          <a:p>
            <a:r>
              <a:rPr lang="en-GB" sz="3200" b="0" dirty="0" smtClean="0"/>
              <a:t>Network Stability: Lost </a:t>
            </a:r>
            <a:r>
              <a:rPr lang="en-GB" sz="3200" b="0" dirty="0"/>
              <a:t>P</a:t>
            </a:r>
            <a:r>
              <a:rPr lang="en-GB" sz="3200" b="0" dirty="0" smtClean="0"/>
              <a:t>acket Events 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962" y="5296468"/>
            <a:ext cx="7547950" cy="1144971"/>
          </a:xfrm>
        </p:spPr>
        <p:txBody>
          <a:bodyPr>
            <a:noAutofit/>
          </a:bodyPr>
          <a:lstStyle/>
          <a:p>
            <a:r>
              <a:rPr lang="en-GB" dirty="0" smtClean="0"/>
              <a:t>1 Mbit/s flow for 24 </a:t>
            </a:r>
            <a:r>
              <a:rPr lang="en-GB" dirty="0" err="1" smtClean="0"/>
              <a:t>Hr</a:t>
            </a:r>
            <a:r>
              <a:rPr lang="en-GB" dirty="0" smtClean="0"/>
              <a:t> period</a:t>
            </a:r>
            <a:endParaRPr lang="en-GB" dirty="0"/>
          </a:p>
          <a:p>
            <a:r>
              <a:rPr lang="en-GB" dirty="0" smtClean="0"/>
              <a:t>Plot shows packet loss events as function of time</a:t>
            </a:r>
          </a:p>
          <a:p>
            <a:r>
              <a:rPr lang="en-GB" dirty="0"/>
              <a:t>H</a:t>
            </a:r>
            <a:r>
              <a:rPr lang="en-GB" dirty="0" smtClean="0"/>
              <a:t>istogram </a:t>
            </a:r>
            <a:r>
              <a:rPr lang="en-GB" dirty="0"/>
              <a:t>of the number of loss events per 2 hour period </a:t>
            </a:r>
            <a:r>
              <a:rPr lang="en-GB" dirty="0" smtClean="0"/>
              <a:t>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0912" y="1411823"/>
            <a:ext cx="8719408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500" dirty="0" smtClean="0">
                <a:latin typeface="Courier New" pitchFamily="49" charset="0"/>
                <a:cs typeface="Courier New" pitchFamily="49" charset="0"/>
              </a:rPr>
              <a:t> ./</a:t>
            </a:r>
            <a:r>
              <a:rPr lang="pl-PL" sz="1500" dirty="0" smtClean="0">
                <a:latin typeface="Courier New" pitchFamily="49" charset="0"/>
                <a:cs typeface="Courier New" pitchFamily="49" charset="0"/>
              </a:rPr>
              <a:t>udpmon_</a:t>
            </a:r>
            <a:r>
              <a:rPr lang="en-GB" sz="1500" dirty="0" err="1" smtClean="0">
                <a:latin typeface="Courier New" pitchFamily="49" charset="0"/>
                <a:cs typeface="Courier New" pitchFamily="49" charset="0"/>
              </a:rPr>
              <a:t>recv</a:t>
            </a:r>
            <a:r>
              <a:rPr lang="pl-PL" sz="1500" dirty="0">
                <a:latin typeface="Courier New" pitchFamily="49" charset="0"/>
                <a:cs typeface="Courier New" pitchFamily="49" charset="0"/>
              </a:rPr>
              <a:t> ./udpmon_recv -S 300000 -T10 &gt; </a:t>
            </a:r>
            <a:r>
              <a:rPr lang="pl-PL" sz="1500" dirty="0" smtClean="0">
                <a:latin typeface="Courier New" pitchFamily="49" charset="0"/>
                <a:cs typeface="Courier New" pitchFamily="49" charset="0"/>
              </a:rPr>
              <a:t>udp_tseries_HK-netmon.txt </a:t>
            </a:r>
            <a:r>
              <a:rPr lang="pl-PL" sz="1500" dirty="0">
                <a:latin typeface="Courier New" pitchFamily="49" charset="0"/>
                <a:cs typeface="Courier New" pitchFamily="49" charset="0"/>
              </a:rPr>
              <a:t>&amp;</a:t>
            </a:r>
            <a:endParaRPr lang="en-GB" sz="1500" dirty="0" smtClean="0">
              <a:latin typeface="Courier New" pitchFamily="49" charset="0"/>
              <a:cs typeface="Courier New" pitchFamily="49" charset="0"/>
            </a:endParaRPr>
          </a:p>
          <a:p>
            <a:endParaRPr lang="en-GB" sz="1500" dirty="0">
              <a:latin typeface="Courier New" pitchFamily="49" charset="0"/>
              <a:cs typeface="Courier New" pitchFamily="49" charset="0"/>
            </a:endParaRPr>
          </a:p>
          <a:p>
            <a:r>
              <a:rPr lang="en-GB" sz="1500" dirty="0" smtClean="0">
                <a:latin typeface="Courier New" pitchFamily="49" charset="0"/>
                <a:cs typeface="Courier New" pitchFamily="49" charset="0"/>
              </a:rPr>
              <a:t> ./</a:t>
            </a:r>
            <a:r>
              <a:rPr lang="en-GB" sz="1500" dirty="0" err="1" smtClean="0">
                <a:latin typeface="Courier New" pitchFamily="49" charset="0"/>
                <a:cs typeface="Courier New" pitchFamily="49" charset="0"/>
              </a:rPr>
              <a:t>udpmon_send</a:t>
            </a:r>
            <a:r>
              <a:rPr lang="en-GB" sz="1500" dirty="0" smtClean="0">
                <a:latin typeface="Courier New" pitchFamily="49" charset="0"/>
                <a:cs typeface="Courier New" pitchFamily="49" charset="0"/>
              </a:rPr>
              <a:t> –d &lt;host&gt; </a:t>
            </a:r>
            <a:r>
              <a:rPr lang="pl-PL" sz="1500" dirty="0">
                <a:latin typeface="Courier New" pitchFamily="49" charset="0"/>
                <a:cs typeface="Courier New" pitchFamily="49" charset="0"/>
              </a:rPr>
              <a:t>-d 62.40.120.154 -p1472 -w12304 -t 604800 </a:t>
            </a:r>
            <a:r>
              <a:rPr lang="en-GB" sz="1500" dirty="0" smtClean="0">
                <a:latin typeface="Courier New" pitchFamily="49" charset="0"/>
                <a:cs typeface="Courier New" pitchFamily="49" charset="0"/>
              </a:rPr>
              <a:t>&amp;</a:t>
            </a:r>
            <a:endParaRPr lang="en-GB" sz="1500" dirty="0">
              <a:latin typeface="Courier New" pitchFamily="49" charset="0"/>
              <a:cs typeface="Courier New" pitchFamily="49" charset="0"/>
            </a:endParaRPr>
          </a:p>
          <a:p>
            <a:endParaRPr lang="en-GB" sz="15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52" y="2624856"/>
            <a:ext cx="5392885" cy="22416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360" y="2665497"/>
            <a:ext cx="3568991" cy="214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2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197" y="213360"/>
            <a:ext cx="6971987" cy="845853"/>
          </a:xfrm>
        </p:spPr>
        <p:txBody>
          <a:bodyPr>
            <a:noAutofit/>
          </a:bodyPr>
          <a:lstStyle/>
          <a:p>
            <a:r>
              <a:rPr lang="en-GB" sz="3200" b="0" dirty="0"/>
              <a:t>London-Wellington: Throughput</a:t>
            </a:r>
            <a:br>
              <a:rPr lang="en-GB" sz="3200" b="0" dirty="0"/>
            </a:br>
            <a:r>
              <a:rPr lang="en-GB" sz="2800" b="0" dirty="0"/>
              <a:t>Most </a:t>
            </a:r>
            <a:r>
              <a:rPr lang="en-GB" sz="2800" b="0" dirty="0" smtClean="0"/>
              <a:t>packets </a:t>
            </a:r>
            <a:r>
              <a:rPr lang="en-GB" sz="2800" b="0" dirty="0"/>
              <a:t>lost at </a:t>
            </a:r>
            <a:r>
              <a:rPr lang="en-GB" sz="2800" b="0" dirty="0" smtClean="0"/>
              <a:t>receiver</a:t>
            </a:r>
            <a:endParaRPr lang="en-GB" sz="2800" b="0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67" y="1855673"/>
            <a:ext cx="4110221" cy="149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22" y="3396862"/>
            <a:ext cx="4110433" cy="1118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22" y="4530988"/>
            <a:ext cx="4110433" cy="1118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24915" y="3796115"/>
            <a:ext cx="2105636" cy="646331"/>
          </a:xfrm>
          <a:prstGeom prst="rect">
            <a:avLst/>
          </a:prstGeom>
          <a:noFill/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Total packet loss:</a:t>
            </a:r>
          </a:p>
          <a:p>
            <a:r>
              <a:rPr lang="en-GB" dirty="0" err="1">
                <a:solidFill>
                  <a:schemeClr val="tx1"/>
                </a:solidFill>
              </a:rPr>
              <a:t>Network+Receiver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24914" y="4842157"/>
            <a:ext cx="3340677" cy="369332"/>
          </a:xfrm>
          <a:prstGeom prst="rect">
            <a:avLst/>
          </a:prstGeom>
          <a:noFill/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Some packets lost in the network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165338" y="3108966"/>
            <a:ext cx="6783511" cy="1107490"/>
            <a:chOff x="894464" y="3002288"/>
            <a:chExt cx="9047261" cy="1476653"/>
          </a:xfrm>
        </p:grpSpPr>
        <p:sp>
          <p:nvSpPr>
            <p:cNvPr id="13" name="Rectangle 12"/>
            <p:cNvSpPr/>
            <p:nvPr/>
          </p:nvSpPr>
          <p:spPr bwMode="auto">
            <a:xfrm>
              <a:off x="894464" y="3861048"/>
              <a:ext cx="576064" cy="617893"/>
            </a:xfrm>
            <a:prstGeom prst="rect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699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chemeClr val="tx1"/>
                </a:solidFill>
                <a:latin typeface="Times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81281" y="3002288"/>
              <a:ext cx="3960444" cy="49244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Packets lost in the end-host</a:t>
              </a:r>
            </a:p>
          </p:txBody>
        </p:sp>
        <p:cxnSp>
          <p:nvCxnSpPr>
            <p:cNvPr id="17" name="Straight Connector 16"/>
            <p:cNvCxnSpPr>
              <a:stCxn id="15" idx="1"/>
            </p:cNvCxnSpPr>
            <p:nvPr/>
          </p:nvCxnSpPr>
          <p:spPr bwMode="auto">
            <a:xfrm flipH="1">
              <a:off x="1470531" y="3248509"/>
              <a:ext cx="4510750" cy="886145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4988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633" y="233120"/>
            <a:ext cx="6942496" cy="813581"/>
          </a:xfrm>
        </p:spPr>
        <p:txBody>
          <a:bodyPr>
            <a:noAutofit/>
          </a:bodyPr>
          <a:lstStyle/>
          <a:p>
            <a:r>
              <a:rPr lang="en-GB" sz="3200" b="0" dirty="0"/>
              <a:t>London-Wellington: </a:t>
            </a:r>
            <a:r>
              <a:rPr lang="en-GB" sz="3200" b="0" dirty="0" smtClean="0"/>
              <a:t>Jitter </a:t>
            </a:r>
            <a:br>
              <a:rPr lang="en-GB" sz="3200" b="0" dirty="0" smtClean="0"/>
            </a:br>
            <a:r>
              <a:rPr lang="en-GB" sz="3200" b="0" dirty="0" smtClean="0"/>
              <a:t>(1-way delay variation) distribution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144" y="4361426"/>
            <a:ext cx="8261247" cy="1746765"/>
          </a:xfrm>
        </p:spPr>
        <p:txBody>
          <a:bodyPr>
            <a:noAutofit/>
          </a:bodyPr>
          <a:lstStyle/>
          <a:p>
            <a:r>
              <a:rPr lang="en-GB" dirty="0"/>
              <a:t>Distribution of inter-packet arrival time for equally spaced packets </a:t>
            </a:r>
            <a:br>
              <a:rPr lang="en-GB" dirty="0"/>
            </a:br>
            <a:r>
              <a:rPr lang="en-GB" dirty="0" smtClean="0"/>
              <a:t>(Packets send at100 µs-top </a:t>
            </a:r>
            <a:r>
              <a:rPr lang="en-GB" dirty="0"/>
              <a:t>and </a:t>
            </a:r>
            <a:r>
              <a:rPr lang="en-GB" dirty="0" smtClean="0"/>
              <a:t>200 µs-bottom</a:t>
            </a:r>
            <a:r>
              <a:rPr lang="en-GB" dirty="0"/>
              <a:t>)</a:t>
            </a:r>
          </a:p>
          <a:p>
            <a:r>
              <a:rPr lang="en-GB" dirty="0"/>
              <a:t>The narrower the peak, the smaller the queues </a:t>
            </a:r>
            <a:r>
              <a:rPr lang="en-GB" dirty="0" smtClean="0"/>
              <a:t>from </a:t>
            </a:r>
            <a:r>
              <a:rPr lang="en-GB" dirty="0"/>
              <a:t>Source to </a:t>
            </a:r>
            <a:r>
              <a:rPr lang="en-GB" dirty="0" smtClean="0"/>
              <a:t>Destination</a:t>
            </a:r>
          </a:p>
          <a:p>
            <a:r>
              <a:rPr lang="en-GB" dirty="0" smtClean="0"/>
              <a:t>FWHM ~50 </a:t>
            </a:r>
            <a:r>
              <a:rPr lang="en-GB" dirty="0"/>
              <a:t>µs</a:t>
            </a:r>
            <a:r>
              <a:rPr lang="en-GB" dirty="0" smtClean="0"/>
              <a:t> for 1472 Bytes and up to ~70 µs for 100 </a:t>
            </a:r>
            <a:r>
              <a:rPr lang="en-GB" dirty="0"/>
              <a:t>B</a:t>
            </a:r>
            <a:r>
              <a:rPr lang="en-GB" dirty="0" smtClean="0"/>
              <a:t>yte packets.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3" y="1887142"/>
            <a:ext cx="6768079" cy="2319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72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23528" y="159510"/>
            <a:ext cx="6624736" cy="868816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Network limits the bandwidth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3200" b="0" dirty="0" err="1" smtClean="0"/>
              <a:t>EXPReS</a:t>
            </a:r>
            <a:r>
              <a:rPr lang="en-GB" sz="3200" b="0" dirty="0" smtClean="0"/>
              <a:t> 4 Gigabit GÉANT Plus circuit</a:t>
            </a:r>
            <a:endParaRPr lang="en-GB" sz="3200" b="0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7772186" cy="5453224"/>
          </a:xfrm>
        </p:spPr>
        <p:txBody>
          <a:bodyPr>
            <a:noAutofit/>
          </a:bodyPr>
          <a:lstStyle/>
          <a:p>
            <a:r>
              <a:rPr lang="en-GB" sz="1800" dirty="0" smtClean="0"/>
              <a:t>Stockholm to London </a:t>
            </a:r>
            <a:r>
              <a:rPr lang="en-GB" sz="1800" dirty="0" err="1" smtClean="0"/>
              <a:t>PoP</a:t>
            </a:r>
            <a:r>
              <a:rPr lang="en-GB" sz="1800" dirty="0" smtClean="0"/>
              <a:t>   January 2008</a:t>
            </a:r>
          </a:p>
          <a:p>
            <a:r>
              <a:rPr lang="en-GB" sz="1800" dirty="0" smtClean="0"/>
              <a:t>Alcatel </a:t>
            </a:r>
            <a:r>
              <a:rPr lang="en-GB" sz="1800" dirty="0"/>
              <a:t>Metro Core Connect MCC Flow control </a:t>
            </a:r>
            <a:r>
              <a:rPr lang="en-GB" sz="1800" dirty="0" smtClean="0"/>
              <a:t>OFF</a:t>
            </a:r>
            <a:endParaRPr lang="en-GB" sz="1800" dirty="0"/>
          </a:p>
          <a:p>
            <a:r>
              <a:rPr lang="en-GB" sz="1800" dirty="0" err="1" smtClean="0"/>
              <a:t>rx-usecs</a:t>
            </a:r>
            <a:r>
              <a:rPr lang="en-GB" sz="1800" dirty="0" smtClean="0"/>
              <a:t>=25 so Interrupt </a:t>
            </a:r>
            <a:r>
              <a:rPr lang="en-GB" sz="1800" dirty="0"/>
              <a:t>Coalescence ON</a:t>
            </a:r>
          </a:p>
          <a:p>
            <a:r>
              <a:rPr lang="en-GB" sz="1800" dirty="0"/>
              <a:t>MTU 9000 bytes</a:t>
            </a:r>
          </a:p>
          <a:p>
            <a:r>
              <a:rPr lang="en-GB" sz="1800" dirty="0"/>
              <a:t>Max throughput 4.05 </a:t>
            </a:r>
            <a:r>
              <a:rPr lang="en-GB" sz="1800" dirty="0" err="1"/>
              <a:t>Gbit</a:t>
            </a:r>
            <a:r>
              <a:rPr lang="en-GB" sz="1800" dirty="0"/>
              <a:t>/s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/>
              <a:t>Packet loss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as expected</a:t>
            </a:r>
          </a:p>
          <a:p>
            <a:r>
              <a:rPr lang="en-GB" sz="1800" dirty="0" smtClean="0"/>
              <a:t>Falls to zero</a:t>
            </a:r>
            <a:br>
              <a:rPr lang="en-GB" sz="1800" dirty="0" smtClean="0"/>
            </a:br>
            <a:r>
              <a:rPr lang="en-GB" sz="1800" dirty="0" smtClean="0"/>
              <a:t>at 4.05 </a:t>
            </a:r>
            <a:r>
              <a:rPr lang="en-GB" sz="1800" dirty="0" err="1" smtClean="0"/>
              <a:t>Gbit</a:t>
            </a:r>
            <a:r>
              <a:rPr lang="en-GB" sz="1800" dirty="0" smtClean="0"/>
              <a:t>/s</a:t>
            </a:r>
            <a:endParaRPr lang="en-GB" sz="1800" dirty="0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643474" y="5651811"/>
            <a:ext cx="1608110" cy="3693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/>
          <a:p>
            <a:pPr>
              <a:defRPr/>
            </a:pPr>
            <a:r>
              <a:rPr lang="en-GB" sz="1800" b="1" dirty="0">
                <a:latin typeface="+mn-lt"/>
              </a:rPr>
              <a:t>BBC  to  NTT</a:t>
            </a: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46"/>
          <a:stretch>
            <a:fillRect/>
          </a:stretch>
        </p:blipFill>
        <p:spPr bwMode="auto">
          <a:xfrm>
            <a:off x="2142948" y="3186688"/>
            <a:ext cx="7001052" cy="194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549" y="5022351"/>
            <a:ext cx="6996963" cy="147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73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53098" y="1247619"/>
            <a:ext cx="8540973" cy="449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2" tIns="45692" rIns="91382" bIns="45692" numCol="1" anchor="t" anchorCtr="0" compatLnSpc="1">
            <a:prstTxWarp prst="textNoShape">
              <a:avLst/>
            </a:prstTxWarp>
          </a:bodyPr>
          <a:lstStyle>
            <a:lvl1pPr marL="288925" indent="-288925" algn="l" defTabSz="10144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4D100"/>
              </a:buClr>
              <a:buSzPct val="8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0413" indent="-279400" algn="l" defTabSz="1014413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241425" indent="-288925" algn="l" defTabSz="10144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4D100"/>
              </a:buClr>
              <a:buSzPct val="125000"/>
              <a:buChar char="–"/>
              <a:defRPr sz="2000" i="1">
                <a:solidFill>
                  <a:schemeClr val="tx1"/>
                </a:solidFill>
                <a:latin typeface="+mn-lt"/>
              </a:defRPr>
            </a:lvl3pPr>
            <a:lvl4pPr marL="1709738" indent="-276225" algn="l" defTabSz="10144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25000"/>
              <a:buChar char="–"/>
              <a:defRPr sz="2000" i="1">
                <a:solidFill>
                  <a:schemeClr val="tx1"/>
                </a:solidFill>
                <a:latin typeface="+mn-lt"/>
              </a:defRPr>
            </a:lvl4pPr>
            <a:lvl5pPr marL="2190750" indent="-288925" algn="l" defTabSz="10144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25000"/>
              <a:buChar char="–"/>
              <a:defRPr sz="2000" i="1">
                <a:solidFill>
                  <a:schemeClr val="tx1"/>
                </a:solidFill>
                <a:latin typeface="+mn-lt"/>
              </a:defRPr>
            </a:lvl5pPr>
            <a:lvl6pPr marL="2648158" indent="-290362" algn="l" defTabSz="1015471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25000"/>
              <a:buChar char="–"/>
              <a:defRPr sz="2000" i="1">
                <a:solidFill>
                  <a:schemeClr val="tx1"/>
                </a:solidFill>
                <a:latin typeface="+mn-lt"/>
              </a:defRPr>
            </a:lvl6pPr>
            <a:lvl7pPr marL="3105119" indent="-290362" algn="l" defTabSz="1015471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25000"/>
              <a:buChar char="–"/>
              <a:defRPr sz="2000" i="1">
                <a:solidFill>
                  <a:schemeClr val="tx1"/>
                </a:solidFill>
                <a:latin typeface="+mn-lt"/>
              </a:defRPr>
            </a:lvl7pPr>
            <a:lvl8pPr marL="3562083" indent="-290362" algn="l" defTabSz="1015471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25000"/>
              <a:buChar char="–"/>
              <a:defRPr sz="2000" i="1">
                <a:solidFill>
                  <a:schemeClr val="tx1"/>
                </a:solidFill>
                <a:latin typeface="+mn-lt"/>
              </a:defRPr>
            </a:lvl8pPr>
            <a:lvl9pPr marL="4019045" indent="-290362" algn="l" defTabSz="1015471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25000"/>
              <a:buChar char="–"/>
              <a:defRPr sz="2000" 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dirty="0"/>
              <a:t>End2end packets from </a:t>
            </a:r>
            <a:r>
              <a:rPr lang="en-GB" sz="1800" dirty="0" err="1"/>
              <a:t>udpmon</a:t>
            </a:r>
            <a:endParaRPr lang="en-GB" sz="1800" dirty="0"/>
          </a:p>
          <a:p>
            <a:r>
              <a:rPr lang="en-GB" sz="1800" dirty="0"/>
              <a:t>Only 700 Mbit/s throughput</a:t>
            </a:r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Lots of packet loss</a:t>
            </a:r>
          </a:p>
          <a:p>
            <a:endParaRPr lang="en-GB" sz="1800" dirty="0"/>
          </a:p>
          <a:p>
            <a:r>
              <a:rPr lang="en-GB" sz="1800" dirty="0"/>
              <a:t>1-way delay &amp; Packet loss </a:t>
            </a:r>
            <a:br>
              <a:rPr lang="en-GB" sz="1800" dirty="0"/>
            </a:br>
            <a:r>
              <a:rPr lang="en-GB" sz="1800" dirty="0"/>
              <a:t>distribution shows </a:t>
            </a:r>
            <a:br>
              <a:rPr lang="en-GB" sz="1800" dirty="0"/>
            </a:br>
            <a:r>
              <a:rPr lang="en-GB" sz="1800" dirty="0"/>
              <a:t>throughput limited</a:t>
            </a:r>
          </a:p>
        </p:txBody>
      </p:sp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64435" y="361335"/>
            <a:ext cx="5601433" cy="718950"/>
          </a:xfrm>
        </p:spPr>
        <p:txBody>
          <a:bodyPr>
            <a:normAutofit/>
          </a:bodyPr>
          <a:lstStyle/>
          <a:p>
            <a:r>
              <a:rPr lang="en-GB" sz="3200" b="0" dirty="0"/>
              <a:t>Network switch limits behaviour</a:t>
            </a:r>
          </a:p>
        </p:txBody>
      </p:sp>
      <p:pic>
        <p:nvPicPr>
          <p:cNvPr id="445444" name="Picture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483" y="1188034"/>
            <a:ext cx="5124450" cy="184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54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274" y="2925895"/>
            <a:ext cx="5124450" cy="1801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54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929" y="4712928"/>
            <a:ext cx="5103935" cy="184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54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16" y="4712929"/>
            <a:ext cx="2359270" cy="1841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5448" name="Oval 8"/>
          <p:cNvSpPr>
            <a:spLocks noChangeArrowheads="1"/>
          </p:cNvSpPr>
          <p:nvPr/>
        </p:nvSpPr>
        <p:spPr bwMode="auto">
          <a:xfrm>
            <a:off x="6997652" y="4921693"/>
            <a:ext cx="572966" cy="1395049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272" tIns="43636" rIns="87272" bIns="43636" anchor="ctr"/>
          <a:lstStyle/>
          <a:p>
            <a:endParaRPr lang="en-GB" sz="2160"/>
          </a:p>
        </p:txBody>
      </p:sp>
      <p:sp>
        <p:nvSpPr>
          <p:cNvPr id="445449" name="Line 9"/>
          <p:cNvSpPr>
            <a:spLocks noChangeShapeType="1"/>
          </p:cNvSpPr>
          <p:nvPr/>
        </p:nvSpPr>
        <p:spPr bwMode="auto">
          <a:xfrm flipH="1" flipV="1">
            <a:off x="2697774" y="5599379"/>
            <a:ext cx="4299878" cy="163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72" tIns="43636" rIns="87272" bIns="43636" anchor="ctr"/>
          <a:lstStyle/>
          <a:p>
            <a:endParaRPr lang="en-GB" sz="2160"/>
          </a:p>
        </p:txBody>
      </p:sp>
    </p:spTree>
    <p:extLst>
      <p:ext uri="{BB962C8B-B14F-4D97-AF65-F5344CB8AC3E}">
        <p14:creationId xmlns:p14="http://schemas.microsoft.com/office/powerpoint/2010/main" val="17769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sz="1800" dirty="0" smtClean="0">
                <a:hlinkClick r:id="rId2"/>
              </a:rPr>
              <a:t>Richard.Hughes-Jones@geant.org</a:t>
            </a:r>
            <a:r>
              <a:rPr lang="en-GB" sz="1800" dirty="0" smtClean="0"/>
              <a:t> </a:t>
            </a:r>
            <a:endParaRPr lang="en-GB" sz="180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774662" y="3969327"/>
            <a:ext cx="3795964" cy="263127"/>
          </a:xfrm>
        </p:spPr>
        <p:txBody>
          <a:bodyPr>
            <a:noAutofit/>
          </a:bodyPr>
          <a:lstStyle/>
          <a:p>
            <a:r>
              <a:rPr lang="en-GB" sz="1800" dirty="0" smtClean="0"/>
              <a:t>Richard-Hughes Jones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37227" y="475004"/>
            <a:ext cx="5659159" cy="763072"/>
          </a:xfrm>
        </p:spPr>
        <p:txBody>
          <a:bodyPr/>
          <a:lstStyle/>
          <a:p>
            <a:r>
              <a:rPr lang="en-US" sz="3200" b="0" dirty="0"/>
              <a:t>The client-server pairs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7226" y="1527502"/>
            <a:ext cx="8427212" cy="4459230"/>
          </a:xfrm>
        </p:spPr>
        <p:txBody>
          <a:bodyPr>
            <a:normAutofit/>
          </a:bodyPr>
          <a:lstStyle/>
          <a:p>
            <a:r>
              <a:rPr lang="en-GB" b="1" dirty="0" err="1">
                <a:solidFill>
                  <a:srgbClr val="EC0E51"/>
                </a:solidFill>
              </a:rPr>
              <a:t>udpmon_bw_mon</a:t>
            </a:r>
            <a:r>
              <a:rPr lang="en-GB" b="1" dirty="0">
                <a:solidFill>
                  <a:srgbClr val="EC0E51"/>
                </a:solidFill>
              </a:rPr>
              <a:t>  </a:t>
            </a:r>
            <a:r>
              <a:rPr lang="en-GB" b="1" dirty="0">
                <a:solidFill>
                  <a:srgbClr val="EC0E51"/>
                </a:solidFill>
                <a:sym typeface="Wingdings" panose="05000000000000000000" pitchFamily="2" charset="2"/>
              </a:rPr>
              <a:t> </a:t>
            </a:r>
            <a:r>
              <a:rPr lang="en-GB" b="1" dirty="0" err="1">
                <a:solidFill>
                  <a:srgbClr val="EC0E51"/>
                </a:solidFill>
                <a:sym typeface="Wingdings" panose="05000000000000000000" pitchFamily="2" charset="2"/>
              </a:rPr>
              <a:t>udpmon_resp</a:t>
            </a:r>
            <a:endParaRPr lang="en-GB" b="1" dirty="0">
              <a:solidFill>
                <a:srgbClr val="EC0E5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GB" sz="2000" dirty="0"/>
              <a:t>Achievable UDP bandwidth, packet loss, packet ordering, jitter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Packet dynamics &amp; packet loss patterns</a:t>
            </a:r>
          </a:p>
          <a:p>
            <a:pPr lvl="1">
              <a:lnSpc>
                <a:spcPct val="90000"/>
              </a:lnSpc>
            </a:pPr>
            <a:endParaRPr lang="en-GB" sz="2000" dirty="0" smtClean="0"/>
          </a:p>
          <a:p>
            <a:pPr marL="457200" lvl="1" indent="0">
              <a:lnSpc>
                <a:spcPct val="90000"/>
              </a:lnSpc>
              <a:buNone/>
            </a:pPr>
            <a:endParaRPr lang="en-GB" sz="2000" dirty="0"/>
          </a:p>
          <a:p>
            <a:r>
              <a:rPr lang="en-GB" b="1" dirty="0" err="1">
                <a:solidFill>
                  <a:srgbClr val="EC0E51"/>
                </a:solidFill>
              </a:rPr>
              <a:t>udpmon_req</a:t>
            </a:r>
            <a:r>
              <a:rPr lang="en-GB" b="1" dirty="0">
                <a:solidFill>
                  <a:srgbClr val="EC0E51"/>
                </a:solidFill>
              </a:rPr>
              <a:t>  </a:t>
            </a:r>
            <a:r>
              <a:rPr lang="en-GB" b="1" dirty="0">
                <a:solidFill>
                  <a:srgbClr val="EC0E51"/>
                </a:solidFill>
                <a:sym typeface="Wingdings" panose="05000000000000000000" pitchFamily="2" charset="2"/>
              </a:rPr>
              <a:t> </a:t>
            </a:r>
            <a:r>
              <a:rPr lang="en-GB" b="1" dirty="0" err="1">
                <a:solidFill>
                  <a:srgbClr val="EC0E51"/>
                </a:solidFill>
                <a:sym typeface="Wingdings" panose="05000000000000000000" pitchFamily="2" charset="2"/>
              </a:rPr>
              <a:t>udpmon_resp</a:t>
            </a:r>
            <a:endParaRPr lang="en-GB" b="1" dirty="0">
              <a:solidFill>
                <a:srgbClr val="EC0E51"/>
              </a:solidFill>
              <a:sym typeface="Wingdings" panose="05000000000000000000" pitchFamily="2" charset="2"/>
            </a:endParaRPr>
          </a:p>
          <a:p>
            <a:pPr lvl="1"/>
            <a:r>
              <a:rPr lang="en-GB" sz="2000" dirty="0"/>
              <a:t>Request-response latency 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b="1" dirty="0" err="1">
                <a:solidFill>
                  <a:srgbClr val="EC0E51"/>
                </a:solidFill>
              </a:rPr>
              <a:t>udpmon_send</a:t>
            </a:r>
            <a:r>
              <a:rPr lang="en-GB" b="1" dirty="0">
                <a:solidFill>
                  <a:srgbClr val="EC0E51"/>
                </a:solidFill>
              </a:rPr>
              <a:t>  </a:t>
            </a:r>
            <a:r>
              <a:rPr lang="en-GB" b="1" dirty="0">
                <a:solidFill>
                  <a:srgbClr val="EC0E51"/>
                </a:solidFill>
                <a:sym typeface="Wingdings" panose="05000000000000000000" pitchFamily="2" charset="2"/>
              </a:rPr>
              <a:t> </a:t>
            </a:r>
            <a:r>
              <a:rPr lang="en-GB" b="1" dirty="0" err="1">
                <a:solidFill>
                  <a:srgbClr val="EC0E51"/>
                </a:solidFill>
                <a:sym typeface="Wingdings" panose="05000000000000000000" pitchFamily="2" charset="2"/>
              </a:rPr>
              <a:t>udpmon_recv</a:t>
            </a:r>
            <a:endParaRPr lang="en-GB" b="1" dirty="0">
              <a:solidFill>
                <a:srgbClr val="EC0E51"/>
              </a:solidFill>
              <a:sym typeface="Wingdings" panose="05000000000000000000" pitchFamily="2" charset="2"/>
            </a:endParaRPr>
          </a:p>
          <a:p>
            <a:pPr lvl="1">
              <a:lnSpc>
                <a:spcPct val="90000"/>
              </a:lnSpc>
            </a:pPr>
            <a:r>
              <a:rPr lang="en-GB" sz="2000" dirty="0"/>
              <a:t>Quality of the connection path and its stability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Time series of achievable UDP bandwidth, packet loss</a:t>
            </a:r>
          </a:p>
        </p:txBody>
      </p:sp>
    </p:spTree>
    <p:extLst>
      <p:ext uri="{BB962C8B-B14F-4D97-AF65-F5344CB8AC3E}">
        <p14:creationId xmlns:p14="http://schemas.microsoft.com/office/powerpoint/2010/main" val="369694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1831" y="1449238"/>
            <a:ext cx="8602003" cy="4925683"/>
          </a:xfrm>
          <a:noFill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1418" dirty="0"/>
              <a:t>Round trip times measured using Request-Response UDP frames</a:t>
            </a:r>
          </a:p>
          <a:p>
            <a:pPr>
              <a:lnSpc>
                <a:spcPct val="80000"/>
              </a:lnSpc>
            </a:pPr>
            <a:endParaRPr lang="en-US" sz="1418" dirty="0"/>
          </a:p>
          <a:p>
            <a:pPr>
              <a:lnSpc>
                <a:spcPct val="80000"/>
              </a:lnSpc>
            </a:pPr>
            <a:endParaRPr lang="en-US" sz="1418" dirty="0"/>
          </a:p>
          <a:p>
            <a:pPr>
              <a:lnSpc>
                <a:spcPct val="80000"/>
              </a:lnSpc>
            </a:pPr>
            <a:endParaRPr lang="en-US" sz="1418" dirty="0"/>
          </a:p>
          <a:p>
            <a:pPr>
              <a:lnSpc>
                <a:spcPct val="80000"/>
              </a:lnSpc>
            </a:pPr>
            <a:r>
              <a:rPr lang="en-US" sz="1418" dirty="0"/>
              <a:t>Latency as a function of frame size</a:t>
            </a:r>
          </a:p>
          <a:p>
            <a:pPr lvl="1">
              <a:lnSpc>
                <a:spcPct val="80000"/>
              </a:lnSpc>
            </a:pPr>
            <a:r>
              <a:rPr lang="en-US" sz="1283" dirty="0">
                <a:solidFill>
                  <a:srgbClr val="A50021"/>
                </a:solidFill>
              </a:rPr>
              <a:t>Slope is given by:</a:t>
            </a:r>
            <a:r>
              <a:rPr lang="en-US" sz="1283" dirty="0"/>
              <a:t> </a:t>
            </a:r>
          </a:p>
          <a:p>
            <a:pPr lvl="2">
              <a:lnSpc>
                <a:spcPct val="80000"/>
              </a:lnSpc>
            </a:pPr>
            <a:endParaRPr lang="en-US" sz="1283" dirty="0"/>
          </a:p>
          <a:p>
            <a:pPr lvl="2">
              <a:lnSpc>
                <a:spcPct val="80000"/>
              </a:lnSpc>
            </a:pPr>
            <a:endParaRPr lang="en-US" sz="1283" dirty="0"/>
          </a:p>
          <a:p>
            <a:pPr lvl="2">
              <a:lnSpc>
                <a:spcPct val="80000"/>
              </a:lnSpc>
            </a:pPr>
            <a:endParaRPr lang="en-US" sz="1283" dirty="0"/>
          </a:p>
          <a:p>
            <a:pPr lvl="2">
              <a:lnSpc>
                <a:spcPct val="80000"/>
              </a:lnSpc>
            </a:pPr>
            <a:r>
              <a:rPr lang="en-US" sz="1283" dirty="0" err="1"/>
              <a:t>Mem-mem</a:t>
            </a:r>
            <a:r>
              <a:rPr lang="en-US" sz="1283" dirty="0"/>
              <a:t> copy(s) + </a:t>
            </a:r>
            <a:r>
              <a:rPr lang="en-US" sz="1283" dirty="0" err="1"/>
              <a:t>pci</a:t>
            </a:r>
            <a:r>
              <a:rPr lang="en-US" sz="1283" dirty="0"/>
              <a:t> + Gig Ethernet + </a:t>
            </a:r>
            <a:r>
              <a:rPr lang="en-US" sz="1283" dirty="0" err="1"/>
              <a:t>pci</a:t>
            </a:r>
            <a:r>
              <a:rPr lang="en-US" sz="1283" dirty="0"/>
              <a:t> + </a:t>
            </a:r>
            <a:r>
              <a:rPr lang="en-US" sz="1283" dirty="0" err="1"/>
              <a:t>mem-mem</a:t>
            </a:r>
            <a:r>
              <a:rPr lang="en-US" sz="1283" dirty="0"/>
              <a:t> copy(s)</a:t>
            </a:r>
          </a:p>
          <a:p>
            <a:pPr lvl="2">
              <a:lnSpc>
                <a:spcPct val="80000"/>
              </a:lnSpc>
            </a:pPr>
            <a:endParaRPr lang="en-US" sz="1283" dirty="0"/>
          </a:p>
          <a:p>
            <a:pPr lvl="1">
              <a:lnSpc>
                <a:spcPct val="80000"/>
              </a:lnSpc>
            </a:pPr>
            <a:r>
              <a:rPr lang="en-US" sz="1283" dirty="0">
                <a:solidFill>
                  <a:srgbClr val="A50021"/>
                </a:solidFill>
              </a:rPr>
              <a:t>Intercept indicates:</a:t>
            </a:r>
            <a:r>
              <a:rPr lang="en-US" sz="1283" dirty="0"/>
              <a:t> processing times + HW latencies </a:t>
            </a:r>
          </a:p>
          <a:p>
            <a:pPr>
              <a:lnSpc>
                <a:spcPct val="80000"/>
              </a:lnSpc>
            </a:pPr>
            <a:endParaRPr lang="en-US" sz="1418" dirty="0" smtClean="0"/>
          </a:p>
          <a:p>
            <a:pPr>
              <a:lnSpc>
                <a:spcPct val="80000"/>
              </a:lnSpc>
            </a:pPr>
            <a:r>
              <a:rPr lang="en-US" sz="1418" dirty="0" smtClean="0"/>
              <a:t>Histograms </a:t>
            </a:r>
            <a:r>
              <a:rPr lang="en-US" sz="1418" dirty="0"/>
              <a:t>of ‘singleton’ latency measurements</a:t>
            </a:r>
          </a:p>
          <a:p>
            <a:pPr>
              <a:lnSpc>
                <a:spcPct val="80000"/>
              </a:lnSpc>
            </a:pPr>
            <a:endParaRPr lang="en-US" sz="1418" dirty="0" smtClean="0"/>
          </a:p>
          <a:p>
            <a:pPr>
              <a:lnSpc>
                <a:spcPct val="80000"/>
              </a:lnSpc>
            </a:pPr>
            <a:r>
              <a:rPr lang="en-US" sz="1418" dirty="0" smtClean="0"/>
              <a:t>Tells </a:t>
            </a:r>
            <a:r>
              <a:rPr lang="en-US" sz="1418" dirty="0"/>
              <a:t>us about:</a:t>
            </a:r>
          </a:p>
          <a:p>
            <a:pPr lvl="1">
              <a:lnSpc>
                <a:spcPct val="80000"/>
              </a:lnSpc>
            </a:pPr>
            <a:r>
              <a:rPr lang="en-US" sz="1283" dirty="0"/>
              <a:t>Behavior of the IP stack</a:t>
            </a:r>
          </a:p>
          <a:p>
            <a:pPr lvl="1">
              <a:lnSpc>
                <a:spcPct val="80000"/>
              </a:lnSpc>
            </a:pPr>
            <a:r>
              <a:rPr lang="en-US" sz="1283" dirty="0"/>
              <a:t>The way the HW operates</a:t>
            </a:r>
          </a:p>
          <a:p>
            <a:pPr lvl="1">
              <a:lnSpc>
                <a:spcPct val="80000"/>
              </a:lnSpc>
            </a:pPr>
            <a:r>
              <a:rPr lang="en-US" sz="1283" dirty="0"/>
              <a:t>Interrupt coalescence</a:t>
            </a:r>
          </a:p>
          <a:p>
            <a:pPr lvl="1">
              <a:lnSpc>
                <a:spcPct val="80000"/>
              </a:lnSpc>
            </a:pPr>
            <a:r>
              <a:rPr lang="en-GB" sz="1283" dirty="0"/>
              <a:t>Performance of the LAN / MAN / WAN</a:t>
            </a:r>
          </a:p>
          <a:p>
            <a:pPr marL="324720" lvl="1" indent="0">
              <a:lnSpc>
                <a:spcPct val="80000"/>
              </a:lnSpc>
              <a:buNone/>
            </a:pPr>
            <a:endParaRPr lang="en-US" sz="1283" dirty="0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293706" y="581634"/>
            <a:ext cx="4406045" cy="700390"/>
          </a:xfrm>
        </p:spPr>
        <p:txBody>
          <a:bodyPr>
            <a:normAutofit/>
          </a:bodyPr>
          <a:lstStyle/>
          <a:p>
            <a:r>
              <a:rPr lang="en-GB" sz="3200" b="0" dirty="0">
                <a:cs typeface="Arial" charset="0"/>
              </a:rPr>
              <a:t>Latency Measurements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969064" y="2974242"/>
          <a:ext cx="1478077" cy="646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Equation" r:id="rId3" imgW="1130300" imgH="457200" progId="Equation.3">
                  <p:embed/>
                </p:oleObj>
              </mc:Choice>
              <mc:Fallback>
                <p:oleObj name="Equation" r:id="rId3" imgW="1130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9064" y="2974242"/>
                        <a:ext cx="1478077" cy="6469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024996" y="2162019"/>
            <a:ext cx="3311015" cy="1231008"/>
            <a:chOff x="2505424" y="1841125"/>
            <a:chExt cx="5832629" cy="2075841"/>
          </a:xfrm>
        </p:grpSpPr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2631102" y="1848785"/>
              <a:ext cx="5706951" cy="2068181"/>
              <a:chOff x="1568" y="497"/>
              <a:chExt cx="3236" cy="1173"/>
            </a:xfrm>
          </p:grpSpPr>
          <p:sp>
            <p:nvSpPr>
              <p:cNvPr id="11" name="Line 5"/>
              <p:cNvSpPr>
                <a:spLocks noChangeShapeType="1"/>
              </p:cNvSpPr>
              <p:nvPr/>
            </p:nvSpPr>
            <p:spPr bwMode="auto">
              <a:xfrm>
                <a:off x="3873" y="747"/>
                <a:ext cx="0" cy="8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620"/>
              </a:p>
            </p:txBody>
          </p:sp>
          <p:sp>
            <p:nvSpPr>
              <p:cNvPr id="12" name="Line 6"/>
              <p:cNvSpPr>
                <a:spLocks noChangeShapeType="1"/>
              </p:cNvSpPr>
              <p:nvPr/>
            </p:nvSpPr>
            <p:spPr bwMode="auto">
              <a:xfrm>
                <a:off x="2371" y="742"/>
                <a:ext cx="0" cy="9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620"/>
              </a:p>
            </p:txBody>
          </p:sp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>
                <a:off x="2122" y="746"/>
                <a:ext cx="2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620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flipH="1">
                <a:off x="3869" y="958"/>
                <a:ext cx="2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620"/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4154" y="853"/>
                <a:ext cx="650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en-US" sz="878" b="1" dirty="0"/>
                  <a:t>Respond</a:t>
                </a:r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>
                <a:off x="2234" y="758"/>
                <a:ext cx="0" cy="581"/>
              </a:xfrm>
              <a:prstGeom prst="line">
                <a:avLst/>
              </a:prstGeom>
              <a:noFill/>
              <a:ln w="28575">
                <a:solidFill>
                  <a:srgbClr val="00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620"/>
              </a:p>
            </p:txBody>
          </p:sp>
          <p:sp>
            <p:nvSpPr>
              <p:cNvPr id="17" name="Text Box 12"/>
              <p:cNvSpPr txBox="1">
                <a:spLocks noChangeArrowheads="1"/>
              </p:cNvSpPr>
              <p:nvPr/>
            </p:nvSpPr>
            <p:spPr bwMode="auto">
              <a:xfrm>
                <a:off x="1568" y="682"/>
                <a:ext cx="602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en-US" sz="878" b="1" dirty="0"/>
                  <a:t>Request</a:t>
                </a:r>
              </a:p>
            </p:txBody>
          </p:sp>
          <p:sp>
            <p:nvSpPr>
              <p:cNvPr id="18" name="Text Box 15"/>
              <p:cNvSpPr txBox="1">
                <a:spLocks noChangeArrowheads="1"/>
              </p:cNvSpPr>
              <p:nvPr/>
            </p:nvSpPr>
            <p:spPr bwMode="auto">
              <a:xfrm flipH="1">
                <a:off x="2975" y="1473"/>
                <a:ext cx="434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en-US" sz="878" b="1" dirty="0"/>
                  <a:t>●●●</a:t>
                </a:r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>
                <a:off x="3873" y="936"/>
                <a:ext cx="2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620"/>
              </a:p>
            </p:txBody>
          </p:sp>
          <p:sp>
            <p:nvSpPr>
              <p:cNvPr id="20" name="AutoShape 17"/>
              <p:cNvSpPr>
                <a:spLocks noChangeArrowheads="1"/>
              </p:cNvSpPr>
              <p:nvPr/>
            </p:nvSpPr>
            <p:spPr bwMode="auto">
              <a:xfrm rot="5400000" flipH="1">
                <a:off x="2927" y="397"/>
                <a:ext cx="387" cy="1503"/>
              </a:xfrm>
              <a:prstGeom prst="parallelogram">
                <a:avLst>
                  <a:gd name="adj" fmla="val 39556"/>
                </a:avLst>
              </a:prstGeom>
              <a:solidFill>
                <a:srgbClr val="0066FF"/>
              </a:solid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620"/>
              </a:p>
            </p:txBody>
          </p:sp>
          <p:sp>
            <p:nvSpPr>
              <p:cNvPr id="21" name="AutoShape 18"/>
              <p:cNvSpPr>
                <a:spLocks noChangeArrowheads="1"/>
              </p:cNvSpPr>
              <p:nvPr/>
            </p:nvSpPr>
            <p:spPr bwMode="auto">
              <a:xfrm rot="16200000">
                <a:off x="3030" y="92"/>
                <a:ext cx="190" cy="1497"/>
              </a:xfrm>
              <a:prstGeom prst="parallelogram">
                <a:avLst>
                  <a:gd name="adj" fmla="val 75509"/>
                </a:avLst>
              </a:prstGeom>
              <a:solidFill>
                <a:srgbClr val="00FFFF"/>
              </a:solid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620"/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 flipH="1">
                <a:off x="2117" y="1340"/>
                <a:ext cx="2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620"/>
              </a:p>
            </p:txBody>
          </p:sp>
          <p:sp>
            <p:nvSpPr>
              <p:cNvPr id="23" name="Text Box 30"/>
              <p:cNvSpPr txBox="1">
                <a:spLocks noChangeArrowheads="1"/>
              </p:cNvSpPr>
              <p:nvPr/>
            </p:nvSpPr>
            <p:spPr bwMode="auto">
              <a:xfrm>
                <a:off x="3908" y="1473"/>
                <a:ext cx="485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en-US" sz="878" b="1" dirty="0"/>
                  <a:t>Time </a:t>
                </a:r>
              </a:p>
            </p:txBody>
          </p:sp>
          <p:sp>
            <p:nvSpPr>
              <p:cNvPr id="24" name="Text Box 32"/>
              <p:cNvSpPr txBox="1">
                <a:spLocks noChangeArrowheads="1"/>
              </p:cNvSpPr>
              <p:nvPr/>
            </p:nvSpPr>
            <p:spPr bwMode="auto">
              <a:xfrm>
                <a:off x="1695" y="943"/>
                <a:ext cx="715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en-US" sz="878" b="1" dirty="0"/>
                  <a:t>Latency</a:t>
                </a:r>
              </a:p>
            </p:txBody>
          </p:sp>
          <p:sp>
            <p:nvSpPr>
              <p:cNvPr id="25" name="Text Box 34"/>
              <p:cNvSpPr txBox="1">
                <a:spLocks noChangeArrowheads="1"/>
              </p:cNvSpPr>
              <p:nvPr/>
            </p:nvSpPr>
            <p:spPr bwMode="auto">
              <a:xfrm>
                <a:off x="1949" y="497"/>
                <a:ext cx="85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en-US" sz="878" b="1" dirty="0" err="1"/>
                  <a:t>udpmon_req</a:t>
                </a:r>
                <a:endParaRPr lang="en-US" sz="878" b="1" dirty="0"/>
              </a:p>
              <a:p>
                <a:pPr algn="l" eaLnBrk="0" hangingPunct="0"/>
                <a:endParaRPr lang="en-US" sz="878" b="1" dirty="0"/>
              </a:p>
            </p:txBody>
          </p:sp>
        </p:grpSp>
        <p:sp>
          <p:nvSpPr>
            <p:cNvPr id="9" name="Text Box 34"/>
            <p:cNvSpPr txBox="1">
              <a:spLocks noChangeArrowheads="1"/>
            </p:cNvSpPr>
            <p:nvPr/>
          </p:nvSpPr>
          <p:spPr bwMode="auto">
            <a:xfrm>
              <a:off x="6175771" y="1841125"/>
              <a:ext cx="1658883" cy="36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878" b="1" dirty="0" err="1"/>
                <a:t>udpmon_resp</a:t>
              </a:r>
              <a:endParaRPr lang="en-US" sz="878" b="1" dirty="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2505424" y="3174677"/>
              <a:ext cx="1499046" cy="317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878" b="1" dirty="0"/>
                <a:t>Response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412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9106" y="443526"/>
            <a:ext cx="7177303" cy="483268"/>
          </a:xfrm>
        </p:spPr>
        <p:txBody>
          <a:bodyPr>
            <a:normAutofit fontScale="90000"/>
          </a:bodyPr>
          <a:lstStyle/>
          <a:p>
            <a:r>
              <a:rPr lang="en-GB" sz="3600" b="0" dirty="0">
                <a:cs typeface="Arial" charset="0"/>
              </a:rPr>
              <a:t>Achievable UDP Throughput Measurements</a:t>
            </a:r>
            <a:r>
              <a:rPr lang="en-GB" sz="3200" b="0" dirty="0">
                <a:cs typeface="Arial" charset="0"/>
              </a:rPr>
              <a:t> 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106" y="1438487"/>
            <a:ext cx="8463064" cy="4832917"/>
          </a:xfrm>
        </p:spPr>
        <p:txBody>
          <a:bodyPr>
            <a:normAutofit/>
          </a:bodyPr>
          <a:lstStyle/>
          <a:p>
            <a:r>
              <a:rPr lang="en-US" sz="1800" dirty="0"/>
              <a:t>Send a controlled stream of UDP frames spaced at regular intervals with</a:t>
            </a:r>
            <a:br>
              <a:rPr lang="en-US" sz="1800" dirty="0"/>
            </a:br>
            <a:r>
              <a:rPr lang="en-US" sz="1800" dirty="0"/>
              <a:t>64 bit sequence numbers &amp; send time stamp. Record the packet receive time. </a:t>
            </a:r>
          </a:p>
          <a:p>
            <a:endParaRPr lang="en-GB" sz="1800" dirty="0"/>
          </a:p>
          <a:p>
            <a:endParaRPr lang="en-GB" sz="1800" dirty="0"/>
          </a:p>
        </p:txBody>
      </p:sp>
      <p:grpSp>
        <p:nvGrpSpPr>
          <p:cNvPr id="152580" name="Group 4"/>
          <p:cNvGrpSpPr>
            <a:grpSpLocks/>
          </p:cNvGrpSpPr>
          <p:nvPr/>
        </p:nvGrpSpPr>
        <p:grpSpPr bwMode="auto">
          <a:xfrm>
            <a:off x="1936507" y="5054300"/>
            <a:ext cx="5351219" cy="1201028"/>
            <a:chOff x="722" y="2893"/>
            <a:chExt cx="4869" cy="1009"/>
          </a:xfrm>
        </p:grpSpPr>
        <p:sp>
          <p:nvSpPr>
            <p:cNvPr id="152581" name="Line 5"/>
            <p:cNvSpPr>
              <a:spLocks noChangeShapeType="1"/>
            </p:cNvSpPr>
            <p:nvPr/>
          </p:nvSpPr>
          <p:spPr bwMode="auto">
            <a:xfrm>
              <a:off x="722" y="3464"/>
              <a:ext cx="467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82" name="Rectangle 6"/>
            <p:cNvSpPr>
              <a:spLocks noChangeArrowheads="1"/>
            </p:cNvSpPr>
            <p:nvPr/>
          </p:nvSpPr>
          <p:spPr bwMode="auto">
            <a:xfrm>
              <a:off x="883" y="3363"/>
              <a:ext cx="525" cy="101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83" name="Line 7"/>
            <p:cNvSpPr>
              <a:spLocks noChangeShapeType="1"/>
            </p:cNvSpPr>
            <p:nvPr/>
          </p:nvSpPr>
          <p:spPr bwMode="auto">
            <a:xfrm>
              <a:off x="883" y="2960"/>
              <a:ext cx="0" cy="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84" name="Line 8"/>
            <p:cNvSpPr>
              <a:spLocks noChangeShapeType="1"/>
            </p:cNvSpPr>
            <p:nvPr/>
          </p:nvSpPr>
          <p:spPr bwMode="auto">
            <a:xfrm>
              <a:off x="5161" y="2966"/>
              <a:ext cx="0" cy="5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85" name="Line 9"/>
            <p:cNvSpPr>
              <a:spLocks noChangeShapeType="1"/>
            </p:cNvSpPr>
            <p:nvPr/>
          </p:nvSpPr>
          <p:spPr bwMode="auto">
            <a:xfrm>
              <a:off x="1812" y="3209"/>
              <a:ext cx="0" cy="6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86" name="Rectangle 10"/>
            <p:cNvSpPr>
              <a:spLocks noChangeArrowheads="1"/>
            </p:cNvSpPr>
            <p:nvPr/>
          </p:nvSpPr>
          <p:spPr bwMode="auto">
            <a:xfrm>
              <a:off x="2749" y="3365"/>
              <a:ext cx="525" cy="101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87" name="Rectangle 11"/>
            <p:cNvSpPr>
              <a:spLocks noChangeArrowheads="1"/>
            </p:cNvSpPr>
            <p:nvPr/>
          </p:nvSpPr>
          <p:spPr bwMode="auto">
            <a:xfrm>
              <a:off x="1812" y="3360"/>
              <a:ext cx="525" cy="101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88" name="Rectangle 12"/>
            <p:cNvSpPr>
              <a:spLocks noChangeArrowheads="1"/>
            </p:cNvSpPr>
            <p:nvPr/>
          </p:nvSpPr>
          <p:spPr bwMode="auto">
            <a:xfrm>
              <a:off x="4636" y="3365"/>
              <a:ext cx="525" cy="101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89" name="Line 13"/>
            <p:cNvSpPr>
              <a:spLocks noChangeShapeType="1"/>
            </p:cNvSpPr>
            <p:nvPr/>
          </p:nvSpPr>
          <p:spPr bwMode="auto">
            <a:xfrm>
              <a:off x="905" y="2964"/>
              <a:ext cx="4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90" name="Line 14"/>
            <p:cNvSpPr>
              <a:spLocks noChangeShapeType="1"/>
            </p:cNvSpPr>
            <p:nvPr/>
          </p:nvSpPr>
          <p:spPr bwMode="auto">
            <a:xfrm>
              <a:off x="1408" y="3209"/>
              <a:ext cx="0" cy="2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91" name="Text Box 15"/>
            <p:cNvSpPr txBox="1">
              <a:spLocks noChangeArrowheads="1"/>
            </p:cNvSpPr>
            <p:nvPr/>
          </p:nvSpPr>
          <p:spPr bwMode="auto">
            <a:xfrm>
              <a:off x="850" y="3104"/>
              <a:ext cx="61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n bytes</a:t>
              </a:r>
            </a:p>
          </p:txBody>
        </p:sp>
        <p:sp>
          <p:nvSpPr>
            <p:cNvPr id="152592" name="Text Box 16"/>
            <p:cNvSpPr txBox="1">
              <a:spLocks noChangeArrowheads="1"/>
            </p:cNvSpPr>
            <p:nvPr/>
          </p:nvSpPr>
          <p:spPr bwMode="auto">
            <a:xfrm>
              <a:off x="2469" y="2893"/>
              <a:ext cx="1341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Arial" panose="020B0604020202020204" pitchFamily="34" charset="0"/>
                  <a:cs typeface="Arial" panose="020B0604020202020204" pitchFamily="34" charset="0"/>
                </a:rPr>
                <a:t>Number of packets</a:t>
              </a:r>
            </a:p>
          </p:txBody>
        </p:sp>
        <p:sp>
          <p:nvSpPr>
            <p:cNvPr id="152593" name="Line 17"/>
            <p:cNvSpPr>
              <a:spLocks noChangeShapeType="1"/>
            </p:cNvSpPr>
            <p:nvPr/>
          </p:nvSpPr>
          <p:spPr bwMode="auto">
            <a:xfrm>
              <a:off x="900" y="3780"/>
              <a:ext cx="9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94" name="Text Box 18"/>
            <p:cNvSpPr txBox="1">
              <a:spLocks noChangeArrowheads="1"/>
            </p:cNvSpPr>
            <p:nvPr/>
          </p:nvSpPr>
          <p:spPr bwMode="auto">
            <a:xfrm>
              <a:off x="1063" y="3669"/>
              <a:ext cx="746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Arial" panose="020B0604020202020204" pitchFamily="34" charset="0"/>
                  <a:cs typeface="Arial" panose="020B0604020202020204" pitchFamily="34" charset="0"/>
                </a:rPr>
                <a:t>Wait time</a:t>
              </a:r>
            </a:p>
          </p:txBody>
        </p:sp>
        <p:sp>
          <p:nvSpPr>
            <p:cNvPr id="152595" name="Text Box 19"/>
            <p:cNvSpPr txBox="1">
              <a:spLocks noChangeArrowheads="1"/>
            </p:cNvSpPr>
            <p:nvPr/>
          </p:nvSpPr>
          <p:spPr bwMode="auto">
            <a:xfrm>
              <a:off x="5159" y="3592"/>
              <a:ext cx="43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152596" name="Text Box 20"/>
            <p:cNvSpPr txBox="1">
              <a:spLocks noChangeArrowheads="1"/>
            </p:cNvSpPr>
            <p:nvPr/>
          </p:nvSpPr>
          <p:spPr bwMode="auto">
            <a:xfrm>
              <a:off x="3788" y="3254"/>
              <a:ext cx="36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solidFill>
                    <a:srgbClr val="CC0066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18" charset="2"/>
                </a:rPr>
                <a:t></a:t>
              </a:r>
              <a:endParaRPr lang="en-GB" sz="120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2597" name="Group 21"/>
          <p:cNvGrpSpPr>
            <a:grpSpLocks/>
          </p:cNvGrpSpPr>
          <p:nvPr/>
        </p:nvGrpSpPr>
        <p:grpSpPr bwMode="auto">
          <a:xfrm>
            <a:off x="1472184" y="2133958"/>
            <a:ext cx="6903695" cy="2812024"/>
            <a:chOff x="620" y="1011"/>
            <a:chExt cx="5452" cy="2106"/>
          </a:xfrm>
        </p:grpSpPr>
        <p:sp>
          <p:nvSpPr>
            <p:cNvPr id="152598" name="Line 22"/>
            <p:cNvSpPr>
              <a:spLocks noChangeShapeType="1"/>
            </p:cNvSpPr>
            <p:nvPr/>
          </p:nvSpPr>
          <p:spPr bwMode="auto">
            <a:xfrm flipH="1">
              <a:off x="1916" y="1213"/>
              <a:ext cx="0" cy="16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99" name="Line 23"/>
            <p:cNvSpPr>
              <a:spLocks noChangeShapeType="1"/>
            </p:cNvSpPr>
            <p:nvPr/>
          </p:nvSpPr>
          <p:spPr bwMode="auto">
            <a:xfrm>
              <a:off x="1859" y="1213"/>
              <a:ext cx="2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00" name="Line 24"/>
            <p:cNvSpPr>
              <a:spLocks noChangeShapeType="1"/>
            </p:cNvSpPr>
            <p:nvPr/>
          </p:nvSpPr>
          <p:spPr bwMode="auto">
            <a:xfrm flipH="1">
              <a:off x="3471" y="1328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01" name="Line 25"/>
            <p:cNvSpPr>
              <a:spLocks noChangeShapeType="1"/>
            </p:cNvSpPr>
            <p:nvPr/>
          </p:nvSpPr>
          <p:spPr bwMode="auto">
            <a:xfrm flipH="1">
              <a:off x="1916" y="1328"/>
              <a:ext cx="1555" cy="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02" name="Line 26"/>
            <p:cNvSpPr>
              <a:spLocks noChangeShapeType="1"/>
            </p:cNvSpPr>
            <p:nvPr/>
          </p:nvSpPr>
          <p:spPr bwMode="auto">
            <a:xfrm flipH="1" flipV="1">
              <a:off x="2146" y="1213"/>
              <a:ext cx="1556" cy="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03" name="Text Box 27"/>
            <p:cNvSpPr txBox="1">
              <a:spLocks noChangeArrowheads="1"/>
            </p:cNvSpPr>
            <p:nvPr/>
          </p:nvSpPr>
          <p:spPr bwMode="auto">
            <a:xfrm>
              <a:off x="736" y="1115"/>
              <a:ext cx="1099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Zero stats set concurrent lockout</a:t>
              </a:r>
            </a:p>
          </p:txBody>
        </p:sp>
        <p:sp>
          <p:nvSpPr>
            <p:cNvPr id="152604" name="Text Box 28"/>
            <p:cNvSpPr txBox="1">
              <a:spLocks noChangeArrowheads="1"/>
            </p:cNvSpPr>
            <p:nvPr/>
          </p:nvSpPr>
          <p:spPr bwMode="auto">
            <a:xfrm>
              <a:off x="3759" y="1213"/>
              <a:ext cx="709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OK done</a:t>
              </a:r>
            </a:p>
          </p:txBody>
        </p:sp>
        <p:sp>
          <p:nvSpPr>
            <p:cNvPr id="152605" name="Line 29"/>
            <p:cNvSpPr>
              <a:spLocks noChangeShapeType="1"/>
            </p:cNvSpPr>
            <p:nvPr/>
          </p:nvSpPr>
          <p:spPr bwMode="auto">
            <a:xfrm>
              <a:off x="1859" y="1443"/>
              <a:ext cx="2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06" name="Line 30"/>
            <p:cNvSpPr>
              <a:spLocks noChangeShapeType="1"/>
            </p:cNvSpPr>
            <p:nvPr/>
          </p:nvSpPr>
          <p:spPr bwMode="auto">
            <a:xfrm>
              <a:off x="1859" y="1501"/>
              <a:ext cx="2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07" name="Line 31"/>
            <p:cNvSpPr>
              <a:spLocks noChangeShapeType="1"/>
            </p:cNvSpPr>
            <p:nvPr/>
          </p:nvSpPr>
          <p:spPr bwMode="auto">
            <a:xfrm>
              <a:off x="1859" y="1846"/>
              <a:ext cx="2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08" name="Text Box 32"/>
            <p:cNvSpPr txBox="1">
              <a:spLocks noChangeArrowheads="1"/>
            </p:cNvSpPr>
            <p:nvPr/>
          </p:nvSpPr>
          <p:spPr bwMode="auto">
            <a:xfrm>
              <a:off x="1916" y="1616"/>
              <a:ext cx="34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>
                  <a:latin typeface="Arial" panose="020B0604020202020204" pitchFamily="34" charset="0"/>
                  <a:cs typeface="Arial" panose="020B0604020202020204" pitchFamily="34" charset="0"/>
                </a:rPr>
                <a:t>●●●</a:t>
              </a:r>
            </a:p>
          </p:txBody>
        </p:sp>
        <p:sp>
          <p:nvSpPr>
            <p:cNvPr id="152609" name="Line 33"/>
            <p:cNvSpPr>
              <a:spLocks noChangeShapeType="1"/>
            </p:cNvSpPr>
            <p:nvPr/>
          </p:nvSpPr>
          <p:spPr bwMode="auto">
            <a:xfrm>
              <a:off x="1859" y="2192"/>
              <a:ext cx="2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10" name="Line 34"/>
            <p:cNvSpPr>
              <a:spLocks noChangeShapeType="1"/>
            </p:cNvSpPr>
            <p:nvPr/>
          </p:nvSpPr>
          <p:spPr bwMode="auto">
            <a:xfrm flipH="1">
              <a:off x="3471" y="2307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11" name="Line 35"/>
            <p:cNvSpPr>
              <a:spLocks noChangeShapeType="1"/>
            </p:cNvSpPr>
            <p:nvPr/>
          </p:nvSpPr>
          <p:spPr bwMode="auto">
            <a:xfrm flipH="1">
              <a:off x="1916" y="2307"/>
              <a:ext cx="1555" cy="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12" name="Line 36"/>
            <p:cNvSpPr>
              <a:spLocks noChangeShapeType="1"/>
            </p:cNvSpPr>
            <p:nvPr/>
          </p:nvSpPr>
          <p:spPr bwMode="auto">
            <a:xfrm flipH="1" flipV="1">
              <a:off x="2146" y="2192"/>
              <a:ext cx="1556" cy="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13" name="Text Box 37"/>
            <p:cNvSpPr txBox="1">
              <a:spLocks noChangeArrowheads="1"/>
            </p:cNvSpPr>
            <p:nvPr/>
          </p:nvSpPr>
          <p:spPr bwMode="auto">
            <a:xfrm>
              <a:off x="696" y="2134"/>
              <a:ext cx="1139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Get remote statistics</a:t>
              </a:r>
            </a:p>
          </p:txBody>
        </p:sp>
        <p:sp>
          <p:nvSpPr>
            <p:cNvPr id="152614" name="Text Box 38"/>
            <p:cNvSpPr txBox="1">
              <a:spLocks noChangeArrowheads="1"/>
            </p:cNvSpPr>
            <p:nvPr/>
          </p:nvSpPr>
          <p:spPr bwMode="auto">
            <a:xfrm>
              <a:off x="3903" y="2172"/>
              <a:ext cx="2169" cy="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Send statistics back:</a:t>
              </a:r>
            </a:p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	No. received</a:t>
              </a:r>
            </a:p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	No. lost + loss pattern</a:t>
              </a:r>
            </a:p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	No. out-of-order</a:t>
              </a:r>
            </a:p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	No. lost in network</a:t>
              </a:r>
            </a:p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	CPU load</a:t>
              </a:r>
            </a:p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	No. interrupts &amp; SNMP</a:t>
              </a:r>
            </a:p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Tx</a:t>
              </a:r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, Rx times &amp; 1-way delay</a:t>
              </a:r>
            </a:p>
          </p:txBody>
        </p:sp>
        <p:sp>
          <p:nvSpPr>
            <p:cNvPr id="152615" name="Text Box 39"/>
            <p:cNvSpPr txBox="1">
              <a:spLocks noChangeArrowheads="1"/>
            </p:cNvSpPr>
            <p:nvPr/>
          </p:nvSpPr>
          <p:spPr bwMode="auto">
            <a:xfrm>
              <a:off x="620" y="1458"/>
              <a:ext cx="1065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Send data frames at regular intervals</a:t>
              </a:r>
            </a:p>
          </p:txBody>
        </p:sp>
        <p:sp>
          <p:nvSpPr>
            <p:cNvPr id="152616" name="Line 40"/>
            <p:cNvSpPr>
              <a:spLocks noChangeShapeType="1"/>
            </p:cNvSpPr>
            <p:nvPr/>
          </p:nvSpPr>
          <p:spPr bwMode="auto">
            <a:xfrm>
              <a:off x="3534" y="1501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17" name="Line 41"/>
            <p:cNvSpPr>
              <a:spLocks noChangeShapeType="1"/>
            </p:cNvSpPr>
            <p:nvPr/>
          </p:nvSpPr>
          <p:spPr bwMode="auto">
            <a:xfrm>
              <a:off x="3534" y="1568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18" name="Text Box 42"/>
            <p:cNvSpPr txBox="1">
              <a:spLocks noChangeArrowheads="1"/>
            </p:cNvSpPr>
            <p:nvPr/>
          </p:nvSpPr>
          <p:spPr bwMode="auto">
            <a:xfrm>
              <a:off x="3384" y="1760"/>
              <a:ext cx="34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>
                  <a:latin typeface="Arial" panose="020B0604020202020204" pitchFamily="34" charset="0"/>
                  <a:cs typeface="Arial" panose="020B0604020202020204" pitchFamily="34" charset="0"/>
                </a:rPr>
                <a:t>●●●</a:t>
              </a:r>
            </a:p>
          </p:txBody>
        </p:sp>
        <p:sp>
          <p:nvSpPr>
            <p:cNvPr id="152619" name="Line 43"/>
            <p:cNvSpPr>
              <a:spLocks noChangeShapeType="1"/>
            </p:cNvSpPr>
            <p:nvPr/>
          </p:nvSpPr>
          <p:spPr bwMode="auto">
            <a:xfrm>
              <a:off x="3538" y="2057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20" name="Line 44"/>
            <p:cNvSpPr>
              <a:spLocks noChangeShapeType="1"/>
            </p:cNvSpPr>
            <p:nvPr/>
          </p:nvSpPr>
          <p:spPr bwMode="auto">
            <a:xfrm>
              <a:off x="3543" y="2153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21" name="Line 45"/>
            <p:cNvSpPr>
              <a:spLocks noChangeShapeType="1"/>
            </p:cNvSpPr>
            <p:nvPr/>
          </p:nvSpPr>
          <p:spPr bwMode="auto">
            <a:xfrm>
              <a:off x="1768" y="1443"/>
              <a:ext cx="0" cy="42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22" name="Line 46"/>
            <p:cNvSpPr>
              <a:spLocks noChangeShapeType="1"/>
            </p:cNvSpPr>
            <p:nvPr/>
          </p:nvSpPr>
          <p:spPr bwMode="auto">
            <a:xfrm>
              <a:off x="3946" y="1481"/>
              <a:ext cx="6" cy="67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23" name="AutoShape 47"/>
            <p:cNvSpPr>
              <a:spLocks/>
            </p:cNvSpPr>
            <p:nvPr/>
          </p:nvSpPr>
          <p:spPr bwMode="auto">
            <a:xfrm>
              <a:off x="664" y="1914"/>
              <a:ext cx="782" cy="209"/>
            </a:xfrm>
            <a:prstGeom prst="callout2">
              <a:avLst>
                <a:gd name="adj1" fmla="val 38505"/>
                <a:gd name="adj2" fmla="val 100000"/>
                <a:gd name="adj3" fmla="val 38505"/>
                <a:gd name="adj4" fmla="val 121528"/>
                <a:gd name="adj5" fmla="val -114972"/>
                <a:gd name="adj6" fmla="val 14333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Time to send</a:t>
              </a:r>
            </a:p>
          </p:txBody>
        </p:sp>
        <p:sp>
          <p:nvSpPr>
            <p:cNvPr id="152624" name="AutoShape 48"/>
            <p:cNvSpPr>
              <a:spLocks/>
            </p:cNvSpPr>
            <p:nvPr/>
          </p:nvSpPr>
          <p:spPr bwMode="auto">
            <a:xfrm>
              <a:off x="4330" y="1912"/>
              <a:ext cx="964" cy="206"/>
            </a:xfrm>
            <a:prstGeom prst="callout2">
              <a:avLst>
                <a:gd name="adj1" fmla="val 35120"/>
                <a:gd name="adj2" fmla="val 0"/>
                <a:gd name="adj3" fmla="val 35120"/>
                <a:gd name="adj4" fmla="val -20722"/>
                <a:gd name="adj5" fmla="val -45852"/>
                <a:gd name="adj6" fmla="val -4166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Time to receive</a:t>
              </a:r>
            </a:p>
          </p:txBody>
        </p:sp>
        <p:sp>
          <p:nvSpPr>
            <p:cNvPr id="152625" name="AutoShape 49"/>
            <p:cNvSpPr>
              <a:spLocks/>
            </p:cNvSpPr>
            <p:nvPr/>
          </p:nvSpPr>
          <p:spPr bwMode="auto">
            <a:xfrm>
              <a:off x="4330" y="1577"/>
              <a:ext cx="1002" cy="224"/>
            </a:xfrm>
            <a:prstGeom prst="callout2">
              <a:avLst>
                <a:gd name="adj1" fmla="val 32144"/>
                <a:gd name="adj2" fmla="val 0"/>
                <a:gd name="adj3" fmla="val 32144"/>
                <a:gd name="adj4" fmla="val -25435"/>
                <a:gd name="adj5" fmla="val -22319"/>
                <a:gd name="adj6" fmla="val -51194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Inter-packet time</a:t>
              </a:r>
            </a:p>
            <a:p>
              <a:pPr algn="l" eaLnBrk="0" hangingPunct="0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(Histogram)</a:t>
              </a:r>
            </a:p>
          </p:txBody>
        </p:sp>
        <p:sp>
          <p:nvSpPr>
            <p:cNvPr id="152626" name="Line 50"/>
            <p:cNvSpPr>
              <a:spLocks noChangeShapeType="1"/>
            </p:cNvSpPr>
            <p:nvPr/>
          </p:nvSpPr>
          <p:spPr bwMode="auto">
            <a:xfrm>
              <a:off x="3850" y="1481"/>
              <a:ext cx="0" cy="9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27" name="Line 51"/>
            <p:cNvSpPr>
              <a:spLocks noChangeShapeType="1"/>
            </p:cNvSpPr>
            <p:nvPr/>
          </p:nvSpPr>
          <p:spPr bwMode="auto">
            <a:xfrm>
              <a:off x="1859" y="2504"/>
              <a:ext cx="2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28" name="Line 52"/>
            <p:cNvSpPr>
              <a:spLocks noChangeShapeType="1"/>
            </p:cNvSpPr>
            <p:nvPr/>
          </p:nvSpPr>
          <p:spPr bwMode="auto">
            <a:xfrm flipH="1">
              <a:off x="3471" y="2619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29" name="Line 53"/>
            <p:cNvSpPr>
              <a:spLocks noChangeShapeType="1"/>
            </p:cNvSpPr>
            <p:nvPr/>
          </p:nvSpPr>
          <p:spPr bwMode="auto">
            <a:xfrm flipH="1">
              <a:off x="1916" y="2619"/>
              <a:ext cx="1555" cy="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30" name="Line 54"/>
            <p:cNvSpPr>
              <a:spLocks noChangeShapeType="1"/>
            </p:cNvSpPr>
            <p:nvPr/>
          </p:nvSpPr>
          <p:spPr bwMode="auto">
            <a:xfrm flipH="1" flipV="1">
              <a:off x="2146" y="2504"/>
              <a:ext cx="1556" cy="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31" name="Text Box 55"/>
            <p:cNvSpPr txBox="1">
              <a:spLocks noChangeArrowheads="1"/>
            </p:cNvSpPr>
            <p:nvPr/>
          </p:nvSpPr>
          <p:spPr bwMode="auto">
            <a:xfrm>
              <a:off x="853" y="2446"/>
              <a:ext cx="982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>
                  <a:latin typeface="Arial" panose="020B0604020202020204" pitchFamily="34" charset="0"/>
                  <a:cs typeface="Arial" panose="020B0604020202020204" pitchFamily="34" charset="0"/>
                </a:rPr>
                <a:t>Signal end of test</a:t>
              </a:r>
            </a:p>
          </p:txBody>
        </p:sp>
        <p:sp>
          <p:nvSpPr>
            <p:cNvPr id="152632" name="Text Box 56"/>
            <p:cNvSpPr txBox="1">
              <a:spLocks noChangeArrowheads="1"/>
            </p:cNvSpPr>
            <p:nvPr/>
          </p:nvSpPr>
          <p:spPr bwMode="auto">
            <a:xfrm>
              <a:off x="3809" y="2563"/>
              <a:ext cx="5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>
                  <a:latin typeface="Arial" panose="020B0604020202020204" pitchFamily="34" charset="0"/>
                  <a:cs typeface="Arial" panose="020B0604020202020204" pitchFamily="34" charset="0"/>
                </a:rPr>
                <a:t>OK done</a:t>
              </a:r>
            </a:p>
          </p:txBody>
        </p:sp>
        <p:sp>
          <p:nvSpPr>
            <p:cNvPr id="152633" name="Line 57"/>
            <p:cNvSpPr>
              <a:spLocks noChangeShapeType="1"/>
            </p:cNvSpPr>
            <p:nvPr/>
          </p:nvSpPr>
          <p:spPr bwMode="auto">
            <a:xfrm flipH="1">
              <a:off x="3710" y="1227"/>
              <a:ext cx="0" cy="16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34" name="Text Box 58"/>
            <p:cNvSpPr txBox="1">
              <a:spLocks noChangeArrowheads="1"/>
            </p:cNvSpPr>
            <p:nvPr/>
          </p:nvSpPr>
          <p:spPr bwMode="auto">
            <a:xfrm>
              <a:off x="1512" y="2804"/>
              <a:ext cx="5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152635" name="Text Box 59"/>
            <p:cNvSpPr txBox="1">
              <a:spLocks noChangeArrowheads="1"/>
            </p:cNvSpPr>
            <p:nvPr/>
          </p:nvSpPr>
          <p:spPr bwMode="auto">
            <a:xfrm>
              <a:off x="1682" y="1011"/>
              <a:ext cx="5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b="1">
                  <a:latin typeface="Arial" panose="020B0604020202020204" pitchFamily="34" charset="0"/>
                  <a:cs typeface="Arial" panose="020B0604020202020204" pitchFamily="34" charset="0"/>
                </a:rPr>
                <a:t>Sender</a:t>
              </a:r>
            </a:p>
          </p:txBody>
        </p:sp>
        <p:sp>
          <p:nvSpPr>
            <p:cNvPr id="152636" name="Text Box 60"/>
            <p:cNvSpPr txBox="1">
              <a:spLocks noChangeArrowheads="1"/>
            </p:cNvSpPr>
            <p:nvPr/>
          </p:nvSpPr>
          <p:spPr bwMode="auto">
            <a:xfrm>
              <a:off x="3429" y="1012"/>
              <a:ext cx="79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Receiver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259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623" y="438736"/>
            <a:ext cx="6371280" cy="648072"/>
          </a:xfrm>
        </p:spPr>
        <p:txBody>
          <a:bodyPr/>
          <a:lstStyle/>
          <a:p>
            <a:r>
              <a:rPr lang="en-GB" sz="3200" b="0" dirty="0"/>
              <a:t>What </a:t>
            </a:r>
            <a:r>
              <a:rPr lang="en-GB" sz="3200" b="0" dirty="0" err="1"/>
              <a:t>udpmon</a:t>
            </a:r>
            <a:r>
              <a:rPr lang="en-GB" sz="3200" b="0" dirty="0"/>
              <a:t>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623" y="1544128"/>
            <a:ext cx="8312803" cy="473590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ko-KR" dirty="0">
                <a:ea typeface="Gulim" pitchFamily="34" charset="-127"/>
              </a:rPr>
              <a:t>Packets </a:t>
            </a:r>
          </a:p>
          <a:p>
            <a:pPr lvl="1">
              <a:lnSpc>
                <a:spcPct val="80000"/>
              </a:lnSpc>
            </a:pPr>
            <a:r>
              <a:rPr lang="en-GB" altLang="ko-KR" sz="2000" dirty="0" err="1">
                <a:ea typeface="Gulim" pitchFamily="34" charset="-127"/>
              </a:rPr>
              <a:t>Num</a:t>
            </a:r>
            <a:r>
              <a:rPr lang="en-GB" altLang="ko-KR" sz="2000" dirty="0">
                <a:ea typeface="Gulim" pitchFamily="34" charset="-127"/>
              </a:rPr>
              <a:t> received</a:t>
            </a:r>
          </a:p>
          <a:p>
            <a:pPr lvl="1">
              <a:lnSpc>
                <a:spcPct val="80000"/>
              </a:lnSpc>
            </a:pPr>
            <a:r>
              <a:rPr lang="en-GB" altLang="ko-KR" sz="2000" dirty="0" err="1">
                <a:ea typeface="Gulim" pitchFamily="34" charset="-127"/>
              </a:rPr>
              <a:t>Num</a:t>
            </a:r>
            <a:r>
              <a:rPr lang="en-GB" altLang="ko-KR" sz="2000" dirty="0">
                <a:ea typeface="Gulim" pitchFamily="34" charset="-127"/>
              </a:rPr>
              <a:t> lost: in network, in total</a:t>
            </a:r>
          </a:p>
          <a:p>
            <a:pPr lvl="2">
              <a:lnSpc>
                <a:spcPct val="80000"/>
              </a:lnSpc>
            </a:pPr>
            <a:r>
              <a:rPr lang="en-GB" altLang="ko-KR" sz="2000" dirty="0">
                <a:ea typeface="Gulim" pitchFamily="34" charset="-127"/>
              </a:rPr>
              <a:t>Also: loss pattern</a:t>
            </a:r>
          </a:p>
          <a:p>
            <a:pPr lvl="1">
              <a:lnSpc>
                <a:spcPct val="80000"/>
              </a:lnSpc>
            </a:pPr>
            <a:r>
              <a:rPr lang="en-GB" altLang="ko-KR" sz="2000" dirty="0" err="1" smtClean="0">
                <a:ea typeface="Gulim" pitchFamily="34" charset="-127"/>
              </a:rPr>
              <a:t>Num</a:t>
            </a:r>
            <a:r>
              <a:rPr lang="en-GB" altLang="ko-KR" sz="2000" dirty="0" smtClean="0">
                <a:ea typeface="Gulim" pitchFamily="34" charset="-127"/>
              </a:rPr>
              <a:t> arrived out of order</a:t>
            </a:r>
          </a:p>
          <a:p>
            <a:pPr lvl="1">
              <a:lnSpc>
                <a:spcPct val="80000"/>
              </a:lnSpc>
            </a:pPr>
            <a:endParaRPr lang="en-GB" altLang="ko-KR" sz="2000" dirty="0">
              <a:ea typeface="Gulim" pitchFamily="34" charset="-127"/>
            </a:endParaRPr>
          </a:p>
          <a:p>
            <a:pPr>
              <a:lnSpc>
                <a:spcPct val="80000"/>
              </a:lnSpc>
            </a:pPr>
            <a:r>
              <a:rPr lang="en-GB" altLang="ko-KR" dirty="0">
                <a:ea typeface="Gulim" pitchFamily="34" charset="-127"/>
              </a:rPr>
              <a:t>Timestamps when packet sent &amp; received</a:t>
            </a:r>
          </a:p>
          <a:p>
            <a:pPr lvl="1">
              <a:lnSpc>
                <a:spcPct val="80000"/>
              </a:lnSpc>
            </a:pPr>
            <a:r>
              <a:rPr lang="en-GB" altLang="ko-KR" sz="2000" dirty="0">
                <a:ea typeface="Gulim" pitchFamily="34" charset="-127"/>
              </a:rPr>
              <a:t>Packet jitter inter-packet arrival times</a:t>
            </a:r>
          </a:p>
          <a:p>
            <a:pPr lvl="1">
              <a:lnSpc>
                <a:spcPct val="80000"/>
              </a:lnSpc>
            </a:pPr>
            <a:r>
              <a:rPr lang="en-GB" altLang="ko-KR" sz="2000" dirty="0">
                <a:ea typeface="Gulim" pitchFamily="34" charset="-127"/>
              </a:rPr>
              <a:t>Relative 1-way </a:t>
            </a:r>
            <a:r>
              <a:rPr lang="en-GB" altLang="ko-KR" sz="2000" dirty="0" smtClean="0">
                <a:ea typeface="Gulim" pitchFamily="34" charset="-127"/>
              </a:rPr>
              <a:t>delay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GB" altLang="ko-KR" sz="2000" dirty="0">
              <a:ea typeface="Gulim" pitchFamily="34" charset="-127"/>
            </a:endParaRPr>
          </a:p>
          <a:p>
            <a:pPr>
              <a:lnSpc>
                <a:spcPct val="80000"/>
              </a:lnSpc>
            </a:pPr>
            <a:r>
              <a:rPr lang="en-GB" altLang="ko-KR" dirty="0">
                <a:ea typeface="Gulim" pitchFamily="34" charset="-127"/>
              </a:rPr>
              <a:t>CPU load on end hosts</a:t>
            </a:r>
          </a:p>
          <a:p>
            <a:pPr>
              <a:lnSpc>
                <a:spcPct val="80000"/>
              </a:lnSpc>
            </a:pPr>
            <a:r>
              <a:rPr lang="en-GB" altLang="ko-KR" dirty="0" smtClean="0">
                <a:ea typeface="Gulim" pitchFamily="34" charset="-127"/>
              </a:rPr>
              <a:t>Bytes </a:t>
            </a:r>
            <a:r>
              <a:rPr lang="en-GB" altLang="ko-KR" dirty="0">
                <a:ea typeface="Gulim" pitchFamily="34" charset="-127"/>
              </a:rPr>
              <a:t>Received and Bytes/frame rate</a:t>
            </a:r>
          </a:p>
          <a:p>
            <a:pPr>
              <a:lnSpc>
                <a:spcPct val="80000"/>
              </a:lnSpc>
            </a:pPr>
            <a:r>
              <a:rPr lang="en-GB" altLang="ko-KR" dirty="0">
                <a:ea typeface="Gulim" pitchFamily="34" charset="-127"/>
              </a:rPr>
              <a:t>Elapsed time (microseconds) </a:t>
            </a:r>
          </a:p>
          <a:p>
            <a:pPr>
              <a:lnSpc>
                <a:spcPct val="80000"/>
              </a:lnSpc>
            </a:pPr>
            <a:r>
              <a:rPr lang="en-GB" altLang="ko-KR" dirty="0">
                <a:ea typeface="Gulim" pitchFamily="34" charset="-127"/>
              </a:rPr>
              <a:t>Receiver data rate and wire rate (Mbit/s)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630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4255" y="589464"/>
            <a:ext cx="6490884" cy="588016"/>
          </a:xfrm>
        </p:spPr>
        <p:txBody>
          <a:bodyPr>
            <a:normAutofit/>
          </a:bodyPr>
          <a:lstStyle/>
          <a:p>
            <a:r>
              <a:rPr lang="en-GB" sz="3200" b="0" dirty="0" err="1">
                <a:cs typeface="Arial" pitchFamily="34" charset="0"/>
              </a:rPr>
              <a:t>udpmon</a:t>
            </a:r>
            <a:r>
              <a:rPr lang="en-GB" sz="3200" b="0" dirty="0">
                <a:cs typeface="Arial" pitchFamily="34" charset="0"/>
              </a:rPr>
              <a:t> in Burst Mode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4256" y="1507253"/>
            <a:ext cx="8508245" cy="46925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Send a </a:t>
            </a:r>
            <a:r>
              <a:rPr lang="en-US" dirty="0" smtClean="0"/>
              <a:t>set </a:t>
            </a:r>
            <a:r>
              <a:rPr lang="en-US" dirty="0"/>
              <a:t>of regularly spaced UDP </a:t>
            </a:r>
            <a:r>
              <a:rPr lang="en-US" dirty="0" smtClean="0"/>
              <a:t>frames</a:t>
            </a:r>
          </a:p>
          <a:p>
            <a:endParaRPr lang="en-US" dirty="0" smtClean="0"/>
          </a:p>
          <a:p>
            <a:r>
              <a:rPr lang="en-US" dirty="0" smtClean="0"/>
              <a:t>Wait for a specified period – the gap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Emulates TCP slow start</a:t>
            </a:r>
          </a:p>
          <a:p>
            <a:endParaRPr lang="en-US" dirty="0" smtClean="0"/>
          </a:p>
          <a:p>
            <a:r>
              <a:rPr lang="en-US" dirty="0" smtClean="0"/>
              <a:t>Useful to investigate </a:t>
            </a:r>
          </a:p>
          <a:p>
            <a:pPr lvl="1"/>
            <a:r>
              <a:rPr lang="en-US" dirty="0" smtClean="0"/>
              <a:t>Bandwidth impedance miss-matches</a:t>
            </a:r>
          </a:p>
          <a:p>
            <a:pPr lvl="1"/>
            <a:r>
              <a:rPr lang="en-US" dirty="0" smtClean="0"/>
              <a:t>Buffering issues</a:t>
            </a:r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1673817" y="2729251"/>
            <a:ext cx="5544706" cy="1447058"/>
            <a:chOff x="1175380" y="5070210"/>
            <a:chExt cx="7825465" cy="1770827"/>
          </a:xfrm>
        </p:grpSpPr>
        <p:sp>
          <p:nvSpPr>
            <p:cNvPr id="143405" name="Line 45"/>
            <p:cNvSpPr>
              <a:spLocks noChangeShapeType="1"/>
            </p:cNvSpPr>
            <p:nvPr/>
          </p:nvSpPr>
          <p:spPr bwMode="auto">
            <a:xfrm>
              <a:off x="1175380" y="6118323"/>
              <a:ext cx="7613926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620"/>
            </a:p>
          </p:txBody>
        </p:sp>
        <p:sp>
          <p:nvSpPr>
            <p:cNvPr id="143407" name="Rectangle 47"/>
            <p:cNvSpPr>
              <a:spLocks noChangeArrowheads="1"/>
            </p:cNvSpPr>
            <p:nvPr/>
          </p:nvSpPr>
          <p:spPr bwMode="auto">
            <a:xfrm>
              <a:off x="1437480" y="5929487"/>
              <a:ext cx="340244" cy="172788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620"/>
            </a:p>
          </p:txBody>
        </p:sp>
        <p:sp>
          <p:nvSpPr>
            <p:cNvPr id="143410" name="Line 50"/>
            <p:cNvSpPr>
              <a:spLocks noChangeShapeType="1"/>
            </p:cNvSpPr>
            <p:nvPr/>
          </p:nvSpPr>
          <p:spPr bwMode="auto">
            <a:xfrm>
              <a:off x="1437480" y="5218936"/>
              <a:ext cx="0" cy="1622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620"/>
            </a:p>
          </p:txBody>
        </p:sp>
        <p:sp>
          <p:nvSpPr>
            <p:cNvPr id="143412" name="Line 52"/>
            <p:cNvSpPr>
              <a:spLocks noChangeShapeType="1"/>
            </p:cNvSpPr>
            <p:nvPr/>
          </p:nvSpPr>
          <p:spPr bwMode="auto">
            <a:xfrm>
              <a:off x="3847500" y="5225990"/>
              <a:ext cx="0" cy="1589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620"/>
            </a:p>
          </p:txBody>
        </p:sp>
        <p:sp>
          <p:nvSpPr>
            <p:cNvPr id="143417" name="Line 57"/>
            <p:cNvSpPr>
              <a:spLocks noChangeShapeType="1"/>
            </p:cNvSpPr>
            <p:nvPr/>
          </p:nvSpPr>
          <p:spPr bwMode="auto">
            <a:xfrm>
              <a:off x="1473295" y="5225989"/>
              <a:ext cx="23742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620"/>
            </a:p>
          </p:txBody>
        </p:sp>
        <p:sp>
          <p:nvSpPr>
            <p:cNvPr id="143418" name="Line 58"/>
            <p:cNvSpPr>
              <a:spLocks noChangeShapeType="1"/>
            </p:cNvSpPr>
            <p:nvPr/>
          </p:nvSpPr>
          <p:spPr bwMode="auto">
            <a:xfrm>
              <a:off x="1935350" y="5924209"/>
              <a:ext cx="0" cy="9168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620"/>
            </a:p>
          </p:txBody>
        </p:sp>
        <p:sp>
          <p:nvSpPr>
            <p:cNvPr id="143420" name="Text Box 60"/>
            <p:cNvSpPr txBox="1">
              <a:spLocks noChangeArrowheads="1"/>
            </p:cNvSpPr>
            <p:nvPr/>
          </p:nvSpPr>
          <p:spPr bwMode="auto">
            <a:xfrm>
              <a:off x="1487947" y="5472832"/>
              <a:ext cx="803599" cy="30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013" dirty="0"/>
                <a:t>n bytes</a:t>
              </a:r>
            </a:p>
          </p:txBody>
        </p:sp>
        <p:sp>
          <p:nvSpPr>
            <p:cNvPr id="143421" name="Text Box 61"/>
            <p:cNvSpPr txBox="1">
              <a:spLocks noChangeArrowheads="1"/>
            </p:cNvSpPr>
            <p:nvPr/>
          </p:nvSpPr>
          <p:spPr bwMode="auto">
            <a:xfrm>
              <a:off x="1946109" y="5070210"/>
              <a:ext cx="1111282" cy="3037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013" dirty="0"/>
                <a:t>no. packets</a:t>
              </a:r>
            </a:p>
          </p:txBody>
        </p:sp>
        <p:sp>
          <p:nvSpPr>
            <p:cNvPr id="143422" name="Line 62"/>
            <p:cNvSpPr>
              <a:spLocks noChangeShapeType="1"/>
            </p:cNvSpPr>
            <p:nvPr/>
          </p:nvSpPr>
          <p:spPr bwMode="auto">
            <a:xfrm>
              <a:off x="3847585" y="6568863"/>
              <a:ext cx="22070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620"/>
            </a:p>
          </p:txBody>
        </p:sp>
        <p:sp>
          <p:nvSpPr>
            <p:cNvPr id="143419" name="Text Box 59"/>
            <p:cNvSpPr txBox="1">
              <a:spLocks noChangeArrowheads="1"/>
            </p:cNvSpPr>
            <p:nvPr/>
          </p:nvSpPr>
          <p:spPr bwMode="auto">
            <a:xfrm>
              <a:off x="1430262" y="6287039"/>
              <a:ext cx="624871" cy="49449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r>
                <a:rPr lang="en-GB" sz="1013" dirty="0"/>
                <a:t>wait </a:t>
              </a:r>
            </a:p>
            <a:p>
              <a:r>
                <a:rPr lang="en-GB" sz="1013" dirty="0"/>
                <a:t>time</a:t>
              </a:r>
            </a:p>
          </p:txBody>
        </p:sp>
        <p:sp>
          <p:nvSpPr>
            <p:cNvPr id="143423" name="Text Box 63"/>
            <p:cNvSpPr txBox="1">
              <a:spLocks noChangeArrowheads="1"/>
            </p:cNvSpPr>
            <p:nvPr/>
          </p:nvSpPr>
          <p:spPr bwMode="auto">
            <a:xfrm>
              <a:off x="8398598" y="6333249"/>
              <a:ext cx="602247" cy="30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013"/>
                <a:t>time</a:t>
              </a:r>
            </a:p>
          </p:txBody>
        </p:sp>
        <p:sp>
          <p:nvSpPr>
            <p:cNvPr id="143424" name="Text Box 64"/>
            <p:cNvSpPr txBox="1">
              <a:spLocks noChangeArrowheads="1"/>
            </p:cNvSpPr>
            <p:nvPr/>
          </p:nvSpPr>
          <p:spPr bwMode="auto">
            <a:xfrm>
              <a:off x="2435414" y="5832706"/>
              <a:ext cx="511752" cy="30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013" dirty="0">
                  <a:solidFill>
                    <a:srgbClr val="CC0066"/>
                  </a:solidFill>
                  <a:sym typeface="Symbol" pitchFamily="18" charset="2"/>
                </a:rPr>
                <a:t></a:t>
              </a:r>
              <a:endParaRPr lang="en-GB" sz="1013" dirty="0">
                <a:solidFill>
                  <a:srgbClr val="CC0066"/>
                </a:solidFill>
              </a:endParaRPr>
            </a:p>
          </p:txBody>
        </p:sp>
        <p:sp>
          <p:nvSpPr>
            <p:cNvPr id="59" name="Rectangle 47"/>
            <p:cNvSpPr>
              <a:spLocks noChangeArrowheads="1"/>
            </p:cNvSpPr>
            <p:nvPr/>
          </p:nvSpPr>
          <p:spPr bwMode="auto">
            <a:xfrm>
              <a:off x="1937259" y="5924197"/>
              <a:ext cx="340244" cy="172788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620"/>
            </a:p>
          </p:txBody>
        </p:sp>
        <p:sp>
          <p:nvSpPr>
            <p:cNvPr id="61" name="Rectangle 47"/>
            <p:cNvSpPr>
              <a:spLocks noChangeArrowheads="1"/>
            </p:cNvSpPr>
            <p:nvPr/>
          </p:nvSpPr>
          <p:spPr bwMode="auto">
            <a:xfrm>
              <a:off x="3007477" y="5929487"/>
              <a:ext cx="340244" cy="172788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620"/>
            </a:p>
          </p:txBody>
        </p:sp>
        <p:sp>
          <p:nvSpPr>
            <p:cNvPr id="62" name="Rectangle 47"/>
            <p:cNvSpPr>
              <a:spLocks noChangeArrowheads="1"/>
            </p:cNvSpPr>
            <p:nvPr/>
          </p:nvSpPr>
          <p:spPr bwMode="auto">
            <a:xfrm>
              <a:off x="3507256" y="5924197"/>
              <a:ext cx="340244" cy="172788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620"/>
            </a:p>
          </p:txBody>
        </p:sp>
        <p:sp>
          <p:nvSpPr>
            <p:cNvPr id="63" name="Line 52"/>
            <p:cNvSpPr>
              <a:spLocks noChangeShapeType="1"/>
            </p:cNvSpPr>
            <p:nvPr/>
          </p:nvSpPr>
          <p:spPr bwMode="auto">
            <a:xfrm>
              <a:off x="6065368" y="5538602"/>
              <a:ext cx="0" cy="12902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620"/>
            </a:p>
          </p:txBody>
        </p:sp>
        <p:sp>
          <p:nvSpPr>
            <p:cNvPr id="64" name="Rectangle 47"/>
            <p:cNvSpPr>
              <a:spLocks noChangeArrowheads="1"/>
            </p:cNvSpPr>
            <p:nvPr/>
          </p:nvSpPr>
          <p:spPr bwMode="auto">
            <a:xfrm>
              <a:off x="6082011" y="5919857"/>
              <a:ext cx="340244" cy="172788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620"/>
            </a:p>
          </p:txBody>
        </p:sp>
        <p:sp>
          <p:nvSpPr>
            <p:cNvPr id="65" name="Text Box 64"/>
            <p:cNvSpPr txBox="1">
              <a:spLocks noChangeArrowheads="1"/>
            </p:cNvSpPr>
            <p:nvPr/>
          </p:nvSpPr>
          <p:spPr bwMode="auto">
            <a:xfrm>
              <a:off x="7079945" y="5823076"/>
              <a:ext cx="511752" cy="30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013" dirty="0">
                  <a:solidFill>
                    <a:srgbClr val="CC0066"/>
                  </a:solidFill>
                  <a:sym typeface="Symbol" pitchFamily="18" charset="2"/>
                </a:rPr>
                <a:t></a:t>
              </a:r>
              <a:endParaRPr lang="en-GB" sz="1013" dirty="0">
                <a:solidFill>
                  <a:srgbClr val="CC0066"/>
                </a:solidFill>
              </a:endParaRPr>
            </a:p>
          </p:txBody>
        </p:sp>
        <p:sp>
          <p:nvSpPr>
            <p:cNvPr id="66" name="Rectangle 47"/>
            <p:cNvSpPr>
              <a:spLocks noChangeArrowheads="1"/>
            </p:cNvSpPr>
            <p:nvPr/>
          </p:nvSpPr>
          <p:spPr bwMode="auto">
            <a:xfrm>
              <a:off x="6581790" y="5914567"/>
              <a:ext cx="340244" cy="172788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620"/>
            </a:p>
          </p:txBody>
        </p:sp>
        <p:sp>
          <p:nvSpPr>
            <p:cNvPr id="67" name="Rectangle 47"/>
            <p:cNvSpPr>
              <a:spLocks noChangeArrowheads="1"/>
            </p:cNvSpPr>
            <p:nvPr/>
          </p:nvSpPr>
          <p:spPr bwMode="auto">
            <a:xfrm>
              <a:off x="7652008" y="5919857"/>
              <a:ext cx="340244" cy="172788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620"/>
            </a:p>
          </p:txBody>
        </p:sp>
        <p:sp>
          <p:nvSpPr>
            <p:cNvPr id="68" name="Rectangle 47"/>
            <p:cNvSpPr>
              <a:spLocks noChangeArrowheads="1"/>
            </p:cNvSpPr>
            <p:nvPr/>
          </p:nvSpPr>
          <p:spPr bwMode="auto">
            <a:xfrm>
              <a:off x="8151787" y="5914567"/>
              <a:ext cx="340244" cy="172788"/>
            </a:xfrm>
            <a:prstGeom prst="rect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620"/>
            </a:p>
          </p:txBody>
        </p:sp>
        <p:sp>
          <p:nvSpPr>
            <p:cNvPr id="69" name="Text Box 59"/>
            <p:cNvSpPr txBox="1">
              <a:spLocks noChangeArrowheads="1"/>
            </p:cNvSpPr>
            <p:nvPr/>
          </p:nvSpPr>
          <p:spPr bwMode="auto">
            <a:xfrm>
              <a:off x="4464429" y="6406155"/>
              <a:ext cx="957430" cy="3037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r>
                <a:rPr lang="en-GB" sz="1013" dirty="0"/>
                <a:t>gap 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582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72375" y="562477"/>
            <a:ext cx="6823019" cy="483268"/>
          </a:xfrm>
        </p:spPr>
        <p:txBody>
          <a:bodyPr>
            <a:noAutofit/>
          </a:bodyPr>
          <a:lstStyle/>
          <a:p>
            <a:r>
              <a:rPr lang="en-GB" sz="3200" b="0" dirty="0">
                <a:cs typeface="Arial" charset="0"/>
              </a:rPr>
              <a:t>Time-Series Measurements 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4256" y="1286190"/>
            <a:ext cx="8669019" cy="5054320"/>
          </a:xfrm>
        </p:spPr>
        <p:txBody>
          <a:bodyPr>
            <a:noAutofit/>
          </a:bodyPr>
          <a:lstStyle/>
          <a:p>
            <a:r>
              <a:rPr lang="en-US" sz="1700" dirty="0"/>
              <a:t>Useful for stability tests and checking for intermittent faults.</a:t>
            </a:r>
          </a:p>
          <a:p>
            <a:pPr lvl="1"/>
            <a:r>
              <a:rPr lang="en-US" sz="1700" dirty="0"/>
              <a:t>Send a steady stream of regularly spaced UDP frames for a given (long) period</a:t>
            </a:r>
            <a:r>
              <a:rPr lang="en-US" sz="1700" dirty="0" smtClean="0"/>
              <a:t>.</a:t>
            </a:r>
          </a:p>
          <a:p>
            <a:r>
              <a:rPr lang="en-GB" sz="1700" b="1" dirty="0" err="1" smtClean="0">
                <a:solidFill>
                  <a:schemeClr val="tx2"/>
                </a:solidFill>
              </a:rPr>
              <a:t>udpmon_bw_mon</a:t>
            </a:r>
            <a:r>
              <a:rPr lang="en-GB" sz="1700" b="1" dirty="0" smtClean="0">
                <a:solidFill>
                  <a:schemeClr val="tx2"/>
                </a:solidFill>
              </a:rPr>
              <a:t>  </a:t>
            </a:r>
            <a:r>
              <a:rPr lang="en-GB" sz="1700" b="1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700" b="1" dirty="0" err="1">
                <a:solidFill>
                  <a:schemeClr val="tx2"/>
                </a:solidFill>
                <a:sym typeface="Wingdings" panose="05000000000000000000" pitchFamily="2" charset="2"/>
              </a:rPr>
              <a:t>udpmon_resp</a:t>
            </a:r>
            <a:endParaRPr lang="en-US" sz="1700" b="1" dirty="0">
              <a:solidFill>
                <a:schemeClr val="tx2"/>
              </a:solidFill>
            </a:endParaRPr>
          </a:p>
          <a:p>
            <a:pPr lvl="1"/>
            <a:r>
              <a:rPr lang="en-US" sz="1700" b="1" dirty="0">
                <a:solidFill>
                  <a:srgbClr val="ED1556"/>
                </a:solidFill>
              </a:rPr>
              <a:t>Packet Dynamics</a:t>
            </a:r>
          </a:p>
          <a:p>
            <a:pPr lvl="2"/>
            <a:r>
              <a:rPr lang="en-US" sz="1700" dirty="0"/>
              <a:t>Record packet statistics &amp; for each packet the send and receive time stamps. Plot: </a:t>
            </a:r>
          </a:p>
          <a:p>
            <a:pPr lvl="3"/>
            <a:r>
              <a:rPr lang="en-US" sz="1700" dirty="0"/>
              <a:t>Lost packets as function of packet number / time</a:t>
            </a:r>
          </a:p>
          <a:p>
            <a:pPr lvl="3"/>
            <a:r>
              <a:rPr lang="en-US" sz="1700" dirty="0"/>
              <a:t>Inter-packet transmit times as function of packet number / time</a:t>
            </a:r>
          </a:p>
          <a:p>
            <a:pPr lvl="3"/>
            <a:r>
              <a:rPr lang="en-US" sz="1700" dirty="0"/>
              <a:t>Inter-packet arrival times as function of packet number / </a:t>
            </a:r>
            <a:r>
              <a:rPr lang="en-US" sz="1700" dirty="0" smtClean="0"/>
              <a:t>time</a:t>
            </a:r>
            <a:endParaRPr lang="en-US" sz="1700" dirty="0"/>
          </a:p>
          <a:p>
            <a:pPr lvl="1"/>
            <a:r>
              <a:rPr lang="en-US" sz="1700" b="1" dirty="0">
                <a:solidFill>
                  <a:srgbClr val="ED1556"/>
                </a:solidFill>
              </a:rPr>
              <a:t>Packet Loss Patterns</a:t>
            </a:r>
          </a:p>
          <a:p>
            <a:pPr lvl="2"/>
            <a:r>
              <a:rPr lang="en-GB" sz="1700" dirty="0"/>
              <a:t>Record the lost packets – info from last valid received </a:t>
            </a:r>
            <a:r>
              <a:rPr lang="en-GB" sz="1700" dirty="0" smtClean="0"/>
              <a:t>packet for each “lost packet”</a:t>
            </a:r>
            <a:endParaRPr lang="en-GB" sz="1700" dirty="0"/>
          </a:p>
          <a:p>
            <a:r>
              <a:rPr lang="en-GB" sz="1700" b="1" dirty="0" err="1" smtClean="0">
                <a:solidFill>
                  <a:schemeClr val="tx2"/>
                </a:solidFill>
              </a:rPr>
              <a:t>udpmon_send</a:t>
            </a:r>
            <a:r>
              <a:rPr lang="en-GB" sz="1700" b="1" dirty="0" smtClean="0">
                <a:solidFill>
                  <a:schemeClr val="tx2"/>
                </a:solidFill>
              </a:rPr>
              <a:t>  </a:t>
            </a:r>
            <a:r>
              <a:rPr lang="en-GB" sz="1700" b="1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700" b="1" dirty="0" err="1">
                <a:solidFill>
                  <a:schemeClr val="tx2"/>
                </a:solidFill>
                <a:sym typeface="Wingdings" panose="05000000000000000000" pitchFamily="2" charset="2"/>
              </a:rPr>
              <a:t>udpmon_recv</a:t>
            </a:r>
            <a:endParaRPr lang="en-GB" sz="1700" b="1" dirty="0">
              <a:solidFill>
                <a:schemeClr val="tx2"/>
              </a:solidFill>
            </a:endParaRPr>
          </a:p>
          <a:p>
            <a:pPr lvl="1"/>
            <a:r>
              <a:rPr lang="en-GB" sz="1700" b="1" dirty="0">
                <a:solidFill>
                  <a:srgbClr val="ED1556"/>
                </a:solidFill>
              </a:rPr>
              <a:t>Network Stability</a:t>
            </a:r>
          </a:p>
          <a:p>
            <a:pPr lvl="1"/>
            <a:r>
              <a:rPr lang="en-GB" sz="1700" dirty="0"/>
              <a:t>Send a UDP flow for several days.</a:t>
            </a:r>
          </a:p>
          <a:p>
            <a:pPr lvl="1"/>
            <a:r>
              <a:rPr lang="en-GB" sz="1700" dirty="0"/>
              <a:t>At the receiver take a snapshot of the packet statistics every few sec (e.g. 10 s)</a:t>
            </a:r>
            <a:br>
              <a:rPr lang="en-GB" sz="1700" dirty="0"/>
            </a:br>
            <a:r>
              <a:rPr lang="en-GB" sz="1700" dirty="0"/>
              <a:t>record the incremental statistics for that period with the time of that period.</a:t>
            </a:r>
          </a:p>
          <a:p>
            <a:pPr lvl="1"/>
            <a:r>
              <a:rPr lang="en-GB" sz="1700" dirty="0"/>
              <a:t>Plot packet loss as a function of the elapsed time during the measurement. </a:t>
            </a:r>
          </a:p>
          <a:p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3577793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771" y="246568"/>
            <a:ext cx="6856752" cy="648072"/>
          </a:xfrm>
        </p:spPr>
        <p:txBody>
          <a:bodyPr>
            <a:noAutofit/>
          </a:bodyPr>
          <a:lstStyle/>
          <a:p>
            <a:r>
              <a:rPr lang="en-GB" sz="3200" b="0" dirty="0"/>
              <a:t>Start the receiver 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3200" b="0" dirty="0" smtClean="0"/>
              <a:t>- </a:t>
            </a:r>
            <a:r>
              <a:rPr lang="en-GB" sz="3200" b="0" dirty="0"/>
              <a:t>and bind to a specific port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76136" y="1565039"/>
            <a:ext cx="7162846" cy="97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3" tIns="34287" rIns="68573" bIns="3428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00000"/>
              <a:buFont typeface="Times" pitchFamily="1" charset="0"/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Times" pitchFamily="1" charset="0"/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4161"/>
                </a:solidFill>
              </a:rPr>
              <a:t>On the receiver side start </a:t>
            </a:r>
            <a:r>
              <a:rPr lang="en-GB" sz="2000" b="1" dirty="0" err="1">
                <a:solidFill>
                  <a:srgbClr val="1C4161"/>
                </a:solidFill>
                <a:latin typeface="Courier New" pitchFamily="49" charset="0"/>
                <a:cs typeface="Courier New" pitchFamily="49" charset="0"/>
              </a:rPr>
              <a:t>udpmon_resp</a:t>
            </a:r>
            <a:r>
              <a:rPr lang="en-GB" sz="2000" b="1" dirty="0">
                <a:solidFill>
                  <a:srgbClr val="1C4161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4161"/>
                </a:solidFill>
              </a:rPr>
              <a:t>The </a:t>
            </a:r>
            <a:r>
              <a:rPr lang="en-GB" sz="2000" b="1" dirty="0">
                <a:solidFill>
                  <a:srgbClr val="1C4161"/>
                </a:solidFill>
                <a:latin typeface="Courier New" pitchFamily="49" charset="0"/>
                <a:cs typeface="Courier New" pitchFamily="49" charset="0"/>
              </a:rPr>
              <a:t>–S </a:t>
            </a:r>
            <a:r>
              <a:rPr lang="en-GB" sz="2000" dirty="0">
                <a:solidFill>
                  <a:srgbClr val="1C4161"/>
                </a:solidFill>
              </a:rPr>
              <a:t>option sets the receiver and sender buffer to 300000 Bytes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8187" y="2809725"/>
            <a:ext cx="5832648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GB" sz="1500" dirty="0" err="1">
                <a:latin typeface="Courier New" pitchFamily="49" charset="0"/>
                <a:cs typeface="Courier New" pitchFamily="49" charset="0"/>
              </a:rPr>
              <a:t>sbin</a:t>
            </a:r>
            <a:r>
              <a:rPr lang="en-GB" sz="1500" dirty="0">
                <a:latin typeface="Courier New" pitchFamily="49" charset="0"/>
                <a:cs typeface="Courier New" pitchFamily="49" charset="0"/>
              </a:rPr>
              <a:t>]$ ./</a:t>
            </a:r>
            <a:r>
              <a:rPr lang="en-GB" sz="1500" dirty="0" err="1">
                <a:latin typeface="Courier New" pitchFamily="49" charset="0"/>
                <a:cs typeface="Courier New" pitchFamily="49" charset="0"/>
              </a:rPr>
              <a:t>udpmon_resp</a:t>
            </a:r>
            <a:r>
              <a:rPr lang="en-GB" sz="1500" dirty="0">
                <a:latin typeface="Courier New" pitchFamily="49" charset="0"/>
                <a:cs typeface="Courier New" pitchFamily="49" charset="0"/>
              </a:rPr>
              <a:t> –S300000</a:t>
            </a:r>
          </a:p>
          <a:p>
            <a:r>
              <a:rPr lang="en-GB" sz="1500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GB" sz="1500" dirty="0" err="1">
                <a:latin typeface="Courier New" pitchFamily="49" charset="0"/>
                <a:cs typeface="Courier New" pitchFamily="49" charset="0"/>
              </a:rPr>
              <a:t>sbin</a:t>
            </a:r>
            <a:r>
              <a:rPr lang="en-GB" sz="1500" dirty="0">
                <a:latin typeface="Courier New" pitchFamily="49" charset="0"/>
                <a:cs typeface="Courier New" pitchFamily="49" charset="0"/>
              </a:rPr>
              <a:t>]$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94310" y="3752098"/>
            <a:ext cx="7377858" cy="119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3" tIns="34287" rIns="68573" bIns="3428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00000"/>
              <a:buFont typeface="Times" pitchFamily="1" charset="0"/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Times" pitchFamily="1" charset="0"/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4161"/>
                </a:solidFill>
              </a:rPr>
              <a:t>By default </a:t>
            </a:r>
            <a:r>
              <a:rPr lang="en-GB" sz="2000" dirty="0" err="1">
                <a:solidFill>
                  <a:srgbClr val="1C4161"/>
                </a:solidFill>
              </a:rPr>
              <a:t>udpmon</a:t>
            </a:r>
            <a:r>
              <a:rPr lang="en-GB" sz="2000" dirty="0">
                <a:solidFill>
                  <a:srgbClr val="1C4161"/>
                </a:solidFill>
              </a:rPr>
              <a:t> uses port 14233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4161"/>
                </a:solidFill>
              </a:rPr>
              <a:t>It is possible to change the port with option </a:t>
            </a:r>
            <a:r>
              <a:rPr lang="en-GB" sz="2000" b="1" dirty="0">
                <a:solidFill>
                  <a:srgbClr val="1C4161"/>
                </a:solidFill>
                <a:latin typeface="Courier New" pitchFamily="49" charset="0"/>
                <a:cs typeface="Courier New" pitchFamily="49" charset="0"/>
              </a:rPr>
              <a:t>–u </a:t>
            </a:r>
            <a:r>
              <a:rPr lang="en-GB" sz="2000" b="1" dirty="0" smtClean="0">
                <a:solidFill>
                  <a:srgbClr val="1C4161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GB" sz="2000" b="1" dirty="0" smtClean="0">
                <a:solidFill>
                  <a:srgbClr val="1C4161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GB" sz="2000" dirty="0" smtClean="0">
                <a:solidFill>
                  <a:srgbClr val="1C4161"/>
                </a:solidFill>
                <a:cs typeface="Courier New" pitchFamily="49" charset="0"/>
              </a:rPr>
              <a:t>(Must use the same </a:t>
            </a:r>
            <a:r>
              <a:rPr lang="en-GB" sz="2000" dirty="0">
                <a:solidFill>
                  <a:srgbClr val="1C4161"/>
                </a:solidFill>
                <a:cs typeface="Courier New" pitchFamily="49" charset="0"/>
              </a:rPr>
              <a:t>port for </a:t>
            </a:r>
            <a:r>
              <a:rPr lang="en-GB" sz="2000" dirty="0" err="1">
                <a:solidFill>
                  <a:srgbClr val="1C4161"/>
                </a:solidFill>
                <a:cs typeface="Courier New" pitchFamily="49" charset="0"/>
              </a:rPr>
              <a:t>udpmon</a:t>
            </a:r>
            <a:r>
              <a:rPr lang="en-GB" sz="2000" dirty="0">
                <a:solidFill>
                  <a:srgbClr val="1C4161"/>
                </a:solidFill>
                <a:cs typeface="Courier New" pitchFamily="49" charset="0"/>
              </a:rPr>
              <a:t> sending )</a:t>
            </a:r>
            <a:endParaRPr lang="en-GB" sz="2000" dirty="0">
              <a:solidFill>
                <a:srgbClr val="1C416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0614" y="5133441"/>
            <a:ext cx="5832648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GB" sz="1500" dirty="0" err="1">
                <a:latin typeface="Courier New" pitchFamily="49" charset="0"/>
                <a:cs typeface="Courier New" pitchFamily="49" charset="0"/>
              </a:rPr>
              <a:t>sbin</a:t>
            </a:r>
            <a:r>
              <a:rPr lang="en-GB" sz="1500" dirty="0">
                <a:latin typeface="Courier New" pitchFamily="49" charset="0"/>
                <a:cs typeface="Courier New" pitchFamily="49" charset="0"/>
              </a:rPr>
              <a:t>]$ ./</a:t>
            </a:r>
            <a:r>
              <a:rPr lang="en-GB" sz="1500" dirty="0" err="1">
                <a:latin typeface="Courier New" pitchFamily="49" charset="0"/>
                <a:cs typeface="Courier New" pitchFamily="49" charset="0"/>
              </a:rPr>
              <a:t>udpmon_resp</a:t>
            </a:r>
            <a:r>
              <a:rPr lang="en-GB" sz="1500" dirty="0">
                <a:latin typeface="Courier New" pitchFamily="49" charset="0"/>
                <a:cs typeface="Courier New" pitchFamily="49" charset="0"/>
              </a:rPr>
              <a:t> –S300000 –u5001</a:t>
            </a:r>
          </a:p>
          <a:p>
            <a:r>
              <a:rPr lang="en-GB" sz="1500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GB" sz="1500" dirty="0" err="1">
                <a:latin typeface="Courier New" pitchFamily="49" charset="0"/>
                <a:cs typeface="Courier New" pitchFamily="49" charset="0"/>
              </a:rPr>
              <a:t>sbin</a:t>
            </a:r>
            <a:r>
              <a:rPr lang="en-GB" sz="1500" dirty="0">
                <a:latin typeface="Courier New" pitchFamily="49" charset="0"/>
                <a:cs typeface="Courier New" pitchFamily="49" charset="0"/>
              </a:rPr>
              <a:t>]$</a:t>
            </a:r>
          </a:p>
        </p:txBody>
      </p:sp>
    </p:spTree>
    <p:extLst>
      <p:ext uri="{BB962C8B-B14F-4D97-AF65-F5344CB8AC3E}">
        <p14:creationId xmlns:p14="http://schemas.microsoft.com/office/powerpoint/2010/main" val="225443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61398B23-CBA4-4B6F-9ECD-2E8BC27E9AD1" xsi:nil="true"/>
    <wic_System_Copyright xmlns="http://schemas.microsoft.com/sharepoint/v3/fields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5DF69F43CB98A54AABA1C85F82872C45" ma:contentTypeVersion="1" ma:contentTypeDescription="Upload an image." ma:contentTypeScope="" ma:versionID="019e18711eaed5d6f3bcaf5b1d78a9c5">
  <xsd:schema xmlns:xsd="http://www.w3.org/2001/XMLSchema" xmlns:xs="http://www.w3.org/2001/XMLSchema" xmlns:p="http://schemas.microsoft.com/office/2006/metadata/properties" xmlns:ns1="http://schemas.microsoft.com/sharepoint/v3" xmlns:ns2="61398B23-CBA4-4B6F-9ECD-2E8BC27E9AD1" xmlns:ns3="http://schemas.microsoft.com/sharepoint/v3/fields" targetNamespace="http://schemas.microsoft.com/office/2006/metadata/properties" ma:root="true" ma:fieldsID="c0e93fca92e3fe9ba3fae37c3982f8ed" ns1:_="" ns2:_="" ns3:_="">
    <xsd:import namespace="http://schemas.microsoft.com/sharepoint/v3"/>
    <xsd:import namespace="61398B23-CBA4-4B6F-9ECD-2E8BC27E9AD1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8B23-CBA4-4B6F-9ECD-2E8BC27E9AD1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schemas.microsoft.com/sharepoint/v3/field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61398B23-CBA4-4B6F-9ECD-2E8BC27E9AD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1926F9-E1CA-4C56-9D5F-B380560DC5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1398B23-CBA4-4B6F-9ECD-2E8BC27E9AD1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3233</TotalTime>
  <Words>2165</Words>
  <Application>Microsoft Office PowerPoint</Application>
  <PresentationFormat>On-screen Show (4:3)</PresentationFormat>
  <Paragraphs>332</Paragraphs>
  <Slides>28</Slides>
  <Notes>12</Notes>
  <HiddenSlides>3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Gulim</vt:lpstr>
      <vt:lpstr>Arial</vt:lpstr>
      <vt:lpstr>Calibri</vt:lpstr>
      <vt:lpstr>Courier New</vt:lpstr>
      <vt:lpstr>Symbol</vt:lpstr>
      <vt:lpstr>Times</vt:lpstr>
      <vt:lpstr>Verdana</vt:lpstr>
      <vt:lpstr>Wingdings</vt:lpstr>
      <vt:lpstr>GEANT Association</vt:lpstr>
      <vt:lpstr>Equation</vt:lpstr>
      <vt:lpstr>PowerPoint Presentation</vt:lpstr>
      <vt:lpstr>What is udpmon?</vt:lpstr>
      <vt:lpstr>The client-server pairs</vt:lpstr>
      <vt:lpstr>Latency Measurements</vt:lpstr>
      <vt:lpstr>Achievable UDP Throughput Measurements </vt:lpstr>
      <vt:lpstr>What udpmon records</vt:lpstr>
      <vt:lpstr>udpmon in Burst Mode</vt:lpstr>
      <vt:lpstr>Time-Series Measurements </vt:lpstr>
      <vt:lpstr>Start the receiver  - and bind to a specific port</vt:lpstr>
      <vt:lpstr>Send a train of equally spaced packets</vt:lpstr>
      <vt:lpstr>Histograms: Packet jitter – inter-packet arrival times</vt:lpstr>
      <vt:lpstr>Making sets of throughput measurements</vt:lpstr>
      <vt:lpstr>Changing the packet size</vt:lpstr>
      <vt:lpstr>Using the option –L for packet loss report</vt:lpstr>
      <vt:lpstr>General approach for testing (1)</vt:lpstr>
      <vt:lpstr>General approach for testing (2) If it fails . . .</vt:lpstr>
      <vt:lpstr>PowerPoint Presentation</vt:lpstr>
      <vt:lpstr>UDP achievable throughput graph Ideal shape</vt:lpstr>
      <vt:lpstr>Packet jitter plots</vt:lpstr>
      <vt:lpstr>Using packet jitter to discover queuing</vt:lpstr>
      <vt:lpstr>One-way delay on a link with  queuing and losses</vt:lpstr>
      <vt:lpstr>Looking for Lost Packet Distributions </vt:lpstr>
      <vt:lpstr>Network Stability: Lost Packet Events </vt:lpstr>
      <vt:lpstr>London-Wellington: Throughput Most packets lost at receiver</vt:lpstr>
      <vt:lpstr>London-Wellington: Jitter  (1-way delay variation) distribution</vt:lpstr>
      <vt:lpstr>Network limits the bandwidth EXPReS 4 Gigabit GÉANT Plus circuit</vt:lpstr>
      <vt:lpstr>Network switch limits behaviour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Trupti Kulkarni</cp:lastModifiedBy>
  <cp:revision>72</cp:revision>
  <cp:lastPrinted>2015-06-11T15:15:24Z</cp:lastPrinted>
  <dcterms:created xsi:type="dcterms:W3CDTF">2015-04-29T14:13:57Z</dcterms:created>
  <dcterms:modified xsi:type="dcterms:W3CDTF">2015-06-13T12:41:56Z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0x0101009148F5A04DDD49CBA7127AADA5FB792B00AADE34325A8B49CDA8BB4DB53328F214005DF69F43CB98A54AABA1C85F82872C45</vt:lpwstr>
  </property>
</Properties>
</file>