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notesSlides/notesSlide3.xml" ContentType="application/vnd.openxmlformats-officedocument.presentationml.notesSlide+xml"/>
  <Override PartName="/ppt/embeddings/oleObject1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7"/>
  </p:notesMasterIdLst>
  <p:handoutMasterIdLst>
    <p:handoutMasterId r:id="rId98"/>
  </p:handoutMasterIdLst>
  <p:sldIdLst>
    <p:sldId id="256"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352" r:id="rId25"/>
    <p:sldId id="353" r:id="rId26"/>
    <p:sldId id="354" r:id="rId27"/>
    <p:sldId id="284" r:id="rId28"/>
    <p:sldId id="285" r:id="rId29"/>
    <p:sldId id="286" r:id="rId30"/>
    <p:sldId id="295" r:id="rId31"/>
    <p:sldId id="296" r:id="rId32"/>
    <p:sldId id="297" r:id="rId33"/>
    <p:sldId id="298" r:id="rId34"/>
    <p:sldId id="359" r:id="rId35"/>
    <p:sldId id="331" r:id="rId36"/>
    <p:sldId id="299" r:id="rId37"/>
    <p:sldId id="300" r:id="rId38"/>
    <p:sldId id="303" r:id="rId39"/>
    <p:sldId id="332" r:id="rId40"/>
    <p:sldId id="308" r:id="rId41"/>
    <p:sldId id="309" r:id="rId42"/>
    <p:sldId id="310" r:id="rId43"/>
    <p:sldId id="356" r:id="rId44"/>
    <p:sldId id="348" r:id="rId45"/>
    <p:sldId id="347" r:id="rId46"/>
    <p:sldId id="355" r:id="rId47"/>
    <p:sldId id="360" r:id="rId48"/>
    <p:sldId id="361" r:id="rId49"/>
    <p:sldId id="362" r:id="rId50"/>
    <p:sldId id="363" r:id="rId51"/>
    <p:sldId id="364" r:id="rId52"/>
    <p:sldId id="365" r:id="rId53"/>
    <p:sldId id="366" r:id="rId54"/>
    <p:sldId id="389" r:id="rId55"/>
    <p:sldId id="368" r:id="rId56"/>
    <p:sldId id="369" r:id="rId57"/>
    <p:sldId id="370" r:id="rId58"/>
    <p:sldId id="371" r:id="rId59"/>
    <p:sldId id="372" r:id="rId60"/>
    <p:sldId id="390" r:id="rId61"/>
    <p:sldId id="386" r:id="rId62"/>
    <p:sldId id="387" r:id="rId63"/>
    <p:sldId id="388" r:id="rId64"/>
    <p:sldId id="377" r:id="rId65"/>
    <p:sldId id="378" r:id="rId66"/>
    <p:sldId id="379" r:id="rId67"/>
    <p:sldId id="380" r:id="rId68"/>
    <p:sldId id="373" r:id="rId69"/>
    <p:sldId id="381" r:id="rId70"/>
    <p:sldId id="382" r:id="rId71"/>
    <p:sldId id="383" r:id="rId72"/>
    <p:sldId id="384" r:id="rId73"/>
    <p:sldId id="385" r:id="rId74"/>
    <p:sldId id="323" r:id="rId75"/>
    <p:sldId id="325" r:id="rId76"/>
    <p:sldId id="326" r:id="rId77"/>
    <p:sldId id="327" r:id="rId78"/>
    <p:sldId id="328" r:id="rId79"/>
    <p:sldId id="329" r:id="rId80"/>
    <p:sldId id="330" r:id="rId81"/>
    <p:sldId id="321" r:id="rId82"/>
    <p:sldId id="322" r:id="rId83"/>
    <p:sldId id="333" r:id="rId84"/>
    <p:sldId id="334" r:id="rId85"/>
    <p:sldId id="335" r:id="rId86"/>
    <p:sldId id="336" r:id="rId87"/>
    <p:sldId id="338" r:id="rId88"/>
    <p:sldId id="339" r:id="rId89"/>
    <p:sldId id="340" r:id="rId90"/>
    <p:sldId id="341" r:id="rId91"/>
    <p:sldId id="342" r:id="rId92"/>
    <p:sldId id="343" r:id="rId93"/>
    <p:sldId id="344" r:id="rId94"/>
    <p:sldId id="345" r:id="rId95"/>
    <p:sldId id="346" r:id="rId9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DB1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6143" autoAdjust="0"/>
  </p:normalViewPr>
  <p:slideViewPr>
    <p:cSldViewPr snapToGrid="0" snapToObjects="1">
      <p:cViewPr varScale="1">
        <p:scale>
          <a:sx n="112" d="100"/>
          <a:sy n="112" d="100"/>
        </p:scale>
        <p:origin x="-800" y="-96"/>
      </p:cViewPr>
      <p:guideLst>
        <p:guide orient="horz" pos="1620"/>
        <p:guide pos="2880"/>
      </p:guideLst>
    </p:cSldViewPr>
  </p:slideViewPr>
  <p:notesTextViewPr>
    <p:cViewPr>
      <p:scale>
        <a:sx n="100" d="100"/>
        <a:sy n="100" d="100"/>
      </p:scale>
      <p:origin x="0" y="0"/>
    </p:cViewPr>
  </p:notesTextViewPr>
  <p:sorterViewPr>
    <p:cViewPr>
      <p:scale>
        <a:sx n="171" d="100"/>
        <a:sy n="171" d="100"/>
      </p:scale>
      <p:origin x="0" y="768"/>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viewProps" Target="viewProps.xml"/><Relationship Id="rId102" Type="http://schemas.openxmlformats.org/officeDocument/2006/relationships/theme" Target="theme/theme1.xml"/><Relationship Id="rId10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notesMaster" Target="notesMasters/notesMaster1.xml"/><Relationship Id="rId98" Type="http://schemas.openxmlformats.org/officeDocument/2006/relationships/handoutMaster" Target="handoutMasters/handoutMaster1.xml"/><Relationship Id="rId99" Type="http://schemas.openxmlformats.org/officeDocument/2006/relationships/printerSettings" Target="printerSettings/printerSettings1.bin"/><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presProps" Target="presProp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emf"/><Relationship Id="rId3"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980FC-0759-CA42-B022-0B54C3274F97}" type="datetimeFigureOut">
              <a:rPr lang="en-US" smtClean="0"/>
              <a:t>17.06.15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2778ED-C302-B741-917D-3C5036AAD3C0}" type="slidenum">
              <a:rPr lang="en-US" smtClean="0"/>
              <a:t>‹#›</a:t>
            </a:fld>
            <a:endParaRPr lang="en-US"/>
          </a:p>
        </p:txBody>
      </p:sp>
    </p:spTree>
    <p:extLst>
      <p:ext uri="{BB962C8B-B14F-4D97-AF65-F5344CB8AC3E}">
        <p14:creationId xmlns:p14="http://schemas.microsoft.com/office/powerpoint/2010/main" val="21041109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EC92A4-9BD9-794B-BE3A-04EDF069D8A0}" type="datetimeFigureOut">
              <a:rPr lang="en-US" smtClean="0"/>
              <a:t>17.06.15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4EA6F8-B5AB-8342-9AB7-A6984D898A5F}" type="slidenum">
              <a:rPr lang="en-US" smtClean="0"/>
              <a:t>‹#›</a:t>
            </a:fld>
            <a:endParaRPr lang="en-US"/>
          </a:p>
        </p:txBody>
      </p:sp>
    </p:spTree>
    <p:extLst>
      <p:ext uri="{BB962C8B-B14F-4D97-AF65-F5344CB8AC3E}">
        <p14:creationId xmlns:p14="http://schemas.microsoft.com/office/powerpoint/2010/main" val="86286900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indent="-171450">
              <a:buFontTx/>
              <a:buChar char="-"/>
            </a:pPr>
            <a:r>
              <a:rPr lang="en-US" dirty="0" smtClean="0"/>
              <a:t>Issues are </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a:t>
            </a:fld>
            <a:endParaRPr lang="en-US"/>
          </a:p>
        </p:txBody>
      </p:sp>
    </p:spTree>
    <p:extLst>
      <p:ext uri="{BB962C8B-B14F-4D97-AF65-F5344CB8AC3E}">
        <p14:creationId xmlns:p14="http://schemas.microsoft.com/office/powerpoint/2010/main" val="1739771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109" charset="-128"/>
              </a:defRPr>
            </a:lvl1pPr>
            <a:lvl2pPr marL="37931725" indent="-37474525" eaLnBrk="0" hangingPunct="0">
              <a:defRPr sz="2400">
                <a:solidFill>
                  <a:schemeClr val="tx1"/>
                </a:solidFill>
                <a:latin typeface="Arial" charset="0"/>
                <a:ea typeface="ＭＳ Ｐゴシック" pitchFamily="-109" charset="-128"/>
              </a:defRPr>
            </a:lvl2pPr>
            <a:lvl3pPr eaLnBrk="0" hangingPunct="0">
              <a:defRPr sz="2400">
                <a:solidFill>
                  <a:schemeClr val="tx1"/>
                </a:solidFill>
                <a:latin typeface="Arial" charset="0"/>
                <a:ea typeface="ＭＳ Ｐゴシック" pitchFamily="-109" charset="-128"/>
              </a:defRPr>
            </a:lvl3pPr>
            <a:lvl4pPr eaLnBrk="0" hangingPunct="0">
              <a:defRPr sz="2400">
                <a:solidFill>
                  <a:schemeClr val="tx1"/>
                </a:solidFill>
                <a:latin typeface="Arial" charset="0"/>
                <a:ea typeface="ＭＳ Ｐゴシック" pitchFamily="-109" charset="-128"/>
              </a:defRPr>
            </a:lvl4pPr>
            <a:lvl5pPr eaLnBrk="0" hangingPunct="0">
              <a:defRPr sz="2400">
                <a:solidFill>
                  <a:schemeClr val="tx1"/>
                </a:solidFill>
                <a:latin typeface="Arial" charset="0"/>
                <a:ea typeface="ＭＳ Ｐゴシック" pitchFamily="-109" charset="-128"/>
              </a:defRPr>
            </a:lvl5pPr>
            <a:lvl6pPr marL="457200" eaLnBrk="0" fontAlgn="base" hangingPunct="0">
              <a:spcBef>
                <a:spcPct val="0"/>
              </a:spcBef>
              <a:spcAft>
                <a:spcPct val="0"/>
              </a:spcAft>
              <a:defRPr sz="2400">
                <a:solidFill>
                  <a:schemeClr val="tx1"/>
                </a:solidFill>
                <a:latin typeface="Arial" charset="0"/>
                <a:ea typeface="ＭＳ Ｐゴシック" pitchFamily="-109" charset="-128"/>
              </a:defRPr>
            </a:lvl6pPr>
            <a:lvl7pPr marL="914400" eaLnBrk="0" fontAlgn="base" hangingPunct="0">
              <a:spcBef>
                <a:spcPct val="0"/>
              </a:spcBef>
              <a:spcAft>
                <a:spcPct val="0"/>
              </a:spcAft>
              <a:defRPr sz="2400">
                <a:solidFill>
                  <a:schemeClr val="tx1"/>
                </a:solidFill>
                <a:latin typeface="Arial" charset="0"/>
                <a:ea typeface="ＭＳ Ｐゴシック" pitchFamily="-109" charset="-128"/>
              </a:defRPr>
            </a:lvl7pPr>
            <a:lvl8pPr marL="1371600" eaLnBrk="0" fontAlgn="base" hangingPunct="0">
              <a:spcBef>
                <a:spcPct val="0"/>
              </a:spcBef>
              <a:spcAft>
                <a:spcPct val="0"/>
              </a:spcAft>
              <a:defRPr sz="2400">
                <a:solidFill>
                  <a:schemeClr val="tx1"/>
                </a:solidFill>
                <a:latin typeface="Arial" charset="0"/>
                <a:ea typeface="ＭＳ Ｐゴシック" pitchFamily="-109" charset="-128"/>
              </a:defRPr>
            </a:lvl8pPr>
            <a:lvl9pPr marL="1828800" eaLnBrk="0" fontAlgn="base" hangingPunct="0">
              <a:spcBef>
                <a:spcPct val="0"/>
              </a:spcBef>
              <a:spcAft>
                <a:spcPct val="0"/>
              </a:spcAft>
              <a:defRPr sz="2400">
                <a:solidFill>
                  <a:schemeClr val="tx1"/>
                </a:solidFill>
                <a:latin typeface="Arial" charset="0"/>
                <a:ea typeface="ＭＳ Ｐゴシック" pitchFamily="-109" charset="-128"/>
              </a:defRPr>
            </a:lvl9pPr>
          </a:lstStyle>
          <a:p>
            <a:fld id="{37CE2109-C9FD-4B36-8FE9-2E46F7BEBF1A}" type="slidenum">
              <a:rPr lang="en-US" altLang="en-US" sz="1200"/>
              <a:pPr/>
              <a:t>14</a:t>
            </a:fld>
            <a:endParaRPr lang="en-US" altLang="en-US" sz="1200"/>
          </a:p>
        </p:txBody>
      </p:sp>
      <p:sp>
        <p:nvSpPr>
          <p:cNvPr id="17411" name="Slide Image Placeholder 1"/>
          <p:cNvSpPr>
            <a:spLocks noGrp="1" noRot="1" noChangeAspect="1"/>
          </p:cNvSpPr>
          <p:nvPr>
            <p:ph type="sldImg"/>
          </p:nvPr>
        </p:nvSpPr>
        <p:spPr>
          <a:xfrm>
            <a:off x="381000" y="685800"/>
            <a:ext cx="6096000" cy="3429000"/>
          </a:xfrm>
          <a:ln/>
        </p:spPr>
      </p:sp>
      <p:sp>
        <p:nvSpPr>
          <p:cNvPr id="17412" name="Notes Placeholder 2"/>
          <p:cNvSpPr>
            <a:spLocks noGrp="1"/>
          </p:cNvSpPr>
          <p:nvPr>
            <p:ph type="body" idx="1"/>
          </p:nvPr>
        </p:nvSpPr>
        <p:spPr>
          <a:xfrm>
            <a:off x="685800" y="4343400"/>
            <a:ext cx="5486400" cy="4114800"/>
          </a:xfrm>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defTabSz="457200" eaLnBrk="1" hangingPunct="1">
              <a:spcBef>
                <a:spcPct val="0"/>
              </a:spcBef>
            </a:pPr>
            <a:endParaRPr lang="en-US" altLang="en-US" dirty="0" smtClean="0">
              <a:ea typeface="ＭＳ Ｐゴシック" pitchFamily="-109"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47500" lnSpcReduction="20000"/>
          </a:bodyPr>
          <a:lstStyle/>
          <a:p>
            <a:pPr>
              <a:defRPr/>
            </a:pPr>
            <a:r>
              <a:rPr lang="en-US" sz="2800" dirty="0" smtClean="0">
                <a:latin typeface="Calibri" charset="0"/>
                <a:ea typeface="ＭＳ Ｐゴシック" charset="0"/>
                <a:cs typeface="ＭＳ Ｐゴシック" charset="0"/>
                <a:sym typeface="Wingdings"/>
              </a:rPr>
              <a:t>Enables Federation</a:t>
            </a:r>
          </a:p>
          <a:p>
            <a:pPr lvl="1">
              <a:defRPr/>
            </a:pPr>
            <a:r>
              <a:rPr lang="en-US" sz="2600" dirty="0" smtClean="0">
                <a:latin typeface="Calibri" charset="0"/>
                <a:ea typeface="ＭＳ Ｐゴシック" charset="0"/>
                <a:cs typeface="ＭＳ Ｐゴシック" charset="0"/>
                <a:sym typeface="Wingdings"/>
              </a:rPr>
              <a:t>Service oriented</a:t>
            </a:r>
          </a:p>
          <a:p>
            <a:pPr lvl="1">
              <a:defRPr/>
            </a:pPr>
            <a:r>
              <a:rPr lang="en-US" sz="2600" dirty="0" smtClean="0">
                <a:latin typeface="Calibri" charset="0"/>
                <a:ea typeface="ＭＳ Ｐゴシック" charset="0"/>
                <a:cs typeface="ＭＳ Ｐゴシック" charset="0"/>
                <a:sym typeface="Wingdings"/>
              </a:rPr>
              <a:t>Designed with ‘multi-domain’ in mind</a:t>
            </a:r>
          </a:p>
          <a:p>
            <a:pPr>
              <a:defRPr/>
            </a:pPr>
            <a:r>
              <a:rPr lang="en-US" sz="2800" dirty="0" smtClean="0">
                <a:latin typeface="Calibri" charset="0"/>
                <a:ea typeface="ＭＳ Ｐゴシック" charset="0"/>
                <a:cs typeface="ＭＳ Ｐゴシック" charset="0"/>
                <a:sym typeface="Wingdings"/>
              </a:rPr>
              <a:t>Brings together useful tools to address different needs</a:t>
            </a:r>
          </a:p>
          <a:p>
            <a:pPr lvl="1">
              <a:defRPr/>
            </a:pPr>
            <a:r>
              <a:rPr lang="en-US" sz="2600" dirty="0" smtClean="0">
                <a:latin typeface="Calibri" charset="0"/>
                <a:ea typeface="ＭＳ Ｐゴシック" charset="0"/>
                <a:cs typeface="ＭＳ Ｐゴシック" charset="0"/>
                <a:sym typeface="Wingdings"/>
              </a:rPr>
              <a:t>Several active and passive tools</a:t>
            </a:r>
          </a:p>
          <a:p>
            <a:pPr lvl="1">
              <a:defRPr/>
            </a:pPr>
            <a:r>
              <a:rPr lang="en-US" sz="2600" dirty="0" smtClean="0">
                <a:latin typeface="Calibri" charset="0"/>
                <a:ea typeface="ＭＳ Ｐゴシック" charset="0"/>
                <a:cs typeface="ＭＳ Ｐゴシック" charset="0"/>
                <a:sym typeface="Wingdings"/>
              </a:rPr>
              <a:t>Interface to configure regular testing</a:t>
            </a:r>
          </a:p>
          <a:p>
            <a:pPr lvl="1">
              <a:defRPr/>
            </a:pPr>
            <a:r>
              <a:rPr lang="en-US" sz="2600" dirty="0" smtClean="0">
                <a:latin typeface="Calibri" charset="0"/>
                <a:ea typeface="ＭＳ Ｐゴシック" charset="0"/>
                <a:cs typeface="ＭＳ Ｐゴシック" charset="0"/>
                <a:sym typeface="Wingdings"/>
              </a:rPr>
              <a:t>Diagnostic tools ready with ‘0 configuration’</a:t>
            </a:r>
          </a:p>
          <a:p>
            <a:pPr>
              <a:defRPr/>
            </a:pPr>
            <a:r>
              <a:rPr lang="en-US" sz="2800" dirty="0" smtClean="0">
                <a:latin typeface="Calibri" charset="0"/>
                <a:ea typeface="ＭＳ Ｐゴシック" charset="0"/>
                <a:cs typeface="ＭＳ Ｐゴシック" charset="0"/>
                <a:sym typeface="Wingdings"/>
              </a:rPr>
              <a:t>Easy to install, easy to use</a:t>
            </a:r>
          </a:p>
          <a:p>
            <a:pPr lvl="1">
              <a:defRPr/>
            </a:pPr>
            <a:r>
              <a:rPr lang="en-US" sz="2600" dirty="0" smtClean="0">
                <a:latin typeface="Calibri" charset="0"/>
                <a:ea typeface="ＭＳ Ｐゴシック" charset="0"/>
                <a:cs typeface="ＭＳ Ｐゴシック" charset="0"/>
                <a:sym typeface="Wingdings"/>
              </a:rPr>
              <a:t>ISO image can be burned to CD/USB key</a:t>
            </a:r>
          </a:p>
          <a:p>
            <a:pPr lvl="1">
              <a:defRPr/>
            </a:pPr>
            <a:r>
              <a:rPr lang="en-US" sz="2600" dirty="0" smtClean="0">
                <a:latin typeface="Calibri" charset="0"/>
                <a:ea typeface="ＭＳ Ｐゴシック" charset="0"/>
                <a:cs typeface="ＭＳ Ｐゴシック" charset="0"/>
                <a:sym typeface="Wingdings"/>
              </a:rPr>
              <a:t>‘Wizard’ interface for configuration</a:t>
            </a:r>
          </a:p>
          <a:p>
            <a:pPr>
              <a:defRPr/>
            </a:pPr>
            <a:r>
              <a:rPr lang="en-US" sz="2900" dirty="0" smtClean="0">
                <a:latin typeface="Calibri" charset="0"/>
                <a:ea typeface="ＭＳ Ｐゴシック" charset="0"/>
              </a:rPr>
              <a:t>Encouraging people to deploy ‘known good’ measurement points near domain boundaries</a:t>
            </a:r>
          </a:p>
          <a:p>
            <a:pPr lvl="1">
              <a:defRPr/>
            </a:pPr>
            <a:r>
              <a:rPr lang="en-US" sz="2600" dirty="0" smtClean="0">
                <a:latin typeface="Calibri" charset="0"/>
                <a:ea typeface="ＭＳ Ｐゴシック" charset="0"/>
              </a:rPr>
              <a:t>“known good” = hosts that are well configured, enough memory and CPU to drive the network, proper TCP tuning, clean path, etc.</a:t>
            </a:r>
            <a:endParaRPr lang="en-US" sz="2600" dirty="0" smtClean="0">
              <a:latin typeface="Calibri" charset="0"/>
              <a:ea typeface="ＭＳ Ｐゴシック" charset="0"/>
              <a:cs typeface="ＭＳ Ｐゴシック" charset="0"/>
              <a:sym typeface="Wingdings"/>
            </a:endParaRPr>
          </a:p>
          <a:p>
            <a:pPr>
              <a:defRPr/>
            </a:pPr>
            <a:r>
              <a:rPr lang="en-US" sz="2800" dirty="0" smtClean="0">
                <a:latin typeface="Calibri" charset="0"/>
                <a:ea typeface="ＭＳ Ｐゴシック" charset="0"/>
                <a:cs typeface="ＭＳ Ｐゴシック" charset="0"/>
                <a:sym typeface="Wingdings"/>
              </a:rPr>
              <a:t>Community Adoption</a:t>
            </a:r>
          </a:p>
          <a:p>
            <a:pPr lvl="1">
              <a:defRPr/>
            </a:pPr>
            <a:r>
              <a:rPr lang="en-US" sz="2600" dirty="0" smtClean="0">
                <a:latin typeface="Calibri" charset="0"/>
                <a:ea typeface="ＭＳ Ｐゴシック" charset="0"/>
                <a:cs typeface="ＭＳ Ｐゴシック" charset="0"/>
                <a:sym typeface="Wingdings"/>
              </a:rPr>
              <a:t>Over 1300 instances seen world wide </a:t>
            </a:r>
          </a:p>
          <a:p>
            <a:pPr lvl="1">
              <a:defRPr/>
            </a:pPr>
            <a:r>
              <a:rPr lang="en-US" sz="2600" dirty="0" smtClean="0">
                <a:latin typeface="Calibri" charset="0"/>
                <a:ea typeface="ＭＳ Ｐゴシック" charset="0"/>
                <a:cs typeface="ＭＳ Ｐゴシック" charset="0"/>
                <a:sym typeface="Wingdings"/>
              </a:rPr>
              <a:t>40+ countries</a:t>
            </a:r>
          </a:p>
          <a:p>
            <a:pPr lvl="1">
              <a:defRPr/>
            </a:pPr>
            <a:r>
              <a:rPr lang="en-US" sz="2600" dirty="0" smtClean="0">
                <a:latin typeface="Calibri" charset="0"/>
                <a:ea typeface="ＭＳ Ｐゴシック" charset="0"/>
                <a:cs typeface="ＭＳ Ｐゴシック" charset="0"/>
                <a:sym typeface="Wingdings"/>
              </a:rPr>
              <a:t>100s of domains</a:t>
            </a:r>
          </a:p>
          <a:p>
            <a:pPr>
              <a:defRPr/>
            </a:pPr>
            <a:endParaRPr lang="en-US" sz="2800" dirty="0" smtClean="0">
              <a:latin typeface="Calibri" charset="0"/>
              <a:ea typeface="ＭＳ Ｐゴシック" charset="0"/>
              <a:cs typeface="ＭＳ Ｐゴシック" charset="0"/>
              <a:sym typeface="Wingdings"/>
            </a:endParaRPr>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15</a:t>
            </a:fld>
            <a:endParaRPr lang="en-US" dirty="0"/>
          </a:p>
        </p:txBody>
      </p:sp>
    </p:spTree>
    <p:extLst>
      <p:ext uri="{BB962C8B-B14F-4D97-AF65-F5344CB8AC3E}">
        <p14:creationId xmlns:p14="http://schemas.microsoft.com/office/powerpoint/2010/main" val="2387160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Improvements in 15</a:t>
            </a:r>
            <a:r>
              <a:rPr lang="en-US" baseline="0" dirty="0" smtClean="0"/>
              <a:t> years since the idea came about – but lots of room to grow</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16</a:t>
            </a:fld>
            <a:endParaRPr lang="en-US"/>
          </a:p>
        </p:txBody>
      </p:sp>
    </p:spTree>
    <p:extLst>
      <p:ext uri="{BB962C8B-B14F-4D97-AF65-F5344CB8AC3E}">
        <p14:creationId xmlns:p14="http://schemas.microsoft.com/office/powerpoint/2010/main" val="477066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Install via</a:t>
            </a:r>
            <a:r>
              <a:rPr lang="en-US" baseline="0" dirty="0" smtClean="0"/>
              <a:t> the ISO – RPMs if you don’t want to do that</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18</a:t>
            </a:fld>
            <a:endParaRPr lang="en-US"/>
          </a:p>
        </p:txBody>
      </p:sp>
    </p:spTree>
    <p:extLst>
      <p:ext uri="{BB962C8B-B14F-4D97-AF65-F5344CB8AC3E}">
        <p14:creationId xmlns:p14="http://schemas.microsoft.com/office/powerpoint/2010/main" val="39281552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Mention NDT used by MLAB</a:t>
            </a:r>
          </a:p>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19</a:t>
            </a:fld>
            <a:endParaRPr lang="en-US"/>
          </a:p>
        </p:txBody>
      </p:sp>
    </p:spTree>
    <p:extLst>
      <p:ext uri="{BB962C8B-B14F-4D97-AF65-F5344CB8AC3E}">
        <p14:creationId xmlns:p14="http://schemas.microsoft.com/office/powerpoint/2010/main" val="1767968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47500" lnSpcReduction="20000"/>
          </a:bodyPr>
          <a:lstStyle/>
          <a:p>
            <a:pPr>
              <a:defRPr/>
            </a:pPr>
            <a:r>
              <a:rPr lang="en-US" sz="2800" dirty="0" smtClean="0">
                <a:latin typeface="Calibri" charset="0"/>
                <a:ea typeface="ＭＳ Ｐゴシック" charset="0"/>
                <a:cs typeface="ＭＳ Ｐゴシック" charset="0"/>
                <a:sym typeface="Wingdings"/>
              </a:rPr>
              <a:t>Updated in 2/2015, steady growth curve with some dips.  </a:t>
            </a:r>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21</a:t>
            </a:fld>
            <a:endParaRPr lang="en-US" dirty="0"/>
          </a:p>
        </p:txBody>
      </p:sp>
    </p:spTree>
    <p:extLst>
      <p:ext uri="{BB962C8B-B14F-4D97-AF65-F5344CB8AC3E}">
        <p14:creationId xmlns:p14="http://schemas.microsoft.com/office/powerpoint/2010/main" val="2387160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Metcalf</a:t>
            </a:r>
            <a:r>
              <a:rPr lang="en-US" baseline="0" dirty="0" smtClean="0"/>
              <a:t> law argument – only useful because people are using it</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22</a:t>
            </a:fld>
            <a:endParaRPr lang="en-US"/>
          </a:p>
        </p:txBody>
      </p:sp>
    </p:spTree>
    <p:extLst>
      <p:ext uri="{BB962C8B-B14F-4D97-AF65-F5344CB8AC3E}">
        <p14:creationId xmlns:p14="http://schemas.microsoft.com/office/powerpoint/2010/main" val="3994960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Dashboards</a:t>
            </a:r>
            <a:r>
              <a:rPr lang="en-US" baseline="0" dirty="0" smtClean="0"/>
              <a:t> – requires coordination of testing</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23</a:t>
            </a:fld>
            <a:endParaRPr lang="en-US"/>
          </a:p>
        </p:txBody>
      </p:sp>
    </p:spTree>
    <p:extLst>
      <p:ext uri="{BB962C8B-B14F-4D97-AF65-F5344CB8AC3E}">
        <p14:creationId xmlns:p14="http://schemas.microsoft.com/office/powerpoint/2010/main" val="759095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27</a:t>
            </a:fld>
            <a:endParaRPr lang="en-US"/>
          </a:p>
        </p:txBody>
      </p:sp>
    </p:spTree>
    <p:extLst>
      <p:ext uri="{BB962C8B-B14F-4D97-AF65-F5344CB8AC3E}">
        <p14:creationId xmlns:p14="http://schemas.microsoft.com/office/powerpoint/2010/main" val="30570820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28</a:t>
            </a:fld>
            <a:endParaRPr lang="en-US"/>
          </a:p>
        </p:txBody>
      </p:sp>
    </p:spTree>
    <p:extLst>
      <p:ext uri="{BB962C8B-B14F-4D97-AF65-F5344CB8AC3E}">
        <p14:creationId xmlns:p14="http://schemas.microsoft.com/office/powerpoint/2010/main" val="2980077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Isolating problems is challenging – consider the following sets of domains.</a:t>
            </a:r>
            <a:r>
              <a:rPr lang="en-US" baseline="0" dirty="0" smtClean="0"/>
              <a:t>  If things are ‘slow’, it could be anything (or multiple things)</a:t>
            </a:r>
          </a:p>
          <a:p>
            <a:endParaRPr lang="en-US" baseline="0" dirty="0" smtClean="0"/>
          </a:p>
          <a:p>
            <a:r>
              <a:rPr lang="en-US" baseline="0" dirty="0" smtClean="0"/>
              <a:t>We need something that examines the entire path, and pulls out trouble</a:t>
            </a:r>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4</a:t>
            </a:fld>
            <a:endParaRPr lang="en-US" dirty="0"/>
          </a:p>
        </p:txBody>
      </p:sp>
    </p:spTree>
    <p:extLst>
      <p:ext uri="{BB962C8B-B14F-4D97-AF65-F5344CB8AC3E}">
        <p14:creationId xmlns:p14="http://schemas.microsoft.com/office/powerpoint/2010/main" val="483721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31</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Note:</a:t>
            </a:r>
            <a:r>
              <a:rPr lang="en-US" baseline="0" dirty="0" smtClean="0"/>
              <a:t> iperf3 and </a:t>
            </a:r>
            <a:r>
              <a:rPr lang="en-US" baseline="0" smtClean="0"/>
              <a:t>new bwctl were  </a:t>
            </a:r>
            <a:r>
              <a:rPr lang="en-US" baseline="0" dirty="0" smtClean="0"/>
              <a:t>added in perfSONAR 3.3.2, but we have not had a Joint Techs since that came out.</a:t>
            </a:r>
          </a:p>
          <a:p>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32</a:t>
            </a:fld>
            <a:endParaRPr lang="en-US"/>
          </a:p>
        </p:txBody>
      </p:sp>
    </p:spTree>
    <p:extLst>
      <p:ext uri="{BB962C8B-B14F-4D97-AF65-F5344CB8AC3E}">
        <p14:creationId xmlns:p14="http://schemas.microsoft.com/office/powerpoint/2010/main" val="1241868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This is more useful for local/MAN testing</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41</a:t>
            </a:fld>
            <a:endParaRPr lang="en-US"/>
          </a:p>
        </p:txBody>
      </p:sp>
    </p:spTree>
    <p:extLst>
      <p:ext uri="{BB962C8B-B14F-4D97-AF65-F5344CB8AC3E}">
        <p14:creationId xmlns:p14="http://schemas.microsoft.com/office/powerpoint/2010/main" val="458909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42</a:t>
            </a:fld>
            <a:endParaRPr lang="en-US"/>
          </a:p>
        </p:txBody>
      </p:sp>
    </p:spTree>
    <p:extLst>
      <p:ext uri="{BB962C8B-B14F-4D97-AF65-F5344CB8AC3E}">
        <p14:creationId xmlns:p14="http://schemas.microsoft.com/office/powerpoint/2010/main" val="9251716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Better view of increasing the max window size</a:t>
            </a:r>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75</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Very</a:t>
            </a:r>
            <a:r>
              <a:rPr lang="en-US" baseline="0" dirty="0" smtClean="0"/>
              <a:t> clear signature of a fiber cut – loss spike, re-route, and then another re-route</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76</a:t>
            </a:fld>
            <a:endParaRPr lang="en-US"/>
          </a:p>
        </p:txBody>
      </p:sp>
    </p:spTree>
    <p:extLst>
      <p:ext uri="{BB962C8B-B14F-4D97-AF65-F5344CB8AC3E}">
        <p14:creationId xmlns:p14="http://schemas.microsoft.com/office/powerpoint/2010/main" val="39448692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Watching loss, route changes, and repair on a TA link (100G)</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77</a:t>
            </a:fld>
            <a:endParaRPr lang="en-US"/>
          </a:p>
        </p:txBody>
      </p:sp>
    </p:spTree>
    <p:extLst>
      <p:ext uri="{BB962C8B-B14F-4D97-AF65-F5344CB8AC3E}">
        <p14:creationId xmlns:p14="http://schemas.microsoft.com/office/powerpoint/2010/main" val="35962061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MTU things matter – and in this case even though things were close there was a deep variation in performance</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78</a:t>
            </a:fld>
            <a:endParaRPr lang="en-US"/>
          </a:p>
        </p:txBody>
      </p:sp>
    </p:spTree>
    <p:extLst>
      <p:ext uri="{BB962C8B-B14F-4D97-AF65-F5344CB8AC3E}">
        <p14:creationId xmlns:p14="http://schemas.microsoft.com/office/powerpoint/2010/main" val="13182356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Example from May 2015:</a:t>
            </a:r>
            <a:r>
              <a:rPr lang="en-US" baseline="0" dirty="0" smtClean="0"/>
              <a:t> Internet2 Brocade line card failure in Wash DC.</a:t>
            </a:r>
          </a:p>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79</a:t>
            </a:fld>
            <a:endParaRPr lang="en-US"/>
          </a:p>
        </p:txBody>
      </p:sp>
    </p:spTree>
    <p:extLst>
      <p:ext uri="{BB962C8B-B14F-4D97-AF65-F5344CB8AC3E}">
        <p14:creationId xmlns:p14="http://schemas.microsoft.com/office/powerpoint/2010/main" val="3455739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83</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The magic buffer zone – if we are &lt; 10ms, we often don’t see problems.  Throughput still works well because TCP can perform well over short distances with lots of loss.  </a:t>
            </a:r>
          </a:p>
          <a:p>
            <a:endParaRPr lang="en-US" dirty="0" smtClean="0"/>
          </a:p>
          <a:p>
            <a:r>
              <a:rPr lang="en-US" dirty="0" smtClean="0"/>
              <a:t>As we get</a:t>
            </a:r>
            <a:r>
              <a:rPr lang="en-US" baseline="0" dirty="0" smtClean="0"/>
              <a:t> further out, we notice the pain.  </a:t>
            </a:r>
          </a:p>
          <a:p>
            <a:endParaRPr lang="en-US" baseline="0" dirty="0" smtClean="0"/>
          </a:p>
          <a:p>
            <a:r>
              <a:rPr lang="en-US" baseline="0" dirty="0" smtClean="0"/>
              <a:t>This leads to some false diagnostics at times – e.g. if we have a problem locally, but we only see it when we go far away, its tempting to say the problem is out there, far away.  See the switch with small buffers locally as the example.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5</a:t>
            </a:fld>
            <a:endParaRPr lang="en-US"/>
          </a:p>
        </p:txBody>
      </p:sp>
    </p:spTree>
    <p:extLst>
      <p:ext uri="{BB962C8B-B14F-4D97-AF65-F5344CB8AC3E}">
        <p14:creationId xmlns:p14="http://schemas.microsoft.com/office/powerpoint/2010/main" val="32064842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84</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85</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86</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87</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88</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AF03E7-0DA5-084C-A73B-84F898909E97}" type="slidenum">
              <a:rPr lang="en-US" smtClean="0"/>
              <a:pPr>
                <a:defRPr/>
              </a:pPr>
              <a:t>89</a:t>
            </a:fld>
            <a:endParaRPr lang="en-US" dirty="0"/>
          </a:p>
        </p:txBody>
      </p:sp>
    </p:spTree>
    <p:extLst>
      <p:ext uri="{BB962C8B-B14F-4D97-AF65-F5344CB8AC3E}">
        <p14:creationId xmlns:p14="http://schemas.microsoft.com/office/powerpoint/2010/main" val="5399609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90</a:t>
            </a:fld>
            <a:endParaRPr lang="en-US"/>
          </a:p>
        </p:txBody>
      </p:sp>
    </p:spTree>
    <p:extLst>
      <p:ext uri="{BB962C8B-B14F-4D97-AF65-F5344CB8AC3E}">
        <p14:creationId xmlns:p14="http://schemas.microsoft.com/office/powerpoint/2010/main" val="2553410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aseline="0" dirty="0" smtClean="0">
              <a:latin typeface="Arial" charset="0"/>
            </a:endParaRPr>
          </a:p>
          <a:p>
            <a:r>
              <a:rPr lang="en-US" dirty="0" smtClean="0">
                <a:latin typeface="Arial" charset="0"/>
              </a:rPr>
              <a:t>This </a:t>
            </a:r>
            <a:r>
              <a:rPr lang="en-US" dirty="0">
                <a:latin typeface="Arial" charset="0"/>
              </a:rPr>
              <a:t>is an annotated version of the plot from the Science DMZ </a:t>
            </a:r>
            <a:r>
              <a:rPr lang="en-US" dirty="0" smtClean="0">
                <a:latin typeface="Arial" charset="0"/>
              </a:rPr>
              <a:t>paper</a:t>
            </a:r>
            <a:endParaRPr lang="en-US" dirty="0">
              <a:latin typeface="Arial" charset="0"/>
            </a:endParaRPr>
          </a:p>
          <a:p>
            <a:r>
              <a:rPr lang="en-US" dirty="0">
                <a:latin typeface="Arial" charset="0"/>
              </a:rPr>
              <a:t>Beyond your metro area, zero loss is essentially required for high </a:t>
            </a:r>
            <a:r>
              <a:rPr lang="en-US" dirty="0" smtClean="0">
                <a:latin typeface="Arial" charset="0"/>
              </a:rPr>
              <a:t>performance</a:t>
            </a:r>
            <a:endParaRPr lang="en-US" dirty="0">
              <a:latin typeface="Arial" charset="0"/>
            </a:endParaRPr>
          </a:p>
          <a:p>
            <a:r>
              <a:rPr lang="en-US" dirty="0">
                <a:latin typeface="Arial" charset="0"/>
              </a:rPr>
              <a:t>Where are your collaborators?  Where are your users</a:t>
            </a:r>
            <a:r>
              <a:rPr lang="en-US" dirty="0" smtClean="0">
                <a:latin typeface="Arial" charset="0"/>
              </a:rPr>
              <a:t>?</a:t>
            </a:r>
            <a:endParaRPr lang="en-US" dirty="0">
              <a:latin typeface="Arial" charset="0"/>
            </a:endParaRPr>
          </a:p>
          <a:p>
            <a:r>
              <a:rPr lang="en-US" dirty="0">
                <a:latin typeface="Arial" charset="0"/>
              </a:rPr>
              <a:t>When global collaboration is the norm, nobody can afford to be a local-only resource</a:t>
            </a:r>
          </a:p>
        </p:txBody>
      </p:sp>
      <p:sp>
        <p:nvSpPr>
          <p:cNvPr id="4" name="Slide Number Placeholder 3"/>
          <p:cNvSpPr>
            <a:spLocks noGrp="1"/>
          </p:cNvSpPr>
          <p:nvPr>
            <p:ph type="sldNum" sz="quarter" idx="5"/>
          </p:nvPr>
        </p:nvSpPr>
        <p:spPr/>
        <p:txBody>
          <a:bodyPr/>
          <a:lstStyle/>
          <a:p>
            <a:pPr>
              <a:defRPr/>
            </a:pPr>
            <a:fld id="{E84EA9B8-C164-A54A-A3B5-1C1D6329AEA5}" type="slidenum">
              <a:rPr lang="en-US" smtClean="0"/>
              <a:pPr>
                <a:defRPr/>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Introduce</a:t>
            </a:r>
            <a:r>
              <a:rPr lang="en-US" baseline="0" dirty="0" smtClean="0"/>
              <a:t> the soft network failure – not a loss of connectivity.  This is what </a:t>
            </a:r>
            <a:r>
              <a:rPr lang="en-US" baseline="0" dirty="0" err="1" smtClean="0"/>
              <a:t>perfSONAR</a:t>
            </a:r>
            <a:r>
              <a:rPr lang="en-US" baseline="0" dirty="0" smtClean="0"/>
              <a:t> is designed to find since they are challenging to see unless you are testing end to end over a large distance.  </a:t>
            </a:r>
            <a:endParaRPr lang="en-US" dirty="0"/>
          </a:p>
        </p:txBody>
      </p:sp>
      <p:sp>
        <p:nvSpPr>
          <p:cNvPr id="4" name="Slide Number Placeholder 3"/>
          <p:cNvSpPr>
            <a:spLocks noGrp="1"/>
          </p:cNvSpPr>
          <p:nvPr>
            <p:ph type="sldNum" sz="quarter" idx="10"/>
          </p:nvPr>
        </p:nvSpPr>
        <p:spPr/>
        <p:txBody>
          <a:bodyPr/>
          <a:lstStyle/>
          <a:p>
            <a:fld id="{A44EA6F8-B5AB-8342-9AB7-A6984D898A5F}" type="slidenum">
              <a:rPr lang="en-US" smtClean="0"/>
              <a:t>7</a:t>
            </a:fld>
            <a:endParaRPr lang="en-US"/>
          </a:p>
        </p:txBody>
      </p:sp>
    </p:spTree>
    <p:extLst>
      <p:ext uri="{BB962C8B-B14F-4D97-AF65-F5344CB8AC3E}">
        <p14:creationId xmlns:p14="http://schemas.microsoft.com/office/powerpoint/2010/main" val="3970753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Answer: we need to care *a</a:t>
            </a:r>
            <a:r>
              <a:rPr lang="en-US" baseline="0" dirty="0" smtClean="0"/>
              <a:t> lot* about soft failures – see next</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8</a:t>
            </a:fld>
            <a:endParaRPr lang="en-US"/>
          </a:p>
        </p:txBody>
      </p:sp>
    </p:spTree>
    <p:extLst>
      <p:ext uri="{BB962C8B-B14F-4D97-AF65-F5344CB8AC3E}">
        <p14:creationId xmlns:p14="http://schemas.microsoft.com/office/powerpoint/2010/main" val="3550800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Images</a:t>
            </a:r>
            <a:r>
              <a:rPr lang="en-US" baseline="0" dirty="0" smtClean="0"/>
              <a:t> from cable survey robot – came close to being a hard failure!</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9</a:t>
            </a:fld>
            <a:endParaRPr lang="en-US"/>
          </a:p>
        </p:txBody>
      </p:sp>
    </p:spTree>
    <p:extLst>
      <p:ext uri="{BB962C8B-B14F-4D97-AF65-F5344CB8AC3E}">
        <p14:creationId xmlns:p14="http://schemas.microsoft.com/office/powerpoint/2010/main" val="2055090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This graph shows how </a:t>
            </a:r>
            <a:r>
              <a:rPr lang="en-US" dirty="0" err="1" smtClean="0"/>
              <a:t>perfsonar</a:t>
            </a:r>
            <a:r>
              <a:rPr lang="en-US" dirty="0" smtClean="0"/>
              <a:t> identified failing optics leading to a repair</a:t>
            </a:r>
            <a:r>
              <a:rPr lang="en-US" baseline="0" dirty="0" smtClean="0"/>
              <a:t> and improvement in performance</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11</a:t>
            </a:fld>
            <a:endParaRPr lang="en-US"/>
          </a:p>
        </p:txBody>
      </p:sp>
    </p:spTree>
    <p:extLst>
      <p:ext uri="{BB962C8B-B14F-4D97-AF65-F5344CB8AC3E}">
        <p14:creationId xmlns:p14="http://schemas.microsoft.com/office/powerpoint/2010/main" val="601674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This graph shows how </a:t>
            </a:r>
            <a:r>
              <a:rPr lang="en-US" dirty="0" err="1" smtClean="0"/>
              <a:t>perfsonar</a:t>
            </a:r>
            <a:r>
              <a:rPr lang="en-US" dirty="0" smtClean="0"/>
              <a:t> identified host tuning leading to a repair</a:t>
            </a:r>
            <a:r>
              <a:rPr lang="en-US" baseline="0" dirty="0" smtClean="0"/>
              <a:t> and improvement in performance</a:t>
            </a:r>
            <a:endParaRPr lang="en-US" dirty="0"/>
          </a:p>
        </p:txBody>
      </p:sp>
      <p:sp>
        <p:nvSpPr>
          <p:cNvPr id="4" name="Slide Number Placeholder 3"/>
          <p:cNvSpPr>
            <a:spLocks noGrp="1"/>
          </p:cNvSpPr>
          <p:nvPr>
            <p:ph type="sldNum" sz="quarter" idx="10"/>
          </p:nvPr>
        </p:nvSpPr>
        <p:spPr/>
        <p:txBody>
          <a:bodyPr/>
          <a:lstStyle/>
          <a:p>
            <a:fld id="{203C2CCC-44D0-4B40-9343-1A28B1A2D90A}" type="slidenum">
              <a:rPr lang="en-US" smtClean="0"/>
              <a:pPr/>
              <a:t>13</a:t>
            </a:fld>
            <a:endParaRPr lang="en-US"/>
          </a:p>
        </p:txBody>
      </p:sp>
    </p:spTree>
    <p:extLst>
      <p:ext uri="{BB962C8B-B14F-4D97-AF65-F5344CB8AC3E}">
        <p14:creationId xmlns:p14="http://schemas.microsoft.com/office/powerpoint/2010/main" val="601674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4" name="Picture 13" descr="PerfSONAR-powered-CMYK copy.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2839212"/>
          </a:xfrm>
          <a:prstGeom prst="rect">
            <a:avLst/>
          </a:prstGeom>
        </p:spPr>
      </p:pic>
      <p:sp>
        <p:nvSpPr>
          <p:cNvPr id="2" name="Title 1"/>
          <p:cNvSpPr>
            <a:spLocks noGrp="1"/>
          </p:cNvSpPr>
          <p:nvPr>
            <p:ph type="ctrTitle"/>
          </p:nvPr>
        </p:nvSpPr>
        <p:spPr>
          <a:xfrm>
            <a:off x="685800" y="1860092"/>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117316"/>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37D02EB-EFB2-E944-906C-6B0B3656AE66}" type="datetime4">
              <a:rPr lang="en-US" smtClean="0"/>
              <a:t>June 17, 2015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a:t>
            </a:fld>
            <a:endParaRPr lang="en-US"/>
          </a:p>
        </p:txBody>
      </p:sp>
      <p:pic>
        <p:nvPicPr>
          <p:cNvPr id="9" name="Picture 8" descr="Screen Shot 2014-10-22 at 4.30.01 PM.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7484524" y="62332"/>
            <a:ext cx="1659476" cy="584204"/>
          </a:xfrm>
          <a:prstGeom prst="rect">
            <a:avLst/>
          </a:prstGeom>
        </p:spPr>
      </p:pic>
    </p:spTree>
    <p:extLst>
      <p:ext uri="{BB962C8B-B14F-4D97-AF65-F5344CB8AC3E}">
        <p14:creationId xmlns:p14="http://schemas.microsoft.com/office/powerpoint/2010/main" val="972523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4BF85-6724-7746-892C-99A666CD0FDC}" type="datetime4">
              <a:rPr lang="en-US" smtClean="0"/>
              <a:t>June 17, 2015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1946521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894F4-C880-0145-BDFC-915B56A8AAB6}" type="datetime4">
              <a:rPr lang="en-US" smtClean="0"/>
              <a:t>June 17, 2015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2857901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15" y="1597827"/>
            <a:ext cx="7762875" cy="1102519"/>
          </a:xfrm>
        </p:spPr>
        <p:txBody>
          <a:bodyPr/>
          <a:lstStyle>
            <a:lvl1pPr>
              <a:defRPr sz="4400" b="0"/>
            </a:lvl1pPr>
          </a:lstStyle>
          <a:p>
            <a:r>
              <a:rPr lang="en-US" dirty="0" smtClean="0"/>
              <a:t>Click to edit Master title style</a:t>
            </a:r>
            <a:endParaRPr lang="en-US" dirty="0"/>
          </a:p>
        </p:txBody>
      </p:sp>
      <p:sp>
        <p:nvSpPr>
          <p:cNvPr id="3" name="Subtitle 2"/>
          <p:cNvSpPr>
            <a:spLocks noGrp="1"/>
          </p:cNvSpPr>
          <p:nvPr>
            <p:ph type="subTitle" idx="1"/>
          </p:nvPr>
        </p:nvSpPr>
        <p:spPr>
          <a:xfrm>
            <a:off x="914417" y="2901959"/>
            <a:ext cx="3597275" cy="993775"/>
          </a:xfrm>
        </p:spPr>
        <p:txBody>
          <a:bodyPr anchor="b" anchorCtr="0">
            <a:noAutofit/>
          </a:bodyPr>
          <a:lstStyle>
            <a:lvl1pPr marL="0" indent="0" algn="l">
              <a:spcBef>
                <a:spcPts val="0"/>
              </a:spcBef>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706FCC22-31A9-5F4D-8313-F772C1EE39BB}" type="datetime1">
              <a:rPr lang="en-US" smtClean="0"/>
              <a:pPr/>
              <a:t>17.06.15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487710A0-C33E-CC45-8305-B897475A1CD7}" type="slidenum">
              <a:rPr lang="en-US" smtClean="0"/>
              <a:pPr/>
              <a:t>‹#›</a:t>
            </a:fld>
            <a:endParaRPr lang="en-US"/>
          </a:p>
        </p:txBody>
      </p:sp>
      <p:pic>
        <p:nvPicPr>
          <p:cNvPr id="7" name="Picture 6" descr="DOE_logo.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104467" y="4374071"/>
            <a:ext cx="1572768" cy="393192"/>
          </a:xfrm>
          <a:prstGeom prst="rect">
            <a:avLst/>
          </a:prstGeom>
        </p:spPr>
      </p:pic>
      <p:pic>
        <p:nvPicPr>
          <p:cNvPr id="8" name="Picture 7" descr="Lab_Logo.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772400" y="4250627"/>
            <a:ext cx="908304" cy="516636"/>
          </a:xfrm>
          <a:prstGeom prst="rect">
            <a:avLst/>
          </a:prstGeom>
        </p:spPr>
      </p:pic>
      <p:pic>
        <p:nvPicPr>
          <p:cNvPr id="9" name="Picture 8" descr="ESnet_Logo_Header.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04333" y="488950"/>
            <a:ext cx="3288792" cy="720090"/>
          </a:xfrm>
          <a:prstGeom prst="rect">
            <a:avLst/>
          </a:prstGeom>
        </p:spPr>
      </p:pic>
      <p:sp>
        <p:nvSpPr>
          <p:cNvPr id="11" name="Text Placeholder 10"/>
          <p:cNvSpPr>
            <a:spLocks noGrp="1"/>
          </p:cNvSpPr>
          <p:nvPr>
            <p:ph type="body" sz="quarter" idx="13"/>
          </p:nvPr>
        </p:nvSpPr>
        <p:spPr>
          <a:xfrm>
            <a:off x="5116530" y="2901553"/>
            <a:ext cx="3570287" cy="994172"/>
          </a:xfrm>
        </p:spPr>
        <p:txBody>
          <a:bodyPr anchor="b" anchorCtr="0">
            <a:noAutofit/>
          </a:bodyPr>
          <a:lstStyle>
            <a:lvl1pPr marL="0" indent="0">
              <a:buNone/>
              <a:defRPr sz="1400"/>
            </a:lvl1pPr>
            <a:lvl2pPr marL="230188" indent="0">
              <a:buNone/>
              <a:defRPr sz="1400"/>
            </a:lvl2pPr>
            <a:lvl3pPr marL="458787" indent="0">
              <a:buNone/>
              <a:defRPr sz="1400"/>
            </a:lvl3pPr>
            <a:lvl4pPr marL="684212" indent="0">
              <a:buNone/>
              <a:defRPr sz="1400"/>
            </a:lvl4pPr>
            <a:lvl5pPr marL="912812" indent="0">
              <a:buNone/>
              <a:defRPr sz="1400"/>
            </a:lvl5pPr>
          </a:lstStyle>
          <a:p>
            <a:pPr lvl="0"/>
            <a:r>
              <a:rPr lang="en-US" dirty="0" smtClean="0"/>
              <a:t>Click to edit Master text styles</a:t>
            </a:r>
          </a:p>
        </p:txBody>
      </p:sp>
    </p:spTree>
    <p:extLst>
      <p:ext uri="{BB962C8B-B14F-4D97-AF65-F5344CB8AC3E}">
        <p14:creationId xmlns:p14="http://schemas.microsoft.com/office/powerpoint/2010/main" val="275242333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1603780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Screen Shot 2014-10-22 at 4.30.01 PM.png"/>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654800" y="960"/>
            <a:ext cx="2489200" cy="876300"/>
          </a:xfrm>
          <a:prstGeom prst="rect">
            <a:avLst/>
          </a:prstGeom>
        </p:spPr>
      </p:pic>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E32C40-988E-A444-8E8A-8658EA9E7168}" type="datetime4">
              <a:rPr lang="en-US" smtClean="0"/>
              <a:t>June 17, 2015</a:t>
            </a:fld>
            <a:endParaRPr lang="en-US"/>
          </a:p>
        </p:txBody>
      </p:sp>
      <p:sp>
        <p:nvSpPr>
          <p:cNvPr id="5" name="Footer Placeholder 4"/>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a:t>
            </a:fld>
            <a:endParaRPr lang="en-US"/>
          </a:p>
        </p:txBody>
      </p:sp>
      <p:pic>
        <p:nvPicPr>
          <p:cNvPr id="7" name="Picture 6" descr="PerfSONAR-powered-CMYK copy.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9144000" cy="2839212"/>
          </a:xfrm>
          <a:prstGeom prst="rect">
            <a:avLst/>
          </a:prstGeom>
        </p:spPr>
      </p:pic>
    </p:spTree>
    <p:extLst>
      <p:ext uri="{BB962C8B-B14F-4D97-AF65-F5344CB8AC3E}">
        <p14:creationId xmlns:p14="http://schemas.microsoft.com/office/powerpoint/2010/main" val="406759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FAA685-74BB-F34C-B5BF-B085B898A22D}" type="datetime4">
              <a:rPr lang="en-US" smtClean="0"/>
              <a:t>June 17, 2015</a:t>
            </a:fld>
            <a:endParaRPr lang="en-US"/>
          </a:p>
        </p:txBody>
      </p:sp>
      <p:sp>
        <p:nvSpPr>
          <p:cNvPr id="6" name="Footer Placeholder 5"/>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1827642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CA9D82-4964-D74E-90EC-68E038D794A0}" type="datetime4">
              <a:rPr lang="en-US" smtClean="0"/>
              <a:t>June 17, 2015</a:t>
            </a:fld>
            <a:endParaRPr lang="en-US"/>
          </a:p>
        </p:txBody>
      </p:sp>
      <p:sp>
        <p:nvSpPr>
          <p:cNvPr id="8" name="Footer Placeholder 7"/>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2974641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7A4862-CC71-1B4F-BA1F-CB9F1108FA5A}" type="datetime4">
              <a:rPr lang="en-US" smtClean="0"/>
              <a:t>June 17, 2015</a:t>
            </a:fld>
            <a:endParaRPr lang="en-US"/>
          </a:p>
        </p:txBody>
      </p:sp>
      <p:sp>
        <p:nvSpPr>
          <p:cNvPr id="4" name="Footer Placeholder 3"/>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242623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16267-7E8E-1A44-9AC2-A6932219FE06}" type="datetime4">
              <a:rPr lang="en-US" smtClean="0"/>
              <a:t>June 17, 2015</a:t>
            </a:fld>
            <a:endParaRPr lang="en-US"/>
          </a:p>
        </p:txBody>
      </p:sp>
      <p:sp>
        <p:nvSpPr>
          <p:cNvPr id="3" name="Footer Placeholder 2"/>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340579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7"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7"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1FDB78-6C5B-5140-A11F-40441205BC01}" type="datetime4">
              <a:rPr lang="en-US" smtClean="0"/>
              <a:t>June 17, 2015</a:t>
            </a:fld>
            <a:endParaRPr lang="en-US"/>
          </a:p>
        </p:txBody>
      </p:sp>
      <p:sp>
        <p:nvSpPr>
          <p:cNvPr id="6" name="Footer Placeholder 5"/>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3520868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D6C0A6-736A-374F-A0CB-D5CAC8EB7A9E}" type="datetime4">
              <a:rPr lang="en-US" smtClean="0"/>
              <a:t>June 17, 2015</a:t>
            </a:fld>
            <a:endParaRPr lang="en-US"/>
          </a:p>
        </p:txBody>
      </p:sp>
      <p:sp>
        <p:nvSpPr>
          <p:cNvPr id="6" name="Footer Placeholder 5"/>
          <p:cNvSpPr>
            <a:spLocks noGrp="1"/>
          </p:cNvSpPr>
          <p:nvPr>
            <p:ph type="ftr" sz="quarter" idx="11"/>
          </p:nvPr>
        </p:nvSpPr>
        <p:spPr>
          <a:xfrm>
            <a:off x="137160" y="4760814"/>
            <a:ext cx="2079778" cy="273844"/>
          </a:xfrm>
          <a:prstGeom prst="rect">
            <a:avLst/>
          </a:prstGeom>
        </p:spPr>
        <p:txBody>
          <a:bodyPr/>
          <a:lstStyle/>
          <a:p>
            <a:r>
              <a:rPr lang="en-US" smtClean="0"/>
              <a:t>© 2014, http://www.perfsonar.net</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a:t>
            </a:fld>
            <a:endParaRPr lang="en-US"/>
          </a:p>
        </p:txBody>
      </p:sp>
    </p:spTree>
    <p:extLst>
      <p:ext uri="{BB962C8B-B14F-4D97-AF65-F5344CB8AC3E}">
        <p14:creationId xmlns:p14="http://schemas.microsoft.com/office/powerpoint/2010/main" val="25527975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74549"/>
            <a:ext cx="8229600" cy="441811"/>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17632"/>
            <a:ext cx="8229600" cy="347699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84531" y="4765113"/>
            <a:ext cx="1091107" cy="273844"/>
          </a:xfrm>
          <a:prstGeom prst="rect">
            <a:avLst/>
          </a:prstGeom>
        </p:spPr>
        <p:txBody>
          <a:bodyPr vert="horz" lIns="91440" tIns="45720" rIns="91440" bIns="45720" rtlCol="0" anchor="ctr"/>
          <a:lstStyle>
            <a:lvl1pPr algn="r">
              <a:defRPr sz="1000">
                <a:solidFill>
                  <a:schemeClr val="tx1">
                    <a:tint val="75000"/>
                  </a:schemeClr>
                </a:solidFill>
              </a:defRPr>
            </a:lvl1pPr>
          </a:lstStyle>
          <a:p>
            <a:fld id="{57BDD59F-C534-4D4F-A6CF-3A829D753E0A}" type="datetime4">
              <a:rPr lang="en-US" smtClean="0"/>
              <a:t>June 17, 2015</a:t>
            </a:fld>
            <a:endParaRPr lang="en-US" dirty="0"/>
          </a:p>
        </p:txBody>
      </p:sp>
      <p:sp>
        <p:nvSpPr>
          <p:cNvPr id="6" name="Slide Number Placeholder 5"/>
          <p:cNvSpPr>
            <a:spLocks noGrp="1"/>
          </p:cNvSpPr>
          <p:nvPr>
            <p:ph type="sldNum" sz="quarter" idx="4"/>
          </p:nvPr>
        </p:nvSpPr>
        <p:spPr>
          <a:xfrm>
            <a:off x="8686800" y="4765113"/>
            <a:ext cx="371412" cy="273844"/>
          </a:xfrm>
          <a:prstGeom prst="rect">
            <a:avLst/>
          </a:prstGeom>
        </p:spPr>
        <p:txBody>
          <a:bodyPr vert="horz" lIns="91440" tIns="45720" rIns="91440" bIns="45720" rtlCol="0" anchor="ctr"/>
          <a:lstStyle>
            <a:lvl1pPr algn="r">
              <a:defRPr sz="1000">
                <a:solidFill>
                  <a:schemeClr val="tx1">
                    <a:tint val="75000"/>
                  </a:schemeClr>
                </a:solidFill>
              </a:defRPr>
            </a:lvl1pPr>
          </a:lstStyle>
          <a:p>
            <a:fld id="{318151B9-CF22-1341-A1FA-AF855BA4AD15}" type="slidenum">
              <a:rPr lang="en-US" smtClean="0"/>
              <a:pPr/>
              <a:t>‹#›</a:t>
            </a:fld>
            <a:endParaRPr lang="en-US" dirty="0"/>
          </a:p>
        </p:txBody>
      </p:sp>
      <p:sp>
        <p:nvSpPr>
          <p:cNvPr id="8" name="Rectangle 7"/>
          <p:cNvSpPr/>
          <p:nvPr userDrawn="1"/>
        </p:nvSpPr>
        <p:spPr>
          <a:xfrm>
            <a:off x="0" y="0"/>
            <a:ext cx="137160" cy="5136360"/>
          </a:xfrm>
          <a:prstGeom prst="rect">
            <a:avLst/>
          </a:prstGeom>
          <a:solidFill>
            <a:srgbClr val="1DB118"/>
          </a:solidFill>
          <a:ln>
            <a:solidFill>
              <a:srgbClr val="1DB11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accent1"/>
              </a:solidFill>
            </a:endParaRPr>
          </a:p>
        </p:txBody>
      </p:sp>
      <p:pic>
        <p:nvPicPr>
          <p:cNvPr id="9" name="Picture 8" descr="pS-Partners.png"/>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2216938" y="4672665"/>
            <a:ext cx="5040538" cy="463696"/>
          </a:xfrm>
          <a:prstGeom prst="rect">
            <a:avLst/>
          </a:prstGeom>
        </p:spPr>
      </p:pic>
      <p:pic>
        <p:nvPicPr>
          <p:cNvPr id="10" name="Picture 9" descr="pS-Logo.png"/>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7556578" y="41542"/>
            <a:ext cx="1587422" cy="261494"/>
          </a:xfrm>
          <a:prstGeom prst="rect">
            <a:avLst/>
          </a:prstGeom>
        </p:spPr>
      </p:pic>
    </p:spTree>
    <p:extLst>
      <p:ext uri="{BB962C8B-B14F-4D97-AF65-F5344CB8AC3E}">
        <p14:creationId xmlns:p14="http://schemas.microsoft.com/office/powerpoint/2010/main" val="2387939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hyperlink" Target="http://www.perfsonar.ne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www.perfsonar.ne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ats.es.net/ServicesDirectory/" TargetMode="External"/><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hyperlink" Target="http://ps-dashboard.es.net/" TargetMode="External"/><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ail.internet2.edu/wws/subrequest/perfsonar-ps-announce" TargetMode="External"/><Relationship Id="rId3" Type="http://schemas.openxmlformats.org/officeDocument/2006/relationships/hyperlink" Target="https://mail.internet2.edu/wws/subrequest/performance-node-user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fasterdata.es.net/performance-testing/network-troubleshooting-tools/iperf-and-iperf3/"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ininet.org/"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co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oleObject" Target="../embeddings/oleObject5.bin"/><Relationship Id="rId20" Type="http://schemas.openxmlformats.org/officeDocument/2006/relationships/oleObject" Target="../embeddings/oleObject16.bin"/><Relationship Id="rId21" Type="http://schemas.openxmlformats.org/officeDocument/2006/relationships/oleObject" Target="../embeddings/oleObject17.bin"/><Relationship Id="rId22" Type="http://schemas.openxmlformats.org/officeDocument/2006/relationships/oleObject" Target="../embeddings/oleObject18.bin"/><Relationship Id="rId10" Type="http://schemas.openxmlformats.org/officeDocument/2006/relationships/oleObject" Target="../embeddings/oleObject6.bin"/><Relationship Id="rId11" Type="http://schemas.openxmlformats.org/officeDocument/2006/relationships/oleObject" Target="../embeddings/oleObject7.bin"/><Relationship Id="rId12" Type="http://schemas.openxmlformats.org/officeDocument/2006/relationships/oleObject" Target="../embeddings/oleObject8.bin"/><Relationship Id="rId13" Type="http://schemas.openxmlformats.org/officeDocument/2006/relationships/oleObject" Target="../embeddings/oleObject9.bin"/><Relationship Id="rId14" Type="http://schemas.openxmlformats.org/officeDocument/2006/relationships/oleObject" Target="../embeddings/oleObject10.bin"/><Relationship Id="rId15" Type="http://schemas.openxmlformats.org/officeDocument/2006/relationships/oleObject" Target="../embeddings/oleObject11.bin"/><Relationship Id="rId16" Type="http://schemas.openxmlformats.org/officeDocument/2006/relationships/oleObject" Target="../embeddings/oleObject12.bin"/><Relationship Id="rId17" Type="http://schemas.openxmlformats.org/officeDocument/2006/relationships/oleObject" Target="../embeddings/oleObject13.bin"/><Relationship Id="rId18" Type="http://schemas.openxmlformats.org/officeDocument/2006/relationships/oleObject" Target="../embeddings/oleObject14.bin"/><Relationship Id="rId19" Type="http://schemas.openxmlformats.org/officeDocument/2006/relationships/oleObject" Target="../embeddings/oleObject15.bin"/><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image" Target="../media/image10.png"/><Relationship Id="rId6" Type="http://schemas.openxmlformats.org/officeDocument/2006/relationships/oleObject" Target="../embeddings/oleObject2.bin"/><Relationship Id="rId7" Type="http://schemas.openxmlformats.org/officeDocument/2006/relationships/oleObject" Target="../embeddings/oleObject3.bin"/><Relationship Id="rId8" Type="http://schemas.openxmlformats.org/officeDocument/2006/relationships/oleObject" Target="../embeddings/oleObject4.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oleObject" Target="../embeddings/oleObject23.bin"/><Relationship Id="rId20" Type="http://schemas.openxmlformats.org/officeDocument/2006/relationships/oleObject" Target="../embeddings/oleObject34.bin"/><Relationship Id="rId21" Type="http://schemas.openxmlformats.org/officeDocument/2006/relationships/oleObject" Target="../embeddings/oleObject35.bin"/><Relationship Id="rId22" Type="http://schemas.openxmlformats.org/officeDocument/2006/relationships/oleObject" Target="../embeddings/oleObject36.bin"/><Relationship Id="rId23" Type="http://schemas.openxmlformats.org/officeDocument/2006/relationships/image" Target="../media/image11.emf"/><Relationship Id="rId24" Type="http://schemas.openxmlformats.org/officeDocument/2006/relationships/oleObject" Target="../embeddings/oleObject37.bin"/><Relationship Id="rId25" Type="http://schemas.openxmlformats.org/officeDocument/2006/relationships/image" Target="../media/image12.emf"/><Relationship Id="rId10" Type="http://schemas.openxmlformats.org/officeDocument/2006/relationships/oleObject" Target="../embeddings/oleObject24.bin"/><Relationship Id="rId11" Type="http://schemas.openxmlformats.org/officeDocument/2006/relationships/oleObject" Target="../embeddings/oleObject25.bin"/><Relationship Id="rId12" Type="http://schemas.openxmlformats.org/officeDocument/2006/relationships/oleObject" Target="../embeddings/oleObject26.bin"/><Relationship Id="rId13" Type="http://schemas.openxmlformats.org/officeDocument/2006/relationships/oleObject" Target="../embeddings/oleObject27.bin"/><Relationship Id="rId14" Type="http://schemas.openxmlformats.org/officeDocument/2006/relationships/oleObject" Target="../embeddings/oleObject28.bin"/><Relationship Id="rId15" Type="http://schemas.openxmlformats.org/officeDocument/2006/relationships/oleObject" Target="../embeddings/oleObject29.bin"/><Relationship Id="rId16" Type="http://schemas.openxmlformats.org/officeDocument/2006/relationships/oleObject" Target="../embeddings/oleObject30.bin"/><Relationship Id="rId17" Type="http://schemas.openxmlformats.org/officeDocument/2006/relationships/oleObject" Target="../embeddings/oleObject31.bin"/><Relationship Id="rId18" Type="http://schemas.openxmlformats.org/officeDocument/2006/relationships/oleObject" Target="../embeddings/oleObject32.bin"/><Relationship Id="rId19" Type="http://schemas.openxmlformats.org/officeDocument/2006/relationships/oleObject" Target="../embeddings/oleObject33.bin"/><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notesSlide" Target="../notesSlides/notesSlide3.xml"/><Relationship Id="rId4" Type="http://schemas.openxmlformats.org/officeDocument/2006/relationships/oleObject" Target="../embeddings/oleObject19.bin"/><Relationship Id="rId5" Type="http://schemas.openxmlformats.org/officeDocument/2006/relationships/image" Target="../media/image10.png"/><Relationship Id="rId6" Type="http://schemas.openxmlformats.org/officeDocument/2006/relationships/oleObject" Target="../embeddings/oleObject20.bin"/><Relationship Id="rId7" Type="http://schemas.openxmlformats.org/officeDocument/2006/relationships/oleObject" Target="../embeddings/oleObject21.bin"/><Relationship Id="rId8" Type="http://schemas.openxmlformats.org/officeDocument/2006/relationships/oleObject" Target="../embeddings/oleObject22.bin"/></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docs.perfsonar.net/using_psui" TargetMode="External"/><Relationship Id="rId4" Type="http://schemas.openxmlformats.org/officeDocument/2006/relationships/hyperlink" Target="http://psui.geant.net" TargetMode="External"/><Relationship Id="rId1" Type="http://schemas.openxmlformats.org/officeDocument/2006/relationships/slideLayout" Target="../slideLayouts/slideLayout2.xml"/><Relationship Id="rId2" Type="http://schemas.openxmlformats.org/officeDocument/2006/relationships/hyperlink" Target="http://docs.perfsonar.net/install_psui" TargetMode="Externa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perfsonar.net" TargetMode="External"/><Relationship Id="rId3" Type="http://schemas.openxmlformats.org/officeDocument/2006/relationships/hyperlink" Target="https://creativecommons.org/licenses/by-sa/4.0/"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6.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38.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9.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4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hyperlink" Target="http://www.perfsonar.net/" TargetMode="External"/><Relationship Id="rId4" Type="http://schemas.openxmlformats.org/officeDocument/2006/relationships/hyperlink" Target="http://docs.perfsonar.net/" TargetMode="External"/><Relationship Id="rId5" Type="http://schemas.openxmlformats.org/officeDocument/2006/relationships/hyperlink" Target="http://www.perfsonar.net/about/getting-help/" TargetMode="External"/><Relationship Id="rId6" Type="http://schemas.openxmlformats.org/officeDocument/2006/relationships/hyperlink" Target="http://stats.es.net/ServicesDirectory/" TargetMode="External"/><Relationship Id="rId7" Type="http://schemas.openxmlformats.org/officeDocument/2006/relationships/hyperlink" Target="http://fasterdata.es.net/" TargetMode="External"/><Relationship Id="rId1" Type="http://schemas.openxmlformats.org/officeDocument/2006/relationships/slideLayout" Target="../slideLayouts/slideLayout4.xml"/><Relationship Id="rId2" Type="http://schemas.openxmlformats.org/officeDocument/2006/relationships/image" Target="../media/image41.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42.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63889"/>
            <a:ext cx="7772400" cy="1102519"/>
          </a:xfrm>
        </p:spPr>
        <p:txBody>
          <a:bodyPr>
            <a:noAutofit/>
          </a:bodyPr>
          <a:lstStyle/>
          <a:p>
            <a:r>
              <a:rPr lang="en-US" sz="3600" dirty="0"/>
              <a:t>Troubleshooting Network Performance Issues with Active </a:t>
            </a:r>
            <a:r>
              <a:rPr lang="en-US" sz="3600" dirty="0" smtClean="0"/>
              <a:t>Monitoring</a:t>
            </a:r>
            <a:endParaRPr lang="en-US" sz="3600" dirty="0"/>
          </a:p>
        </p:txBody>
      </p:sp>
      <p:sp>
        <p:nvSpPr>
          <p:cNvPr id="3" name="Subtitle 2"/>
          <p:cNvSpPr>
            <a:spLocks noGrp="1"/>
          </p:cNvSpPr>
          <p:nvPr>
            <p:ph type="subTitle" idx="1"/>
          </p:nvPr>
        </p:nvSpPr>
        <p:spPr>
          <a:xfrm>
            <a:off x="346373" y="2981122"/>
            <a:ext cx="8704493" cy="963397"/>
          </a:xfrm>
        </p:spPr>
        <p:txBody>
          <a:bodyPr>
            <a:normAutofit fontScale="62500" lnSpcReduction="20000"/>
          </a:bodyPr>
          <a:lstStyle/>
          <a:p>
            <a:r>
              <a:rPr lang="en-US" b="1" i="1" dirty="0" smtClean="0"/>
              <a:t>TNC15 </a:t>
            </a:r>
            <a:r>
              <a:rPr lang="en-US" b="1" i="1" dirty="0" err="1" smtClean="0"/>
              <a:t>Edupert</a:t>
            </a:r>
            <a:r>
              <a:rPr lang="en-US" b="1" i="1" dirty="0" smtClean="0"/>
              <a:t> Workshop</a:t>
            </a:r>
            <a:endParaRPr lang="en-US" b="1" i="1" dirty="0"/>
          </a:p>
          <a:p>
            <a:r>
              <a:rPr lang="en-US" dirty="0" smtClean="0"/>
              <a:t>Brian </a:t>
            </a:r>
            <a:r>
              <a:rPr lang="en-US" dirty="0"/>
              <a:t>Tierney, </a:t>
            </a:r>
            <a:r>
              <a:rPr lang="en-US" dirty="0" smtClean="0"/>
              <a:t>ESnet, </a:t>
            </a:r>
            <a:r>
              <a:rPr lang="en-US" dirty="0" err="1" smtClean="0"/>
              <a:t>bltierney</a:t>
            </a:r>
            <a:r>
              <a:rPr lang="en-US" dirty="0" err="1"/>
              <a:t>@es.net</a:t>
            </a:r>
            <a:endParaRPr lang="en-US" dirty="0"/>
          </a:p>
          <a:p>
            <a:r>
              <a:rPr lang="en-US" dirty="0"/>
              <a:t>June </a:t>
            </a:r>
            <a:r>
              <a:rPr lang="en-US" dirty="0" smtClean="0"/>
              <a:t>18, </a:t>
            </a:r>
            <a:r>
              <a:rPr lang="en-US" dirty="0"/>
              <a:t>2015</a:t>
            </a:r>
          </a:p>
          <a:p>
            <a:endParaRPr lang="en-US" dirty="0"/>
          </a:p>
        </p:txBody>
      </p:sp>
      <p:sp>
        <p:nvSpPr>
          <p:cNvPr id="4" name="TextBox 3"/>
          <p:cNvSpPr txBox="1"/>
          <p:nvPr/>
        </p:nvSpPr>
        <p:spPr>
          <a:xfrm>
            <a:off x="1447800" y="4253658"/>
            <a:ext cx="6591300" cy="400110"/>
          </a:xfrm>
          <a:prstGeom prst="rect">
            <a:avLst/>
          </a:prstGeom>
          <a:noFill/>
        </p:spPr>
        <p:txBody>
          <a:bodyPr wrap="square" rtlCol="0">
            <a:spAutoFit/>
          </a:bodyPr>
          <a:lstStyle/>
          <a:p>
            <a:pPr algn="ctr"/>
            <a:r>
              <a:rPr lang="en-US" sz="1000" dirty="0"/>
              <a:t>This document is a result of work by the perfSONAR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a:t>
            </a:r>
            <a:r>
              <a:rPr lang="en-US" sz="1000" dirty="0" smtClean="0"/>
              <a:t>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pic>
        <p:nvPicPr>
          <p:cNvPr id="5" name="Picture 4" descr="pS-Part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6938" y="6230219"/>
            <a:ext cx="5040538" cy="618261"/>
          </a:xfrm>
          <a:prstGeom prst="rect">
            <a:avLst/>
          </a:prstGeom>
        </p:spPr>
      </p:pic>
      <p:pic>
        <p:nvPicPr>
          <p:cNvPr id="6" name="Picture 5" descr="pS-Part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9338" y="6382619"/>
            <a:ext cx="5040538" cy="618261"/>
          </a:xfrm>
          <a:prstGeom prst="rect">
            <a:avLst/>
          </a:prstGeom>
        </p:spPr>
      </p:pic>
    </p:spTree>
    <p:extLst>
      <p:ext uri="{BB962C8B-B14F-4D97-AF65-F5344CB8AC3E}">
        <p14:creationId xmlns:p14="http://schemas.microsoft.com/office/powerpoint/2010/main" val="2109024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t>
            </a:r>
            <a:r>
              <a:rPr lang="en-US" dirty="0" smtClean="0"/>
              <a:t>auses </a:t>
            </a:r>
            <a:r>
              <a:rPr lang="en-US" dirty="0"/>
              <a:t>of </a:t>
            </a:r>
            <a:r>
              <a:rPr lang="en-US" dirty="0" smtClean="0"/>
              <a:t>Packet Loss</a:t>
            </a:r>
            <a:endParaRPr lang="en-US" dirty="0"/>
          </a:p>
        </p:txBody>
      </p:sp>
      <p:sp>
        <p:nvSpPr>
          <p:cNvPr id="3" name="Content Placeholder 2"/>
          <p:cNvSpPr>
            <a:spLocks noGrp="1"/>
          </p:cNvSpPr>
          <p:nvPr>
            <p:ph idx="1"/>
          </p:nvPr>
        </p:nvSpPr>
        <p:spPr>
          <a:xfrm>
            <a:off x="457200" y="981091"/>
            <a:ext cx="8229600" cy="3746897"/>
          </a:xfrm>
        </p:spPr>
        <p:txBody>
          <a:bodyPr>
            <a:normAutofit fontScale="70000" lnSpcReduction="20000"/>
          </a:bodyPr>
          <a:lstStyle/>
          <a:p>
            <a:pPr>
              <a:buFont typeface="Arial"/>
              <a:buChar char="•"/>
            </a:pPr>
            <a:r>
              <a:rPr lang="en-US" dirty="0" smtClean="0"/>
              <a:t>Network </a:t>
            </a:r>
            <a:r>
              <a:rPr lang="en-US" dirty="0"/>
              <a:t>C</a:t>
            </a:r>
            <a:r>
              <a:rPr lang="en-US" dirty="0" smtClean="0"/>
              <a:t>ongestion</a:t>
            </a:r>
          </a:p>
          <a:p>
            <a:pPr lvl="1">
              <a:buFont typeface="Arial"/>
              <a:buChar char="•"/>
            </a:pPr>
            <a:r>
              <a:rPr lang="en-US" dirty="0" smtClean="0"/>
              <a:t>Easy to confirm via SNMP, easy to fix with $$</a:t>
            </a:r>
            <a:endParaRPr lang="en-US" dirty="0"/>
          </a:p>
          <a:p>
            <a:pPr lvl="1">
              <a:buFont typeface="Arial"/>
              <a:buChar char="•"/>
            </a:pPr>
            <a:r>
              <a:rPr lang="en-US" dirty="0" smtClean="0"/>
              <a:t>This is not a ‘soft failure’, but just a network capacity issue</a:t>
            </a:r>
            <a:endParaRPr lang="en-US" dirty="0"/>
          </a:p>
          <a:p>
            <a:pPr lvl="1">
              <a:buFont typeface="Arial"/>
              <a:buChar char="•"/>
            </a:pPr>
            <a:r>
              <a:rPr lang="en-US" dirty="0" smtClean="0"/>
              <a:t>Often people assume congestion is the issue when it fact it is not.</a:t>
            </a:r>
          </a:p>
          <a:p>
            <a:r>
              <a:rPr lang="en-US" dirty="0"/>
              <a:t>Under-buffered switch dropping packets</a:t>
            </a:r>
          </a:p>
          <a:p>
            <a:pPr lvl="2"/>
            <a:r>
              <a:rPr lang="en-US" dirty="0"/>
              <a:t>Hard to confirm</a:t>
            </a:r>
          </a:p>
          <a:p>
            <a:r>
              <a:rPr lang="en-US" dirty="0"/>
              <a:t>Under-powered firewall dropping packets</a:t>
            </a:r>
          </a:p>
          <a:p>
            <a:pPr lvl="2"/>
            <a:r>
              <a:rPr lang="en-US" dirty="0"/>
              <a:t>Hard to confirm</a:t>
            </a:r>
          </a:p>
          <a:p>
            <a:r>
              <a:rPr lang="en-US" dirty="0"/>
              <a:t>Dirty fibers or connectors, failing optics/light levels</a:t>
            </a:r>
          </a:p>
          <a:p>
            <a:pPr lvl="2"/>
            <a:r>
              <a:rPr lang="en-US" dirty="0"/>
              <a:t>Sometimes easy to confirm by looking at error counters in the routers</a:t>
            </a:r>
          </a:p>
          <a:p>
            <a:r>
              <a:rPr lang="en-US" dirty="0"/>
              <a:t>Overloaded or slow receive host dropping packets</a:t>
            </a:r>
          </a:p>
          <a:p>
            <a:pPr lvl="2"/>
            <a:r>
              <a:rPr lang="en-US" dirty="0"/>
              <a:t>Easy to confirm by looking at CPU load on the host</a:t>
            </a:r>
          </a:p>
          <a:p>
            <a:pPr>
              <a:buFont typeface="Arial"/>
              <a:buChar char="•"/>
            </a:pPr>
            <a:endParaRPr lang="en-US" dirty="0"/>
          </a:p>
        </p:txBody>
      </p:sp>
      <p:sp>
        <p:nvSpPr>
          <p:cNvPr id="4" name="Date Placeholder 3"/>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10</a:t>
            </a:fld>
            <a:endParaRPr lang="en-US"/>
          </a:p>
        </p:txBody>
      </p:sp>
    </p:spTree>
    <p:extLst>
      <p:ext uri="{BB962C8B-B14F-4D97-AF65-F5344CB8AC3E}">
        <p14:creationId xmlns:p14="http://schemas.microsoft.com/office/powerpoint/2010/main" val="21306938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12" y="256841"/>
            <a:ext cx="6681927" cy="559512"/>
          </a:xfrm>
        </p:spPr>
        <p:txBody>
          <a:bodyPr>
            <a:normAutofit fontScale="90000"/>
          </a:bodyPr>
          <a:lstStyle/>
          <a:p>
            <a:r>
              <a:rPr lang="en-US" sz="3600" dirty="0" smtClean="0"/>
              <a:t>Sample Soft Failure</a:t>
            </a:r>
            <a:r>
              <a:rPr lang="en-US" sz="3600" dirty="0"/>
              <a:t>: failing optics</a:t>
            </a:r>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grpSp>
        <p:nvGrpSpPr>
          <p:cNvPr id="5" name="Group 4"/>
          <p:cNvGrpSpPr/>
          <p:nvPr/>
        </p:nvGrpSpPr>
        <p:grpSpPr>
          <a:xfrm>
            <a:off x="240538" y="1279567"/>
            <a:ext cx="8446274" cy="2615465"/>
            <a:chOff x="834582" y="3090862"/>
            <a:chExt cx="7137400" cy="3225800"/>
          </a:xfrm>
        </p:grpSpPr>
        <p:grpSp>
          <p:nvGrpSpPr>
            <p:cNvPr id="8" name="Group 7"/>
            <p:cNvGrpSpPr/>
            <p:nvPr/>
          </p:nvGrpSpPr>
          <p:grpSpPr>
            <a:xfrm>
              <a:off x="834582" y="3090862"/>
              <a:ext cx="7137400" cy="3225800"/>
              <a:chOff x="1039813" y="2279650"/>
              <a:chExt cx="7137400" cy="3225800"/>
            </a:xfrm>
          </p:grpSpPr>
          <p:pic>
            <p:nvPicPr>
              <p:cNvPr id="9" name="Picture 4" descr="ps.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39813" y="2279650"/>
                <a:ext cx="7137400" cy="322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rot="16200000">
                <a:off x="1455597" y="3242601"/>
                <a:ext cx="655919" cy="260082"/>
              </a:xfrm>
              <a:prstGeom prst="rect">
                <a:avLst/>
              </a:prstGeom>
              <a:solidFill>
                <a:schemeClr val="bg1"/>
              </a:solidFill>
            </p:spPr>
            <p:txBody>
              <a:bodyPr wrap="none">
                <a:spAutoFit/>
              </a:bodyPr>
              <a:lstStyle/>
              <a:p>
                <a:pPr algn="ctr" defTabSz="914400">
                  <a:defRPr/>
                </a:pPr>
                <a:r>
                  <a:rPr lang="en-US" sz="1400" dirty="0">
                    <a:solidFill>
                      <a:srgbClr val="000000"/>
                    </a:solidFill>
                    <a:ea typeface="+mn-ea"/>
                    <a:cs typeface="Arial" charset="0"/>
                  </a:rPr>
                  <a:t>Gb/s</a:t>
                </a:r>
              </a:p>
            </p:txBody>
          </p:sp>
          <p:sp>
            <p:nvSpPr>
              <p:cNvPr id="11" name="Rounded Rectangular Callout 10"/>
              <p:cNvSpPr/>
              <p:nvPr/>
            </p:nvSpPr>
            <p:spPr>
              <a:xfrm>
                <a:off x="6380163" y="2308225"/>
                <a:ext cx="1352550" cy="460375"/>
              </a:xfrm>
              <a:prstGeom prst="wedgeRoundRectCallout">
                <a:avLst>
                  <a:gd name="adj1" fmla="val -91344"/>
                  <a:gd name="adj2" fmla="val 81473"/>
                  <a:gd name="adj3" fmla="val 16667"/>
                </a:avLst>
              </a:prstGeom>
              <a:solidFill>
                <a:srgbClr val="FFFF66"/>
              </a:solidFill>
              <a:ln w="19050">
                <a:solidFill>
                  <a:schemeClr val="tx1"/>
                </a:solidFill>
              </a:ln>
            </p:spPr>
            <p:txBody>
              <a:bodyPr lIns="0" tIns="0" rIns="0" bIns="0" anchor="ctr"/>
              <a:lstStyle/>
              <a:p>
                <a:pPr algn="ctr" defTabSz="914400" eaLnBrk="0" hangingPunct="0">
                  <a:defRPr/>
                </a:pPr>
                <a:r>
                  <a:rPr lang="en-US" sz="1400" dirty="0">
                    <a:solidFill>
                      <a:srgbClr val="000000"/>
                    </a:solidFill>
                    <a:ea typeface="+mn-ea"/>
                    <a:cs typeface="Arial" charset="0"/>
                  </a:rPr>
                  <a:t>normal performance</a:t>
                </a:r>
                <a:endParaRPr lang="en-US" sz="1400" b="1" dirty="0">
                  <a:solidFill>
                    <a:srgbClr val="000000"/>
                  </a:solidFill>
                  <a:latin typeface="Arial" pitchFamily="-65" charset="0"/>
                  <a:ea typeface="Arial" pitchFamily="-65" charset="0"/>
                  <a:cs typeface="Arial" pitchFamily="-65" charset="0"/>
                </a:endParaRPr>
              </a:p>
            </p:txBody>
          </p:sp>
          <p:sp>
            <p:nvSpPr>
              <p:cNvPr id="12" name="Rounded Rectangular Callout 11"/>
              <p:cNvSpPr/>
              <p:nvPr/>
            </p:nvSpPr>
            <p:spPr>
              <a:xfrm>
                <a:off x="5083175" y="3227388"/>
                <a:ext cx="1208088" cy="460375"/>
              </a:xfrm>
              <a:prstGeom prst="wedgeRoundRectCallout">
                <a:avLst>
                  <a:gd name="adj1" fmla="val -103485"/>
                  <a:gd name="adj2" fmla="val 73978"/>
                  <a:gd name="adj3" fmla="val 16667"/>
                </a:avLst>
              </a:prstGeom>
              <a:solidFill>
                <a:srgbClr val="FFFF66"/>
              </a:solidFill>
              <a:ln w="19050">
                <a:solidFill>
                  <a:schemeClr val="tx1"/>
                </a:solidFill>
              </a:ln>
            </p:spPr>
            <p:txBody>
              <a:bodyPr lIns="0" tIns="0" rIns="0" bIns="0" anchor="ctr"/>
              <a:lstStyle/>
              <a:p>
                <a:pPr algn="ctr" defTabSz="914400" eaLnBrk="0" hangingPunct="0">
                  <a:defRPr/>
                </a:pPr>
                <a:r>
                  <a:rPr lang="en-US" sz="1400" dirty="0">
                    <a:solidFill>
                      <a:srgbClr val="000000"/>
                    </a:solidFill>
                    <a:ea typeface="+mn-ea"/>
                    <a:cs typeface="Arial" charset="0"/>
                  </a:rPr>
                  <a:t>degrading performance</a:t>
                </a:r>
                <a:endParaRPr lang="en-US" sz="1400" b="1" dirty="0">
                  <a:solidFill>
                    <a:srgbClr val="000000"/>
                  </a:solidFill>
                  <a:latin typeface="Arial" pitchFamily="-65" charset="0"/>
                  <a:ea typeface="Arial" pitchFamily="-65" charset="0"/>
                  <a:cs typeface="Arial" pitchFamily="-65" charset="0"/>
                </a:endParaRPr>
              </a:p>
            </p:txBody>
          </p:sp>
          <p:cxnSp>
            <p:nvCxnSpPr>
              <p:cNvPr id="13" name="Straight Arrow Connector 12"/>
              <p:cNvCxnSpPr>
                <a:cxnSpLocks noChangeShapeType="1"/>
              </p:cNvCxnSpPr>
              <p:nvPr/>
            </p:nvCxnSpPr>
            <p:spPr bwMode="auto">
              <a:xfrm>
                <a:off x="1987550" y="4694238"/>
                <a:ext cx="5934075" cy="0"/>
              </a:xfrm>
              <a:prstGeom prst="straightConnector1">
                <a:avLst/>
              </a:prstGeom>
              <a:noFill/>
              <a:ln w="19050">
                <a:solidFill>
                  <a:schemeClr val="tx1"/>
                </a:solidFill>
                <a:round/>
                <a:headEnd type="arrow" w="lg" len="lg"/>
                <a:tailEnd type="arrow" w="lg" len="lg"/>
              </a:ln>
              <a:extLst>
                <a:ext uri="{909E8E84-426E-40dd-AFC4-6F175D3DCCD1}">
                  <a14:hiddenFill xmlns:a14="http://schemas.microsoft.com/office/drawing/2010/main">
                    <a:noFill/>
                  </a14:hiddenFill>
                </a:ext>
              </a:extLst>
            </p:spPr>
          </p:cxnSp>
          <p:sp>
            <p:nvSpPr>
              <p:cNvPr id="14" name="TextBox 13"/>
              <p:cNvSpPr txBox="1"/>
              <p:nvPr/>
            </p:nvSpPr>
            <p:spPr>
              <a:xfrm>
                <a:off x="4356860" y="4522789"/>
                <a:ext cx="1070045" cy="417558"/>
              </a:xfrm>
              <a:prstGeom prst="rect">
                <a:avLst/>
              </a:prstGeom>
              <a:solidFill>
                <a:schemeClr val="bg1"/>
              </a:solidFill>
            </p:spPr>
            <p:txBody>
              <a:bodyPr wrap="none" lIns="0" tIns="0" rIns="0" bIns="0">
                <a:spAutoFit/>
              </a:bodyPr>
              <a:lstStyle/>
              <a:p>
                <a:pPr algn="ctr" defTabSz="914400">
                  <a:defRPr/>
                </a:pPr>
                <a:r>
                  <a:rPr lang="en-US" sz="2200" dirty="0">
                    <a:solidFill>
                      <a:srgbClr val="000000"/>
                    </a:solidFill>
                    <a:ea typeface="+mn-ea"/>
                    <a:cs typeface="Arial" charset="0"/>
                  </a:rPr>
                  <a:t>one month</a:t>
                </a:r>
              </a:p>
            </p:txBody>
          </p:sp>
        </p:grpSp>
        <p:sp>
          <p:nvSpPr>
            <p:cNvPr id="22" name="Rounded Rectangular Callout 21"/>
            <p:cNvSpPr/>
            <p:nvPr/>
          </p:nvSpPr>
          <p:spPr>
            <a:xfrm>
              <a:off x="6438713" y="4901739"/>
              <a:ext cx="920750" cy="230187"/>
            </a:xfrm>
            <a:prstGeom prst="wedgeRoundRectCallout">
              <a:avLst>
                <a:gd name="adj1" fmla="val 60555"/>
                <a:gd name="adj2" fmla="val 81473"/>
                <a:gd name="adj3" fmla="val 16667"/>
              </a:avLst>
            </a:prstGeom>
            <a:solidFill>
              <a:srgbClr val="FFFF66"/>
            </a:solidFill>
            <a:ln w="19050">
              <a:solidFill>
                <a:schemeClr val="tx1"/>
              </a:solidFill>
            </a:ln>
          </p:spPr>
          <p:txBody>
            <a:bodyPr lIns="0" tIns="0" rIns="0" bIns="0" anchor="ctr"/>
            <a:lstStyle/>
            <a:p>
              <a:pPr algn="ctr" defTabSz="914400" eaLnBrk="0" hangingPunct="0">
                <a:defRPr/>
              </a:pPr>
              <a:r>
                <a:rPr lang="en-US" sz="1400" dirty="0">
                  <a:solidFill>
                    <a:srgbClr val="000000"/>
                  </a:solidFill>
                  <a:ea typeface="+mn-ea"/>
                  <a:cs typeface="Arial" charset="0"/>
                </a:rPr>
                <a:t>repair</a:t>
              </a:r>
              <a:endParaRPr lang="en-US" sz="1400" b="1" dirty="0">
                <a:solidFill>
                  <a:srgbClr val="000000"/>
                </a:solidFill>
                <a:latin typeface="Arial" pitchFamily="-65" charset="0"/>
                <a:ea typeface="Arial" pitchFamily="-65" charset="0"/>
                <a:cs typeface="Arial" pitchFamily="-65" charset="0"/>
              </a:endParaRPr>
            </a:p>
          </p:txBody>
        </p:sp>
      </p:grpSp>
      <p:sp>
        <p:nvSpPr>
          <p:cNvPr id="7" name="Date Placeholder 6"/>
          <p:cNvSpPr>
            <a:spLocks noGrp="1"/>
          </p:cNvSpPr>
          <p:nvPr>
            <p:ph type="dt" sz="half" idx="10"/>
          </p:nvPr>
        </p:nvSpPr>
        <p:spPr/>
        <p:txBody>
          <a:bodyPr/>
          <a:lstStyle/>
          <a:p>
            <a:r>
              <a:rPr lang="en-US" smtClean="0"/>
              <a:t>6/2/15</a:t>
            </a:r>
            <a:endParaRPr lang="en-US"/>
          </a:p>
        </p:txBody>
      </p:sp>
      <p:sp>
        <p:nvSpPr>
          <p:cNvPr id="16" name="Slide Number Placeholder 15"/>
          <p:cNvSpPr>
            <a:spLocks noGrp="1"/>
          </p:cNvSpPr>
          <p:nvPr>
            <p:ph type="sldNum" sz="quarter" idx="12"/>
          </p:nvPr>
        </p:nvSpPr>
        <p:spPr/>
        <p:txBody>
          <a:bodyPr/>
          <a:lstStyle/>
          <a:p>
            <a:fld id="{318151B9-CF22-1341-A1FA-AF855BA4AD15}" type="slidenum">
              <a:rPr lang="en-US" smtClean="0"/>
              <a:t>11</a:t>
            </a:fld>
            <a:endParaRPr lang="en-US"/>
          </a:p>
        </p:txBody>
      </p:sp>
    </p:spTree>
    <p:extLst>
      <p:ext uri="{BB962C8B-B14F-4D97-AF65-F5344CB8AC3E}">
        <p14:creationId xmlns:p14="http://schemas.microsoft.com/office/powerpoint/2010/main" val="1848405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3647"/>
            <a:ext cx="6807006" cy="441811"/>
          </a:xfrm>
        </p:spPr>
        <p:txBody>
          <a:bodyPr>
            <a:noAutofit/>
          </a:bodyPr>
          <a:lstStyle/>
          <a:p>
            <a:r>
              <a:rPr lang="en-US" sz="2800" dirty="0"/>
              <a:t>Sample Soft Failure: </a:t>
            </a:r>
            <a:r>
              <a:rPr lang="en-US" sz="2800" dirty="0" smtClean="0"/>
              <a:t>Under-powered Firewall</a:t>
            </a:r>
            <a:endParaRPr lang="en-US" sz="2800" dirty="0"/>
          </a:p>
        </p:txBody>
      </p:sp>
      <p:pic>
        <p:nvPicPr>
          <p:cNvPr id="8"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220" y="1123698"/>
            <a:ext cx="5853279" cy="172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 y="2892790"/>
            <a:ext cx="5742225" cy="1819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6458766" y="1136230"/>
            <a:ext cx="2685234" cy="1703030"/>
          </a:xfrm>
          <a:prstGeom prst="rect">
            <a:avLst/>
          </a:prstGeom>
          <a:noFill/>
        </p:spPr>
        <p:txBody>
          <a:bodyPr wrap="square" rtlCol="0">
            <a:spAutoFit/>
          </a:bodyPr>
          <a:lstStyle/>
          <a:p>
            <a:pPr marL="228600" indent="-228600">
              <a:spcBef>
                <a:spcPts val="880"/>
              </a:spcBef>
              <a:buClr>
                <a:srgbClr val="2DB2CF"/>
              </a:buClr>
            </a:pPr>
            <a:r>
              <a:rPr lang="en-US" dirty="0" smtClean="0">
                <a:solidFill>
                  <a:srgbClr val="58585B"/>
                </a:solidFill>
              </a:rPr>
              <a:t>Inside the firewall</a:t>
            </a:r>
          </a:p>
          <a:p>
            <a:pPr marL="342900" indent="-342900">
              <a:spcBef>
                <a:spcPts val="880"/>
              </a:spcBef>
              <a:buClr>
                <a:srgbClr val="2DB2CF"/>
              </a:buClr>
              <a:buFont typeface="Arial"/>
              <a:buChar char="•"/>
            </a:pPr>
            <a:r>
              <a:rPr lang="en-US" dirty="0" smtClean="0">
                <a:solidFill>
                  <a:srgbClr val="58585B"/>
                </a:solidFill>
              </a:rPr>
              <a:t>One direction severely impacted by firewall</a:t>
            </a:r>
          </a:p>
          <a:p>
            <a:pPr marL="342900" indent="-342900">
              <a:spcBef>
                <a:spcPts val="880"/>
              </a:spcBef>
              <a:buClr>
                <a:srgbClr val="2DB2CF"/>
              </a:buClr>
              <a:buFont typeface="Arial"/>
              <a:buChar char="•"/>
            </a:pPr>
            <a:r>
              <a:rPr lang="en-US" dirty="0" smtClean="0">
                <a:solidFill>
                  <a:srgbClr val="58585B"/>
                </a:solidFill>
              </a:rPr>
              <a:t>Not useful for science data</a:t>
            </a:r>
          </a:p>
        </p:txBody>
      </p:sp>
      <p:sp>
        <p:nvSpPr>
          <p:cNvPr id="11" name="TextBox 10"/>
          <p:cNvSpPr txBox="1"/>
          <p:nvPr/>
        </p:nvSpPr>
        <p:spPr>
          <a:xfrm>
            <a:off x="6458766" y="2846870"/>
            <a:ext cx="2685234" cy="1036181"/>
          </a:xfrm>
          <a:prstGeom prst="rect">
            <a:avLst/>
          </a:prstGeom>
          <a:noFill/>
        </p:spPr>
        <p:txBody>
          <a:bodyPr wrap="square" rtlCol="0">
            <a:spAutoFit/>
          </a:bodyPr>
          <a:lstStyle/>
          <a:p>
            <a:pPr marL="228600" indent="-228600">
              <a:spcBef>
                <a:spcPts val="880"/>
              </a:spcBef>
              <a:buClr>
                <a:srgbClr val="2DB2CF"/>
              </a:buClr>
            </a:pPr>
            <a:r>
              <a:rPr lang="en-US" dirty="0" smtClean="0">
                <a:solidFill>
                  <a:srgbClr val="58585B"/>
                </a:solidFill>
              </a:rPr>
              <a:t>Outside the firewall</a:t>
            </a:r>
          </a:p>
          <a:p>
            <a:pPr marL="342900" indent="-342900">
              <a:spcBef>
                <a:spcPts val="880"/>
              </a:spcBef>
              <a:buClr>
                <a:srgbClr val="2DB2CF"/>
              </a:buClr>
              <a:buFont typeface="Arial"/>
              <a:buChar char="•"/>
            </a:pPr>
            <a:r>
              <a:rPr lang="en-US" dirty="0" smtClean="0">
                <a:solidFill>
                  <a:srgbClr val="58585B"/>
                </a:solidFill>
              </a:rPr>
              <a:t>Good performance in both directions</a:t>
            </a:r>
          </a:p>
        </p:txBody>
      </p:sp>
      <p:sp>
        <p:nvSpPr>
          <p:cNvPr id="2" name="Date Placeholder 1"/>
          <p:cNvSpPr>
            <a:spLocks noGrp="1"/>
          </p:cNvSpPr>
          <p:nvPr>
            <p:ph type="dt" sz="half" idx="10"/>
          </p:nvPr>
        </p:nvSpPr>
        <p:spPr/>
        <p:txBody>
          <a:bodyPr/>
          <a:lstStyle/>
          <a:p>
            <a:r>
              <a:rPr lang="en-US" smtClean="0"/>
              <a:t>6/2/15</a:t>
            </a:r>
            <a:endParaRPr lang="en-US"/>
          </a:p>
        </p:txBody>
      </p:sp>
      <p:sp>
        <p:nvSpPr>
          <p:cNvPr id="12" name="Slide Number Placeholder 11"/>
          <p:cNvSpPr>
            <a:spLocks noGrp="1"/>
          </p:cNvSpPr>
          <p:nvPr>
            <p:ph type="sldNum" sz="quarter" idx="12"/>
          </p:nvPr>
        </p:nvSpPr>
        <p:spPr/>
        <p:txBody>
          <a:bodyPr/>
          <a:lstStyle/>
          <a:p>
            <a:fld id="{318151B9-CF22-1341-A1FA-AF855BA4AD15}" type="slidenum">
              <a:rPr lang="en-US" smtClean="0"/>
              <a:t>12</a:t>
            </a:fld>
            <a:endParaRPr lang="en-US"/>
          </a:p>
        </p:txBody>
      </p:sp>
    </p:spTree>
    <p:extLst>
      <p:ext uri="{BB962C8B-B14F-4D97-AF65-F5344CB8AC3E}">
        <p14:creationId xmlns:p14="http://schemas.microsoft.com/office/powerpoint/2010/main" val="1969293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Sample Soft Failure: </a:t>
            </a:r>
            <a:r>
              <a:rPr lang="en-US" dirty="0" smtClean="0"/>
              <a:t>Host Tuning</a:t>
            </a:r>
            <a:endParaRPr lang="en-US" dirty="0"/>
          </a:p>
        </p:txBody>
      </p:sp>
      <p:pic>
        <p:nvPicPr>
          <p:cNvPr id="15" name="Picture 4" descr="20140505-PPPL-NERSC-10s.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19110" y="1241592"/>
            <a:ext cx="8824913" cy="3020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US" smtClean="0"/>
              <a:t>6/2/15</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13</a:t>
            </a:fld>
            <a:endParaRPr lang="en-US"/>
          </a:p>
        </p:txBody>
      </p:sp>
    </p:spTree>
    <p:extLst>
      <p:ext uri="{BB962C8B-B14F-4D97-AF65-F5344CB8AC3E}">
        <p14:creationId xmlns:p14="http://schemas.microsoft.com/office/powerpoint/2010/main" val="1687671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79" y="1435413"/>
            <a:ext cx="8884921" cy="2697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386" name="Title 8"/>
          <p:cNvSpPr>
            <a:spLocks noGrp="1"/>
          </p:cNvSpPr>
          <p:nvPr>
            <p:ph type="title"/>
          </p:nvPr>
        </p:nvSpPr>
        <p:spPr>
          <a:xfrm>
            <a:off x="13" y="521633"/>
            <a:ext cx="9143999" cy="449149"/>
          </a:xfrm>
        </p:spPr>
        <p:txBody>
          <a:bodyPr>
            <a:normAutofit fontScale="90000"/>
          </a:bodyPr>
          <a:lstStyle/>
          <a:p>
            <a:pPr algn="ctr"/>
            <a:r>
              <a:rPr lang="en-US" altLang="en-US" sz="2600" dirty="0"/>
              <a:t>Average TCP results, various switches</a:t>
            </a:r>
          </a:p>
        </p:txBody>
      </p:sp>
      <p:sp>
        <p:nvSpPr>
          <p:cNvPr id="11" name="Content Placeholder 9"/>
          <p:cNvSpPr>
            <a:spLocks noGrp="1"/>
          </p:cNvSpPr>
          <p:nvPr>
            <p:ph idx="1"/>
          </p:nvPr>
        </p:nvSpPr>
        <p:spPr bwMode="auto">
          <a:xfrm>
            <a:off x="13" y="884851"/>
            <a:ext cx="9143999" cy="64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1628" tIns="40814" rIns="81628" bIns="40814" numCol="1" anchor="t" anchorCtr="0" compatLnSpc="1">
            <a:prstTxWarp prst="textNoShape">
              <a:avLst/>
            </a:prstTxWarp>
            <a:normAutofit lnSpcReduction="10000"/>
          </a:bodyPr>
          <a:lstStyle/>
          <a:p>
            <a:pPr marL="0" indent="0" algn="ctr">
              <a:spcBef>
                <a:spcPts val="0"/>
              </a:spcBef>
            </a:pPr>
            <a:r>
              <a:rPr lang="en-US" altLang="en-US" sz="1900" dirty="0"/>
              <a:t>Buffers per 10G egress port, 2x parallel TCP streams,</a:t>
            </a:r>
          </a:p>
          <a:p>
            <a:pPr marL="0" indent="0" algn="ctr">
              <a:spcBef>
                <a:spcPts val="0"/>
              </a:spcBef>
            </a:pPr>
            <a:r>
              <a:rPr lang="en-US" altLang="en-US" sz="1900" dirty="0"/>
              <a:t>50ms simulated RTT, 2Gbps UDP background traffic</a:t>
            </a:r>
            <a:endParaRPr lang="en-US" altLang="en-US" sz="1600" b="1" dirty="0">
              <a:solidFill>
                <a:srgbClr val="FF0000"/>
              </a:solidFill>
              <a:latin typeface="Consolas" panose="020B0609020204030204" pitchFamily="49" charset="0"/>
              <a:cs typeface="Consolas" panose="020B0609020204030204" pitchFamily="49" charset="0"/>
            </a:endParaRPr>
          </a:p>
        </p:txBody>
      </p:sp>
      <p:sp>
        <p:nvSpPr>
          <p:cNvPr id="7" name="TextBox 6"/>
          <p:cNvSpPr txBox="1"/>
          <p:nvPr/>
        </p:nvSpPr>
        <p:spPr>
          <a:xfrm>
            <a:off x="1009004" y="4123240"/>
            <a:ext cx="705562" cy="674142"/>
          </a:xfrm>
          <a:prstGeom prst="rect">
            <a:avLst/>
          </a:prstGeom>
          <a:noFill/>
        </p:spPr>
        <p:txBody>
          <a:bodyPr wrap="none" lIns="73262" tIns="36631" rIns="73262" bIns="36631" rtlCol="0">
            <a:spAutoFit/>
          </a:bodyPr>
          <a:lstStyle/>
          <a:p>
            <a:pPr algn="ctr"/>
            <a:r>
              <a:rPr lang="en-US" sz="1300" dirty="0"/>
              <a:t>1MB</a:t>
            </a:r>
          </a:p>
          <a:p>
            <a:pPr algn="ctr"/>
            <a:r>
              <a:rPr lang="en-US" sz="1300" dirty="0"/>
              <a:t>Brocade</a:t>
            </a:r>
          </a:p>
          <a:p>
            <a:pPr algn="ctr"/>
            <a:r>
              <a:rPr lang="en-US" sz="1300" dirty="0"/>
              <a:t>MLXe</a:t>
            </a:r>
            <a:r>
              <a:rPr lang="en-US" sz="1300" baseline="30000" dirty="0"/>
              <a:t>1</a:t>
            </a:r>
          </a:p>
        </p:txBody>
      </p:sp>
      <p:sp>
        <p:nvSpPr>
          <p:cNvPr id="13" name="TextBox 12"/>
          <p:cNvSpPr txBox="1"/>
          <p:nvPr/>
        </p:nvSpPr>
        <p:spPr>
          <a:xfrm>
            <a:off x="2250863" y="4123240"/>
            <a:ext cx="541699" cy="674142"/>
          </a:xfrm>
          <a:prstGeom prst="rect">
            <a:avLst/>
          </a:prstGeom>
          <a:noFill/>
        </p:spPr>
        <p:txBody>
          <a:bodyPr wrap="none" lIns="73262" tIns="36631" rIns="73262" bIns="36631" rtlCol="0">
            <a:spAutoFit/>
          </a:bodyPr>
          <a:lstStyle/>
          <a:p>
            <a:pPr algn="ctr"/>
            <a:r>
              <a:rPr lang="en-US" sz="1300" dirty="0"/>
              <a:t>9MB</a:t>
            </a:r>
          </a:p>
          <a:p>
            <a:pPr algn="ctr"/>
            <a:r>
              <a:rPr lang="en-US" sz="1300" dirty="0"/>
              <a:t>Arista</a:t>
            </a:r>
          </a:p>
          <a:p>
            <a:pPr algn="ctr"/>
            <a:r>
              <a:rPr lang="en-US" sz="1300" dirty="0"/>
              <a:t>7150</a:t>
            </a:r>
          </a:p>
        </p:txBody>
      </p:sp>
      <p:sp>
        <p:nvSpPr>
          <p:cNvPr id="14" name="TextBox 13"/>
          <p:cNvSpPr txBox="1"/>
          <p:nvPr/>
        </p:nvSpPr>
        <p:spPr>
          <a:xfrm>
            <a:off x="3393379" y="4123240"/>
            <a:ext cx="550165" cy="674142"/>
          </a:xfrm>
          <a:prstGeom prst="rect">
            <a:avLst/>
          </a:prstGeom>
          <a:noFill/>
        </p:spPr>
        <p:txBody>
          <a:bodyPr wrap="none" lIns="73262" tIns="36631" rIns="73262" bIns="36631" rtlCol="0">
            <a:spAutoFit/>
          </a:bodyPr>
          <a:lstStyle/>
          <a:p>
            <a:pPr algn="ctr"/>
            <a:r>
              <a:rPr lang="en-US" sz="1300" dirty="0"/>
              <a:t>16MB</a:t>
            </a:r>
          </a:p>
          <a:p>
            <a:pPr algn="ctr"/>
            <a:r>
              <a:rPr lang="en-US" sz="1300" dirty="0"/>
              <a:t>Cisco</a:t>
            </a:r>
          </a:p>
          <a:p>
            <a:pPr algn="ctr"/>
            <a:r>
              <a:rPr lang="en-US" sz="1300" dirty="0"/>
              <a:t>6704</a:t>
            </a:r>
          </a:p>
        </p:txBody>
      </p:sp>
      <p:sp>
        <p:nvSpPr>
          <p:cNvPr id="15" name="TextBox 14"/>
          <p:cNvSpPr txBox="1"/>
          <p:nvPr/>
        </p:nvSpPr>
        <p:spPr>
          <a:xfrm>
            <a:off x="4516419" y="4123240"/>
            <a:ext cx="705562" cy="674142"/>
          </a:xfrm>
          <a:prstGeom prst="rect">
            <a:avLst/>
          </a:prstGeom>
          <a:noFill/>
        </p:spPr>
        <p:txBody>
          <a:bodyPr wrap="none" lIns="73262" tIns="36631" rIns="73262" bIns="36631" rtlCol="0">
            <a:spAutoFit/>
          </a:bodyPr>
          <a:lstStyle/>
          <a:p>
            <a:pPr algn="ctr"/>
            <a:r>
              <a:rPr lang="en-US" sz="1300" dirty="0"/>
              <a:t>64MB</a:t>
            </a:r>
          </a:p>
          <a:p>
            <a:pPr algn="ctr"/>
            <a:r>
              <a:rPr lang="en-US" sz="1300" dirty="0"/>
              <a:t>Brocade</a:t>
            </a:r>
          </a:p>
          <a:p>
            <a:pPr algn="ctr"/>
            <a:r>
              <a:rPr lang="en-US" sz="1300" dirty="0"/>
              <a:t>MLXe</a:t>
            </a:r>
            <a:r>
              <a:rPr lang="en-US" sz="1300" baseline="30000" dirty="0"/>
              <a:t>1</a:t>
            </a:r>
          </a:p>
        </p:txBody>
      </p:sp>
      <p:sp>
        <p:nvSpPr>
          <p:cNvPr id="16" name="TextBox 15"/>
          <p:cNvSpPr txBox="1"/>
          <p:nvPr/>
        </p:nvSpPr>
        <p:spPr>
          <a:xfrm>
            <a:off x="5714830" y="4123240"/>
            <a:ext cx="550165" cy="674142"/>
          </a:xfrm>
          <a:prstGeom prst="rect">
            <a:avLst/>
          </a:prstGeom>
          <a:noFill/>
        </p:spPr>
        <p:txBody>
          <a:bodyPr wrap="none" lIns="73262" tIns="36631" rIns="73262" bIns="36631" rtlCol="0">
            <a:spAutoFit/>
          </a:bodyPr>
          <a:lstStyle/>
          <a:p>
            <a:pPr algn="ctr"/>
            <a:r>
              <a:rPr lang="en-US" sz="1300" dirty="0"/>
              <a:t>90MB</a:t>
            </a:r>
          </a:p>
          <a:p>
            <a:pPr algn="ctr"/>
            <a:r>
              <a:rPr lang="en-US" sz="1300" dirty="0"/>
              <a:t>Cisco</a:t>
            </a:r>
          </a:p>
          <a:p>
            <a:pPr algn="ctr"/>
            <a:r>
              <a:rPr lang="en-US" sz="1300" dirty="0"/>
              <a:t>6716</a:t>
            </a:r>
            <a:r>
              <a:rPr lang="en-US" sz="1300" baseline="30000" dirty="0"/>
              <a:t>2</a:t>
            </a:r>
          </a:p>
        </p:txBody>
      </p:sp>
      <p:sp>
        <p:nvSpPr>
          <p:cNvPr id="17" name="TextBox 16"/>
          <p:cNvSpPr txBox="1"/>
          <p:nvPr/>
        </p:nvSpPr>
        <p:spPr>
          <a:xfrm>
            <a:off x="8028271" y="4123240"/>
            <a:ext cx="541699" cy="674142"/>
          </a:xfrm>
          <a:prstGeom prst="rect">
            <a:avLst/>
          </a:prstGeom>
          <a:noFill/>
        </p:spPr>
        <p:txBody>
          <a:bodyPr wrap="none" lIns="73262" tIns="36631" rIns="73262" bIns="36631" rtlCol="0">
            <a:spAutoFit/>
          </a:bodyPr>
          <a:lstStyle/>
          <a:p>
            <a:pPr algn="ctr"/>
            <a:r>
              <a:rPr lang="en-US" sz="1300" dirty="0"/>
              <a:t>VOQ</a:t>
            </a:r>
          </a:p>
          <a:p>
            <a:pPr algn="ctr"/>
            <a:r>
              <a:rPr lang="en-US" sz="1300" dirty="0"/>
              <a:t>Arista</a:t>
            </a:r>
          </a:p>
          <a:p>
            <a:pPr algn="ctr"/>
            <a:r>
              <a:rPr lang="en-US" sz="1300" dirty="0"/>
              <a:t>7504</a:t>
            </a:r>
          </a:p>
        </p:txBody>
      </p:sp>
      <p:sp>
        <p:nvSpPr>
          <p:cNvPr id="18" name="TextBox 17"/>
          <p:cNvSpPr txBox="1"/>
          <p:nvPr/>
        </p:nvSpPr>
        <p:spPr>
          <a:xfrm>
            <a:off x="6817440" y="4123240"/>
            <a:ext cx="634660" cy="674142"/>
          </a:xfrm>
          <a:prstGeom prst="rect">
            <a:avLst/>
          </a:prstGeom>
          <a:noFill/>
        </p:spPr>
        <p:txBody>
          <a:bodyPr wrap="none" lIns="73262" tIns="36631" rIns="73262" bIns="36631" rtlCol="0">
            <a:spAutoFit/>
          </a:bodyPr>
          <a:lstStyle/>
          <a:p>
            <a:pPr algn="ctr"/>
            <a:r>
              <a:rPr lang="en-US" sz="1300" dirty="0"/>
              <a:t>200MB</a:t>
            </a:r>
          </a:p>
          <a:p>
            <a:pPr algn="ctr"/>
            <a:r>
              <a:rPr lang="en-US" sz="1300" dirty="0"/>
              <a:t>Cisco</a:t>
            </a:r>
          </a:p>
          <a:p>
            <a:pPr algn="ctr"/>
            <a:r>
              <a:rPr lang="en-US" sz="1300" dirty="0"/>
              <a:t>6716</a:t>
            </a:r>
            <a:r>
              <a:rPr lang="en-US" sz="1300" baseline="30000" dirty="0"/>
              <a:t>3</a:t>
            </a:r>
          </a:p>
        </p:txBody>
      </p:sp>
      <p:sp>
        <p:nvSpPr>
          <p:cNvPr id="19" name="Title 1"/>
          <p:cNvSpPr txBox="1">
            <a:spLocks/>
          </p:cNvSpPr>
          <p:nvPr/>
        </p:nvSpPr>
        <p:spPr>
          <a:xfrm>
            <a:off x="267649" y="56847"/>
            <a:ext cx="6938839" cy="512599"/>
          </a:xfrm>
          <a:prstGeom prst="rect">
            <a:avLst/>
          </a:prstGeom>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Soft Failure: Under-buffered Switches</a:t>
            </a: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14</a:t>
            </a:fld>
            <a:endParaRPr lang="en-US"/>
          </a:p>
        </p:txBody>
      </p:sp>
    </p:spTree>
    <p:extLst>
      <p:ext uri="{BB962C8B-B14F-4D97-AF65-F5344CB8AC3E}">
        <p14:creationId xmlns:p14="http://schemas.microsoft.com/office/powerpoint/2010/main" val="399063956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What is perfSONAR?</a:t>
            </a:r>
            <a:endParaRPr lang="en-US" sz="4000" dirty="0"/>
          </a:p>
        </p:txBody>
      </p:sp>
      <p:sp>
        <p:nvSpPr>
          <p:cNvPr id="3" name="Content Placeholder 2"/>
          <p:cNvSpPr>
            <a:spLocks noGrp="1"/>
          </p:cNvSpPr>
          <p:nvPr>
            <p:ph idx="1"/>
          </p:nvPr>
        </p:nvSpPr>
        <p:spPr>
          <a:xfrm>
            <a:off x="457200" y="983941"/>
            <a:ext cx="8229600" cy="3704777"/>
          </a:xfrm>
        </p:spPr>
        <p:txBody>
          <a:bodyPr>
            <a:noAutofit/>
          </a:bodyPr>
          <a:lstStyle/>
          <a:p>
            <a:r>
              <a:rPr lang="en-US" sz="2000" dirty="0" smtClean="0"/>
              <a:t>perfSONAR is a tool to:</a:t>
            </a:r>
          </a:p>
          <a:p>
            <a:pPr lvl="1">
              <a:lnSpc>
                <a:spcPct val="80000"/>
              </a:lnSpc>
              <a:buFont typeface="Arial"/>
              <a:buChar char="•"/>
            </a:pPr>
            <a:r>
              <a:rPr lang="en-US" sz="1800" dirty="0"/>
              <a:t>S</a:t>
            </a:r>
            <a:r>
              <a:rPr lang="en-US" sz="1800" dirty="0" smtClean="0"/>
              <a:t>et network performance expectations</a:t>
            </a:r>
          </a:p>
          <a:p>
            <a:pPr lvl="1">
              <a:lnSpc>
                <a:spcPct val="80000"/>
              </a:lnSpc>
              <a:buFont typeface="Arial"/>
              <a:buChar char="•"/>
            </a:pPr>
            <a:r>
              <a:rPr lang="en-US" sz="1800" dirty="0" smtClean="0"/>
              <a:t>Find network problems (“soft failures”)</a:t>
            </a:r>
          </a:p>
          <a:p>
            <a:pPr lvl="1">
              <a:lnSpc>
                <a:spcPct val="80000"/>
              </a:lnSpc>
              <a:buFont typeface="Arial"/>
              <a:buChar char="•"/>
            </a:pPr>
            <a:r>
              <a:rPr lang="en-US" sz="1800" dirty="0" smtClean="0"/>
              <a:t>Help fix these problems</a:t>
            </a:r>
            <a:endParaRPr lang="en-US" sz="1800" dirty="0"/>
          </a:p>
          <a:p>
            <a:pPr lvl="1">
              <a:lnSpc>
                <a:spcPct val="80000"/>
              </a:lnSpc>
              <a:buFont typeface="Arial"/>
              <a:buChar char="•"/>
            </a:pPr>
            <a:r>
              <a:rPr lang="en-US" sz="1800" dirty="0" smtClean="0"/>
              <a:t>All in multi-domain environments</a:t>
            </a:r>
          </a:p>
          <a:p>
            <a:pPr>
              <a:buFont typeface="Arial"/>
              <a:buChar char="•"/>
            </a:pPr>
            <a:r>
              <a:rPr lang="en-US" sz="2000" dirty="0" smtClean="0"/>
              <a:t>These problems are all harder when multiple networks are involved</a:t>
            </a:r>
            <a:endParaRPr lang="en-US" sz="2000" dirty="0"/>
          </a:p>
          <a:p>
            <a:pPr>
              <a:buFont typeface="Arial"/>
              <a:buChar char="•"/>
            </a:pPr>
            <a:r>
              <a:rPr lang="en-US" sz="2000" dirty="0" smtClean="0"/>
              <a:t>perfSONAR is provides a standard way to publish active and passive monitoring data</a:t>
            </a:r>
          </a:p>
          <a:p>
            <a:pPr>
              <a:buFont typeface="Arial"/>
              <a:buChar char="•"/>
            </a:pPr>
            <a:r>
              <a:rPr lang="en-US" sz="2000" dirty="0" smtClean="0">
                <a:ea typeface="ＭＳ Ｐゴシック" charset="0"/>
                <a:cs typeface="ＭＳ Ｐゴシック" charset="0"/>
                <a:sym typeface="Wingdings"/>
              </a:rPr>
              <a:t>perfSONAR </a:t>
            </a:r>
            <a:r>
              <a:rPr lang="en-US" sz="2000" dirty="0">
                <a:ea typeface="ＭＳ Ｐゴシック" charset="0"/>
                <a:cs typeface="ＭＳ Ｐゴシック" charset="0"/>
                <a:sym typeface="Wingdings"/>
              </a:rPr>
              <a:t>= Measurement Middleware</a:t>
            </a:r>
          </a:p>
          <a:p>
            <a:pPr lvl="1">
              <a:lnSpc>
                <a:spcPct val="80000"/>
              </a:lnSpc>
            </a:pPr>
            <a:r>
              <a:rPr lang="en-US" sz="2000" b="1" i="1" dirty="0"/>
              <a:t>You can’t fix what you can’t find </a:t>
            </a:r>
          </a:p>
          <a:p>
            <a:pPr lvl="1">
              <a:lnSpc>
                <a:spcPct val="80000"/>
              </a:lnSpc>
            </a:pPr>
            <a:r>
              <a:rPr lang="en-US" sz="2000" b="1" i="1" dirty="0"/>
              <a:t>You can’t find what you can’t see</a:t>
            </a:r>
          </a:p>
          <a:p>
            <a:pPr lvl="1">
              <a:lnSpc>
                <a:spcPct val="80000"/>
              </a:lnSpc>
            </a:pPr>
            <a:r>
              <a:rPr lang="en-US" sz="2000" b="1" i="1" dirty="0"/>
              <a:t>perfSONAR lets you see</a:t>
            </a:r>
            <a:endParaRPr lang="en-US" sz="2000" dirty="0">
              <a:ea typeface="ＭＳ Ｐゴシック" charset="0"/>
              <a:cs typeface="ＭＳ Ｐゴシック" charset="0"/>
              <a:sym typeface="Wingdings"/>
            </a:endParaRPr>
          </a:p>
          <a:p>
            <a:pPr lvl="1"/>
            <a:endParaRPr lang="en-US" sz="2000" dirty="0" smtClean="0"/>
          </a:p>
        </p:txBody>
      </p:sp>
      <p:sp>
        <p:nvSpPr>
          <p:cNvPr id="4" name="Date Placeholder 3"/>
          <p:cNvSpPr>
            <a:spLocks noGrp="1"/>
          </p:cNvSpPr>
          <p:nvPr>
            <p:ph type="dt" sz="half" idx="10"/>
          </p:nvPr>
        </p:nvSpPr>
        <p:spPr/>
        <p:txBody>
          <a:bodyPr/>
          <a:lstStyle/>
          <a:p>
            <a:r>
              <a:rPr lang="en-US" smtClean="0"/>
              <a:t>6/2/15</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15</a:t>
            </a:fld>
            <a:endParaRPr lang="en-US"/>
          </a:p>
        </p:txBody>
      </p:sp>
    </p:spTree>
    <p:extLst>
      <p:ext uri="{BB962C8B-B14F-4D97-AF65-F5344CB8AC3E}">
        <p14:creationId xmlns:p14="http://schemas.microsoft.com/office/powerpoint/2010/main" val="129398139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9831"/>
            <a:ext cx="6662684" cy="473480"/>
          </a:xfrm>
        </p:spPr>
        <p:txBody>
          <a:bodyPr>
            <a:normAutofit fontScale="90000"/>
          </a:bodyPr>
          <a:lstStyle/>
          <a:p>
            <a:r>
              <a:rPr lang="en-US" dirty="0" smtClean="0"/>
              <a:t>perfSONAR History</a:t>
            </a:r>
            <a:endParaRPr lang="en-US" dirty="0"/>
          </a:p>
        </p:txBody>
      </p:sp>
      <p:sp>
        <p:nvSpPr>
          <p:cNvPr id="5" name="Content Placeholder 4"/>
          <p:cNvSpPr>
            <a:spLocks noGrp="1"/>
          </p:cNvSpPr>
          <p:nvPr>
            <p:ph idx="1"/>
          </p:nvPr>
        </p:nvSpPr>
        <p:spPr>
          <a:xfrm>
            <a:off x="457200" y="899167"/>
            <a:ext cx="8229600" cy="3695456"/>
          </a:xfrm>
        </p:spPr>
        <p:txBody>
          <a:bodyPr>
            <a:normAutofit fontScale="62500" lnSpcReduction="20000"/>
          </a:bodyPr>
          <a:lstStyle/>
          <a:p>
            <a:r>
              <a:rPr lang="en-US" dirty="0" smtClean="0"/>
              <a:t>perfSONAR can trace its origin to the Internet2 “End 2 End performance Initiative” from the year 2000.</a:t>
            </a:r>
          </a:p>
          <a:p>
            <a:r>
              <a:rPr lang="en-US" dirty="0" smtClean="0"/>
              <a:t>What has changed since 2000?</a:t>
            </a:r>
          </a:p>
          <a:p>
            <a:pPr lvl="1"/>
            <a:r>
              <a:rPr lang="en-US" dirty="0" smtClean="0"/>
              <a:t>The Good News:</a:t>
            </a:r>
          </a:p>
          <a:p>
            <a:pPr lvl="2"/>
            <a:r>
              <a:rPr lang="en-US" dirty="0" smtClean="0"/>
              <a:t>TCP is much less fragile; Cubic is the default CC </a:t>
            </a:r>
            <a:r>
              <a:rPr lang="en-US" dirty="0" err="1" smtClean="0"/>
              <a:t>alg</a:t>
            </a:r>
            <a:r>
              <a:rPr lang="en-US" dirty="0" smtClean="0"/>
              <a:t>, autotuning is and larger TCP buffers are everywhere</a:t>
            </a:r>
          </a:p>
          <a:p>
            <a:pPr lvl="2"/>
            <a:r>
              <a:rPr lang="en-US" dirty="0" smtClean="0"/>
              <a:t>Reliable parallel transfers via tools like Globus Online</a:t>
            </a:r>
          </a:p>
          <a:p>
            <a:pPr lvl="2"/>
            <a:r>
              <a:rPr lang="en-US" dirty="0" smtClean="0"/>
              <a:t>High-performance UDP-based commercial tools like </a:t>
            </a:r>
            <a:r>
              <a:rPr lang="en-US" dirty="0" err="1" smtClean="0"/>
              <a:t>Aspera</a:t>
            </a:r>
            <a:endParaRPr lang="en-US" dirty="0" smtClean="0"/>
          </a:p>
          <a:p>
            <a:pPr lvl="1"/>
            <a:r>
              <a:rPr lang="en-US" dirty="0" smtClean="0"/>
              <a:t>The Bad News:</a:t>
            </a:r>
          </a:p>
          <a:p>
            <a:pPr lvl="2"/>
            <a:r>
              <a:rPr lang="en-US" dirty="0" smtClean="0"/>
              <a:t>The wizard gap is still large</a:t>
            </a:r>
          </a:p>
          <a:p>
            <a:pPr lvl="2"/>
            <a:r>
              <a:rPr lang="en-US" dirty="0" smtClean="0"/>
              <a:t>Jumbo frame use is still small</a:t>
            </a:r>
          </a:p>
          <a:p>
            <a:pPr lvl="2"/>
            <a:r>
              <a:rPr lang="en-US" dirty="0" smtClean="0"/>
              <a:t>Under-buffered and switches and routers are still common</a:t>
            </a:r>
          </a:p>
          <a:p>
            <a:pPr lvl="2"/>
            <a:r>
              <a:rPr lang="en-US" dirty="0" smtClean="0"/>
              <a:t>Under-powered/misconfigured firewalls are common</a:t>
            </a:r>
          </a:p>
          <a:p>
            <a:pPr lvl="2"/>
            <a:r>
              <a:rPr lang="en-US" dirty="0" smtClean="0"/>
              <a:t>Soft failures still go undetected for months</a:t>
            </a:r>
          </a:p>
          <a:p>
            <a:pPr lvl="2"/>
            <a:r>
              <a:rPr lang="en-US" dirty="0" smtClean="0"/>
              <a:t>User performance expectations are still too low</a:t>
            </a:r>
          </a:p>
          <a:p>
            <a:endParaRPr lang="en-US" dirty="0" smtClean="0"/>
          </a:p>
          <a:p>
            <a:endParaRPr lang="en-US" dirty="0"/>
          </a:p>
        </p:txBody>
      </p:sp>
      <p:sp>
        <p:nvSpPr>
          <p:cNvPr id="3" name="Date Placeholder 2"/>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16</a:t>
            </a:fld>
            <a:endParaRPr lang="en-US"/>
          </a:p>
        </p:txBody>
      </p:sp>
    </p:spTree>
    <p:extLst>
      <p:ext uri="{BB962C8B-B14F-4D97-AF65-F5344CB8AC3E}">
        <p14:creationId xmlns:p14="http://schemas.microsoft.com/office/powerpoint/2010/main" val="6638354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12" y="125270"/>
            <a:ext cx="6614577" cy="441811"/>
          </a:xfrm>
        </p:spPr>
        <p:txBody>
          <a:bodyPr>
            <a:normAutofit fontScale="90000"/>
          </a:bodyPr>
          <a:lstStyle/>
          <a:p>
            <a:r>
              <a:rPr lang="en-US" dirty="0" smtClean="0"/>
              <a:t>The perfSONAR collaboration</a:t>
            </a:r>
            <a:endParaRPr lang="en-US" dirty="0"/>
          </a:p>
        </p:txBody>
      </p:sp>
      <p:sp>
        <p:nvSpPr>
          <p:cNvPr id="3" name="Content Placeholder 2"/>
          <p:cNvSpPr>
            <a:spLocks noGrp="1"/>
          </p:cNvSpPr>
          <p:nvPr>
            <p:ph idx="1"/>
          </p:nvPr>
        </p:nvSpPr>
        <p:spPr>
          <a:xfrm>
            <a:off x="457213" y="730027"/>
            <a:ext cx="8516175" cy="4308941"/>
          </a:xfrm>
        </p:spPr>
        <p:txBody>
          <a:bodyPr>
            <a:noAutofit/>
          </a:bodyPr>
          <a:lstStyle/>
          <a:p>
            <a:r>
              <a:rPr lang="en-US" sz="2000" dirty="0" smtClean="0"/>
              <a:t>The perfSONAR collaboration is a Open Source project lead by ESnet, Internet2, Indiana University, and GEANT.</a:t>
            </a:r>
          </a:p>
          <a:p>
            <a:pPr lvl="1"/>
            <a:r>
              <a:rPr lang="en-US" sz="1600" dirty="0" smtClean="0"/>
              <a:t>Each organization has committed 1.5 FTE effort to the project</a:t>
            </a:r>
          </a:p>
          <a:p>
            <a:pPr lvl="1"/>
            <a:r>
              <a:rPr lang="en-US" sz="1600" dirty="0" smtClean="0"/>
              <a:t>Plus additional help from many others in the community (OSG, RNP, SLAC, and more)</a:t>
            </a:r>
          </a:p>
          <a:p>
            <a:r>
              <a:rPr lang="en-US" sz="2000" dirty="0" smtClean="0"/>
              <a:t>The perfSONAR Roadmap is influence by </a:t>
            </a:r>
            <a:endParaRPr lang="en-US" sz="2000" dirty="0"/>
          </a:p>
          <a:p>
            <a:pPr lvl="1"/>
            <a:r>
              <a:rPr lang="en-US" sz="1600" dirty="0"/>
              <a:t>requests on the project issue tracker</a:t>
            </a:r>
          </a:p>
          <a:p>
            <a:pPr lvl="1"/>
            <a:r>
              <a:rPr lang="en-US" sz="1600" dirty="0"/>
              <a:t>annual user surveys sent to everyone on the user list</a:t>
            </a:r>
          </a:p>
          <a:p>
            <a:pPr lvl="1"/>
            <a:r>
              <a:rPr lang="en-US" sz="1600" dirty="0"/>
              <a:t>regular meetings with </a:t>
            </a:r>
            <a:r>
              <a:rPr lang="en-US" sz="1600" dirty="0" smtClean="0"/>
              <a:t>VO using </a:t>
            </a:r>
            <a:r>
              <a:rPr lang="en-US" sz="1600" dirty="0"/>
              <a:t>perfSONAR such as the WLCG and OSG</a:t>
            </a:r>
          </a:p>
          <a:p>
            <a:pPr lvl="1"/>
            <a:r>
              <a:rPr lang="en-US" sz="1600" dirty="0" smtClean="0"/>
              <a:t>discussions </a:t>
            </a:r>
            <a:r>
              <a:rPr lang="en-US" sz="1600" dirty="0"/>
              <a:t>at various perfSONAR related </a:t>
            </a:r>
            <a:r>
              <a:rPr lang="en-US" sz="1600" dirty="0" smtClean="0"/>
              <a:t>workshops</a:t>
            </a:r>
            <a:endParaRPr lang="en-US" sz="1600" dirty="0"/>
          </a:p>
          <a:p>
            <a:r>
              <a:rPr lang="en-US" sz="2000" dirty="0" smtClean="0"/>
              <a:t>Based </a:t>
            </a:r>
            <a:r>
              <a:rPr lang="en-US" sz="2000" dirty="0"/>
              <a:t>on </a:t>
            </a:r>
            <a:r>
              <a:rPr lang="en-US" sz="2000" dirty="0" smtClean="0"/>
              <a:t>the </a:t>
            </a:r>
            <a:r>
              <a:rPr lang="en-US" sz="2000" dirty="0"/>
              <a:t>above, every 6-12 </a:t>
            </a:r>
            <a:r>
              <a:rPr lang="en-US" sz="2000" dirty="0" smtClean="0"/>
              <a:t>months </a:t>
            </a:r>
            <a:r>
              <a:rPr lang="en-US" sz="2000" dirty="0"/>
              <a:t>the perfSONAR governance group meets to </a:t>
            </a:r>
            <a:r>
              <a:rPr lang="en-US" sz="2000" dirty="0" smtClean="0"/>
              <a:t>prioritize </a:t>
            </a:r>
            <a:r>
              <a:rPr lang="en-US" sz="2000" dirty="0"/>
              <a:t>features based on:</a:t>
            </a:r>
          </a:p>
          <a:p>
            <a:pPr lvl="1"/>
            <a:r>
              <a:rPr lang="en-US" sz="1600" dirty="0"/>
              <a:t>impact to the community</a:t>
            </a:r>
          </a:p>
          <a:p>
            <a:pPr lvl="1"/>
            <a:r>
              <a:rPr lang="en-US" sz="1600" dirty="0"/>
              <a:t>level of effort required to implement and support</a:t>
            </a:r>
          </a:p>
          <a:p>
            <a:pPr lvl="1"/>
            <a:r>
              <a:rPr lang="en-US" sz="1600" dirty="0"/>
              <a:t>availability of someone with the right skill set for the </a:t>
            </a:r>
            <a:r>
              <a:rPr lang="en-US" sz="1600" dirty="0" smtClean="0"/>
              <a:t>task</a:t>
            </a:r>
          </a:p>
        </p:txBody>
      </p:sp>
      <p:sp>
        <p:nvSpPr>
          <p:cNvPr id="6" name="Date Placeholder 5"/>
          <p:cNvSpPr>
            <a:spLocks noGrp="1"/>
          </p:cNvSpPr>
          <p:nvPr>
            <p:ph type="dt" sz="half" idx="10"/>
          </p:nvPr>
        </p:nvSpPr>
        <p:spPr/>
        <p:txBody>
          <a:bodyPr/>
          <a:lstStyle/>
          <a:p>
            <a:r>
              <a:rPr lang="en-US" smtClean="0"/>
              <a:t>6/2/15</a:t>
            </a:r>
            <a:endParaRPr lang="en-US"/>
          </a:p>
        </p:txBody>
      </p:sp>
      <p:sp>
        <p:nvSpPr>
          <p:cNvPr id="8" name="Slide Number Placeholder 7"/>
          <p:cNvSpPr>
            <a:spLocks noGrp="1"/>
          </p:cNvSpPr>
          <p:nvPr>
            <p:ph type="sldNum" sz="quarter" idx="12"/>
          </p:nvPr>
        </p:nvSpPr>
        <p:spPr/>
        <p:txBody>
          <a:bodyPr/>
          <a:lstStyle/>
          <a:p>
            <a:fld id="{318151B9-CF22-1341-A1FA-AF855BA4AD15}" type="slidenum">
              <a:rPr lang="en-US" smtClean="0"/>
              <a:t>17</a:t>
            </a:fld>
            <a:endParaRPr lang="en-US"/>
          </a:p>
        </p:txBody>
      </p:sp>
    </p:spTree>
    <p:extLst>
      <p:ext uri="{BB962C8B-B14F-4D97-AF65-F5344CB8AC3E}">
        <p14:creationId xmlns:p14="http://schemas.microsoft.com/office/powerpoint/2010/main" val="37144476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fontScale="90000"/>
          </a:bodyPr>
          <a:lstStyle/>
          <a:p>
            <a:r>
              <a:rPr lang="en-US" sz="4000" dirty="0" smtClean="0"/>
              <a:t>perfSONAR Toolkit</a:t>
            </a:r>
            <a:endParaRPr lang="en-US" sz="4000" dirty="0"/>
          </a:p>
        </p:txBody>
      </p:sp>
      <p:sp>
        <p:nvSpPr>
          <p:cNvPr id="88065" name="Content Placeholder 1"/>
          <p:cNvSpPr>
            <a:spLocks noGrp="1"/>
          </p:cNvSpPr>
          <p:nvPr>
            <p:ph idx="1"/>
          </p:nvPr>
        </p:nvSpPr>
        <p:spPr/>
        <p:txBody>
          <a:bodyPr>
            <a:normAutofit fontScale="70000" lnSpcReduction="20000"/>
          </a:bodyPr>
          <a:lstStyle/>
          <a:p>
            <a:pPr>
              <a:defRPr/>
            </a:pPr>
            <a:r>
              <a:rPr lang="en-US" dirty="0" smtClean="0"/>
              <a:t>The “perfSONAR Toolkit” is an </a:t>
            </a:r>
            <a:r>
              <a:rPr lang="en-US" i="1" dirty="0" smtClean="0"/>
              <a:t>open source </a:t>
            </a:r>
            <a:r>
              <a:rPr lang="en-US" dirty="0" smtClean="0"/>
              <a:t>implementation  and packaging of the perfSONAR measurement infrastructure and protocols</a:t>
            </a:r>
          </a:p>
          <a:p>
            <a:pPr lvl="1">
              <a:defRPr/>
            </a:pPr>
            <a:r>
              <a:rPr lang="en-US" dirty="0" smtClean="0">
                <a:hlinkClick r:id="rId3"/>
              </a:rPr>
              <a:t>http://www.perfsonar.net</a:t>
            </a:r>
            <a:r>
              <a:rPr lang="en-US" dirty="0" smtClean="0"/>
              <a:t> </a:t>
            </a:r>
          </a:p>
          <a:p>
            <a:pPr>
              <a:defRPr/>
            </a:pPr>
            <a:r>
              <a:rPr lang="en-US" dirty="0" smtClean="0"/>
              <a:t>All components are available as RPMs, and bundled into a </a:t>
            </a:r>
            <a:r>
              <a:rPr lang="en-US" dirty="0" err="1" smtClean="0"/>
              <a:t>CentOS</a:t>
            </a:r>
            <a:r>
              <a:rPr lang="en-US" dirty="0" smtClean="0"/>
              <a:t> 6-based “</a:t>
            </a:r>
            <a:r>
              <a:rPr lang="en-US" dirty="0" err="1" smtClean="0"/>
              <a:t>netinstall</a:t>
            </a:r>
            <a:r>
              <a:rPr lang="en-US" dirty="0" smtClean="0"/>
              <a:t>” (</a:t>
            </a:r>
            <a:r>
              <a:rPr lang="en-US" dirty="0" err="1" smtClean="0"/>
              <a:t>Debian</a:t>
            </a:r>
            <a:r>
              <a:rPr lang="en-US" dirty="0" smtClean="0"/>
              <a:t> support in next release)</a:t>
            </a:r>
          </a:p>
          <a:p>
            <a:pPr>
              <a:defRPr/>
            </a:pPr>
            <a:r>
              <a:rPr lang="en-US" dirty="0" smtClean="0"/>
              <a:t>perfSONAR tools are much more accurate if run on a dedicated perfSONAR host, not on the data server</a:t>
            </a:r>
          </a:p>
          <a:p>
            <a:pPr>
              <a:defRPr/>
            </a:pPr>
            <a:r>
              <a:rPr lang="en-US" dirty="0" smtClean="0"/>
              <a:t>Very easy to install and configure</a:t>
            </a:r>
          </a:p>
          <a:p>
            <a:pPr lvl="1">
              <a:buFont typeface="Arial"/>
              <a:buChar char="•"/>
              <a:defRPr/>
            </a:pPr>
            <a:r>
              <a:rPr lang="en-US" dirty="0" smtClean="0"/>
              <a:t>Usually takes less than 30 minutes</a:t>
            </a:r>
          </a:p>
          <a:p>
            <a:pPr>
              <a:defRPr/>
            </a:pPr>
            <a:endParaRPr lang="en-US" dirty="0" smtClean="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18</a:t>
            </a:fld>
            <a:endParaRPr lang="en-US"/>
          </a:p>
        </p:txBody>
      </p:sp>
    </p:spTree>
    <p:extLst>
      <p:ext uri="{BB962C8B-B14F-4D97-AF65-F5344CB8AC3E}">
        <p14:creationId xmlns:p14="http://schemas.microsoft.com/office/powerpoint/2010/main" val="2370973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9263" y="3043925"/>
            <a:ext cx="2439275" cy="1538682"/>
          </a:xfrm>
          <a:prstGeom prst="rect">
            <a:avLst/>
          </a:prstGeom>
        </p:spPr>
      </p:pic>
      <p:sp>
        <p:nvSpPr>
          <p:cNvPr id="2" name="Title 1"/>
          <p:cNvSpPr>
            <a:spLocks noGrp="1"/>
          </p:cNvSpPr>
          <p:nvPr>
            <p:ph type="title"/>
          </p:nvPr>
        </p:nvSpPr>
        <p:spPr/>
        <p:txBody>
          <a:bodyPr>
            <a:normAutofit fontScale="90000"/>
          </a:bodyPr>
          <a:lstStyle/>
          <a:p>
            <a:r>
              <a:rPr lang="en-US" dirty="0" smtClean="0"/>
              <a:t>perfSONAR Toolkit Components</a:t>
            </a:r>
            <a:endParaRPr lang="en-US" dirty="0"/>
          </a:p>
        </p:txBody>
      </p:sp>
      <p:sp>
        <p:nvSpPr>
          <p:cNvPr id="3" name="Content Placeholder 2"/>
          <p:cNvSpPr>
            <a:spLocks noGrp="1"/>
          </p:cNvSpPr>
          <p:nvPr>
            <p:ph idx="1"/>
          </p:nvPr>
        </p:nvSpPr>
        <p:spPr/>
        <p:txBody>
          <a:bodyPr>
            <a:noAutofit/>
          </a:bodyPr>
          <a:lstStyle/>
          <a:p>
            <a:r>
              <a:rPr lang="en-US" sz="2000" dirty="0" smtClean="0"/>
              <a:t>BWCTL for scheduling periodic throughout (</a:t>
            </a:r>
            <a:r>
              <a:rPr lang="en-US" sz="2000" dirty="0" err="1" smtClean="0"/>
              <a:t>iperf</a:t>
            </a:r>
            <a:r>
              <a:rPr lang="en-US" sz="2000" dirty="0" smtClean="0"/>
              <a:t>, iperf3), ping and traceroute tests</a:t>
            </a:r>
          </a:p>
          <a:p>
            <a:r>
              <a:rPr lang="en-US" sz="2000" dirty="0" smtClean="0"/>
              <a:t>OWAMP for measuring one-way latency and packet loss (RFC4856)</a:t>
            </a:r>
          </a:p>
          <a:p>
            <a:r>
              <a:rPr lang="en-US" sz="2000" dirty="0" smtClean="0"/>
              <a:t>“</a:t>
            </a:r>
            <a:r>
              <a:rPr lang="en-US" sz="2000" dirty="0" err="1"/>
              <a:t>e</a:t>
            </a:r>
            <a:r>
              <a:rPr lang="en-US" sz="2000" dirty="0" err="1" smtClean="0"/>
              <a:t>smond</a:t>
            </a:r>
            <a:r>
              <a:rPr lang="en-US" sz="2000" dirty="0" smtClean="0"/>
              <a:t>” for storing measurements, summarizing results and making available via REST API</a:t>
            </a:r>
          </a:p>
          <a:p>
            <a:r>
              <a:rPr lang="en-US" sz="2000" dirty="0" smtClean="0"/>
              <a:t>Lookup service for discovering other testers</a:t>
            </a:r>
          </a:p>
          <a:p>
            <a:r>
              <a:rPr lang="en-US" sz="2000" dirty="0" smtClean="0"/>
              <a:t>On-demand test tools such as NDT (Network Diagnostic Test)</a:t>
            </a:r>
          </a:p>
          <a:p>
            <a:r>
              <a:rPr lang="en-US" sz="2000" dirty="0" smtClean="0"/>
              <a:t>Configuration GUIs to assist with managing all of the above</a:t>
            </a:r>
          </a:p>
          <a:p>
            <a:r>
              <a:rPr lang="en-US" sz="2000" dirty="0" smtClean="0"/>
              <a:t>Graphs to display measurement results</a:t>
            </a:r>
          </a:p>
        </p:txBody>
      </p:sp>
      <p:sp>
        <p:nvSpPr>
          <p:cNvPr id="4" name="Date Placeholder 3"/>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19</a:t>
            </a:fld>
            <a:endParaRPr lang="en-US"/>
          </a:p>
        </p:txBody>
      </p:sp>
    </p:spTree>
    <p:extLst>
      <p:ext uri="{BB962C8B-B14F-4D97-AF65-F5344CB8AC3E}">
        <p14:creationId xmlns:p14="http://schemas.microsoft.com/office/powerpoint/2010/main" val="2528783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What is perfSONAR?</a:t>
            </a:r>
            <a:endParaRPr lang="en-US" dirty="0"/>
          </a:p>
        </p:txBody>
      </p:sp>
      <p:sp>
        <p:nvSpPr>
          <p:cNvPr id="3" name="Content Placeholder 2"/>
          <p:cNvSpPr>
            <a:spLocks noGrp="1"/>
          </p:cNvSpPr>
          <p:nvPr>
            <p:ph idx="1"/>
          </p:nvPr>
        </p:nvSpPr>
        <p:spPr/>
        <p:txBody>
          <a:bodyPr>
            <a:normAutofit fontScale="70000" lnSpcReduction="20000"/>
          </a:bodyPr>
          <a:lstStyle/>
          <a:p>
            <a:r>
              <a:rPr lang="en-US" smtClean="0"/>
              <a:t>perfSONAR is a tool to:</a:t>
            </a:r>
          </a:p>
          <a:p>
            <a:pPr lvl="1"/>
            <a:r>
              <a:rPr lang="en-US" smtClean="0"/>
              <a:t>Set (hopefully raise) network performance expectations</a:t>
            </a:r>
          </a:p>
          <a:p>
            <a:pPr lvl="1"/>
            <a:r>
              <a:rPr lang="en-US" smtClean="0"/>
              <a:t>Find network problems (“soft failures”)</a:t>
            </a:r>
          </a:p>
          <a:p>
            <a:pPr lvl="1"/>
            <a:r>
              <a:rPr lang="en-US" smtClean="0"/>
              <a:t>Help fix these problems</a:t>
            </a:r>
          </a:p>
          <a:p>
            <a:r>
              <a:rPr lang="en-US" smtClean="0"/>
              <a:t>All in multi-domain environments</a:t>
            </a:r>
          </a:p>
          <a:p>
            <a:r>
              <a:rPr lang="en-US" smtClean="0"/>
              <a:t>These problems are all harder when multiple networks are involved</a:t>
            </a:r>
          </a:p>
          <a:p>
            <a:endParaRPr lang="en-US" smtClean="0"/>
          </a:p>
          <a:p>
            <a:r>
              <a:rPr lang="en-US" smtClean="0"/>
              <a:t>perfSONAR is provides a standard way to publish active and passive monitoring data</a:t>
            </a:r>
          </a:p>
          <a:p>
            <a:pPr lvl="1"/>
            <a:r>
              <a:rPr lang="en-US" smtClean="0"/>
              <a:t>This data is interesting to network researchers as well as network operators</a:t>
            </a:r>
            <a:endParaRPr lang="en-US" dirty="0" smtClean="0"/>
          </a:p>
        </p:txBody>
      </p:sp>
      <p:sp>
        <p:nvSpPr>
          <p:cNvPr id="10" name="Date Placeholder 9"/>
          <p:cNvSpPr>
            <a:spLocks noGrp="1"/>
          </p:cNvSpPr>
          <p:nvPr>
            <p:ph type="dt" sz="half" idx="10"/>
          </p:nvPr>
        </p:nvSpPr>
        <p:spPr/>
        <p:txBody>
          <a:bodyPr/>
          <a:lstStyle/>
          <a:p>
            <a:r>
              <a:rPr lang="en-US" smtClean="0"/>
              <a:t>6/2/15</a:t>
            </a:r>
            <a:endParaRPr lang="en-US"/>
          </a:p>
        </p:txBody>
      </p:sp>
      <p:sp>
        <p:nvSpPr>
          <p:cNvPr id="12" name="Slide Number Placeholder 11"/>
          <p:cNvSpPr>
            <a:spLocks noGrp="1"/>
          </p:cNvSpPr>
          <p:nvPr>
            <p:ph type="sldNum" sz="quarter" idx="12"/>
          </p:nvPr>
        </p:nvSpPr>
        <p:spPr/>
        <p:txBody>
          <a:bodyPr/>
          <a:lstStyle/>
          <a:p>
            <a:fld id="{318151B9-CF22-1341-A1FA-AF855BA4AD15}" type="slidenum">
              <a:rPr lang="en-US" smtClean="0"/>
              <a:t>2</a:t>
            </a:fld>
            <a:endParaRPr lang="en-US"/>
          </a:p>
        </p:txBody>
      </p:sp>
    </p:spTree>
    <p:extLst>
      <p:ext uri="{BB962C8B-B14F-4D97-AF65-F5344CB8AC3E}">
        <p14:creationId xmlns:p14="http://schemas.microsoft.com/office/powerpoint/2010/main" val="530203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running </a:t>
            </a:r>
            <a:r>
              <a:rPr lang="en-US" dirty="0" err="1" smtClean="0"/>
              <a:t>perfSONAR</a:t>
            </a:r>
            <a:r>
              <a:rPr lang="en-US" dirty="0" smtClean="0"/>
              <a:t>?</a:t>
            </a:r>
            <a:endParaRPr lang="en-US" dirty="0"/>
          </a:p>
        </p:txBody>
      </p:sp>
      <p:sp>
        <p:nvSpPr>
          <p:cNvPr id="3" name="Content Placeholder 2"/>
          <p:cNvSpPr>
            <a:spLocks noGrp="1"/>
          </p:cNvSpPr>
          <p:nvPr>
            <p:ph idx="1"/>
          </p:nvPr>
        </p:nvSpPr>
        <p:spPr>
          <a:xfrm>
            <a:off x="430955" y="915989"/>
            <a:ext cx="8576733" cy="374649"/>
          </a:xfrm>
        </p:spPr>
        <p:txBody>
          <a:bodyPr>
            <a:normAutofit fontScale="70000" lnSpcReduction="20000"/>
          </a:bodyPr>
          <a:lstStyle/>
          <a:p>
            <a:r>
              <a:rPr lang="en-US" dirty="0" smtClean="0"/>
              <a:t>Currently over 1400 deployments world-wide</a:t>
            </a:r>
          </a:p>
        </p:txBody>
      </p:sp>
      <p:sp>
        <p:nvSpPr>
          <p:cNvPr id="8" name="Rectangle 7"/>
          <p:cNvSpPr/>
          <p:nvPr/>
        </p:nvSpPr>
        <p:spPr>
          <a:xfrm>
            <a:off x="913574" y="4358429"/>
            <a:ext cx="6452431" cy="400110"/>
          </a:xfrm>
          <a:prstGeom prst="rect">
            <a:avLst/>
          </a:prstGeom>
        </p:spPr>
        <p:txBody>
          <a:bodyPr wrap="square">
            <a:spAutoFit/>
          </a:bodyPr>
          <a:lstStyle/>
          <a:p>
            <a:pPr algn="ctr"/>
            <a:r>
              <a:rPr lang="en-US" sz="2000" b="1" dirty="0" smtClean="0">
                <a:hlinkClick r:id="rId2"/>
              </a:rPr>
              <a:t>http://stats.es.net/ServicesDirectory/</a:t>
            </a:r>
            <a:r>
              <a:rPr lang="en-US" sz="2000" b="1" dirty="0" smtClean="0"/>
              <a:t> </a:t>
            </a:r>
            <a:endParaRPr lang="en-US" sz="2000" b="1" dirty="0"/>
          </a:p>
        </p:txBody>
      </p:sp>
      <p:pic>
        <p:nvPicPr>
          <p:cNvPr id="4" name="Picture 3" descr="Screen Shot 2015-02-27 at 10.34.09 AM.pd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90639"/>
            <a:ext cx="9144000" cy="2960890"/>
          </a:xfrm>
          <a:prstGeom prst="rect">
            <a:avLst/>
          </a:prstGeom>
        </p:spPr>
      </p:pic>
      <p:sp>
        <p:nvSpPr>
          <p:cNvPr id="5" name="Date Placeholder 4"/>
          <p:cNvSpPr>
            <a:spLocks noGrp="1"/>
          </p:cNvSpPr>
          <p:nvPr>
            <p:ph type="dt" sz="half" idx="10"/>
          </p:nvPr>
        </p:nvSpPr>
        <p:spPr/>
        <p:txBody>
          <a:bodyPr/>
          <a:lstStyle/>
          <a:p>
            <a:r>
              <a:rPr lang="en-US" smtClean="0"/>
              <a:t>6/2/15</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20</a:t>
            </a:fld>
            <a:endParaRPr lang="en-US"/>
          </a:p>
        </p:txBody>
      </p:sp>
    </p:spTree>
    <p:extLst>
      <p:ext uri="{BB962C8B-B14F-4D97-AF65-F5344CB8AC3E}">
        <p14:creationId xmlns:p14="http://schemas.microsoft.com/office/powerpoint/2010/main" val="63477555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perfSONAR Deployment Growth</a:t>
            </a:r>
            <a:endParaRPr lang="en-US" sz="4000" dirty="0"/>
          </a:p>
        </p:txBody>
      </p:sp>
      <p:sp>
        <p:nvSpPr>
          <p:cNvPr id="3" name="Date Placeholder 2"/>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21</a:t>
            </a:fld>
            <a:endParaRPr lang="en-US"/>
          </a:p>
        </p:txBody>
      </p:sp>
      <p:pic>
        <p:nvPicPr>
          <p:cNvPr id="8" name="Content Placeholder 6" descr="20150504-pSDeployments-Poly.png"/>
          <p:cNvPicPr>
            <a:picLocks noChangeAspect="1"/>
          </p:cNvPicPr>
          <p:nvPr/>
        </p:nvPicPr>
        <p:blipFill>
          <a:blip r:embed="rId3">
            <a:extLst>
              <a:ext uri="{28A0092B-C50C-407E-A947-70E740481C1C}">
                <a14:useLocalDpi xmlns:a14="http://schemas.microsoft.com/office/drawing/2010/main" val="0"/>
              </a:ext>
            </a:extLst>
          </a:blip>
          <a:srcRect t="301" b="301"/>
          <a:stretch>
            <a:fillRect/>
          </a:stretch>
        </p:blipFill>
        <p:spPr>
          <a:xfrm>
            <a:off x="438244" y="741505"/>
            <a:ext cx="8229600" cy="4297454"/>
          </a:xfrm>
          <a:prstGeom prst="rect">
            <a:avLst/>
          </a:prstGeom>
        </p:spPr>
      </p:pic>
    </p:spTree>
    <p:extLst>
      <p:ext uri="{BB962C8B-B14F-4D97-AF65-F5344CB8AC3E}">
        <p14:creationId xmlns:p14="http://schemas.microsoft.com/office/powerpoint/2010/main" val="2571874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Active vs. Passive Monitoring </a:t>
            </a:r>
            <a:endParaRPr lang="en-US" sz="2800" dirty="0"/>
          </a:p>
        </p:txBody>
      </p:sp>
      <p:sp>
        <p:nvSpPr>
          <p:cNvPr id="3" name="Content Placeholder 2"/>
          <p:cNvSpPr>
            <a:spLocks noGrp="1"/>
          </p:cNvSpPr>
          <p:nvPr>
            <p:ph idx="1"/>
          </p:nvPr>
        </p:nvSpPr>
        <p:spPr>
          <a:xfrm>
            <a:off x="457231" y="923594"/>
            <a:ext cx="7731883" cy="2526516"/>
          </a:xfrm>
        </p:spPr>
        <p:txBody>
          <a:bodyPr>
            <a:normAutofit fontScale="92500" lnSpcReduction="10000"/>
          </a:bodyPr>
          <a:lstStyle/>
          <a:p>
            <a:pPr marL="57150" indent="0">
              <a:buNone/>
            </a:pPr>
            <a:r>
              <a:rPr lang="en-US" sz="2400" dirty="0" smtClean="0"/>
              <a:t>Passive monitoring systems have limitations</a:t>
            </a:r>
          </a:p>
          <a:p>
            <a:pPr marL="400050"/>
            <a:r>
              <a:rPr lang="en-US" sz="2000" dirty="0" smtClean="0"/>
              <a:t>Performance problems are often only visible at the ends</a:t>
            </a:r>
          </a:p>
          <a:p>
            <a:pPr marL="400050"/>
            <a:r>
              <a:rPr lang="en-US" sz="2000" dirty="0" smtClean="0"/>
              <a:t>Individual network components (e.g. routers) have no knowledge of end-to-end state </a:t>
            </a:r>
            <a:endParaRPr lang="en-US" sz="2000" dirty="0"/>
          </a:p>
          <a:p>
            <a:pPr marL="400050"/>
            <a:r>
              <a:rPr lang="en-US" sz="2000" dirty="0" smtClean="0"/>
              <a:t>perfSONAR tests the network in ways that passive monitoring systems do not</a:t>
            </a:r>
          </a:p>
          <a:p>
            <a:pPr marL="0" indent="0">
              <a:buNone/>
            </a:pPr>
            <a:r>
              <a:rPr lang="en-US" sz="2000" dirty="0" smtClean="0"/>
              <a:t>More perfSONAR hosts = better network visibility</a:t>
            </a:r>
          </a:p>
          <a:p>
            <a:r>
              <a:rPr lang="en-US" sz="2000" dirty="0"/>
              <a:t>	</a:t>
            </a:r>
            <a:r>
              <a:rPr lang="en-US" sz="2000" dirty="0" smtClean="0"/>
              <a:t>There are now enough perfSONAR hosts in the world to be quite useful</a:t>
            </a:r>
          </a:p>
          <a:p>
            <a:pPr marL="0" indent="0">
              <a:buNone/>
            </a:pPr>
            <a:endParaRPr lang="en-US" sz="2000" dirty="0"/>
          </a:p>
        </p:txBody>
      </p:sp>
      <p:pic>
        <p:nvPicPr>
          <p:cNvPr id="7" name="Picture 5"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04875" y="3457090"/>
            <a:ext cx="7094644" cy="132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22</a:t>
            </a:fld>
            <a:endParaRPr lang="en-US"/>
          </a:p>
        </p:txBody>
      </p:sp>
    </p:spTree>
    <p:extLst>
      <p:ext uri="{BB962C8B-B14F-4D97-AF65-F5344CB8AC3E}">
        <p14:creationId xmlns:p14="http://schemas.microsoft.com/office/powerpoint/2010/main" val="96195445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584" y="-41152"/>
            <a:ext cx="3130320" cy="1358587"/>
          </a:xfrm>
        </p:spPr>
        <p:txBody>
          <a:bodyPr>
            <a:noAutofit/>
          </a:bodyPr>
          <a:lstStyle/>
          <a:p>
            <a:r>
              <a:rPr lang="en-US" sz="2000" b="1" dirty="0"/>
              <a:t>perfSONAR Dashboard: </a:t>
            </a:r>
            <a:r>
              <a:rPr lang="en-US" sz="2000" b="1" dirty="0" smtClean="0"/>
              <a:t>Raising Expectations and improving network visibility </a:t>
            </a:r>
            <a:endParaRPr lang="en-US" sz="2000" b="1" dirty="0"/>
          </a:p>
        </p:txBody>
      </p:sp>
      <p:sp>
        <p:nvSpPr>
          <p:cNvPr id="7" name="TextBox 6"/>
          <p:cNvSpPr txBox="1"/>
          <p:nvPr/>
        </p:nvSpPr>
        <p:spPr>
          <a:xfrm>
            <a:off x="488264" y="1435559"/>
            <a:ext cx="3199785" cy="3293209"/>
          </a:xfrm>
          <a:prstGeom prst="rect">
            <a:avLst/>
          </a:prstGeom>
          <a:noFill/>
        </p:spPr>
        <p:txBody>
          <a:bodyPr wrap="square" rtlCol="0">
            <a:spAutoFit/>
          </a:bodyPr>
          <a:lstStyle/>
          <a:p>
            <a:r>
              <a:rPr lang="en-US" sz="1600" dirty="0" smtClean="0"/>
              <a:t>Status at-a-glance</a:t>
            </a:r>
          </a:p>
          <a:p>
            <a:pPr marL="285750" indent="-285750">
              <a:buFont typeface="Arial"/>
              <a:buChar char="•"/>
            </a:pPr>
            <a:r>
              <a:rPr lang="en-US" sz="1600" dirty="0" smtClean="0"/>
              <a:t>Packet loss</a:t>
            </a:r>
          </a:p>
          <a:p>
            <a:pPr marL="285750" indent="-285750">
              <a:buFont typeface="Arial"/>
              <a:buChar char="•"/>
            </a:pPr>
            <a:r>
              <a:rPr lang="en-US" sz="1600" dirty="0" smtClean="0"/>
              <a:t>Throughput</a:t>
            </a:r>
          </a:p>
          <a:p>
            <a:pPr marL="285750" indent="-285750">
              <a:buFont typeface="Arial"/>
              <a:buChar char="•"/>
            </a:pPr>
            <a:r>
              <a:rPr lang="en-US" sz="1600" dirty="0" smtClean="0"/>
              <a:t>Correctness</a:t>
            </a:r>
            <a:endParaRPr lang="en-US" sz="1600" dirty="0"/>
          </a:p>
          <a:p>
            <a:r>
              <a:rPr lang="en-US" sz="1600" dirty="0" smtClean="0"/>
              <a:t>Current live instances at:</a:t>
            </a:r>
            <a:endParaRPr lang="en-US" sz="1600" dirty="0"/>
          </a:p>
          <a:p>
            <a:pPr marL="285750" indent="-285750">
              <a:buFont typeface="Arial"/>
              <a:buChar char="•"/>
            </a:pPr>
            <a:r>
              <a:rPr lang="en-US" sz="1600" dirty="0" smtClean="0">
                <a:hlinkClick r:id="rId3"/>
              </a:rPr>
              <a:t>http://ps-dashboard.es.net/</a:t>
            </a:r>
            <a:endParaRPr lang="en-US" sz="1600" dirty="0" smtClean="0"/>
          </a:p>
          <a:p>
            <a:pPr marL="285750" indent="-285750">
              <a:buFont typeface="Arial"/>
              <a:buChar char="•"/>
            </a:pPr>
            <a:r>
              <a:rPr lang="en-US" sz="1600" dirty="0" smtClean="0"/>
              <a:t>And </a:t>
            </a:r>
            <a:r>
              <a:rPr lang="en-US" sz="1600" dirty="0"/>
              <a:t>m</a:t>
            </a:r>
            <a:r>
              <a:rPr lang="en-US" sz="1600" dirty="0" smtClean="0"/>
              <a:t>any more</a:t>
            </a:r>
          </a:p>
          <a:p>
            <a:r>
              <a:rPr lang="en-US" sz="1600" dirty="0" smtClean="0"/>
              <a:t>Drill-down capabilities:</a:t>
            </a:r>
          </a:p>
          <a:p>
            <a:pPr marL="285750" indent="-285750">
              <a:buFont typeface="Arial"/>
              <a:buChar char="•"/>
            </a:pPr>
            <a:r>
              <a:rPr lang="en-US" sz="1600" dirty="0" smtClean="0"/>
              <a:t>Test history between hosts</a:t>
            </a:r>
          </a:p>
          <a:p>
            <a:pPr marL="285750" indent="-285750">
              <a:buFont typeface="Arial"/>
              <a:buChar char="•"/>
            </a:pPr>
            <a:r>
              <a:rPr lang="en-US" sz="1600" dirty="0" smtClean="0"/>
              <a:t>Ability to correlate with other events</a:t>
            </a:r>
          </a:p>
          <a:p>
            <a:pPr marL="285750" indent="-285750">
              <a:buFont typeface="Arial"/>
              <a:buChar char="•"/>
            </a:pPr>
            <a:r>
              <a:rPr lang="en-US" sz="1600" dirty="0" smtClean="0"/>
              <a:t>Very valuable for fault localization and isolation</a:t>
            </a:r>
            <a:endParaRPr lang="en-US" sz="1600" dirty="0"/>
          </a:p>
        </p:txBody>
      </p:sp>
      <p:pic>
        <p:nvPicPr>
          <p:cNvPr id="8" name="Content Placeholder 6" descr="Screen Shot 2015-01-19 at 12.02.46 PM.pdf"/>
          <p:cNvPicPr>
            <a:picLocks noChangeAspect="1"/>
          </p:cNvPicPr>
          <p:nvPr/>
        </p:nvPicPr>
        <p:blipFill>
          <a:blip r:embed="rId4" cstate="print">
            <a:extLst>
              <a:ext uri="{28A0092B-C50C-407E-A947-70E740481C1C}">
                <a14:useLocalDpi xmlns:a14="http://schemas.microsoft.com/office/drawing/2010/main"/>
              </a:ext>
            </a:extLst>
          </a:blip>
          <a:srcRect l="-33695" r="-33695"/>
          <a:stretch>
            <a:fillRect/>
          </a:stretch>
        </p:blipFill>
        <p:spPr>
          <a:xfrm>
            <a:off x="1999883" y="477225"/>
            <a:ext cx="8877300" cy="4057204"/>
          </a:xfrm>
          <a:prstGeom prst="rect">
            <a:avLst/>
          </a:prstGeom>
        </p:spPr>
      </p:pic>
      <p:sp>
        <p:nvSpPr>
          <p:cNvPr id="3" name="Date Placeholder 2"/>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23</a:t>
            </a:fld>
            <a:endParaRPr lang="en-US"/>
          </a:p>
        </p:txBody>
      </p:sp>
    </p:spTree>
    <p:extLst>
      <p:ext uri="{BB962C8B-B14F-4D97-AF65-F5344CB8AC3E}">
        <p14:creationId xmlns:p14="http://schemas.microsoft.com/office/powerpoint/2010/main" val="421186036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643"/>
            <a:ext cx="8229600" cy="441811"/>
          </a:xfrm>
        </p:spPr>
        <p:txBody>
          <a:bodyPr>
            <a:normAutofit fontScale="90000"/>
          </a:bodyPr>
          <a:lstStyle/>
          <a:p>
            <a:r>
              <a:rPr lang="en-US" dirty="0" err="1" smtClean="0"/>
              <a:t>psUI</a:t>
            </a:r>
            <a:endParaRPr lang="en-US" dirty="0"/>
          </a:p>
        </p:txBody>
      </p:sp>
      <p:sp>
        <p:nvSpPr>
          <p:cNvPr id="3" name="Date Placeholder 2"/>
          <p:cNvSpPr>
            <a:spLocks noGrp="1"/>
          </p:cNvSpPr>
          <p:nvPr>
            <p:ph type="dt" sz="half" idx="10"/>
          </p:nvPr>
        </p:nvSpPr>
        <p:spPr/>
        <p:txBody>
          <a:bodyPr/>
          <a:lstStyle/>
          <a:p>
            <a:fld id="{C47A4862-CC71-1B4F-BA1F-CB9F1108FA5A}" type="datetime4">
              <a:rPr lang="en-US" smtClean="0"/>
              <a:t>June 17, 2015</a:t>
            </a:fld>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24</a:t>
            </a:fld>
            <a:endParaRPr lang="en-US"/>
          </a:p>
        </p:txBody>
      </p:sp>
      <p:pic>
        <p:nvPicPr>
          <p:cNvPr id="6" name="Picture 5"/>
          <p:cNvPicPr>
            <a:picLocks noChangeAspect="1"/>
          </p:cNvPicPr>
          <p:nvPr/>
        </p:nvPicPr>
        <p:blipFill>
          <a:blip r:embed="rId2"/>
          <a:stretch>
            <a:fillRect/>
          </a:stretch>
        </p:blipFill>
        <p:spPr>
          <a:xfrm>
            <a:off x="323469" y="632059"/>
            <a:ext cx="8506048" cy="3867594"/>
          </a:xfrm>
          <a:prstGeom prst="rect">
            <a:avLst/>
          </a:prstGeom>
        </p:spPr>
      </p:pic>
    </p:spTree>
    <p:extLst>
      <p:ext uri="{BB962C8B-B14F-4D97-AF65-F5344CB8AC3E}">
        <p14:creationId xmlns:p14="http://schemas.microsoft.com/office/powerpoint/2010/main" val="419573276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t>
            </a:r>
            <a:r>
              <a:rPr lang="en-US" dirty="0" err="1" smtClean="0"/>
              <a:t>psUI</a:t>
            </a:r>
            <a:r>
              <a:rPr lang="en-US" dirty="0" smtClean="0"/>
              <a:t> for?</a:t>
            </a:r>
            <a:endParaRPr lang="en-US" dirty="0"/>
          </a:p>
        </p:txBody>
      </p:sp>
      <p:sp>
        <p:nvSpPr>
          <p:cNvPr id="3" name="Content Placeholder 2"/>
          <p:cNvSpPr>
            <a:spLocks noGrp="1"/>
          </p:cNvSpPr>
          <p:nvPr>
            <p:ph idx="1"/>
          </p:nvPr>
        </p:nvSpPr>
        <p:spPr/>
        <p:txBody>
          <a:bodyPr>
            <a:noAutofit/>
          </a:bodyPr>
          <a:lstStyle/>
          <a:p>
            <a:r>
              <a:rPr lang="en-US" sz="2400" dirty="0" err="1" smtClean="0"/>
              <a:t>Visualising</a:t>
            </a:r>
            <a:r>
              <a:rPr lang="en-US" sz="2400" dirty="0" smtClean="0"/>
              <a:t> measurements</a:t>
            </a:r>
          </a:p>
          <a:p>
            <a:pPr lvl="1"/>
            <a:r>
              <a:rPr lang="en-US" sz="2000" dirty="0" smtClean="0"/>
              <a:t>On demand bandwidth and latency</a:t>
            </a:r>
          </a:p>
          <a:p>
            <a:pPr lvl="1"/>
            <a:r>
              <a:rPr lang="en-US" sz="2000" dirty="0" smtClean="0"/>
              <a:t>Archived measurements</a:t>
            </a:r>
          </a:p>
          <a:p>
            <a:pPr lvl="1"/>
            <a:r>
              <a:rPr lang="en-US" sz="2000" dirty="0" err="1" smtClean="0"/>
              <a:t>Traceroute</a:t>
            </a:r>
            <a:r>
              <a:rPr lang="en-US" sz="2000" dirty="0" smtClean="0"/>
              <a:t> analysis</a:t>
            </a:r>
          </a:p>
          <a:p>
            <a:r>
              <a:rPr lang="en-US" sz="2400" dirty="0" smtClean="0"/>
              <a:t>From which MP/MA?</a:t>
            </a:r>
          </a:p>
          <a:p>
            <a:pPr lvl="1"/>
            <a:r>
              <a:rPr lang="en-US" sz="2000" dirty="0" smtClean="0"/>
              <a:t>Global list coming from Lookup Service</a:t>
            </a:r>
          </a:p>
          <a:p>
            <a:pPr lvl="1"/>
            <a:r>
              <a:rPr lang="en-US" sz="2000" dirty="0" smtClean="0"/>
              <a:t>You own managed local list</a:t>
            </a:r>
          </a:p>
          <a:p>
            <a:r>
              <a:rPr lang="en-US" sz="2400" dirty="0" smtClean="0"/>
              <a:t>Federated login or local users DB</a:t>
            </a:r>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25</a:t>
            </a:fld>
            <a:endParaRPr lang="en-US" dirty="0"/>
          </a:p>
        </p:txBody>
      </p:sp>
    </p:spTree>
    <p:extLst>
      <p:ext uri="{BB962C8B-B14F-4D97-AF65-F5344CB8AC3E}">
        <p14:creationId xmlns:p14="http://schemas.microsoft.com/office/powerpoint/2010/main" val="279032862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323469" y="632059"/>
            <a:ext cx="8506048" cy="3867594"/>
          </a:xfrm>
          <a:prstGeom prst="rect">
            <a:avLst/>
          </a:prstGeom>
        </p:spPr>
      </p:pic>
      <p:sp>
        <p:nvSpPr>
          <p:cNvPr id="2" name="Date Placeholder 1"/>
          <p:cNvSpPr>
            <a:spLocks noGrp="1"/>
          </p:cNvSpPr>
          <p:nvPr>
            <p:ph type="dt" sz="half" idx="10"/>
          </p:nvPr>
        </p:nvSpPr>
        <p:spPr/>
        <p:txBody>
          <a:bodyPr/>
          <a:lstStyle/>
          <a:p>
            <a:fld id="{55D16267-7E8E-1A44-9AC2-A6932219FE06}" type="datetime4">
              <a:rPr lang="en-US" smtClean="0"/>
              <a:t>June 17, 2015</a:t>
            </a:fld>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26</a:t>
            </a:fld>
            <a:endParaRPr lang="en-US"/>
          </a:p>
        </p:txBody>
      </p:sp>
      <p:pic>
        <p:nvPicPr>
          <p:cNvPr id="6" name="Picture 5"/>
          <p:cNvPicPr>
            <a:picLocks noChangeAspect="1"/>
          </p:cNvPicPr>
          <p:nvPr/>
        </p:nvPicPr>
        <p:blipFill rotWithShape="1">
          <a:blip r:embed="rId3"/>
          <a:srcRect t="75380" b="2896"/>
          <a:stretch/>
        </p:blipFill>
        <p:spPr>
          <a:xfrm>
            <a:off x="3426440" y="2793868"/>
            <a:ext cx="3477816" cy="1164505"/>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rotWithShape="1">
          <a:blip r:embed="rId3"/>
          <a:srcRect t="52137" b="24691"/>
          <a:stretch/>
        </p:blipFill>
        <p:spPr>
          <a:xfrm>
            <a:off x="3426440" y="1312074"/>
            <a:ext cx="3477816" cy="1242138"/>
          </a:xfrm>
          <a:prstGeom prst="rect">
            <a:avLst/>
          </a:prstGeom>
          <a:ln>
            <a:noFill/>
          </a:ln>
          <a:effectLst>
            <a:outerShdw blurRad="292100" dist="139700" dir="2700000" algn="tl" rotWithShape="0">
              <a:srgbClr val="333333">
                <a:alpha val="65000"/>
              </a:srgbClr>
            </a:outerShdw>
          </a:effectLst>
        </p:spPr>
      </p:pic>
      <p:sp>
        <p:nvSpPr>
          <p:cNvPr id="8" name="Right Arrow 7"/>
          <p:cNvSpPr/>
          <p:nvPr/>
        </p:nvSpPr>
        <p:spPr bwMode="auto">
          <a:xfrm rot="19463490">
            <a:off x="2001159" y="1992234"/>
            <a:ext cx="1552003" cy="396383"/>
          </a:xfrm>
          <a:prstGeom prst="right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82309" tIns="41154" rIns="82309" bIns="41154" numCol="1" rtlCol="0" anchor="t" anchorCtr="0" compatLnSpc="1">
            <a:prstTxWarp prst="textNoShape">
              <a:avLst/>
            </a:prstTxWarp>
          </a:bodyPr>
          <a:lstStyle/>
          <a:p>
            <a:pPr defTabSz="823051"/>
            <a:endParaRPr lang="en-GB" sz="2520">
              <a:solidFill>
                <a:schemeClr val="tx1"/>
              </a:solidFill>
              <a:latin typeface="Times" pitchFamily="18" charset="0"/>
            </a:endParaRPr>
          </a:p>
        </p:txBody>
      </p:sp>
      <p:sp>
        <p:nvSpPr>
          <p:cNvPr id="9" name="Right Arrow 8"/>
          <p:cNvSpPr/>
          <p:nvPr/>
        </p:nvSpPr>
        <p:spPr bwMode="auto">
          <a:xfrm rot="1346382">
            <a:off x="2182162" y="3048347"/>
            <a:ext cx="1233208" cy="396383"/>
          </a:xfrm>
          <a:prstGeom prst="rightArrow">
            <a:avLst>
              <a:gd name="adj1" fmla="val 48594"/>
              <a:gd name="adj2" fmla="val 50000"/>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82309" tIns="41154" rIns="82309" bIns="41154" numCol="1" rtlCol="0" anchor="t" anchorCtr="0" compatLnSpc="1">
            <a:prstTxWarp prst="textNoShape">
              <a:avLst/>
            </a:prstTxWarp>
          </a:bodyPr>
          <a:lstStyle/>
          <a:p>
            <a:pPr defTabSz="823051"/>
            <a:endParaRPr lang="en-GB" sz="2520">
              <a:solidFill>
                <a:schemeClr val="tx1"/>
              </a:solidFill>
              <a:latin typeface="Times" pitchFamily="18" charset="0"/>
            </a:endParaRPr>
          </a:p>
        </p:txBody>
      </p:sp>
      <p:sp>
        <p:nvSpPr>
          <p:cNvPr id="10" name="Right Arrow 9"/>
          <p:cNvSpPr/>
          <p:nvPr/>
        </p:nvSpPr>
        <p:spPr bwMode="auto">
          <a:xfrm rot="11321664">
            <a:off x="6080283" y="2912108"/>
            <a:ext cx="1233208" cy="396383"/>
          </a:xfrm>
          <a:prstGeom prst="rightArrow">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82309" tIns="41154" rIns="82309" bIns="41154" numCol="1" rtlCol="0" anchor="t" anchorCtr="0" compatLnSpc="1">
            <a:prstTxWarp prst="textNoShape">
              <a:avLst/>
            </a:prstTxWarp>
          </a:bodyPr>
          <a:lstStyle/>
          <a:p>
            <a:pPr defTabSz="823051"/>
            <a:endParaRPr lang="en-GB" sz="2520">
              <a:solidFill>
                <a:schemeClr val="tx1"/>
              </a:solidFill>
              <a:latin typeface="Times" pitchFamily="18" charset="0"/>
            </a:endParaRPr>
          </a:p>
        </p:txBody>
      </p:sp>
      <p:sp>
        <p:nvSpPr>
          <p:cNvPr id="11" name="Rounded Rectangle 10"/>
          <p:cNvSpPr/>
          <p:nvPr/>
        </p:nvSpPr>
        <p:spPr bwMode="auto">
          <a:xfrm>
            <a:off x="251520" y="2334911"/>
            <a:ext cx="1800200" cy="518551"/>
          </a:xfrm>
          <a:prstGeom prst="roundRect">
            <a:avLst/>
          </a:prstGeom>
          <a:solidFill>
            <a:schemeClr val="accent1">
              <a:alpha val="38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2" name="Rounded Rectangle 11"/>
          <p:cNvSpPr/>
          <p:nvPr/>
        </p:nvSpPr>
        <p:spPr bwMode="auto">
          <a:xfrm>
            <a:off x="251520" y="2878945"/>
            <a:ext cx="1800200" cy="392048"/>
          </a:xfrm>
          <a:prstGeom prst="roundRect">
            <a:avLst/>
          </a:prstGeom>
          <a:solidFill>
            <a:schemeClr val="accent1">
              <a:alpha val="38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Tree>
    <p:extLst>
      <p:ext uri="{BB962C8B-B14F-4D97-AF65-F5344CB8AC3E}">
        <p14:creationId xmlns:p14="http://schemas.microsoft.com/office/powerpoint/2010/main" val="26513511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perfSONAR Hardware</a:t>
            </a:r>
            <a:endParaRPr lang="en-US" dirty="0"/>
          </a:p>
        </p:txBody>
      </p:sp>
      <p:sp>
        <p:nvSpPr>
          <p:cNvPr id="3" name="Content Placeholder 2"/>
          <p:cNvSpPr>
            <a:spLocks noGrp="1"/>
          </p:cNvSpPr>
          <p:nvPr>
            <p:ph idx="1"/>
          </p:nvPr>
        </p:nvSpPr>
        <p:spPr>
          <a:xfrm>
            <a:off x="457212" y="852540"/>
            <a:ext cx="7616371" cy="3815956"/>
          </a:xfrm>
        </p:spPr>
        <p:txBody>
          <a:bodyPr>
            <a:normAutofit fontScale="77500" lnSpcReduction="20000"/>
          </a:bodyPr>
          <a:lstStyle/>
          <a:p>
            <a:r>
              <a:rPr lang="en-US" dirty="0" smtClean="0"/>
              <a:t>These days you can get a good 1U host capable of pushing 10Gbps TCP for around $500 (+10G NIC cost).</a:t>
            </a:r>
          </a:p>
          <a:p>
            <a:pPr lvl="1"/>
            <a:r>
              <a:rPr lang="en-US" dirty="0" smtClean="0"/>
              <a:t>See perfSONAR user list</a:t>
            </a:r>
          </a:p>
          <a:p>
            <a:r>
              <a:rPr lang="en-US" dirty="0" smtClean="0"/>
              <a:t>And you can get a host capable of 1G for around $100!</a:t>
            </a:r>
          </a:p>
          <a:p>
            <a:pPr lvl="1"/>
            <a:r>
              <a:rPr lang="en-US" dirty="0"/>
              <a:t>Intel </a:t>
            </a:r>
            <a:r>
              <a:rPr lang="en-US" dirty="0" smtClean="0"/>
              <a:t>Celeron-based (ARM is not fast enough)</a:t>
            </a:r>
            <a:endParaRPr lang="en-US" dirty="0"/>
          </a:p>
          <a:p>
            <a:pPr lvl="1"/>
            <a:r>
              <a:rPr lang="en-US" dirty="0"/>
              <a:t>e</a:t>
            </a:r>
            <a:r>
              <a:rPr lang="en-US" dirty="0" smtClean="0"/>
              <a:t>.g.: http</a:t>
            </a:r>
            <a:r>
              <a:rPr lang="en-US" dirty="0"/>
              <a:t>://</a:t>
            </a:r>
            <a:r>
              <a:rPr lang="en-US" dirty="0" err="1"/>
              <a:t>www.newegg.com</a:t>
            </a:r>
            <a:r>
              <a:rPr lang="en-US" dirty="0"/>
              <a:t>/Product/</a:t>
            </a:r>
            <a:r>
              <a:rPr lang="en-US" dirty="0" err="1"/>
              <a:t>Product.aspx?Item</a:t>
            </a:r>
            <a:r>
              <a:rPr lang="en-US" dirty="0"/>
              <a:t>=N82E16856501007</a:t>
            </a:r>
            <a:endParaRPr lang="en-US" dirty="0" smtClean="0"/>
          </a:p>
          <a:p>
            <a:r>
              <a:rPr lang="en-US" dirty="0" smtClean="0"/>
              <a:t>VMs are not recommended</a:t>
            </a:r>
          </a:p>
          <a:p>
            <a:pPr lvl="1"/>
            <a:r>
              <a:rPr lang="en-US" dirty="0" smtClean="0"/>
              <a:t>Tools work better if can guarantee NIC isolation</a:t>
            </a:r>
            <a:endParaRPr lang="en-US" dirty="0"/>
          </a:p>
        </p:txBody>
      </p:sp>
      <p:sp>
        <p:nvSpPr>
          <p:cNvPr id="8" name="Date Placeholder 7"/>
          <p:cNvSpPr>
            <a:spLocks noGrp="1"/>
          </p:cNvSpPr>
          <p:nvPr>
            <p:ph type="dt" sz="half" idx="10"/>
          </p:nvPr>
        </p:nvSpPr>
        <p:spPr/>
        <p:txBody>
          <a:bodyPr/>
          <a:lstStyle/>
          <a:p>
            <a:r>
              <a:rPr lang="en-US" smtClean="0"/>
              <a:t>6/2/15</a:t>
            </a:r>
            <a:endParaRPr lang="en-US"/>
          </a:p>
        </p:txBody>
      </p:sp>
      <p:sp>
        <p:nvSpPr>
          <p:cNvPr id="10" name="Slide Number Placeholder 9"/>
          <p:cNvSpPr>
            <a:spLocks noGrp="1"/>
          </p:cNvSpPr>
          <p:nvPr>
            <p:ph type="sldNum" sz="quarter" idx="12"/>
          </p:nvPr>
        </p:nvSpPr>
        <p:spPr/>
        <p:txBody>
          <a:bodyPr/>
          <a:lstStyle/>
          <a:p>
            <a:fld id="{318151B9-CF22-1341-A1FA-AF855BA4AD15}" type="slidenum">
              <a:rPr lang="en-US" smtClean="0"/>
              <a:t>27</a:t>
            </a:fld>
            <a:endParaRPr lang="en-US"/>
          </a:p>
        </p:txBody>
      </p:sp>
      <p:pic>
        <p:nvPicPr>
          <p:cNvPr id="7" name="Picture 6" descr="56-501-007-T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6334" y="3120576"/>
            <a:ext cx="2697239" cy="2022929"/>
          </a:xfrm>
          <a:prstGeom prst="rect">
            <a:avLst/>
          </a:prstGeom>
        </p:spPr>
      </p:pic>
    </p:spTree>
    <p:extLst>
      <p:ext uri="{BB962C8B-B14F-4D97-AF65-F5344CB8AC3E}">
        <p14:creationId xmlns:p14="http://schemas.microsoft.com/office/powerpoint/2010/main" val="14681155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62" y="124811"/>
            <a:ext cx="6893585" cy="818025"/>
          </a:xfrm>
        </p:spPr>
        <p:txBody>
          <a:bodyPr>
            <a:noAutofit/>
          </a:bodyPr>
          <a:lstStyle/>
          <a:p>
            <a:r>
              <a:rPr lang="en-US" sz="3600" dirty="0" smtClean="0"/>
              <a:t>Active and Growing perfSONAR Community</a:t>
            </a:r>
            <a:endParaRPr lang="en-US" sz="3600" dirty="0"/>
          </a:p>
        </p:txBody>
      </p:sp>
      <p:sp>
        <p:nvSpPr>
          <p:cNvPr id="3" name="Content Placeholder 2"/>
          <p:cNvSpPr>
            <a:spLocks noGrp="1"/>
          </p:cNvSpPr>
          <p:nvPr>
            <p:ph sz="half" idx="1"/>
          </p:nvPr>
        </p:nvSpPr>
        <p:spPr/>
        <p:txBody>
          <a:bodyPr>
            <a:noAutofit/>
          </a:bodyPr>
          <a:lstStyle/>
          <a:p>
            <a:r>
              <a:rPr lang="en-US" sz="1600" dirty="0" smtClean="0"/>
              <a:t>Active email lists and forums provide:</a:t>
            </a:r>
          </a:p>
          <a:p>
            <a:pPr lvl="1"/>
            <a:r>
              <a:rPr lang="en-US" sz="1600" dirty="0" smtClean="0"/>
              <a:t>Instant access to advice and expertise from the community.</a:t>
            </a:r>
          </a:p>
          <a:p>
            <a:pPr lvl="1"/>
            <a:r>
              <a:rPr lang="en-US" sz="1600" dirty="0" smtClean="0"/>
              <a:t>Ability to share metrics, experience and findings with others to help debug issues on a global scale.</a:t>
            </a:r>
          </a:p>
          <a:p>
            <a:r>
              <a:rPr lang="en-US" sz="1600" dirty="0" smtClean="0"/>
              <a:t>Joining the community automatically increases the reach and power of </a:t>
            </a:r>
            <a:r>
              <a:rPr lang="en-US" sz="1600" dirty="0" err="1" smtClean="0"/>
              <a:t>perfSONAR</a:t>
            </a:r>
            <a:endParaRPr lang="en-US" sz="1600" dirty="0" smtClean="0"/>
          </a:p>
          <a:p>
            <a:pPr lvl="1"/>
            <a:r>
              <a:rPr lang="en-US" sz="1600" dirty="0" smtClean="0"/>
              <a:t>The more endpoints means exponentially more ways to test and discover issues, compare metrics</a:t>
            </a:r>
          </a:p>
        </p:txBody>
      </p:sp>
      <p:pic>
        <p:nvPicPr>
          <p:cNvPr id="8" name="Content Placeholder 7" descr="community-picture.png"/>
          <p:cNvPicPr>
            <a:picLocks noGrp="1" noChangeAspect="1"/>
          </p:cNvPicPr>
          <p:nvPr>
            <p:ph sz="half" idx="2"/>
          </p:nvPr>
        </p:nvPicPr>
        <p:blipFill>
          <a:blip r:embed="rId3" cstate="print">
            <a:extLst>
              <a:ext uri="{28A0092B-C50C-407E-A947-70E740481C1C}">
                <a14:useLocalDpi xmlns:a14="http://schemas.microsoft.com/office/drawing/2010/main"/>
              </a:ext>
            </a:extLst>
          </a:blip>
          <a:srcRect l="10290" r="10290"/>
          <a:stretch>
            <a:fillRect/>
          </a:stretch>
        </p:blipFill>
        <p:spPr/>
      </p:pic>
      <p:sp>
        <p:nvSpPr>
          <p:cNvPr id="4" name="Date Placeholder 3"/>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28</a:t>
            </a:fld>
            <a:endParaRPr lang="en-US"/>
          </a:p>
        </p:txBody>
      </p:sp>
    </p:spTree>
    <p:extLst>
      <p:ext uri="{BB962C8B-B14F-4D97-AF65-F5344CB8AC3E}">
        <p14:creationId xmlns:p14="http://schemas.microsoft.com/office/powerpoint/2010/main" val="113247203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Content Placeholder 1"/>
          <p:cNvSpPr>
            <a:spLocks noGrp="1"/>
          </p:cNvSpPr>
          <p:nvPr>
            <p:ph idx="1"/>
          </p:nvPr>
        </p:nvSpPr>
        <p:spPr>
          <a:xfrm>
            <a:off x="457200" y="1063230"/>
            <a:ext cx="8229600" cy="3531394"/>
          </a:xfrm>
        </p:spPr>
        <p:txBody>
          <a:bodyPr>
            <a:normAutofit fontScale="92500"/>
          </a:bodyPr>
          <a:lstStyle/>
          <a:p>
            <a:r>
              <a:rPr lang="en-US" sz="2400" dirty="0" smtClean="0">
                <a:latin typeface="Calibri" charset="0"/>
                <a:ea typeface="ＭＳ Ｐゴシック" charset="0"/>
                <a:cs typeface="ＭＳ Ｐゴシック" charset="0"/>
              </a:rPr>
              <a:t>The perfSONAR collaboration is </a:t>
            </a:r>
            <a:r>
              <a:rPr lang="en-US" sz="2400" dirty="0">
                <a:latin typeface="Calibri" charset="0"/>
                <a:ea typeface="ＭＳ Ｐゴシック" charset="0"/>
                <a:cs typeface="ＭＳ Ｐゴシック" charset="0"/>
              </a:rPr>
              <a:t>working to build a strong user community to support the use and development of the software.  </a:t>
            </a:r>
          </a:p>
          <a:p>
            <a:r>
              <a:rPr lang="en-US" sz="2400" dirty="0" smtClean="0">
                <a:latin typeface="Calibri" charset="0"/>
                <a:ea typeface="ＭＳ Ｐゴシック" charset="0"/>
                <a:cs typeface="ＭＳ Ｐゴシック" charset="0"/>
              </a:rPr>
              <a:t>perfSONAR</a:t>
            </a:r>
            <a:r>
              <a:rPr lang="en-US" sz="2400" dirty="0">
                <a:latin typeface="Calibri" charset="0"/>
                <a:ea typeface="ＭＳ Ｐゴシック" charset="0"/>
                <a:cs typeface="ＭＳ Ｐゴシック" charset="0"/>
              </a:rPr>
              <a:t> </a:t>
            </a:r>
            <a:r>
              <a:rPr lang="en-US" sz="2400" dirty="0" smtClean="0">
                <a:latin typeface="Calibri" charset="0"/>
                <a:ea typeface="ＭＳ Ｐゴシック" charset="0"/>
                <a:cs typeface="ＭＳ Ｐゴシック" charset="0"/>
              </a:rPr>
              <a:t>Mailing </a:t>
            </a:r>
            <a:r>
              <a:rPr lang="en-US" sz="2400" dirty="0">
                <a:latin typeface="Calibri" charset="0"/>
                <a:ea typeface="ＭＳ Ｐゴシック" charset="0"/>
                <a:cs typeface="ＭＳ Ｐゴシック" charset="0"/>
              </a:rPr>
              <a:t>Lists</a:t>
            </a:r>
          </a:p>
          <a:p>
            <a:pPr lvl="1"/>
            <a:r>
              <a:rPr lang="en-US" sz="2400" dirty="0">
                <a:latin typeface="Calibri" charset="0"/>
                <a:ea typeface="ＭＳ Ｐゴシック" charset="0"/>
              </a:rPr>
              <a:t>Announcement </a:t>
            </a:r>
            <a:r>
              <a:rPr lang="en-US" sz="2400" dirty="0" smtClean="0">
                <a:latin typeface="Calibri" charset="0"/>
                <a:ea typeface="ＭＳ Ｐゴシック" charset="0"/>
              </a:rPr>
              <a:t>Lists:</a:t>
            </a:r>
          </a:p>
          <a:p>
            <a:pPr lvl="2"/>
            <a:r>
              <a:rPr lang="en-US" sz="2400" dirty="0" smtClean="0">
                <a:latin typeface="Calibri" charset="0"/>
                <a:ea typeface="ＭＳ Ｐゴシック" charset="0"/>
                <a:hlinkClick r:id="rId2"/>
              </a:rPr>
              <a:t>https</a:t>
            </a:r>
            <a:r>
              <a:rPr lang="en-US" sz="2400" dirty="0">
                <a:latin typeface="Calibri" charset="0"/>
                <a:ea typeface="ＭＳ Ｐゴシック" charset="0"/>
                <a:hlinkClick r:id="rId2"/>
              </a:rPr>
              <a:t>://mail.internet2.edu/wws/subrequest/</a:t>
            </a:r>
            <a:r>
              <a:rPr lang="en-US" sz="2400" dirty="0" smtClean="0">
                <a:latin typeface="Calibri" charset="0"/>
                <a:ea typeface="ＭＳ Ｐゴシック" charset="0"/>
                <a:hlinkClick r:id="rId2"/>
              </a:rPr>
              <a:t>perfsonar-announce</a:t>
            </a:r>
            <a:endParaRPr lang="en-US" sz="2400" dirty="0" smtClean="0">
              <a:latin typeface="Calibri" charset="0"/>
              <a:ea typeface="ＭＳ Ｐゴシック" charset="0"/>
            </a:endParaRPr>
          </a:p>
          <a:p>
            <a:pPr lvl="1"/>
            <a:r>
              <a:rPr lang="en-US" sz="2400" dirty="0" smtClean="0">
                <a:latin typeface="Calibri" charset="0"/>
                <a:ea typeface="ＭＳ Ｐゴシック" charset="0"/>
              </a:rPr>
              <a:t>Users List:</a:t>
            </a:r>
          </a:p>
          <a:p>
            <a:pPr lvl="2"/>
            <a:r>
              <a:rPr lang="en-US" sz="2400" dirty="0" smtClean="0">
                <a:latin typeface="Calibri" charset="0"/>
                <a:ea typeface="ＭＳ Ｐゴシック" charset="0"/>
                <a:hlinkClick r:id="rId3"/>
              </a:rPr>
              <a:t>https</a:t>
            </a:r>
            <a:r>
              <a:rPr lang="en-US" sz="2400" dirty="0">
                <a:latin typeface="Calibri" charset="0"/>
                <a:ea typeface="ＭＳ Ｐゴシック" charset="0"/>
                <a:hlinkClick r:id="rId3"/>
              </a:rPr>
              <a:t>://mail.internet2.edu/wws/subrequest</a:t>
            </a:r>
            <a:r>
              <a:rPr lang="en-US" sz="2400" dirty="0" smtClean="0">
                <a:latin typeface="Calibri" charset="0"/>
                <a:ea typeface="ＭＳ Ｐゴシック" charset="0"/>
                <a:hlinkClick r:id="rId3"/>
              </a:rPr>
              <a:t>/perfsonar-users</a:t>
            </a:r>
            <a:endParaRPr lang="en-US" sz="2400" dirty="0" smtClean="0">
              <a:latin typeface="Calibri" charset="0"/>
              <a:ea typeface="ＭＳ Ｐゴシック" charset="0"/>
            </a:endParaRPr>
          </a:p>
        </p:txBody>
      </p:sp>
      <p:sp>
        <p:nvSpPr>
          <p:cNvPr id="8" name="Title 1"/>
          <p:cNvSpPr>
            <a:spLocks noGrp="1"/>
          </p:cNvSpPr>
          <p:nvPr>
            <p:ph type="title"/>
          </p:nvPr>
        </p:nvSpPr>
        <p:spPr>
          <a:xfrm>
            <a:off x="457200" y="205979"/>
            <a:ext cx="7099300" cy="857250"/>
          </a:xfrm>
        </p:spPr>
        <p:txBody>
          <a:bodyPr/>
          <a:lstStyle/>
          <a:p>
            <a:r>
              <a:rPr lang="en-US" dirty="0" smtClean="0"/>
              <a:t>perfSONAR Community</a:t>
            </a: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29</a:t>
            </a:fld>
            <a:endParaRPr lang="en-US"/>
          </a:p>
        </p:txBody>
      </p:sp>
    </p:spTree>
    <p:extLst>
      <p:ext uri="{BB962C8B-B14F-4D97-AF65-F5344CB8AC3E}">
        <p14:creationId xmlns:p14="http://schemas.microsoft.com/office/powerpoint/2010/main" val="8469795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Problem Statement</a:t>
            </a:r>
            <a:endParaRPr lang="en-US" dirty="0"/>
          </a:p>
        </p:txBody>
      </p:sp>
      <p:sp>
        <p:nvSpPr>
          <p:cNvPr id="6" name="Content Placeholder 5"/>
          <p:cNvSpPr>
            <a:spLocks noGrp="1"/>
          </p:cNvSpPr>
          <p:nvPr>
            <p:ph sz="half" idx="1"/>
          </p:nvPr>
        </p:nvSpPr>
        <p:spPr>
          <a:xfrm>
            <a:off x="457200" y="1017133"/>
            <a:ext cx="8438776" cy="2024900"/>
          </a:xfrm>
        </p:spPr>
        <p:txBody>
          <a:bodyPr>
            <a:noAutofit/>
          </a:bodyPr>
          <a:lstStyle/>
          <a:p>
            <a:r>
              <a:rPr lang="en-US" sz="2000" dirty="0" smtClean="0"/>
              <a:t>In practice, performance issues are prevalent and distributed.</a:t>
            </a:r>
          </a:p>
          <a:p>
            <a:r>
              <a:rPr lang="en-US" sz="2000" dirty="0" smtClean="0"/>
              <a:t>When </a:t>
            </a:r>
            <a:r>
              <a:rPr lang="en-US" sz="2000" dirty="0"/>
              <a:t>a network is underperforming or errors occur, it </a:t>
            </a:r>
            <a:r>
              <a:rPr lang="en-US" sz="2000" dirty="0" smtClean="0"/>
              <a:t>is difficult </a:t>
            </a:r>
            <a:r>
              <a:rPr lang="en-US" sz="2000" dirty="0"/>
              <a:t>to identify </a:t>
            </a:r>
            <a:r>
              <a:rPr lang="en-US" sz="2000" dirty="0" smtClean="0"/>
              <a:t>the source, </a:t>
            </a:r>
            <a:r>
              <a:rPr lang="en-US" sz="2000" dirty="0"/>
              <a:t>as problems </a:t>
            </a:r>
            <a:r>
              <a:rPr lang="en-US" sz="2000" dirty="0" smtClean="0"/>
              <a:t>can happen anywhere, in any domain. </a:t>
            </a:r>
          </a:p>
          <a:p>
            <a:r>
              <a:rPr lang="en-US" sz="2000" dirty="0" smtClean="0"/>
              <a:t>Local-area network testing is not sufficient, </a:t>
            </a:r>
            <a:r>
              <a:rPr lang="en-US" sz="2000" dirty="0"/>
              <a:t>as errors can occur </a:t>
            </a:r>
            <a:r>
              <a:rPr lang="en-US" sz="2000" dirty="0" smtClean="0"/>
              <a:t>between networks.</a:t>
            </a:r>
          </a:p>
          <a:p>
            <a:endParaRPr lang="en-US" sz="2000" dirty="0" smtClean="0"/>
          </a:p>
        </p:txBody>
      </p:sp>
      <p:pic>
        <p:nvPicPr>
          <p:cNvPr id="11" name="Content Placeholder 10" descr="Screen Shot 2014-02-18 at 8.34.56 AM.png"/>
          <p:cNvPicPr>
            <a:picLocks noGrp="1" noChangeAspect="1"/>
          </p:cNvPicPr>
          <p:nvPr>
            <p:ph sz="half" idx="2"/>
          </p:nvPr>
        </p:nvPicPr>
        <p:blipFill>
          <a:blip r:embed="rId3" cstate="print">
            <a:extLst>
              <a:ext uri="{28A0092B-C50C-407E-A947-70E740481C1C}">
                <a14:useLocalDpi xmlns:a14="http://schemas.microsoft.com/office/drawing/2010/main"/>
              </a:ext>
            </a:extLst>
          </a:blip>
          <a:srcRect/>
          <a:stretch>
            <a:fillRect/>
          </a:stretch>
        </p:blipFill>
        <p:spPr>
          <a:xfrm>
            <a:off x="624521" y="2865122"/>
            <a:ext cx="8095176" cy="2168622"/>
          </a:xfrm>
          <a:prstGeom prst="rect">
            <a:avLst/>
          </a:prstGeom>
        </p:spPr>
      </p:pic>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3</a:t>
            </a:fld>
            <a:endParaRPr lang="en-US"/>
          </a:p>
        </p:txBody>
      </p:sp>
    </p:spTree>
    <p:extLst>
      <p:ext uri="{BB962C8B-B14F-4D97-AF65-F5344CB8AC3E}">
        <p14:creationId xmlns:p14="http://schemas.microsoft.com/office/powerpoint/2010/main" val="400801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Part 2: perfSONAR Measurement Tools: Hands On exercises</a:t>
            </a:r>
            <a:endParaRPr lang="en-US" dirty="0"/>
          </a:p>
        </p:txBody>
      </p:sp>
      <p:sp>
        <p:nvSpPr>
          <p:cNvPr id="7" name="Subtitle 2"/>
          <p:cNvSpPr>
            <a:spLocks noGrp="1"/>
          </p:cNvSpPr>
          <p:nvPr>
            <p:ph type="subTitle" idx="1"/>
          </p:nvPr>
        </p:nvSpPr>
        <p:spPr>
          <a:xfrm>
            <a:off x="1964267" y="2981117"/>
            <a:ext cx="7086600" cy="1314450"/>
          </a:xfrm>
        </p:spPr>
        <p:txBody>
          <a:bodyPr>
            <a:normAutofit fontScale="85000" lnSpcReduction="20000"/>
          </a:bodyPr>
          <a:lstStyle/>
          <a:p>
            <a:pPr algn="r"/>
            <a:endParaRPr lang="en-US" b="1" i="1" dirty="0" smtClean="0"/>
          </a:p>
          <a:p>
            <a:pPr algn="r"/>
            <a:r>
              <a:rPr lang="en-US" dirty="0" smtClean="0"/>
              <a:t>Brian Tierney, ESnet, </a:t>
            </a:r>
            <a:r>
              <a:rPr lang="en-US" dirty="0" err="1" smtClean="0"/>
              <a:t>bltierney@es.net</a:t>
            </a:r>
            <a:endParaRPr lang="en-US" dirty="0" smtClean="0"/>
          </a:p>
          <a:p>
            <a:pPr algn="r"/>
            <a:r>
              <a:rPr lang="en-US" dirty="0" smtClean="0"/>
              <a:t>June 18, 2015</a:t>
            </a:r>
          </a:p>
          <a:p>
            <a:pPr algn="r"/>
            <a:endParaRPr lang="en-US" dirty="0"/>
          </a:p>
        </p:txBody>
      </p:sp>
      <p:sp>
        <p:nvSpPr>
          <p:cNvPr id="6" name="TextBox 5"/>
          <p:cNvSpPr txBox="1"/>
          <p:nvPr/>
        </p:nvSpPr>
        <p:spPr>
          <a:xfrm>
            <a:off x="1447800" y="4461348"/>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Tree>
    <p:extLst>
      <p:ext uri="{BB962C8B-B14F-4D97-AF65-F5344CB8AC3E}">
        <p14:creationId xmlns:p14="http://schemas.microsoft.com/office/powerpoint/2010/main" val="20212845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perfSONAR Tools</a:t>
            </a:r>
            <a:endParaRPr lang="en-US" sz="4000" dirty="0"/>
          </a:p>
        </p:txBody>
      </p:sp>
      <p:sp>
        <p:nvSpPr>
          <p:cNvPr id="3" name="Content Placeholder 2"/>
          <p:cNvSpPr>
            <a:spLocks noGrp="1"/>
          </p:cNvSpPr>
          <p:nvPr>
            <p:ph idx="1"/>
          </p:nvPr>
        </p:nvSpPr>
        <p:spPr/>
        <p:txBody>
          <a:bodyPr>
            <a:normAutofit/>
          </a:bodyPr>
          <a:lstStyle/>
          <a:p>
            <a:pPr>
              <a:buFont typeface="Arial"/>
              <a:buChar char="•"/>
            </a:pPr>
            <a:r>
              <a:rPr lang="en-US" sz="2400" dirty="0" smtClean="0">
                <a:solidFill>
                  <a:srgbClr val="000000"/>
                </a:solidFill>
              </a:rPr>
              <a:t>The following tools are on the perfSONAR toolkit</a:t>
            </a:r>
          </a:p>
          <a:p>
            <a:pPr lvl="1">
              <a:buFont typeface="Arial"/>
              <a:buChar char="•"/>
            </a:pPr>
            <a:r>
              <a:rPr lang="en-US" sz="2000" dirty="0" smtClean="0">
                <a:solidFill>
                  <a:srgbClr val="000000"/>
                </a:solidFill>
              </a:rPr>
              <a:t>perfSONAR specific tools</a:t>
            </a:r>
          </a:p>
          <a:p>
            <a:pPr lvl="2"/>
            <a:r>
              <a:rPr lang="en-US" sz="1600" dirty="0">
                <a:solidFill>
                  <a:srgbClr val="000000"/>
                </a:solidFill>
              </a:rPr>
              <a:t>bwctl</a:t>
            </a:r>
          </a:p>
          <a:p>
            <a:pPr lvl="2"/>
            <a:r>
              <a:rPr lang="en-US" sz="1600" dirty="0" smtClean="0">
                <a:solidFill>
                  <a:srgbClr val="000000"/>
                </a:solidFill>
              </a:rPr>
              <a:t>owamp</a:t>
            </a:r>
            <a:endParaRPr lang="en-US" sz="2000" dirty="0" smtClean="0">
              <a:solidFill>
                <a:srgbClr val="000000"/>
              </a:solidFill>
            </a:endParaRPr>
          </a:p>
          <a:p>
            <a:pPr lvl="1">
              <a:buFont typeface="Arial"/>
              <a:buChar char="•"/>
            </a:pPr>
            <a:r>
              <a:rPr lang="en-US" sz="2000" dirty="0" smtClean="0">
                <a:solidFill>
                  <a:srgbClr val="000000"/>
                </a:solidFill>
              </a:rPr>
              <a:t>Standard Unix tools</a:t>
            </a:r>
          </a:p>
          <a:p>
            <a:pPr lvl="2"/>
            <a:r>
              <a:rPr lang="en-US" sz="1600" dirty="0">
                <a:solidFill>
                  <a:srgbClr val="000000"/>
                </a:solidFill>
              </a:rPr>
              <a:t>p</a:t>
            </a:r>
            <a:r>
              <a:rPr lang="en-US" sz="1600" dirty="0" smtClean="0">
                <a:solidFill>
                  <a:srgbClr val="000000"/>
                </a:solidFill>
              </a:rPr>
              <a:t>ing, traceroute, </a:t>
            </a:r>
            <a:r>
              <a:rPr lang="en-US" sz="1600" dirty="0" err="1" smtClean="0">
                <a:solidFill>
                  <a:srgbClr val="000000"/>
                </a:solidFill>
              </a:rPr>
              <a:t>tracepath</a:t>
            </a:r>
            <a:endParaRPr lang="en-US" sz="1600" dirty="0" smtClean="0">
              <a:solidFill>
                <a:srgbClr val="000000"/>
              </a:solidFill>
            </a:endParaRPr>
          </a:p>
          <a:p>
            <a:pPr lvl="1">
              <a:buFont typeface="Arial"/>
              <a:buChar char="•"/>
            </a:pPr>
            <a:r>
              <a:rPr lang="en-US" sz="2000" dirty="0" smtClean="0">
                <a:solidFill>
                  <a:srgbClr val="000000"/>
                </a:solidFill>
              </a:rPr>
              <a:t>Standard Unix add-on tools</a:t>
            </a:r>
          </a:p>
          <a:p>
            <a:pPr lvl="2"/>
            <a:r>
              <a:rPr lang="en-US" sz="1600" dirty="0" err="1">
                <a:solidFill>
                  <a:srgbClr val="000000"/>
                </a:solidFill>
              </a:rPr>
              <a:t>i</a:t>
            </a:r>
            <a:r>
              <a:rPr lang="en-US" sz="1600" dirty="0" err="1" smtClean="0">
                <a:solidFill>
                  <a:srgbClr val="000000"/>
                </a:solidFill>
              </a:rPr>
              <a:t>perf</a:t>
            </a:r>
            <a:r>
              <a:rPr lang="en-US" sz="1600" dirty="0" smtClean="0">
                <a:solidFill>
                  <a:srgbClr val="000000"/>
                </a:solidFill>
              </a:rPr>
              <a:t>, iperf3, </a:t>
            </a:r>
            <a:r>
              <a:rPr lang="en-US" sz="1600" dirty="0" err="1" smtClean="0">
                <a:solidFill>
                  <a:srgbClr val="000000"/>
                </a:solidFill>
              </a:rPr>
              <a:t>nuttcp</a:t>
            </a:r>
            <a:endParaRPr lang="en-US" sz="2000" dirty="0" smtClean="0">
              <a:solidFill>
                <a:srgbClr val="000000"/>
              </a:solidFill>
            </a:endParaRPr>
          </a:p>
          <a:p>
            <a:pPr>
              <a:buFont typeface="Arial"/>
              <a:buChar char="•"/>
            </a:pPr>
            <a:endParaRPr lang="en-US" sz="1900" dirty="0" smtClean="0">
              <a:solidFill>
                <a:srgbClr val="000000"/>
              </a:solidFill>
            </a:endParaRPr>
          </a:p>
          <a:p>
            <a:pPr>
              <a:buFont typeface="Arial"/>
              <a:buChar char="•"/>
            </a:pPr>
            <a:endParaRPr lang="en-US" dirty="0" smtClean="0"/>
          </a:p>
          <a:p>
            <a:pPr marL="0" indent="0"/>
            <a:endParaRPr lang="en-US" dirty="0" smtClean="0"/>
          </a:p>
          <a:p>
            <a:pPr marL="0" indent="0"/>
            <a:endParaRPr lang="en-US" dirty="0" smtClean="0"/>
          </a:p>
        </p:txBody>
      </p:sp>
      <p:sp>
        <p:nvSpPr>
          <p:cNvPr id="4" name="Date Placeholder 3"/>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31</a:t>
            </a:fld>
            <a:endParaRPr lang="en-US"/>
          </a:p>
        </p:txBody>
      </p:sp>
    </p:spTree>
    <p:extLst>
      <p:ext uri="{BB962C8B-B14F-4D97-AF65-F5344CB8AC3E}">
        <p14:creationId xmlns:p14="http://schemas.microsoft.com/office/powerpoint/2010/main" val="161312358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800" dirty="0" smtClean="0"/>
              <a:t>Default perfSONAR Throughput Tool: iperf3</a:t>
            </a:r>
            <a:endParaRPr lang="en-US" sz="2800" dirty="0"/>
          </a:p>
        </p:txBody>
      </p:sp>
      <p:sp>
        <p:nvSpPr>
          <p:cNvPr id="7" name="Content Placeholder 6"/>
          <p:cNvSpPr>
            <a:spLocks noGrp="1"/>
          </p:cNvSpPr>
          <p:nvPr>
            <p:ph idx="1"/>
          </p:nvPr>
        </p:nvSpPr>
        <p:spPr/>
        <p:txBody>
          <a:bodyPr>
            <a:normAutofit fontScale="55000" lnSpcReduction="20000"/>
          </a:bodyPr>
          <a:lstStyle/>
          <a:p>
            <a:r>
              <a:rPr lang="en-US" dirty="0" smtClean="0"/>
              <a:t>iperf3 </a:t>
            </a:r>
            <a:r>
              <a:rPr lang="en-US" dirty="0"/>
              <a:t>(http://</a:t>
            </a:r>
            <a:r>
              <a:rPr lang="en-US" dirty="0" err="1"/>
              <a:t>software.es.net</a:t>
            </a:r>
            <a:r>
              <a:rPr lang="en-US" dirty="0"/>
              <a:t>/</a:t>
            </a:r>
            <a:r>
              <a:rPr lang="en-US" dirty="0" err="1"/>
              <a:t>iperf</a:t>
            </a:r>
            <a:r>
              <a:rPr lang="en-US" dirty="0" smtClean="0"/>
              <a:t>/) </a:t>
            </a:r>
            <a:r>
              <a:rPr lang="en-US" dirty="0"/>
              <a:t>is a new implementation </a:t>
            </a:r>
            <a:r>
              <a:rPr lang="en-US" dirty="0" smtClean="0"/>
              <a:t>if </a:t>
            </a:r>
            <a:r>
              <a:rPr lang="en-US" dirty="0" err="1" smtClean="0"/>
              <a:t>iperf</a:t>
            </a:r>
            <a:r>
              <a:rPr lang="en-US" dirty="0" smtClean="0"/>
              <a:t> from </a:t>
            </a:r>
            <a:r>
              <a:rPr lang="en-US" dirty="0"/>
              <a:t>scratch, with the goal of a smaller, simpler code base, and a library version of the functionality that can be used in other programs</a:t>
            </a:r>
            <a:r>
              <a:rPr lang="en-US" dirty="0" smtClean="0"/>
              <a:t>.</a:t>
            </a:r>
            <a:endParaRPr lang="en-US" dirty="0"/>
          </a:p>
          <a:p>
            <a:r>
              <a:rPr lang="en-US" dirty="0" smtClean="0"/>
              <a:t>Some </a:t>
            </a:r>
            <a:r>
              <a:rPr lang="en-US" dirty="0"/>
              <a:t>new features in iperf3 include</a:t>
            </a:r>
            <a:r>
              <a:rPr lang="en-US" dirty="0" smtClean="0"/>
              <a:t>:</a:t>
            </a:r>
            <a:endParaRPr lang="en-US" dirty="0"/>
          </a:p>
          <a:p>
            <a:pPr lvl="1"/>
            <a:r>
              <a:rPr lang="en-US" dirty="0"/>
              <a:t>reports the number of TCP packets that were </a:t>
            </a:r>
            <a:r>
              <a:rPr lang="en-US" dirty="0" smtClean="0"/>
              <a:t>retransmitted and CWND</a:t>
            </a:r>
            <a:endParaRPr lang="en-US" dirty="0"/>
          </a:p>
          <a:p>
            <a:pPr lvl="1"/>
            <a:r>
              <a:rPr lang="en-US" dirty="0"/>
              <a:t>reports the average CPU utilization of the client and server (-V flag)</a:t>
            </a:r>
          </a:p>
          <a:p>
            <a:pPr lvl="1"/>
            <a:r>
              <a:rPr lang="en-US" dirty="0"/>
              <a:t>support for zero copy TCP (-Z flag)</a:t>
            </a:r>
          </a:p>
          <a:p>
            <a:pPr lvl="1"/>
            <a:r>
              <a:rPr lang="en-US" dirty="0"/>
              <a:t>JSON output format (-J flag</a:t>
            </a:r>
            <a:r>
              <a:rPr lang="en-US" dirty="0" smtClean="0"/>
              <a:t>)</a:t>
            </a:r>
          </a:p>
          <a:p>
            <a:pPr lvl="1"/>
            <a:r>
              <a:rPr lang="en-US" dirty="0" smtClean="0"/>
              <a:t>“omit” flag: ignore the first N seconds in the results </a:t>
            </a:r>
          </a:p>
          <a:p>
            <a:r>
              <a:rPr lang="en-US" dirty="0" smtClean="0"/>
              <a:t>On RHEL-based hosts, just type ‘yum install iperf3’</a:t>
            </a:r>
          </a:p>
          <a:p>
            <a:r>
              <a:rPr lang="en-US" dirty="0" smtClean="0"/>
              <a:t>More </a:t>
            </a:r>
            <a:r>
              <a:rPr lang="en-US" dirty="0"/>
              <a:t>at: </a:t>
            </a:r>
            <a:r>
              <a:rPr lang="en-US" dirty="0">
                <a:hlinkClick r:id="rId3"/>
              </a:rPr>
              <a:t>http://fasterdata.es.net/performance-testing/network-troubleshooting-tools/iperf-and-iperf3</a:t>
            </a:r>
            <a:r>
              <a:rPr lang="en-US" dirty="0" smtClean="0">
                <a:hlinkClick r:id="rId3"/>
              </a:rPr>
              <a:t>/</a:t>
            </a:r>
            <a:endParaRPr lang="en-US" dirty="0" smtClean="0"/>
          </a:p>
          <a:p>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8" name="Slide Number Placeholder 7"/>
          <p:cNvSpPr>
            <a:spLocks noGrp="1"/>
          </p:cNvSpPr>
          <p:nvPr>
            <p:ph type="sldNum" sz="quarter" idx="12"/>
          </p:nvPr>
        </p:nvSpPr>
        <p:spPr/>
        <p:txBody>
          <a:bodyPr/>
          <a:lstStyle/>
          <a:p>
            <a:fld id="{318151B9-CF22-1341-A1FA-AF855BA4AD15}" type="slidenum">
              <a:rPr lang="en-US" smtClean="0"/>
              <a:t>32</a:t>
            </a:fld>
            <a:endParaRPr lang="en-US"/>
          </a:p>
        </p:txBody>
      </p:sp>
    </p:spTree>
    <p:extLst>
      <p:ext uri="{BB962C8B-B14F-4D97-AF65-F5344CB8AC3E}">
        <p14:creationId xmlns:p14="http://schemas.microsoft.com/office/powerpoint/2010/main" val="2929579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Sample iperf3 output on </a:t>
            </a:r>
            <a:r>
              <a:rPr lang="en-US" sz="3200" dirty="0" err="1" smtClean="0"/>
              <a:t>lossy</a:t>
            </a:r>
            <a:r>
              <a:rPr lang="en-US" sz="3200" dirty="0" smtClean="0"/>
              <a:t> network</a:t>
            </a:r>
            <a:endParaRPr lang="en-US" sz="3200" dirty="0"/>
          </a:p>
        </p:txBody>
      </p:sp>
      <p:sp>
        <p:nvSpPr>
          <p:cNvPr id="3" name="Content Placeholder 2"/>
          <p:cNvSpPr>
            <a:spLocks noGrp="1"/>
          </p:cNvSpPr>
          <p:nvPr>
            <p:ph idx="1"/>
          </p:nvPr>
        </p:nvSpPr>
        <p:spPr/>
        <p:txBody>
          <a:bodyPr>
            <a:normAutofit fontScale="47500" lnSpcReduction="20000"/>
          </a:bodyPr>
          <a:lstStyle/>
          <a:p>
            <a:r>
              <a:rPr lang="en-US" dirty="0" smtClean="0"/>
              <a:t>Performance is &lt; 1Mbps due to heavy packet loss</a:t>
            </a:r>
          </a:p>
          <a:p>
            <a:endParaRPr lang="en-US" dirty="0" smtClean="0"/>
          </a:p>
          <a:p>
            <a:pPr marL="230188" lvl="1" indent="0">
              <a:buNone/>
            </a:pPr>
            <a:r>
              <a:rPr lang="en-US" dirty="0">
                <a:latin typeface="Courier"/>
                <a:cs typeface="Courier"/>
              </a:rPr>
              <a:t>[ ID] Interval           Transfer     Bandwidth       </a:t>
            </a:r>
            <a:r>
              <a:rPr lang="en-US" dirty="0" err="1">
                <a:latin typeface="Courier"/>
                <a:cs typeface="Courier"/>
              </a:rPr>
              <a:t>Retr</a:t>
            </a:r>
            <a:r>
              <a:rPr lang="en-US" dirty="0">
                <a:latin typeface="Courier"/>
                <a:cs typeface="Courier"/>
              </a:rPr>
              <a:t>  </a:t>
            </a:r>
            <a:r>
              <a:rPr lang="en-US" dirty="0" err="1">
                <a:latin typeface="Courier"/>
                <a:cs typeface="Courier"/>
              </a:rPr>
              <a:t>Cwnd</a:t>
            </a:r>
            <a:endParaRPr lang="en-US" dirty="0">
              <a:latin typeface="Courier"/>
              <a:cs typeface="Courier"/>
            </a:endParaRPr>
          </a:p>
          <a:p>
            <a:pPr marL="230188" lvl="1" indent="0">
              <a:buNone/>
            </a:pPr>
            <a:r>
              <a:rPr lang="fr-FR" dirty="0">
                <a:latin typeface="Courier"/>
                <a:cs typeface="Courier"/>
              </a:rPr>
              <a:t>[ 15]   0.00-1.00   sec   139 </a:t>
            </a:r>
            <a:r>
              <a:rPr lang="fr-FR" dirty="0" err="1">
                <a:latin typeface="Courier"/>
                <a:cs typeface="Courier"/>
              </a:rPr>
              <a:t>MBytes</a:t>
            </a:r>
            <a:r>
              <a:rPr lang="fr-FR" dirty="0">
                <a:latin typeface="Courier"/>
                <a:cs typeface="Courier"/>
              </a:rPr>
              <a:t>  1.16 Gbits/sec  257   33.9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1.00-2.00   sec   106 </a:t>
            </a:r>
            <a:r>
              <a:rPr lang="fr-FR" dirty="0" err="1">
                <a:latin typeface="Courier"/>
                <a:cs typeface="Courier"/>
              </a:rPr>
              <a:t>MBytes</a:t>
            </a:r>
            <a:r>
              <a:rPr lang="fr-FR" dirty="0">
                <a:latin typeface="Courier"/>
                <a:cs typeface="Courier"/>
              </a:rPr>
              <a:t>   891 Mbits/sec  138   26.9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2.00-3.00   sec   105 </a:t>
            </a:r>
            <a:r>
              <a:rPr lang="fr-FR" dirty="0" err="1">
                <a:latin typeface="Courier"/>
                <a:cs typeface="Courier"/>
              </a:rPr>
              <a:t>MBytes</a:t>
            </a:r>
            <a:r>
              <a:rPr lang="fr-FR" dirty="0">
                <a:latin typeface="Courier"/>
                <a:cs typeface="Courier"/>
              </a:rPr>
              <a:t>   881 Mbits/sec  132   26.9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3.00-4.00   sec  71.2 </a:t>
            </a:r>
            <a:r>
              <a:rPr lang="fr-FR" dirty="0" err="1">
                <a:latin typeface="Courier"/>
                <a:cs typeface="Courier"/>
              </a:rPr>
              <a:t>MBytes</a:t>
            </a:r>
            <a:r>
              <a:rPr lang="fr-FR" dirty="0">
                <a:latin typeface="Courier"/>
                <a:cs typeface="Courier"/>
              </a:rPr>
              <a:t>   598 Mbits/sec  161   15.6 </a:t>
            </a:r>
            <a:r>
              <a:rPr lang="fr-FR" dirty="0" err="1">
                <a:latin typeface="Courier"/>
                <a:cs typeface="Courier"/>
              </a:rPr>
              <a:t>KBytes</a:t>
            </a:r>
            <a:r>
              <a:rPr lang="fr-FR" dirty="0">
                <a:latin typeface="Courier"/>
                <a:cs typeface="Courier"/>
              </a:rPr>
              <a:t>       </a:t>
            </a:r>
          </a:p>
          <a:p>
            <a:pPr marL="230188" lvl="1" indent="0">
              <a:buNone/>
            </a:pPr>
            <a:r>
              <a:rPr lang="sk-SK" dirty="0">
                <a:latin typeface="Courier"/>
                <a:cs typeface="Courier"/>
              </a:rPr>
              <a:t>[ 15]   4.00-5.00   sec   110 MBytes   923 Mbits/sec  123   43.8 KBytes       </a:t>
            </a:r>
          </a:p>
          <a:p>
            <a:pPr marL="230188" lvl="1" indent="0">
              <a:buNone/>
            </a:pPr>
            <a:r>
              <a:rPr lang="fr-FR" dirty="0">
                <a:latin typeface="Courier"/>
                <a:cs typeface="Courier"/>
              </a:rPr>
              <a:t>[ 15]   5.00-6.00   sec   136 </a:t>
            </a:r>
            <a:r>
              <a:rPr lang="fr-FR" dirty="0" err="1">
                <a:latin typeface="Courier"/>
                <a:cs typeface="Courier"/>
              </a:rPr>
              <a:t>MBytes</a:t>
            </a:r>
            <a:r>
              <a:rPr lang="fr-FR" dirty="0">
                <a:latin typeface="Courier"/>
                <a:cs typeface="Courier"/>
              </a:rPr>
              <a:t>  1.14 Gbits/sec  122   58.0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6.00-7.00   sec  88.8 </a:t>
            </a:r>
            <a:r>
              <a:rPr lang="fr-FR" dirty="0" err="1">
                <a:latin typeface="Courier"/>
                <a:cs typeface="Courier"/>
              </a:rPr>
              <a:t>MBytes</a:t>
            </a:r>
            <a:r>
              <a:rPr lang="fr-FR" dirty="0">
                <a:latin typeface="Courier"/>
                <a:cs typeface="Courier"/>
              </a:rPr>
              <a:t>   744 Mbits/sec  140   31.1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7.00-8.00   sec   112 </a:t>
            </a:r>
            <a:r>
              <a:rPr lang="fr-FR" dirty="0" err="1">
                <a:latin typeface="Courier"/>
                <a:cs typeface="Courier"/>
              </a:rPr>
              <a:t>MBytes</a:t>
            </a:r>
            <a:r>
              <a:rPr lang="fr-FR" dirty="0">
                <a:latin typeface="Courier"/>
                <a:cs typeface="Courier"/>
              </a:rPr>
              <a:t>   944 Mbits/sec  143   45.2 </a:t>
            </a:r>
            <a:r>
              <a:rPr lang="fr-FR" dirty="0" err="1">
                <a:latin typeface="Courier"/>
                <a:cs typeface="Courier"/>
              </a:rPr>
              <a:t>KBytes</a:t>
            </a:r>
            <a:r>
              <a:rPr lang="fr-FR" dirty="0">
                <a:latin typeface="Courier"/>
                <a:cs typeface="Courier"/>
              </a:rPr>
              <a:t>       </a:t>
            </a:r>
          </a:p>
          <a:p>
            <a:pPr marL="230188" lvl="1" indent="0">
              <a:buNone/>
            </a:pPr>
            <a:r>
              <a:rPr lang="fr-FR" dirty="0">
                <a:latin typeface="Courier"/>
                <a:cs typeface="Courier"/>
              </a:rPr>
              <a:t>[ 15]   8.00-9.00   sec   119 </a:t>
            </a:r>
            <a:r>
              <a:rPr lang="fr-FR" dirty="0" err="1">
                <a:latin typeface="Courier"/>
                <a:cs typeface="Courier"/>
              </a:rPr>
              <a:t>MBytes</a:t>
            </a:r>
            <a:r>
              <a:rPr lang="fr-FR" dirty="0">
                <a:latin typeface="Courier"/>
                <a:cs typeface="Courier"/>
              </a:rPr>
              <a:t>   996 Mbits/sec  131   32.5 </a:t>
            </a:r>
            <a:r>
              <a:rPr lang="fr-FR" dirty="0" err="1">
                <a:latin typeface="Courier"/>
                <a:cs typeface="Courier"/>
              </a:rPr>
              <a:t>KBytes</a:t>
            </a:r>
            <a:r>
              <a:rPr lang="fr-FR" dirty="0">
                <a:latin typeface="Courier"/>
                <a:cs typeface="Courier"/>
              </a:rPr>
              <a:t>       </a:t>
            </a:r>
          </a:p>
          <a:p>
            <a:pPr marL="230188" lvl="1" indent="0">
              <a:buNone/>
            </a:pPr>
            <a:r>
              <a:rPr lang="sk-SK" dirty="0">
                <a:latin typeface="Courier"/>
                <a:cs typeface="Courier"/>
              </a:rPr>
              <a:t>[ 15]   9.00-10.00  sec   110 MBytes   923 Mbits/sec  182   46.7 KBytes </a:t>
            </a:r>
            <a:endParaRPr lang="en-US" dirty="0" smtClean="0">
              <a:latin typeface="Courier"/>
              <a:cs typeface="Courier"/>
            </a:endParaRPr>
          </a:p>
        </p:txBody>
      </p:sp>
      <p:sp>
        <p:nvSpPr>
          <p:cNvPr id="7" name="Date Placeholder 6"/>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33</a:t>
            </a:fld>
            <a:endParaRPr lang="en-US"/>
          </a:p>
        </p:txBody>
      </p:sp>
    </p:spTree>
    <p:extLst>
      <p:ext uri="{BB962C8B-B14F-4D97-AF65-F5344CB8AC3E}">
        <p14:creationId xmlns:p14="http://schemas.microsoft.com/office/powerpoint/2010/main" val="90124619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643"/>
            <a:ext cx="8229600" cy="441811"/>
          </a:xfrm>
        </p:spPr>
        <p:txBody>
          <a:bodyPr>
            <a:normAutofit fontScale="90000"/>
          </a:bodyPr>
          <a:lstStyle/>
          <a:p>
            <a:r>
              <a:rPr lang="en-US" dirty="0" err="1"/>
              <a:t>m</a:t>
            </a:r>
            <a:r>
              <a:rPr lang="en-US" dirty="0" err="1" smtClean="0"/>
              <a:t>ininet</a:t>
            </a:r>
            <a:r>
              <a:rPr lang="en-US" dirty="0" smtClean="0"/>
              <a:t> Exercises</a:t>
            </a:r>
            <a:endParaRPr lang="en-US" dirty="0"/>
          </a:p>
        </p:txBody>
      </p:sp>
      <p:sp>
        <p:nvSpPr>
          <p:cNvPr id="3" name="Content Placeholder 2"/>
          <p:cNvSpPr>
            <a:spLocks noGrp="1"/>
          </p:cNvSpPr>
          <p:nvPr>
            <p:ph idx="1"/>
          </p:nvPr>
        </p:nvSpPr>
        <p:spPr>
          <a:xfrm>
            <a:off x="457200" y="921082"/>
            <a:ext cx="8229600" cy="3673549"/>
          </a:xfrm>
        </p:spPr>
        <p:txBody>
          <a:bodyPr>
            <a:normAutofit fontScale="92500" lnSpcReduction="10000"/>
          </a:bodyPr>
          <a:lstStyle/>
          <a:p>
            <a:r>
              <a:rPr lang="en-US" dirty="0" smtClean="0"/>
              <a:t>What is </a:t>
            </a:r>
            <a:r>
              <a:rPr lang="en-US" dirty="0" err="1" smtClean="0"/>
              <a:t>mininet</a:t>
            </a:r>
            <a:r>
              <a:rPr lang="en-US" dirty="0" smtClean="0"/>
              <a:t>?</a:t>
            </a:r>
          </a:p>
          <a:p>
            <a:pPr lvl="1"/>
            <a:r>
              <a:rPr lang="en-US" dirty="0" smtClean="0"/>
              <a:t>“</a:t>
            </a:r>
            <a:r>
              <a:rPr lang="en-US" dirty="0" err="1" smtClean="0"/>
              <a:t>Mininet</a:t>
            </a:r>
            <a:r>
              <a:rPr lang="en-US" dirty="0" smtClean="0"/>
              <a:t> </a:t>
            </a:r>
            <a:r>
              <a:rPr lang="en-US" dirty="0"/>
              <a:t>creates a realistic virtual network, running real kernel, switch and application code, on a single machine (VM, cloud or native), in seconds, with a single </a:t>
            </a:r>
            <a:r>
              <a:rPr lang="en-US" dirty="0" smtClean="0"/>
              <a:t>command”</a:t>
            </a:r>
          </a:p>
          <a:p>
            <a:pPr lvl="1"/>
            <a:r>
              <a:rPr lang="en-US" dirty="0">
                <a:hlinkClick r:id="rId2"/>
              </a:rPr>
              <a:t>http://mininet.org</a:t>
            </a:r>
            <a:r>
              <a:rPr lang="en-US" dirty="0" smtClean="0">
                <a:hlinkClick r:id="rId2"/>
              </a:rPr>
              <a:t>/</a:t>
            </a:r>
            <a:endParaRPr lang="en-US" dirty="0" smtClean="0"/>
          </a:p>
          <a:p>
            <a:pPr lvl="1"/>
            <a:r>
              <a:rPr lang="en-US" dirty="0" smtClean="0"/>
              <a:t>Used by many networking courses:</a:t>
            </a:r>
          </a:p>
          <a:p>
            <a:pPr lvl="2"/>
            <a:r>
              <a:rPr lang="en-US" dirty="0"/>
              <a:t>https://</a:t>
            </a:r>
            <a:r>
              <a:rPr lang="en-US" dirty="0" err="1"/>
              <a:t>github.com</a:t>
            </a:r>
            <a:r>
              <a:rPr lang="en-US" dirty="0"/>
              <a:t>/</a:t>
            </a:r>
            <a:r>
              <a:rPr lang="en-US" dirty="0" err="1"/>
              <a:t>mininet</a:t>
            </a:r>
            <a:r>
              <a:rPr lang="en-US" dirty="0"/>
              <a:t>/</a:t>
            </a:r>
            <a:r>
              <a:rPr lang="en-US" dirty="0" err="1"/>
              <a:t>mininet</a:t>
            </a:r>
            <a:r>
              <a:rPr lang="en-US" dirty="0"/>
              <a:t>/wiki/Teaching-and-Learning-with-</a:t>
            </a:r>
            <a:r>
              <a:rPr lang="en-US" dirty="0" err="1"/>
              <a:t>Mininet</a:t>
            </a:r>
            <a:endParaRPr lang="en-US" dirty="0"/>
          </a:p>
          <a:p>
            <a:endParaRPr lang="en-US"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34</a:t>
            </a:fld>
            <a:endParaRPr lang="en-US"/>
          </a:p>
        </p:txBody>
      </p:sp>
    </p:spTree>
    <p:extLst>
      <p:ext uri="{BB962C8B-B14F-4D97-AF65-F5344CB8AC3E}">
        <p14:creationId xmlns:p14="http://schemas.microsoft.com/office/powerpoint/2010/main" val="131520495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3643"/>
            <a:ext cx="8229600" cy="441811"/>
          </a:xfrm>
        </p:spPr>
        <p:txBody>
          <a:bodyPr>
            <a:normAutofit fontScale="90000"/>
          </a:bodyPr>
          <a:lstStyle/>
          <a:p>
            <a:r>
              <a:rPr lang="en-US" dirty="0" smtClean="0"/>
              <a:t>Exercise: iperf3</a:t>
            </a:r>
            <a:endParaRPr lang="en-US" dirty="0"/>
          </a:p>
        </p:txBody>
      </p:sp>
      <p:sp>
        <p:nvSpPr>
          <p:cNvPr id="3" name="Content Placeholder 2"/>
          <p:cNvSpPr>
            <a:spLocks noGrp="1"/>
          </p:cNvSpPr>
          <p:nvPr>
            <p:ph idx="1"/>
          </p:nvPr>
        </p:nvSpPr>
        <p:spPr>
          <a:xfrm>
            <a:off x="276910" y="835440"/>
            <a:ext cx="8781302" cy="3759191"/>
          </a:xfrm>
        </p:spPr>
        <p:txBody>
          <a:bodyPr>
            <a:normAutofit fontScale="85000" lnSpcReduction="20000"/>
          </a:bodyPr>
          <a:lstStyle/>
          <a:p>
            <a:pPr marL="0" indent="0">
              <a:buNone/>
            </a:pPr>
            <a:r>
              <a:rPr lang="en-US" sz="1600" dirty="0" err="1">
                <a:latin typeface="Courier"/>
                <a:cs typeface="Courier"/>
              </a:rPr>
              <a:t>sudo</a:t>
            </a:r>
            <a:r>
              <a:rPr lang="en-US" sz="1600" dirty="0">
                <a:latin typeface="Courier"/>
                <a:cs typeface="Courier"/>
              </a:rPr>
              <a:t> </a:t>
            </a:r>
            <a:r>
              <a:rPr lang="en-US" sz="1600" dirty="0" err="1">
                <a:latin typeface="Courier"/>
                <a:cs typeface="Courier"/>
              </a:rPr>
              <a:t>mn</a:t>
            </a:r>
            <a:r>
              <a:rPr lang="en-US" sz="1600" dirty="0">
                <a:latin typeface="Courier"/>
                <a:cs typeface="Courier"/>
              </a:rPr>
              <a:t> --custom ./</a:t>
            </a:r>
            <a:r>
              <a:rPr lang="en-US" sz="1600" dirty="0" err="1">
                <a:latin typeface="Courier"/>
                <a:cs typeface="Courier"/>
              </a:rPr>
              <a:t>mininet-topos</a:t>
            </a:r>
            <a:r>
              <a:rPr lang="en-US" sz="1600" dirty="0">
                <a:latin typeface="Courier"/>
                <a:cs typeface="Courier"/>
              </a:rPr>
              <a:t>/</a:t>
            </a:r>
            <a:r>
              <a:rPr lang="en-US" sz="1600" dirty="0" err="1">
                <a:latin typeface="Courier"/>
                <a:cs typeface="Courier"/>
              </a:rPr>
              <a:t>topo-ps-tutorial.py</a:t>
            </a:r>
            <a:r>
              <a:rPr lang="en-US" sz="1600" dirty="0">
                <a:latin typeface="Courier"/>
                <a:cs typeface="Courier"/>
              </a:rPr>
              <a:t> --</a:t>
            </a:r>
            <a:r>
              <a:rPr lang="en-US" sz="1600" dirty="0" err="1">
                <a:latin typeface="Courier"/>
                <a:cs typeface="Courier"/>
              </a:rPr>
              <a:t>topo</a:t>
            </a:r>
            <a:r>
              <a:rPr lang="en-US" sz="1600" dirty="0">
                <a:latin typeface="Courier"/>
                <a:cs typeface="Courier"/>
              </a:rPr>
              <a:t> </a:t>
            </a:r>
            <a:r>
              <a:rPr lang="en-US" sz="1600" dirty="0" err="1">
                <a:latin typeface="Courier"/>
                <a:cs typeface="Courier"/>
              </a:rPr>
              <a:t>mytopo</a:t>
            </a:r>
            <a:endParaRPr lang="en-US" sz="1600" dirty="0">
              <a:latin typeface="Courier"/>
              <a:cs typeface="Courier"/>
            </a:endParaRPr>
          </a:p>
          <a:p>
            <a:pPr marL="0" indent="0">
              <a:buNone/>
            </a:pPr>
            <a:endParaRPr lang="en-US" sz="1600" dirty="0">
              <a:latin typeface="Courier"/>
              <a:cs typeface="Courier"/>
            </a:endParaRPr>
          </a:p>
          <a:p>
            <a:pPr marL="0" indent="0">
              <a:buNone/>
            </a:pPr>
            <a:r>
              <a:rPr lang="en-US" sz="1600" dirty="0" err="1" smtClean="0">
                <a:latin typeface="Courier"/>
                <a:cs typeface="Courier"/>
              </a:rPr>
              <a:t>mininet</a:t>
            </a:r>
            <a:r>
              <a:rPr lang="en-US" sz="1600" dirty="0">
                <a:latin typeface="Courier"/>
                <a:cs typeface="Courier"/>
              </a:rPr>
              <a:t>&gt; h2 iperf3 -s </a:t>
            </a:r>
            <a:r>
              <a:rPr lang="en-US" sz="1600" dirty="0" smtClean="0">
                <a:latin typeface="Courier"/>
                <a:cs typeface="Courier"/>
              </a:rPr>
              <a:t>–D</a:t>
            </a:r>
            <a:endParaRPr lang="en-US" sz="1600" dirty="0">
              <a:latin typeface="Courier"/>
              <a:cs typeface="Courier"/>
            </a:endParaRPr>
          </a:p>
          <a:p>
            <a:pPr marL="0" indent="0">
              <a:buNone/>
            </a:pPr>
            <a:r>
              <a:rPr lang="en-US" sz="1600" dirty="0" err="1" smtClean="0">
                <a:latin typeface="Courier"/>
                <a:cs typeface="Courier"/>
              </a:rPr>
              <a:t>mininet</a:t>
            </a:r>
            <a:r>
              <a:rPr lang="en-US" sz="1600" dirty="0">
                <a:latin typeface="Courier"/>
                <a:cs typeface="Courier"/>
              </a:rPr>
              <a:t>&gt; h1 iperf3 -c </a:t>
            </a:r>
            <a:r>
              <a:rPr lang="en-US" sz="1600" dirty="0" smtClean="0">
                <a:latin typeface="Courier"/>
                <a:cs typeface="Courier"/>
              </a:rPr>
              <a:t>h2</a:t>
            </a:r>
          </a:p>
          <a:p>
            <a:pPr marL="0" indent="0">
              <a:buNone/>
            </a:pPr>
            <a:r>
              <a:rPr lang="en-US" sz="1600" dirty="0" err="1">
                <a:latin typeface="Courier"/>
                <a:cs typeface="Courier"/>
              </a:rPr>
              <a:t>mininet</a:t>
            </a:r>
            <a:r>
              <a:rPr lang="en-US" sz="1600" dirty="0">
                <a:latin typeface="Courier"/>
                <a:cs typeface="Courier"/>
              </a:rPr>
              <a:t>&gt; </a:t>
            </a:r>
            <a:r>
              <a:rPr lang="en-US" sz="1600" dirty="0" smtClean="0">
                <a:latin typeface="Courier"/>
                <a:cs typeface="Courier"/>
              </a:rPr>
              <a:t>h1 </a:t>
            </a:r>
            <a:r>
              <a:rPr lang="en-US" sz="1600" dirty="0">
                <a:latin typeface="Courier"/>
                <a:cs typeface="Courier"/>
              </a:rPr>
              <a:t>iperf3 -c h2 </a:t>
            </a:r>
            <a:r>
              <a:rPr lang="en-US" sz="1600" dirty="0" smtClean="0">
                <a:latin typeface="Courier"/>
                <a:cs typeface="Courier"/>
              </a:rPr>
              <a:t>–t20 –P4    # note impact of parallel streams</a:t>
            </a:r>
          </a:p>
          <a:p>
            <a:pPr marL="0" indent="0">
              <a:buNone/>
            </a:pPr>
            <a:r>
              <a:rPr lang="en-US" sz="1600" dirty="0" err="1">
                <a:latin typeface="Courier"/>
                <a:cs typeface="Courier"/>
              </a:rPr>
              <a:t>mininet</a:t>
            </a:r>
            <a:r>
              <a:rPr lang="en-US" sz="1600" dirty="0">
                <a:latin typeface="Courier"/>
                <a:cs typeface="Courier"/>
              </a:rPr>
              <a:t>&gt; </a:t>
            </a:r>
            <a:r>
              <a:rPr lang="en-US" sz="1600" dirty="0" smtClean="0">
                <a:latin typeface="Courier"/>
                <a:cs typeface="Courier"/>
              </a:rPr>
              <a:t>exit</a:t>
            </a:r>
          </a:p>
          <a:p>
            <a:pPr marL="0" indent="0">
              <a:buNone/>
            </a:pPr>
            <a:endParaRPr lang="en-US" sz="1600" dirty="0" smtClean="0">
              <a:latin typeface="Courier"/>
              <a:cs typeface="Courier"/>
            </a:endParaRPr>
          </a:p>
          <a:p>
            <a:pPr marL="0" indent="0">
              <a:buNone/>
            </a:pPr>
            <a:r>
              <a:rPr lang="en-US" sz="1600" dirty="0" smtClean="0">
                <a:cs typeface="Courier"/>
              </a:rPr>
              <a:t>Repeat with this </a:t>
            </a:r>
            <a:r>
              <a:rPr lang="en-US" sz="1600" dirty="0" err="1" smtClean="0">
                <a:cs typeface="Courier"/>
              </a:rPr>
              <a:t>topo</a:t>
            </a:r>
            <a:r>
              <a:rPr lang="en-US" sz="1600" dirty="0" smtClean="0">
                <a:cs typeface="Courier"/>
              </a:rPr>
              <a:t>:</a:t>
            </a:r>
          </a:p>
          <a:p>
            <a:pPr marL="0" indent="0">
              <a:buNone/>
            </a:pPr>
            <a:r>
              <a:rPr lang="en-US" sz="1600" dirty="0" err="1">
                <a:latin typeface="Courier"/>
                <a:cs typeface="Courier"/>
              </a:rPr>
              <a:t>sudo</a:t>
            </a:r>
            <a:r>
              <a:rPr lang="en-US" sz="1600" dirty="0">
                <a:latin typeface="Courier"/>
                <a:cs typeface="Courier"/>
              </a:rPr>
              <a:t> </a:t>
            </a:r>
            <a:r>
              <a:rPr lang="en-US" sz="1600" dirty="0" err="1">
                <a:latin typeface="Courier"/>
                <a:cs typeface="Courier"/>
              </a:rPr>
              <a:t>mn</a:t>
            </a:r>
            <a:r>
              <a:rPr lang="en-US" sz="1600" dirty="0">
                <a:latin typeface="Courier"/>
                <a:cs typeface="Courier"/>
              </a:rPr>
              <a:t> --custom ./</a:t>
            </a:r>
            <a:r>
              <a:rPr lang="en-US" sz="1600" dirty="0" err="1">
                <a:latin typeface="Courier"/>
                <a:cs typeface="Courier"/>
              </a:rPr>
              <a:t>mininet-topos</a:t>
            </a:r>
            <a:r>
              <a:rPr lang="en-US" sz="1600" dirty="0">
                <a:latin typeface="Courier"/>
                <a:cs typeface="Courier"/>
              </a:rPr>
              <a:t>/</a:t>
            </a:r>
            <a:r>
              <a:rPr lang="en-US" sz="1600" dirty="0" err="1">
                <a:latin typeface="Courier"/>
                <a:cs typeface="Courier"/>
              </a:rPr>
              <a:t>topo</a:t>
            </a:r>
            <a:r>
              <a:rPr lang="en-US" sz="1600" dirty="0">
                <a:latin typeface="Courier"/>
                <a:cs typeface="Courier"/>
              </a:rPr>
              <a:t>-</a:t>
            </a:r>
            <a:r>
              <a:rPr lang="en-US" sz="1600" dirty="0" err="1">
                <a:latin typeface="Courier"/>
                <a:cs typeface="Courier"/>
              </a:rPr>
              <a:t>ps</a:t>
            </a:r>
            <a:r>
              <a:rPr lang="en-US" sz="1600" dirty="0">
                <a:latin typeface="Courier"/>
                <a:cs typeface="Courier"/>
              </a:rPr>
              <a:t>-</a:t>
            </a:r>
            <a:r>
              <a:rPr lang="en-US" sz="1600" dirty="0" smtClean="0">
                <a:latin typeface="Courier"/>
                <a:cs typeface="Courier"/>
              </a:rPr>
              <a:t>tutorial-</a:t>
            </a:r>
            <a:r>
              <a:rPr lang="en-US" sz="1600" dirty="0" err="1" smtClean="0">
                <a:latin typeface="Courier"/>
                <a:cs typeface="Courier"/>
              </a:rPr>
              <a:t>loss.py</a:t>
            </a:r>
            <a:r>
              <a:rPr lang="en-US" sz="1600" dirty="0" smtClean="0">
                <a:latin typeface="Courier"/>
                <a:cs typeface="Courier"/>
              </a:rPr>
              <a:t> </a:t>
            </a:r>
            <a:r>
              <a:rPr lang="en-US" sz="1600" dirty="0">
                <a:latin typeface="Courier"/>
                <a:cs typeface="Courier"/>
              </a:rPr>
              <a:t>--</a:t>
            </a:r>
            <a:r>
              <a:rPr lang="en-US" sz="1600" dirty="0" err="1">
                <a:latin typeface="Courier"/>
                <a:cs typeface="Courier"/>
              </a:rPr>
              <a:t>topo</a:t>
            </a:r>
            <a:r>
              <a:rPr lang="en-US" sz="1600" dirty="0">
                <a:latin typeface="Courier"/>
                <a:cs typeface="Courier"/>
              </a:rPr>
              <a:t> </a:t>
            </a:r>
            <a:r>
              <a:rPr lang="en-US" sz="1600" dirty="0" err="1" smtClean="0">
                <a:latin typeface="Courier"/>
                <a:cs typeface="Courier"/>
              </a:rPr>
              <a:t>mytopo</a:t>
            </a:r>
            <a:endParaRPr lang="en-US" sz="1600" dirty="0" smtClean="0">
              <a:latin typeface="Courier"/>
              <a:cs typeface="Courier"/>
            </a:endParaRPr>
          </a:p>
          <a:p>
            <a:pPr marL="0" indent="0">
              <a:buNone/>
            </a:pPr>
            <a:endParaRPr lang="en-US" sz="1600" dirty="0">
              <a:latin typeface="Courier"/>
              <a:cs typeface="Courier"/>
            </a:endParaRPr>
          </a:p>
          <a:p>
            <a:pPr marL="0" indent="0">
              <a:buNone/>
            </a:pPr>
            <a:r>
              <a:rPr lang="en-US" sz="1600" dirty="0" smtClean="0">
                <a:cs typeface="Courier"/>
              </a:rPr>
              <a:t>Note the impact of 1% loss on TCP throughput.</a:t>
            </a:r>
            <a:endParaRPr lang="en-US" sz="1600" dirty="0">
              <a:cs typeface="Courier"/>
            </a:endParaRPr>
          </a:p>
          <a:p>
            <a:pPr marL="0" indent="0">
              <a:buNone/>
            </a:pPr>
            <a:endParaRPr lang="en-US" sz="1600" dirty="0">
              <a:latin typeface="Courier"/>
              <a:cs typeface="Courier"/>
            </a:endParaRPr>
          </a:p>
          <a:p>
            <a:pPr marL="0" indent="0">
              <a:buNone/>
            </a:pPr>
            <a:r>
              <a:rPr lang="en-US" sz="1600" dirty="0">
                <a:cs typeface="Courier"/>
              </a:rPr>
              <a:t>Repeat with this </a:t>
            </a:r>
            <a:r>
              <a:rPr lang="en-US" sz="1600" dirty="0" err="1">
                <a:cs typeface="Courier"/>
              </a:rPr>
              <a:t>topo</a:t>
            </a:r>
            <a:r>
              <a:rPr lang="en-US" sz="1600" dirty="0">
                <a:cs typeface="Courier"/>
              </a:rPr>
              <a:t>:</a:t>
            </a:r>
          </a:p>
          <a:p>
            <a:pPr marL="0" indent="0">
              <a:buNone/>
            </a:pPr>
            <a:r>
              <a:rPr lang="en-US" sz="1600" dirty="0" err="1">
                <a:latin typeface="Courier"/>
                <a:cs typeface="Courier"/>
              </a:rPr>
              <a:t>sudo</a:t>
            </a:r>
            <a:r>
              <a:rPr lang="en-US" sz="1600" dirty="0">
                <a:latin typeface="Courier"/>
                <a:cs typeface="Courier"/>
              </a:rPr>
              <a:t> </a:t>
            </a:r>
            <a:r>
              <a:rPr lang="en-US" sz="1600" dirty="0" err="1">
                <a:latin typeface="Courier"/>
                <a:cs typeface="Courier"/>
              </a:rPr>
              <a:t>mn</a:t>
            </a:r>
            <a:r>
              <a:rPr lang="en-US" sz="1600" dirty="0">
                <a:latin typeface="Courier"/>
                <a:cs typeface="Courier"/>
              </a:rPr>
              <a:t> --custom ./</a:t>
            </a:r>
            <a:r>
              <a:rPr lang="en-US" sz="1600" dirty="0" err="1">
                <a:latin typeface="Courier"/>
                <a:cs typeface="Courier"/>
              </a:rPr>
              <a:t>mininet-topos</a:t>
            </a:r>
            <a:r>
              <a:rPr lang="en-US" sz="1600" dirty="0">
                <a:latin typeface="Courier"/>
                <a:cs typeface="Courier"/>
              </a:rPr>
              <a:t>/</a:t>
            </a:r>
            <a:r>
              <a:rPr lang="en-US" sz="1600" dirty="0" err="1">
                <a:latin typeface="Courier"/>
                <a:cs typeface="Courier"/>
              </a:rPr>
              <a:t>topo</a:t>
            </a:r>
            <a:r>
              <a:rPr lang="en-US" sz="1600" dirty="0">
                <a:latin typeface="Courier"/>
                <a:cs typeface="Courier"/>
              </a:rPr>
              <a:t>-</a:t>
            </a:r>
            <a:r>
              <a:rPr lang="en-US" sz="1600" dirty="0" err="1">
                <a:latin typeface="Courier"/>
                <a:cs typeface="Courier"/>
              </a:rPr>
              <a:t>ps</a:t>
            </a:r>
            <a:r>
              <a:rPr lang="en-US" sz="1600" dirty="0">
                <a:latin typeface="Courier"/>
                <a:cs typeface="Courier"/>
              </a:rPr>
              <a:t>-tutorial-</a:t>
            </a:r>
            <a:r>
              <a:rPr lang="en-US" sz="1600" dirty="0" smtClean="0">
                <a:latin typeface="Courier"/>
                <a:cs typeface="Courier"/>
              </a:rPr>
              <a:t>loss</a:t>
            </a:r>
            <a:r>
              <a:rPr lang="en-US" sz="1600" dirty="0">
                <a:latin typeface="Courier"/>
                <a:cs typeface="Courier"/>
              </a:rPr>
              <a:t>-high-</a:t>
            </a:r>
            <a:r>
              <a:rPr lang="en-US" sz="1600" dirty="0" err="1">
                <a:latin typeface="Courier"/>
                <a:cs typeface="Courier"/>
              </a:rPr>
              <a:t>lat</a:t>
            </a:r>
            <a:r>
              <a:rPr lang="en-US" sz="1600" dirty="0" err="1" smtClean="0">
                <a:latin typeface="Courier"/>
                <a:cs typeface="Courier"/>
              </a:rPr>
              <a:t>.py</a:t>
            </a:r>
            <a:r>
              <a:rPr lang="en-US" sz="1600" dirty="0" smtClean="0">
                <a:latin typeface="Courier"/>
                <a:cs typeface="Courier"/>
              </a:rPr>
              <a:t> </a:t>
            </a:r>
            <a:r>
              <a:rPr lang="en-US" sz="1600" dirty="0">
                <a:latin typeface="Courier"/>
                <a:cs typeface="Courier"/>
              </a:rPr>
              <a:t>--</a:t>
            </a:r>
            <a:r>
              <a:rPr lang="en-US" sz="1600" dirty="0" err="1">
                <a:latin typeface="Courier"/>
                <a:cs typeface="Courier"/>
              </a:rPr>
              <a:t>topo</a:t>
            </a:r>
            <a:r>
              <a:rPr lang="en-US" sz="1600" dirty="0">
                <a:latin typeface="Courier"/>
                <a:cs typeface="Courier"/>
              </a:rPr>
              <a:t> </a:t>
            </a:r>
            <a:r>
              <a:rPr lang="en-US" sz="1600" dirty="0" err="1">
                <a:latin typeface="Courier"/>
                <a:cs typeface="Courier"/>
              </a:rPr>
              <a:t>mytopo</a:t>
            </a:r>
            <a:endParaRPr lang="en-US" sz="1600" dirty="0">
              <a:latin typeface="Courier"/>
              <a:cs typeface="Courier"/>
            </a:endParaRPr>
          </a:p>
          <a:p>
            <a:pPr marL="0" indent="0">
              <a:buNone/>
            </a:pPr>
            <a:endParaRPr lang="en-US" sz="1600" dirty="0" smtClean="0">
              <a:latin typeface="Courier"/>
              <a:cs typeface="Courier"/>
            </a:endParaRPr>
          </a:p>
          <a:p>
            <a:pPr marL="0" indent="0">
              <a:buNone/>
            </a:pPr>
            <a:r>
              <a:rPr lang="en-US" sz="1600" dirty="0">
                <a:cs typeface="Courier"/>
              </a:rPr>
              <a:t>Note </a:t>
            </a:r>
            <a:r>
              <a:rPr lang="en-US" sz="1600" dirty="0" smtClean="0">
                <a:cs typeface="Courier"/>
              </a:rPr>
              <a:t>that at higher latency, impact is even bigger.</a:t>
            </a:r>
            <a:endParaRPr lang="en-US" sz="1600" dirty="0">
              <a:cs typeface="Courier"/>
            </a:endParaRPr>
          </a:p>
          <a:p>
            <a:pPr marL="0" indent="0">
              <a:buNone/>
            </a:pPr>
            <a:endParaRPr lang="en-US" sz="1600" dirty="0">
              <a:latin typeface="Courier"/>
              <a:cs typeface="Courier"/>
            </a:endParaRPr>
          </a:p>
          <a:p>
            <a:pPr marL="0" indent="0">
              <a:buNone/>
            </a:pPr>
            <a:endParaRPr lang="en-US" sz="1600" dirty="0">
              <a:latin typeface="Courier"/>
              <a:cs typeface="Courier"/>
            </a:endParaRPr>
          </a:p>
          <a:p>
            <a:pPr marL="0" indent="0">
              <a:buNone/>
            </a:pPr>
            <a:endParaRPr lang="en-US" sz="1600" dirty="0">
              <a:latin typeface="Courier"/>
              <a:cs typeface="Courier"/>
            </a:endParaRPr>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35</a:t>
            </a:fld>
            <a:endParaRPr lang="en-US"/>
          </a:p>
        </p:txBody>
      </p:sp>
    </p:spTree>
    <p:extLst>
      <p:ext uri="{BB962C8B-B14F-4D97-AF65-F5344CB8AC3E}">
        <p14:creationId xmlns:p14="http://schemas.microsoft.com/office/powerpoint/2010/main" val="30542725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BWCTL</a:t>
            </a:r>
            <a:endParaRPr lang="en-US" dirty="0"/>
          </a:p>
        </p:txBody>
      </p:sp>
      <p:sp>
        <p:nvSpPr>
          <p:cNvPr id="7" name="Content Placeholder 6"/>
          <p:cNvSpPr>
            <a:spLocks noGrp="1"/>
          </p:cNvSpPr>
          <p:nvPr>
            <p:ph idx="1"/>
          </p:nvPr>
        </p:nvSpPr>
        <p:spPr/>
        <p:txBody>
          <a:bodyPr>
            <a:normAutofit fontScale="77500" lnSpcReduction="20000"/>
          </a:bodyPr>
          <a:lstStyle/>
          <a:p>
            <a:r>
              <a:rPr lang="en-US" dirty="0" smtClean="0"/>
              <a:t>BWCTL is the wrapper around all the perfSONAR tools</a:t>
            </a:r>
          </a:p>
          <a:p>
            <a:r>
              <a:rPr lang="en-US" dirty="0" smtClean="0"/>
              <a:t>Policy specification can do things like prevent tests to subnets, or allow longer tests to others.  See the man pages for more details</a:t>
            </a:r>
          </a:p>
          <a:p>
            <a:r>
              <a:rPr lang="en-US" dirty="0" smtClean="0"/>
              <a:t>Some general notes:</a:t>
            </a:r>
          </a:p>
          <a:p>
            <a:pPr lvl="1"/>
            <a:r>
              <a:rPr lang="en-US" dirty="0" smtClean="0"/>
              <a:t>Use ‘-c’ to specify a ‘catcher’ (receiver)</a:t>
            </a:r>
          </a:p>
          <a:p>
            <a:pPr lvl="1"/>
            <a:r>
              <a:rPr lang="en-US" dirty="0" smtClean="0"/>
              <a:t>Use ‘-s’ to specify a ‘sender’</a:t>
            </a:r>
          </a:p>
          <a:p>
            <a:pPr lvl="1"/>
            <a:r>
              <a:rPr lang="en-US" dirty="0" smtClean="0"/>
              <a:t>Will default to IPv6 if available (use -4 to force IPv4 as needed, or specify things in terms of an address if your host names are dual homed)</a:t>
            </a:r>
            <a:endParaRPr lang="en-US" dirty="0"/>
          </a:p>
          <a:p>
            <a:pPr marL="0" indent="0">
              <a:buNone/>
            </a:pP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36</a:t>
            </a:fld>
            <a:endParaRPr lang="en-US"/>
          </a:p>
        </p:txBody>
      </p:sp>
    </p:spTree>
    <p:extLst>
      <p:ext uri="{BB962C8B-B14F-4D97-AF65-F5344CB8AC3E}">
        <p14:creationId xmlns:p14="http://schemas.microsoft.com/office/powerpoint/2010/main" val="398677598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bwctl features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BWCTL lets you run any of the following between any 2 perfSONAR nodes:</a:t>
            </a:r>
          </a:p>
          <a:p>
            <a:pPr lvl="1"/>
            <a:r>
              <a:rPr lang="en-US" dirty="0" smtClean="0"/>
              <a:t>iperf3</a:t>
            </a:r>
            <a:r>
              <a:rPr lang="en-US" dirty="0"/>
              <a:t>, </a:t>
            </a:r>
            <a:r>
              <a:rPr lang="en-US" dirty="0" err="1"/>
              <a:t>nuttcp</a:t>
            </a:r>
            <a:r>
              <a:rPr lang="en-US" dirty="0"/>
              <a:t>, ping, </a:t>
            </a:r>
            <a:r>
              <a:rPr lang="en-US" dirty="0" err="1"/>
              <a:t>owping</a:t>
            </a:r>
            <a:r>
              <a:rPr lang="en-US" dirty="0"/>
              <a:t>, traceroute, and </a:t>
            </a:r>
            <a:r>
              <a:rPr lang="en-US" dirty="0" err="1"/>
              <a:t>tracepath</a:t>
            </a:r>
            <a:r>
              <a:rPr lang="en-US" dirty="0"/>
              <a:t> </a:t>
            </a:r>
            <a:endParaRPr lang="en-US" dirty="0" smtClean="0"/>
          </a:p>
          <a:p>
            <a:r>
              <a:rPr lang="en-US" dirty="0" smtClean="0">
                <a:cs typeface="Courier"/>
              </a:rPr>
              <a:t>Sample Commands:</a:t>
            </a:r>
          </a:p>
          <a:p>
            <a:r>
              <a:rPr lang="en-US" sz="1800" dirty="0" smtClean="0">
                <a:latin typeface="Courier"/>
                <a:cs typeface="Courier"/>
              </a:rPr>
              <a:t>bwctl </a:t>
            </a:r>
            <a:r>
              <a:rPr lang="en-US" sz="1800" dirty="0">
                <a:latin typeface="Courier"/>
                <a:cs typeface="Courier"/>
              </a:rPr>
              <a:t>-c psmsu02.aglt2.org -s elpa-pt1.es.net -T </a:t>
            </a:r>
            <a:r>
              <a:rPr lang="en-US" sz="1800" dirty="0" smtClean="0">
                <a:latin typeface="Courier"/>
                <a:cs typeface="Courier"/>
              </a:rPr>
              <a:t>iperf3</a:t>
            </a:r>
            <a:endParaRPr lang="en-US" sz="1800" dirty="0">
              <a:latin typeface="Courier"/>
              <a:cs typeface="Courier"/>
            </a:endParaRPr>
          </a:p>
          <a:p>
            <a:r>
              <a:rPr lang="en-US" sz="1800" dirty="0" err="1">
                <a:latin typeface="Courier"/>
                <a:cs typeface="Courier"/>
              </a:rPr>
              <a:t>bwping</a:t>
            </a:r>
            <a:r>
              <a:rPr lang="en-US" sz="1800" dirty="0">
                <a:latin typeface="Courier"/>
                <a:cs typeface="Courier"/>
              </a:rPr>
              <a:t> -s atla-pt1.es.net -c ga-pt1.</a:t>
            </a:r>
            <a:r>
              <a:rPr lang="en-US" sz="1800" dirty="0" smtClean="0">
                <a:latin typeface="Courier"/>
                <a:cs typeface="Courier"/>
              </a:rPr>
              <a:t>es.net</a:t>
            </a:r>
            <a:endParaRPr lang="en-US" sz="1800" dirty="0">
              <a:latin typeface="Courier"/>
              <a:cs typeface="Courier"/>
            </a:endParaRPr>
          </a:p>
          <a:p>
            <a:r>
              <a:rPr lang="en-US" sz="1800" dirty="0" err="1">
                <a:latin typeface="Courier"/>
                <a:cs typeface="Courier"/>
              </a:rPr>
              <a:t>bwping</a:t>
            </a:r>
            <a:r>
              <a:rPr lang="en-US" sz="1800" dirty="0">
                <a:latin typeface="Courier"/>
                <a:cs typeface="Courier"/>
              </a:rPr>
              <a:t> -E -c </a:t>
            </a:r>
            <a:r>
              <a:rPr lang="en-US" sz="1800" dirty="0" smtClean="0">
                <a:latin typeface="Courier"/>
                <a:cs typeface="Courier"/>
                <a:hlinkClick r:id="rId2"/>
              </a:rPr>
              <a:t>www.google.com</a:t>
            </a:r>
            <a:endParaRPr lang="en-US" sz="1800" dirty="0">
              <a:latin typeface="Courier"/>
              <a:cs typeface="Courier"/>
            </a:endParaRPr>
          </a:p>
          <a:p>
            <a:r>
              <a:rPr lang="en-US" sz="1800" dirty="0" err="1">
                <a:latin typeface="Courier"/>
                <a:cs typeface="Courier"/>
              </a:rPr>
              <a:t>bwtraceroute</a:t>
            </a:r>
            <a:r>
              <a:rPr lang="en-US" sz="1800" dirty="0">
                <a:latin typeface="Courier"/>
                <a:cs typeface="Courier"/>
              </a:rPr>
              <a:t> -T </a:t>
            </a:r>
            <a:r>
              <a:rPr lang="en-US" sz="1800" dirty="0" err="1">
                <a:latin typeface="Courier"/>
                <a:cs typeface="Courier"/>
              </a:rPr>
              <a:t>tracepath</a:t>
            </a:r>
            <a:r>
              <a:rPr lang="en-US" sz="1800" dirty="0">
                <a:latin typeface="Courier"/>
                <a:cs typeface="Courier"/>
              </a:rPr>
              <a:t> -c lbl-pt1.es.net -l 8192 -s atla-pt1.</a:t>
            </a:r>
            <a:r>
              <a:rPr lang="en-US" sz="1800" dirty="0" smtClean="0">
                <a:latin typeface="Courier"/>
                <a:cs typeface="Courier"/>
              </a:rPr>
              <a:t>es.net</a:t>
            </a:r>
            <a:endParaRPr lang="en-US" sz="1800" dirty="0">
              <a:latin typeface="Courier"/>
              <a:cs typeface="Courier"/>
            </a:endParaRPr>
          </a:p>
          <a:p>
            <a:r>
              <a:rPr lang="en-US" sz="1800" dirty="0" err="1">
                <a:latin typeface="Courier"/>
                <a:cs typeface="Courier"/>
              </a:rPr>
              <a:t>bwping</a:t>
            </a:r>
            <a:r>
              <a:rPr lang="en-US" sz="1800" dirty="0">
                <a:latin typeface="Courier"/>
                <a:cs typeface="Courier"/>
              </a:rPr>
              <a:t> -T owamp -s atla-pt1.es.net -c ga-pt1.es.net -N 1000 -</a:t>
            </a:r>
            <a:r>
              <a:rPr lang="en-US" sz="1800" dirty="0" err="1">
                <a:latin typeface="Courier"/>
                <a:cs typeface="Courier"/>
              </a:rPr>
              <a:t>i</a:t>
            </a:r>
            <a:r>
              <a:rPr lang="en-US" sz="1800" dirty="0">
                <a:latin typeface="Courier"/>
                <a:cs typeface="Courier"/>
              </a:rPr>
              <a:t> .01</a:t>
            </a:r>
          </a:p>
        </p:txBody>
      </p:sp>
      <p:sp>
        <p:nvSpPr>
          <p:cNvPr id="6" name="Date Placeholder 5"/>
          <p:cNvSpPr>
            <a:spLocks noGrp="1"/>
          </p:cNvSpPr>
          <p:nvPr>
            <p:ph type="dt" sz="half" idx="10"/>
          </p:nvPr>
        </p:nvSpPr>
        <p:spPr/>
        <p:txBody>
          <a:bodyPr/>
          <a:lstStyle/>
          <a:p>
            <a:r>
              <a:rPr lang="en-US" smtClean="0"/>
              <a:t>6/2/15</a:t>
            </a:r>
            <a:endParaRPr lang="en-US"/>
          </a:p>
        </p:txBody>
      </p:sp>
      <p:sp>
        <p:nvSpPr>
          <p:cNvPr id="8" name="Slide Number Placeholder 7"/>
          <p:cNvSpPr>
            <a:spLocks noGrp="1"/>
          </p:cNvSpPr>
          <p:nvPr>
            <p:ph type="sldNum" sz="quarter" idx="12"/>
          </p:nvPr>
        </p:nvSpPr>
        <p:spPr/>
        <p:txBody>
          <a:bodyPr/>
          <a:lstStyle/>
          <a:p>
            <a:fld id="{318151B9-CF22-1341-A1FA-AF855BA4AD15}" type="slidenum">
              <a:rPr lang="en-US" smtClean="0"/>
              <a:t>37</a:t>
            </a:fld>
            <a:endParaRPr lang="en-US"/>
          </a:p>
        </p:txBody>
      </p:sp>
    </p:spTree>
    <p:extLst>
      <p:ext uri="{BB962C8B-B14F-4D97-AF65-F5344CB8AC3E}">
        <p14:creationId xmlns:p14="http://schemas.microsoft.com/office/powerpoint/2010/main" val="218632805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Throughput Test Tools</a:t>
            </a:r>
            <a:endParaRPr lang="en-US" dirty="0"/>
          </a:p>
        </p:txBody>
      </p:sp>
      <p:sp>
        <p:nvSpPr>
          <p:cNvPr id="7" name="Content Placeholder 6"/>
          <p:cNvSpPr>
            <a:spLocks noGrp="1"/>
          </p:cNvSpPr>
          <p:nvPr>
            <p:ph idx="1"/>
          </p:nvPr>
        </p:nvSpPr>
        <p:spPr/>
        <p:txBody>
          <a:bodyPr>
            <a:normAutofit fontScale="62500" lnSpcReduction="20000"/>
          </a:bodyPr>
          <a:lstStyle/>
          <a:p>
            <a:r>
              <a:rPr lang="en-US" dirty="0" smtClean="0"/>
              <a:t>Couple of varieties of tester that BWCTL (the control/policy wrapper) knows how to talk with:</a:t>
            </a:r>
          </a:p>
          <a:p>
            <a:pPr lvl="1"/>
            <a:r>
              <a:rPr lang="en-US" dirty="0" err="1" smtClean="0"/>
              <a:t>Iperf</a:t>
            </a:r>
            <a:r>
              <a:rPr lang="en-US" dirty="0" smtClean="0"/>
              <a:t> (v2)</a:t>
            </a:r>
          </a:p>
          <a:p>
            <a:pPr lvl="2"/>
            <a:r>
              <a:rPr lang="en-US" dirty="0" smtClean="0"/>
              <a:t>Default for the command line (e.g. </a:t>
            </a:r>
            <a:r>
              <a:rPr lang="en-US" dirty="0" err="1" smtClean="0"/>
              <a:t>bwctl</a:t>
            </a:r>
            <a:r>
              <a:rPr lang="en-US" dirty="0" smtClean="0"/>
              <a:t> –c HOST will invoke this)</a:t>
            </a:r>
          </a:p>
          <a:p>
            <a:pPr lvl="2"/>
            <a:r>
              <a:rPr lang="en-US" dirty="0" smtClean="0"/>
              <a:t>Some known behavioral problems (CPU hog, hard to get UDP testing to be correct)</a:t>
            </a:r>
          </a:p>
          <a:p>
            <a:pPr lvl="1"/>
            <a:r>
              <a:rPr lang="en-US" dirty="0" smtClean="0"/>
              <a:t>Iperf3</a:t>
            </a:r>
          </a:p>
          <a:p>
            <a:pPr lvl="2"/>
            <a:r>
              <a:rPr lang="en-US" dirty="0" smtClean="0"/>
              <a:t>Default for the </a:t>
            </a:r>
            <a:r>
              <a:rPr lang="en-US" dirty="0" err="1" smtClean="0"/>
              <a:t>perfSONAR</a:t>
            </a:r>
            <a:r>
              <a:rPr lang="en-US" dirty="0" smtClean="0"/>
              <a:t> regular testing framework, can invoke via command line switch (</a:t>
            </a:r>
            <a:r>
              <a:rPr lang="en-US" dirty="0" err="1" smtClean="0"/>
              <a:t>bwctl</a:t>
            </a:r>
            <a:r>
              <a:rPr lang="en-US" dirty="0" smtClean="0"/>
              <a:t> –T iperf3 –c HOST)</a:t>
            </a:r>
          </a:p>
          <a:p>
            <a:pPr lvl="1"/>
            <a:r>
              <a:rPr lang="en-US" dirty="0" err="1" smtClean="0"/>
              <a:t>Nuttcp</a:t>
            </a:r>
            <a:endParaRPr lang="en-US" dirty="0" smtClean="0"/>
          </a:p>
          <a:p>
            <a:pPr lvl="2"/>
            <a:r>
              <a:rPr lang="en-US" dirty="0" smtClean="0"/>
              <a:t>Different code base</a:t>
            </a:r>
            <a:r>
              <a:rPr lang="en-US" dirty="0"/>
              <a:t>, can invoke via command line switch (</a:t>
            </a:r>
            <a:r>
              <a:rPr lang="en-US" dirty="0" err="1"/>
              <a:t>bwctl</a:t>
            </a:r>
            <a:r>
              <a:rPr lang="en-US" dirty="0"/>
              <a:t> –T </a:t>
            </a:r>
            <a:r>
              <a:rPr lang="en-US" dirty="0" err="1" smtClean="0"/>
              <a:t>nuttcp</a:t>
            </a:r>
            <a:r>
              <a:rPr lang="en-US" dirty="0" smtClean="0"/>
              <a:t> </a:t>
            </a:r>
            <a:r>
              <a:rPr lang="en-US" dirty="0"/>
              <a:t>–c HOST</a:t>
            </a:r>
            <a:r>
              <a:rPr lang="en-US" dirty="0" smtClean="0"/>
              <a:t>)</a:t>
            </a:r>
          </a:p>
          <a:p>
            <a:pPr lvl="2"/>
            <a:r>
              <a:rPr lang="en-US" dirty="0" smtClean="0"/>
              <a:t>More control over how the tool behaves on the host (bind to CPU/core, etc.)</a:t>
            </a:r>
          </a:p>
          <a:p>
            <a:pPr lvl="2"/>
            <a:r>
              <a:rPr lang="en-US" dirty="0" smtClean="0"/>
              <a:t>Similar feature set to iperf3</a:t>
            </a:r>
            <a:endParaRPr lang="en-US" dirty="0"/>
          </a:p>
          <a:p>
            <a:pPr lvl="2"/>
            <a:endParaRPr lang="en-US" dirty="0" smtClean="0"/>
          </a:p>
          <a:p>
            <a:pPr marL="0" indent="0">
              <a:buNone/>
            </a:pP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38</a:t>
            </a:fld>
            <a:endParaRPr lang="en-US"/>
          </a:p>
        </p:txBody>
      </p:sp>
    </p:spTree>
    <p:extLst>
      <p:ext uri="{BB962C8B-B14F-4D97-AF65-F5344CB8AC3E}">
        <p14:creationId xmlns:p14="http://schemas.microsoft.com/office/powerpoint/2010/main" val="86116714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Exercise: bwctl</a:t>
            </a:r>
            <a:endParaRPr lang="en-US" dirty="0"/>
          </a:p>
        </p:txBody>
      </p:sp>
      <p:sp>
        <p:nvSpPr>
          <p:cNvPr id="3" name="Content Placeholder 2"/>
          <p:cNvSpPr>
            <a:spLocks noGrp="1"/>
          </p:cNvSpPr>
          <p:nvPr>
            <p:ph idx="1"/>
          </p:nvPr>
        </p:nvSpPr>
        <p:spPr>
          <a:xfrm>
            <a:off x="457200" y="1117632"/>
            <a:ext cx="8384825" cy="3476999"/>
          </a:xfrm>
        </p:spPr>
        <p:txBody>
          <a:bodyPr>
            <a:noAutofit/>
          </a:bodyPr>
          <a:lstStyle/>
          <a:p>
            <a:pPr marL="0" indent="0">
              <a:buNone/>
            </a:pPr>
            <a:r>
              <a:rPr lang="en-US" sz="1600" dirty="0" err="1">
                <a:latin typeface="Courier"/>
                <a:cs typeface="Courier"/>
              </a:rPr>
              <a:t>sudo</a:t>
            </a:r>
            <a:r>
              <a:rPr lang="en-US" sz="1600" dirty="0">
                <a:latin typeface="Courier"/>
                <a:cs typeface="Courier"/>
              </a:rPr>
              <a:t> </a:t>
            </a:r>
            <a:r>
              <a:rPr lang="en-US" sz="1600" dirty="0" err="1">
                <a:latin typeface="Courier"/>
                <a:cs typeface="Courier"/>
              </a:rPr>
              <a:t>mn</a:t>
            </a:r>
            <a:r>
              <a:rPr lang="en-US" sz="1600" dirty="0">
                <a:latin typeface="Courier"/>
                <a:cs typeface="Courier"/>
              </a:rPr>
              <a:t> --custom ./</a:t>
            </a:r>
            <a:r>
              <a:rPr lang="en-US" sz="1600" dirty="0" err="1">
                <a:latin typeface="Courier"/>
                <a:cs typeface="Courier"/>
              </a:rPr>
              <a:t>mininet-topos</a:t>
            </a:r>
            <a:r>
              <a:rPr lang="en-US" sz="1600" dirty="0">
                <a:latin typeface="Courier"/>
                <a:cs typeface="Courier"/>
              </a:rPr>
              <a:t>/</a:t>
            </a:r>
            <a:r>
              <a:rPr lang="en-US" sz="1600" dirty="0" err="1">
                <a:latin typeface="Courier"/>
                <a:cs typeface="Courier"/>
              </a:rPr>
              <a:t>topo-ps-tutorial.py</a:t>
            </a:r>
            <a:r>
              <a:rPr lang="en-US" sz="1600" dirty="0">
                <a:latin typeface="Courier"/>
                <a:cs typeface="Courier"/>
              </a:rPr>
              <a:t> --</a:t>
            </a:r>
            <a:r>
              <a:rPr lang="en-US" sz="1600" dirty="0" err="1">
                <a:latin typeface="Courier"/>
                <a:cs typeface="Courier"/>
              </a:rPr>
              <a:t>topo</a:t>
            </a:r>
            <a:r>
              <a:rPr lang="en-US" sz="1600" dirty="0">
                <a:latin typeface="Courier"/>
                <a:cs typeface="Courier"/>
              </a:rPr>
              <a:t> </a:t>
            </a:r>
            <a:r>
              <a:rPr lang="en-US" sz="1600" dirty="0" err="1">
                <a:latin typeface="Courier"/>
                <a:cs typeface="Courier"/>
              </a:rPr>
              <a:t>mytopo</a:t>
            </a:r>
            <a:endParaRPr lang="en-US" sz="1600" dirty="0">
              <a:latin typeface="Courier"/>
              <a:cs typeface="Courier"/>
            </a:endParaRPr>
          </a:p>
          <a:p>
            <a:pPr marL="0" indent="0">
              <a:buNone/>
            </a:pPr>
            <a:endParaRPr lang="en-US" sz="1600" dirty="0">
              <a:latin typeface="Courier"/>
              <a:cs typeface="Courier"/>
            </a:endParaRPr>
          </a:p>
          <a:p>
            <a:pPr marL="0" indent="0">
              <a:buNone/>
            </a:pPr>
            <a:r>
              <a:rPr lang="en-US" sz="1600" dirty="0" err="1">
                <a:latin typeface="Courier"/>
                <a:cs typeface="Courier"/>
              </a:rPr>
              <a:t>mininet</a:t>
            </a:r>
            <a:r>
              <a:rPr lang="en-US" sz="1600" dirty="0">
                <a:latin typeface="Courier"/>
                <a:cs typeface="Courier"/>
              </a:rPr>
              <a:t>&gt; </a:t>
            </a:r>
            <a:r>
              <a:rPr lang="en-US" sz="1600" dirty="0"/>
              <a:t>h2 service bwctl-server restart</a:t>
            </a:r>
          </a:p>
          <a:p>
            <a:pPr marL="0" indent="0">
              <a:buNone/>
            </a:pPr>
            <a:r>
              <a:rPr lang="en-US" sz="1600" dirty="0" err="1">
                <a:latin typeface="Courier"/>
                <a:cs typeface="Courier"/>
              </a:rPr>
              <a:t>mininet</a:t>
            </a:r>
            <a:r>
              <a:rPr lang="en-US" sz="1600" dirty="0">
                <a:latin typeface="Courier"/>
                <a:cs typeface="Courier"/>
              </a:rPr>
              <a:t>&gt; </a:t>
            </a:r>
            <a:r>
              <a:rPr lang="en-US" sz="1600" dirty="0" smtClean="0"/>
              <a:t>h1 </a:t>
            </a:r>
            <a:r>
              <a:rPr lang="en-US" sz="1600" dirty="0"/>
              <a:t>bwctl -T </a:t>
            </a:r>
            <a:r>
              <a:rPr lang="en-US" sz="1600" dirty="0" err="1"/>
              <a:t>nuttcp</a:t>
            </a:r>
            <a:r>
              <a:rPr lang="en-US" sz="1600" dirty="0"/>
              <a:t> -</a:t>
            </a:r>
            <a:r>
              <a:rPr lang="en-US" sz="1600" dirty="0" err="1"/>
              <a:t>fm</a:t>
            </a:r>
            <a:r>
              <a:rPr lang="en-US" sz="1600" dirty="0"/>
              <a:t> -i1 -c h2 -a 1 </a:t>
            </a:r>
            <a:r>
              <a:rPr lang="en-US" sz="1600" dirty="0" smtClean="0"/>
              <a:t>–v</a:t>
            </a:r>
            <a:endParaRPr lang="en-US" sz="1600" dirty="0"/>
          </a:p>
          <a:p>
            <a:pPr marL="0" indent="0">
              <a:buNone/>
            </a:pPr>
            <a:r>
              <a:rPr lang="en-US" sz="1600" dirty="0" err="1">
                <a:latin typeface="Courier"/>
                <a:cs typeface="Courier"/>
              </a:rPr>
              <a:t>mininet</a:t>
            </a:r>
            <a:r>
              <a:rPr lang="en-US" sz="1600" dirty="0">
                <a:latin typeface="Courier"/>
                <a:cs typeface="Courier"/>
              </a:rPr>
              <a:t>&gt; </a:t>
            </a:r>
            <a:r>
              <a:rPr lang="en-US" sz="1600" dirty="0" smtClean="0"/>
              <a:t>h1 </a:t>
            </a:r>
            <a:r>
              <a:rPr lang="en-US" sz="1600" dirty="0"/>
              <a:t>bwctl -T iperf3 -c h2 -a 1 </a:t>
            </a:r>
            <a:r>
              <a:rPr lang="en-US" sz="1600" dirty="0" smtClean="0"/>
              <a:t>–v</a:t>
            </a:r>
          </a:p>
          <a:p>
            <a:pPr marL="0" indent="0">
              <a:buNone/>
            </a:pPr>
            <a:r>
              <a:rPr lang="en-US" sz="1600" dirty="0" err="1" smtClean="0">
                <a:latin typeface="Courier"/>
                <a:cs typeface="Courier"/>
              </a:rPr>
              <a:t>mininet</a:t>
            </a:r>
            <a:r>
              <a:rPr lang="en-US" sz="1600" dirty="0">
                <a:latin typeface="Courier"/>
                <a:cs typeface="Courier"/>
              </a:rPr>
              <a:t>&gt; exit</a:t>
            </a:r>
          </a:p>
          <a:p>
            <a:pPr marL="0" indent="0">
              <a:buNone/>
            </a:pPr>
            <a:endParaRPr lang="en-US" sz="1600" dirty="0">
              <a:latin typeface="Courier"/>
              <a:cs typeface="Courier"/>
            </a:endParaRPr>
          </a:p>
          <a:p>
            <a:pPr marL="0" indent="0">
              <a:buNone/>
            </a:pPr>
            <a:r>
              <a:rPr lang="en-US" sz="1600" dirty="0">
                <a:latin typeface="Courier"/>
                <a:cs typeface="Courier"/>
              </a:rPr>
              <a:t>Edit </a:t>
            </a:r>
            <a:r>
              <a:rPr lang="en-US" sz="1600" dirty="0" err="1">
                <a:latin typeface="Courier"/>
                <a:cs typeface="Courier"/>
              </a:rPr>
              <a:t>topo-ps-tutorial.py</a:t>
            </a:r>
            <a:r>
              <a:rPr lang="en-US" sz="1600" dirty="0">
                <a:latin typeface="Courier"/>
                <a:cs typeface="Courier"/>
              </a:rPr>
              <a:t>, add loss, and rerun commands above</a:t>
            </a:r>
          </a:p>
          <a:p>
            <a:pPr marL="0" indent="0">
              <a:buNone/>
            </a:pPr>
            <a:endParaRPr lang="en-US" sz="1600" dirty="0">
              <a:latin typeface="Courier"/>
              <a:cs typeface="Courier"/>
            </a:endParaRPr>
          </a:p>
          <a:p>
            <a:pPr marL="0" indent="0">
              <a:buNone/>
            </a:pPr>
            <a:endParaRPr lang="en-US" sz="1600" dirty="0">
              <a:latin typeface="Courier"/>
              <a:cs typeface="Courier"/>
            </a:endParaRPr>
          </a:p>
          <a:p>
            <a:pPr marL="0" indent="0">
              <a:buNone/>
            </a:pPr>
            <a:endParaRPr lang="en-US" sz="1600" dirty="0">
              <a:latin typeface="Courier"/>
              <a:cs typeface="Courier"/>
            </a:endParaRPr>
          </a:p>
          <a:p>
            <a:endParaRPr lang="en-US" sz="1600"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39</a:t>
            </a:fld>
            <a:endParaRPr lang="en-US"/>
          </a:p>
        </p:txBody>
      </p:sp>
    </p:spTree>
    <p:extLst>
      <p:ext uri="{BB962C8B-B14F-4D97-AF65-F5344CB8AC3E}">
        <p14:creationId xmlns:p14="http://schemas.microsoft.com/office/powerpoint/2010/main" val="23696141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Where Are The Problems?</a:t>
            </a:r>
          </a:p>
        </p:txBody>
      </p:sp>
      <p:grpSp>
        <p:nvGrpSpPr>
          <p:cNvPr id="4" name="Group 5"/>
          <p:cNvGrpSpPr>
            <a:grpSpLocks/>
          </p:cNvGrpSpPr>
          <p:nvPr/>
        </p:nvGrpSpPr>
        <p:grpSpPr bwMode="auto">
          <a:xfrm>
            <a:off x="3654456" y="2234805"/>
            <a:ext cx="1800225" cy="606028"/>
            <a:chOff x="1134" y="2661"/>
            <a:chExt cx="1134" cy="918"/>
          </a:xfrm>
        </p:grpSpPr>
        <p:sp>
          <p:nvSpPr>
            <p:cNvPr id="5"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7" name="Group 7"/>
            <p:cNvGrpSpPr>
              <a:grpSpLocks/>
            </p:cNvGrpSpPr>
            <p:nvPr/>
          </p:nvGrpSpPr>
          <p:grpSpPr bwMode="auto">
            <a:xfrm>
              <a:off x="1346" y="2838"/>
              <a:ext cx="657" cy="548"/>
              <a:chOff x="200" y="2514"/>
              <a:chExt cx="657" cy="548"/>
            </a:xfrm>
          </p:grpSpPr>
          <p:sp>
            <p:nvSpPr>
              <p:cNvPr id="8"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9"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688"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1"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689"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2"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690"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3"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691"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5"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16" name="Group 16"/>
          <p:cNvGrpSpPr>
            <a:grpSpLocks/>
          </p:cNvGrpSpPr>
          <p:nvPr/>
        </p:nvGrpSpPr>
        <p:grpSpPr bwMode="auto">
          <a:xfrm>
            <a:off x="2012950" y="2832498"/>
            <a:ext cx="1800225" cy="604838"/>
            <a:chOff x="1134" y="2661"/>
            <a:chExt cx="1134" cy="918"/>
          </a:xfrm>
        </p:grpSpPr>
        <p:sp>
          <p:nvSpPr>
            <p:cNvPr id="1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8" name="Group 18"/>
            <p:cNvGrpSpPr>
              <a:grpSpLocks/>
            </p:cNvGrpSpPr>
            <p:nvPr/>
          </p:nvGrpSpPr>
          <p:grpSpPr bwMode="auto">
            <a:xfrm>
              <a:off x="1346" y="2838"/>
              <a:ext cx="657" cy="548"/>
              <a:chOff x="200" y="2514"/>
              <a:chExt cx="657" cy="548"/>
            </a:xfrm>
          </p:grpSpPr>
          <p:sp>
            <p:nvSpPr>
              <p:cNvPr id="19"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0"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692"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1"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693"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3"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694"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4"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695"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5"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6"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27" name="Group 38"/>
          <p:cNvGrpSpPr>
            <a:grpSpLocks/>
          </p:cNvGrpSpPr>
          <p:nvPr/>
        </p:nvGrpSpPr>
        <p:grpSpPr bwMode="auto">
          <a:xfrm>
            <a:off x="390539" y="2234805"/>
            <a:ext cx="1800225" cy="606028"/>
            <a:chOff x="210" y="2451"/>
            <a:chExt cx="1134" cy="918"/>
          </a:xfrm>
        </p:grpSpPr>
        <p:sp>
          <p:nvSpPr>
            <p:cNvPr id="2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9" name="Group 40"/>
            <p:cNvGrpSpPr>
              <a:grpSpLocks/>
            </p:cNvGrpSpPr>
            <p:nvPr/>
          </p:nvGrpSpPr>
          <p:grpSpPr bwMode="auto">
            <a:xfrm>
              <a:off x="422" y="2600"/>
              <a:ext cx="703" cy="576"/>
              <a:chOff x="422" y="2600"/>
              <a:chExt cx="703" cy="576"/>
            </a:xfrm>
          </p:grpSpPr>
          <p:graphicFrame>
            <p:nvGraphicFramePr>
              <p:cNvPr id="3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4696"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3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33" name="Line 44"/>
              <p:cNvSpPr>
                <a:spLocks noChangeShapeType="1"/>
              </p:cNvSpPr>
              <p:nvPr/>
            </p:nvSpPr>
            <p:spPr bwMode="auto">
              <a:xfrm rot="5400000" flipV="1">
                <a:off x="564" y="2833"/>
                <a:ext cx="379" cy="16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3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4697"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3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4698"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3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38" name="Text Box 61"/>
          <p:cNvSpPr txBox="1">
            <a:spLocks noChangeArrowheads="1"/>
          </p:cNvSpPr>
          <p:nvPr/>
        </p:nvSpPr>
        <p:spPr bwMode="auto">
          <a:xfrm>
            <a:off x="533400" y="1600200"/>
            <a:ext cx="91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Source</a:t>
            </a:r>
          </a:p>
          <a:p>
            <a:pPr algn="ctr" eaLnBrk="1" hangingPunct="1"/>
            <a:r>
              <a:rPr lang="en-US" sz="1400">
                <a:latin typeface="+mn-lt"/>
              </a:rPr>
              <a:t>Campus</a:t>
            </a:r>
          </a:p>
        </p:txBody>
      </p:sp>
      <p:sp>
        <p:nvSpPr>
          <p:cNvPr id="39" name="Text Box 62"/>
          <p:cNvSpPr txBox="1">
            <a:spLocks noChangeArrowheads="1"/>
          </p:cNvSpPr>
          <p:nvPr/>
        </p:nvSpPr>
        <p:spPr bwMode="auto">
          <a:xfrm>
            <a:off x="4230946" y="1600200"/>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en-US" sz="1400">
              <a:latin typeface="+mn-lt"/>
            </a:endParaRPr>
          </a:p>
          <a:p>
            <a:pPr algn="ctr" eaLnBrk="1" hangingPunct="1"/>
            <a:r>
              <a:rPr lang="en-US" sz="1400">
                <a:latin typeface="+mn-lt"/>
              </a:rPr>
              <a:t>Backbone</a:t>
            </a:r>
          </a:p>
        </p:txBody>
      </p:sp>
      <p:sp>
        <p:nvSpPr>
          <p:cNvPr id="40" name="Line 65"/>
          <p:cNvSpPr>
            <a:spLocks noChangeShapeType="1"/>
          </p:cNvSpPr>
          <p:nvPr/>
        </p:nvSpPr>
        <p:spPr bwMode="auto">
          <a:xfrm>
            <a:off x="1860550" y="2731309"/>
            <a:ext cx="414338" cy="17978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41" name="Line 67"/>
          <p:cNvSpPr>
            <a:spLocks noChangeShapeType="1"/>
          </p:cNvSpPr>
          <p:nvPr/>
        </p:nvSpPr>
        <p:spPr bwMode="auto">
          <a:xfrm flipH="1">
            <a:off x="3567113" y="2744393"/>
            <a:ext cx="334962" cy="123825"/>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42" name="Text Box 86"/>
          <p:cNvSpPr txBox="1">
            <a:spLocks noChangeArrowheads="1"/>
          </p:cNvSpPr>
          <p:nvPr/>
        </p:nvSpPr>
        <p:spPr bwMode="auto">
          <a:xfrm>
            <a:off x="1885484" y="2271712"/>
            <a:ext cx="100959"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43" name="Text Box 63"/>
          <p:cNvSpPr txBox="1">
            <a:spLocks noChangeArrowheads="1"/>
          </p:cNvSpPr>
          <p:nvPr/>
        </p:nvSpPr>
        <p:spPr bwMode="auto">
          <a:xfrm>
            <a:off x="2486864" y="3657600"/>
            <a:ext cx="60159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NREN</a:t>
            </a:r>
          </a:p>
          <a:p>
            <a:pPr algn="ctr" eaLnBrk="1" hangingPunct="1"/>
            <a:endParaRPr lang="en-US" sz="1400">
              <a:latin typeface="+mn-lt"/>
            </a:endParaRPr>
          </a:p>
        </p:txBody>
      </p:sp>
      <p:sp>
        <p:nvSpPr>
          <p:cNvPr id="44" name="TextBox 72"/>
          <p:cNvSpPr txBox="1">
            <a:spLocks noChangeArrowheads="1"/>
          </p:cNvSpPr>
          <p:nvPr/>
        </p:nvSpPr>
        <p:spPr bwMode="auto">
          <a:xfrm>
            <a:off x="2022475" y="1143000"/>
            <a:ext cx="22288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FF0000"/>
                </a:solidFill>
                <a:latin typeface="+mn-lt"/>
              </a:rPr>
              <a:t>Congested or faulty links between domains</a:t>
            </a:r>
          </a:p>
        </p:txBody>
      </p:sp>
      <p:cxnSp>
        <p:nvCxnSpPr>
          <p:cNvPr id="45" name="Straight Arrow Connector 44"/>
          <p:cNvCxnSpPr>
            <a:stCxn id="44" idx="2"/>
          </p:cNvCxnSpPr>
          <p:nvPr/>
        </p:nvCxnSpPr>
        <p:spPr>
          <a:xfrm>
            <a:off x="3136900" y="1666220"/>
            <a:ext cx="430214" cy="100078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6" name="TextBox 72"/>
          <p:cNvSpPr txBox="1">
            <a:spLocks noChangeArrowheads="1"/>
          </p:cNvSpPr>
          <p:nvPr/>
        </p:nvSpPr>
        <p:spPr bwMode="auto">
          <a:xfrm>
            <a:off x="137191" y="3807619"/>
            <a:ext cx="19907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solidFill>
                  <a:srgbClr val="FF0000"/>
                </a:solidFill>
                <a:latin typeface="+mn-lt"/>
              </a:rPr>
              <a:t>Congested intra- campus links</a:t>
            </a:r>
          </a:p>
        </p:txBody>
      </p:sp>
      <p:cxnSp>
        <p:nvCxnSpPr>
          <p:cNvPr id="47" name="Straight Arrow Connector 46"/>
          <p:cNvCxnSpPr/>
          <p:nvPr/>
        </p:nvCxnSpPr>
        <p:spPr>
          <a:xfrm flipV="1">
            <a:off x="727091" y="3015869"/>
            <a:ext cx="207963" cy="79176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9" name="Text Box 84"/>
          <p:cNvSpPr txBox="1">
            <a:spLocks noChangeArrowheads="1"/>
          </p:cNvSpPr>
          <p:nvPr/>
        </p:nvSpPr>
        <p:spPr bwMode="auto">
          <a:xfrm>
            <a:off x="8560359" y="2213281"/>
            <a:ext cx="128924"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a:latin typeface="+mn-lt"/>
              </a:rPr>
              <a:t>D</a:t>
            </a:r>
          </a:p>
        </p:txBody>
      </p:sp>
      <p:sp>
        <p:nvSpPr>
          <p:cNvPr id="50" name="Text Box 61"/>
          <p:cNvSpPr txBox="1">
            <a:spLocks noChangeArrowheads="1"/>
          </p:cNvSpPr>
          <p:nvPr/>
        </p:nvSpPr>
        <p:spPr bwMode="auto">
          <a:xfrm>
            <a:off x="7660547" y="1796408"/>
            <a:ext cx="10240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a:latin typeface="+mn-lt"/>
              </a:rPr>
              <a:t>Destination</a:t>
            </a:r>
          </a:p>
          <a:p>
            <a:pPr algn="ctr" eaLnBrk="1" hangingPunct="1"/>
            <a:r>
              <a:rPr lang="en-US" sz="1400" dirty="0">
                <a:latin typeface="+mn-lt"/>
              </a:rPr>
              <a:t>Campus</a:t>
            </a:r>
          </a:p>
        </p:txBody>
      </p:sp>
      <p:sp>
        <p:nvSpPr>
          <p:cNvPr id="51" name="TextBox 90"/>
          <p:cNvSpPr txBox="1">
            <a:spLocks noChangeArrowheads="1"/>
          </p:cNvSpPr>
          <p:nvPr/>
        </p:nvSpPr>
        <p:spPr bwMode="auto">
          <a:xfrm>
            <a:off x="5410200" y="1226835"/>
            <a:ext cx="2895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FF0000"/>
                </a:solidFill>
                <a:latin typeface="+mn-lt"/>
              </a:rPr>
              <a:t>Latency dependant problems inside domains with small RTT</a:t>
            </a:r>
          </a:p>
        </p:txBody>
      </p:sp>
      <p:cxnSp>
        <p:nvCxnSpPr>
          <p:cNvPr id="52" name="Straight Arrow Connector 51"/>
          <p:cNvCxnSpPr/>
          <p:nvPr/>
        </p:nvCxnSpPr>
        <p:spPr>
          <a:xfrm>
            <a:off x="6807200" y="1676416"/>
            <a:ext cx="866776" cy="71231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53" name="Group 27"/>
          <p:cNvGrpSpPr>
            <a:grpSpLocks/>
          </p:cNvGrpSpPr>
          <p:nvPr/>
        </p:nvGrpSpPr>
        <p:grpSpPr bwMode="auto">
          <a:xfrm>
            <a:off x="5256244" y="2832498"/>
            <a:ext cx="1800225" cy="604838"/>
            <a:chOff x="1134" y="2661"/>
            <a:chExt cx="1134" cy="918"/>
          </a:xfrm>
        </p:grpSpPr>
        <p:sp>
          <p:nvSpPr>
            <p:cNvPr id="54"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55" name="Group 29"/>
            <p:cNvGrpSpPr>
              <a:grpSpLocks/>
            </p:cNvGrpSpPr>
            <p:nvPr/>
          </p:nvGrpSpPr>
          <p:grpSpPr bwMode="auto">
            <a:xfrm>
              <a:off x="1346" y="2838"/>
              <a:ext cx="657" cy="548"/>
              <a:chOff x="200" y="2514"/>
              <a:chExt cx="657" cy="548"/>
            </a:xfrm>
          </p:grpSpPr>
          <p:sp>
            <p:nvSpPr>
              <p:cNvPr id="56"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57"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4699"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58"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59"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4700"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60"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4701"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61"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4702"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62"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63"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sp>
        <p:nvSpPr>
          <p:cNvPr id="64" name="Text Box 63"/>
          <p:cNvSpPr txBox="1">
            <a:spLocks noChangeArrowheads="1"/>
          </p:cNvSpPr>
          <p:nvPr/>
        </p:nvSpPr>
        <p:spPr bwMode="auto">
          <a:xfrm>
            <a:off x="5602786" y="3714765"/>
            <a:ext cx="8133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Regional</a:t>
            </a:r>
          </a:p>
        </p:txBody>
      </p:sp>
      <p:sp>
        <p:nvSpPr>
          <p:cNvPr id="65" name="Line 66"/>
          <p:cNvSpPr>
            <a:spLocks noChangeShapeType="1"/>
          </p:cNvSpPr>
          <p:nvPr/>
        </p:nvSpPr>
        <p:spPr bwMode="auto">
          <a:xfrm>
            <a:off x="5130810" y="2731309"/>
            <a:ext cx="404813" cy="173831"/>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66" name="Line 68"/>
          <p:cNvSpPr>
            <a:spLocks noChangeShapeType="1"/>
          </p:cNvSpPr>
          <p:nvPr/>
        </p:nvSpPr>
        <p:spPr bwMode="auto">
          <a:xfrm flipH="1">
            <a:off x="6807214" y="2744391"/>
            <a:ext cx="320675" cy="12263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nvGrpSpPr>
          <p:cNvPr id="67" name="Group 38"/>
          <p:cNvGrpSpPr>
            <a:grpSpLocks/>
          </p:cNvGrpSpPr>
          <p:nvPr/>
        </p:nvGrpSpPr>
        <p:grpSpPr bwMode="auto">
          <a:xfrm>
            <a:off x="7129467" y="2388714"/>
            <a:ext cx="1800225" cy="606028"/>
            <a:chOff x="210" y="2451"/>
            <a:chExt cx="1134" cy="918"/>
          </a:xfrm>
        </p:grpSpPr>
        <p:sp>
          <p:nvSpPr>
            <p:cNvPr id="6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69" name="Group 40"/>
            <p:cNvGrpSpPr>
              <a:grpSpLocks/>
            </p:cNvGrpSpPr>
            <p:nvPr/>
          </p:nvGrpSpPr>
          <p:grpSpPr bwMode="auto">
            <a:xfrm>
              <a:off x="422" y="2600"/>
              <a:ext cx="703" cy="576"/>
              <a:chOff x="422" y="2600"/>
              <a:chExt cx="703" cy="576"/>
            </a:xfrm>
          </p:grpSpPr>
          <p:graphicFrame>
            <p:nvGraphicFramePr>
              <p:cNvPr id="7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4703"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7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73" name="Line 44"/>
              <p:cNvSpPr>
                <a:spLocks noChangeShapeType="1"/>
              </p:cNvSpPr>
              <p:nvPr/>
            </p:nvSpPr>
            <p:spPr bwMode="auto">
              <a:xfrm rot="5400000" flipV="1">
                <a:off x="564" y="2833"/>
                <a:ext cx="379" cy="16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7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4704"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7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4705" name="Bitmap Image" r:id="rId22" imgW="9142857" imgH="5238095" progId="">
                      <p:embed/>
                    </p:oleObj>
                  </mc:Choice>
                  <mc:Fallback>
                    <p:oleObj name="Bitmap Image" r:id="rId2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7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3" name="Date Placeholder 2"/>
          <p:cNvSpPr>
            <a:spLocks noGrp="1"/>
          </p:cNvSpPr>
          <p:nvPr>
            <p:ph type="dt" sz="half" idx="10"/>
          </p:nvPr>
        </p:nvSpPr>
        <p:spPr/>
        <p:txBody>
          <a:bodyPr/>
          <a:lstStyle/>
          <a:p>
            <a:r>
              <a:rPr lang="en-US" smtClean="0"/>
              <a:t>6/2/15</a:t>
            </a:r>
            <a:endParaRPr lang="en-US"/>
          </a:p>
        </p:txBody>
      </p:sp>
      <p:sp>
        <p:nvSpPr>
          <p:cNvPr id="48" name="Slide Number Placeholder 47"/>
          <p:cNvSpPr>
            <a:spLocks noGrp="1"/>
          </p:cNvSpPr>
          <p:nvPr>
            <p:ph type="sldNum" sz="quarter" idx="12"/>
          </p:nvPr>
        </p:nvSpPr>
        <p:spPr/>
        <p:txBody>
          <a:bodyPr/>
          <a:lstStyle/>
          <a:p>
            <a:fld id="{318151B9-CF22-1341-A1FA-AF855BA4AD15}" type="slidenum">
              <a:rPr lang="en-US" smtClean="0"/>
              <a:t>4</a:t>
            </a:fld>
            <a:endParaRPr lang="en-US"/>
          </a:p>
        </p:txBody>
      </p:sp>
    </p:spTree>
    <p:extLst>
      <p:ext uri="{BB962C8B-B14F-4D97-AF65-F5344CB8AC3E}">
        <p14:creationId xmlns:p14="http://schemas.microsoft.com/office/powerpoint/2010/main" val="330519099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Throughput </a:t>
            </a:r>
            <a:r>
              <a:rPr lang="en-US" dirty="0"/>
              <a:t>E</a:t>
            </a:r>
            <a:r>
              <a:rPr lang="en-US" dirty="0" smtClean="0"/>
              <a:t>xpectations</a:t>
            </a:r>
            <a:endParaRPr lang="en-US" dirty="0"/>
          </a:p>
        </p:txBody>
      </p:sp>
      <p:sp>
        <p:nvSpPr>
          <p:cNvPr id="7" name="Content Placeholder 6"/>
          <p:cNvSpPr>
            <a:spLocks noGrp="1"/>
          </p:cNvSpPr>
          <p:nvPr>
            <p:ph idx="1"/>
          </p:nvPr>
        </p:nvSpPr>
        <p:spPr/>
        <p:txBody>
          <a:bodyPr>
            <a:normAutofit fontScale="92500" lnSpcReduction="20000"/>
          </a:bodyPr>
          <a:lstStyle/>
          <a:p>
            <a:pPr marL="0" indent="0">
              <a:buNone/>
            </a:pPr>
            <a:r>
              <a:rPr lang="en-US" dirty="0" smtClean="0"/>
              <a:t>Q: What </a:t>
            </a:r>
            <a:r>
              <a:rPr lang="en-US" dirty="0" err="1" smtClean="0"/>
              <a:t>iperf</a:t>
            </a:r>
            <a:r>
              <a:rPr lang="en-US" dirty="0" smtClean="0"/>
              <a:t> through should you expect to see on a uncongested 10Gbps network?</a:t>
            </a:r>
          </a:p>
          <a:p>
            <a:pPr marL="0" indent="0">
              <a:buNone/>
            </a:pPr>
            <a:r>
              <a:rPr lang="en-US" dirty="0" smtClean="0"/>
              <a:t>A:</a:t>
            </a:r>
            <a:r>
              <a:rPr lang="en-US" dirty="0"/>
              <a:t>	</a:t>
            </a:r>
            <a:r>
              <a:rPr lang="en-US" dirty="0" smtClean="0"/>
              <a:t>3 - 9.9 Gbps, depending on</a:t>
            </a:r>
          </a:p>
          <a:p>
            <a:pPr lvl="1"/>
            <a:r>
              <a:rPr lang="en-US" dirty="0" smtClean="0"/>
              <a:t>RTT</a:t>
            </a:r>
          </a:p>
          <a:p>
            <a:pPr lvl="1"/>
            <a:r>
              <a:rPr lang="en-US" dirty="0" smtClean="0"/>
              <a:t>TCP tuning</a:t>
            </a:r>
          </a:p>
          <a:p>
            <a:pPr lvl="1"/>
            <a:r>
              <a:rPr lang="en-US" dirty="0" smtClean="0"/>
              <a:t>CPU core speed, and ratio of sender speed to receiver speed</a:t>
            </a:r>
          </a:p>
          <a:p>
            <a:pPr marL="0" indent="0">
              <a:buNone/>
            </a:pPr>
            <a:r>
              <a:rPr lang="en-US" dirty="0" smtClean="0"/>
              <a:t> </a:t>
            </a: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40</a:t>
            </a:fld>
            <a:endParaRPr lang="en-US"/>
          </a:p>
        </p:txBody>
      </p:sp>
    </p:spTree>
    <p:extLst>
      <p:ext uri="{BB962C8B-B14F-4D97-AF65-F5344CB8AC3E}">
        <p14:creationId xmlns:p14="http://schemas.microsoft.com/office/powerpoint/2010/main" val="303439150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OWAMP</a:t>
            </a:r>
            <a:endParaRPr lang="en-US" dirty="0"/>
          </a:p>
        </p:txBody>
      </p:sp>
      <p:sp>
        <p:nvSpPr>
          <p:cNvPr id="7" name="Content Placeholder 6"/>
          <p:cNvSpPr>
            <a:spLocks noGrp="1"/>
          </p:cNvSpPr>
          <p:nvPr>
            <p:ph idx="1"/>
          </p:nvPr>
        </p:nvSpPr>
        <p:spPr/>
        <p:txBody>
          <a:bodyPr>
            <a:normAutofit fontScale="47500" lnSpcReduction="20000"/>
          </a:bodyPr>
          <a:lstStyle/>
          <a:p>
            <a:r>
              <a:rPr lang="en-US" dirty="0" smtClean="0"/>
              <a:t>OWAMP = One Way Active Measurement Protocol</a:t>
            </a:r>
          </a:p>
          <a:p>
            <a:pPr lvl="1"/>
            <a:r>
              <a:rPr lang="en-US" dirty="0" smtClean="0"/>
              <a:t>E.g. ‘one way ping’</a:t>
            </a:r>
            <a:endParaRPr lang="en-US" dirty="0"/>
          </a:p>
          <a:p>
            <a:r>
              <a:rPr lang="en-US" dirty="0" smtClean="0"/>
              <a:t>Some differences from traditional ping:</a:t>
            </a:r>
          </a:p>
          <a:p>
            <a:pPr lvl="1"/>
            <a:r>
              <a:rPr lang="en-US" dirty="0" smtClean="0"/>
              <a:t>Measure each direction independently (recall that we often see things like congestion occur in one direction and not the other)</a:t>
            </a:r>
          </a:p>
          <a:p>
            <a:pPr lvl="1"/>
            <a:r>
              <a:rPr lang="en-US" dirty="0" smtClean="0"/>
              <a:t>Uses small evenly spaced groupings of UDP (not ICMP) packets</a:t>
            </a:r>
          </a:p>
          <a:p>
            <a:pPr lvl="1"/>
            <a:r>
              <a:rPr lang="en-US" dirty="0" smtClean="0"/>
              <a:t>Ability to ramp up the interval of the stream, size of the packets, number of packets</a:t>
            </a:r>
          </a:p>
          <a:p>
            <a:r>
              <a:rPr lang="en-US" dirty="0" smtClean="0"/>
              <a:t>OWAMP is most useful for detecting packet train abnormalities on an end to end basis</a:t>
            </a:r>
          </a:p>
          <a:p>
            <a:pPr lvl="1"/>
            <a:r>
              <a:rPr lang="en-US" dirty="0" smtClean="0"/>
              <a:t>Loss</a:t>
            </a:r>
          </a:p>
          <a:p>
            <a:pPr lvl="1"/>
            <a:r>
              <a:rPr lang="en-US" dirty="0" smtClean="0"/>
              <a:t>Duplication</a:t>
            </a:r>
          </a:p>
          <a:p>
            <a:pPr lvl="1"/>
            <a:r>
              <a:rPr lang="en-US" dirty="0" smtClean="0"/>
              <a:t>Out of order packets</a:t>
            </a:r>
          </a:p>
          <a:p>
            <a:pPr lvl="1"/>
            <a:r>
              <a:rPr lang="en-US" dirty="0" smtClean="0"/>
              <a:t>Latency on the forward vs. reverse path</a:t>
            </a:r>
          </a:p>
          <a:p>
            <a:pPr lvl="1"/>
            <a:r>
              <a:rPr lang="en-US" dirty="0" smtClean="0"/>
              <a:t>Number of Layer 3 hops</a:t>
            </a:r>
          </a:p>
          <a:p>
            <a:r>
              <a:rPr lang="en-US" dirty="0" smtClean="0"/>
              <a:t>Does require some accurate time via NTP – the perfSONAR toolkit does take care of this for you.  </a:t>
            </a:r>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41</a:t>
            </a:fld>
            <a:endParaRPr lang="en-US"/>
          </a:p>
        </p:txBody>
      </p:sp>
    </p:spTree>
    <p:extLst>
      <p:ext uri="{BB962C8B-B14F-4D97-AF65-F5344CB8AC3E}">
        <p14:creationId xmlns:p14="http://schemas.microsoft.com/office/powerpoint/2010/main" val="15919444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What OWAMP Tells Us</a:t>
            </a:r>
            <a:endParaRPr lang="en-US" dirty="0"/>
          </a:p>
        </p:txBody>
      </p:sp>
      <p:sp>
        <p:nvSpPr>
          <p:cNvPr id="7" name="Content Placeholder 6"/>
          <p:cNvSpPr>
            <a:spLocks noGrp="1"/>
          </p:cNvSpPr>
          <p:nvPr>
            <p:ph idx="1"/>
          </p:nvPr>
        </p:nvSpPr>
        <p:spPr/>
        <p:txBody>
          <a:bodyPr>
            <a:normAutofit fontScale="70000" lnSpcReduction="20000"/>
          </a:bodyPr>
          <a:lstStyle/>
          <a:p>
            <a:r>
              <a:rPr lang="en-US" dirty="0" smtClean="0"/>
              <a:t>OWAMP is very useful in regular testing </a:t>
            </a:r>
          </a:p>
          <a:p>
            <a:pPr lvl="1"/>
            <a:r>
              <a:rPr lang="en-US" dirty="0" smtClean="0"/>
              <a:t>Congestion or queuing often occurs in a single direction </a:t>
            </a:r>
          </a:p>
          <a:p>
            <a:pPr lvl="1"/>
            <a:r>
              <a:rPr lang="en-US" dirty="0" smtClean="0"/>
              <a:t>Packet loss information (and how often/how much occurs over time) is more valuable than throughput</a:t>
            </a:r>
          </a:p>
          <a:p>
            <a:pPr lvl="2"/>
            <a:r>
              <a:rPr lang="en-US" dirty="0" smtClean="0"/>
              <a:t>This gives you a ‘why’ to go with an observation.  </a:t>
            </a:r>
          </a:p>
          <a:p>
            <a:pPr lvl="1"/>
            <a:r>
              <a:rPr lang="en-US" dirty="0" smtClean="0"/>
              <a:t>If your router is going to drop a 50B UDP packet, it is most certainly going to drop a 1500B/9000B TCP packet</a:t>
            </a:r>
          </a:p>
          <a:p>
            <a:r>
              <a:rPr lang="en-US" dirty="0" smtClean="0"/>
              <a:t>Overlaying data</a:t>
            </a:r>
          </a:p>
          <a:p>
            <a:pPr lvl="1"/>
            <a:r>
              <a:rPr lang="en-US" dirty="0" smtClean="0"/>
              <a:t>Compare your throughput results against your OWAMP – do you see patterns?</a:t>
            </a:r>
          </a:p>
          <a:p>
            <a:pPr lvl="1"/>
            <a:r>
              <a:rPr lang="en-US" dirty="0" smtClean="0"/>
              <a:t>Alarm on each, if you are alarming (and we hope you are alarming …)</a:t>
            </a:r>
          </a:p>
          <a:p>
            <a:pPr marL="0" indent="0">
              <a:buNone/>
            </a:pP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42</a:t>
            </a:fld>
            <a:endParaRPr lang="en-US"/>
          </a:p>
        </p:txBody>
      </p:sp>
    </p:spTree>
    <p:extLst>
      <p:ext uri="{BB962C8B-B14F-4D97-AF65-F5344CB8AC3E}">
        <p14:creationId xmlns:p14="http://schemas.microsoft.com/office/powerpoint/2010/main" val="38007557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Exercise: owamp</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err="1">
                <a:latin typeface="Courier"/>
                <a:cs typeface="Courier"/>
              </a:rPr>
              <a:t>sudo</a:t>
            </a:r>
            <a:r>
              <a:rPr lang="en-US" sz="1600" dirty="0">
                <a:latin typeface="Courier"/>
                <a:cs typeface="Courier"/>
              </a:rPr>
              <a:t> </a:t>
            </a:r>
            <a:r>
              <a:rPr lang="en-US" sz="1600" dirty="0" err="1">
                <a:latin typeface="Courier"/>
                <a:cs typeface="Courier"/>
              </a:rPr>
              <a:t>mn</a:t>
            </a:r>
            <a:r>
              <a:rPr lang="en-US" sz="1600" dirty="0">
                <a:latin typeface="Courier"/>
                <a:cs typeface="Courier"/>
              </a:rPr>
              <a:t> --custom ./</a:t>
            </a:r>
            <a:r>
              <a:rPr lang="en-US" sz="1600" dirty="0" err="1">
                <a:latin typeface="Courier"/>
                <a:cs typeface="Courier"/>
              </a:rPr>
              <a:t>mininet-topos</a:t>
            </a:r>
            <a:r>
              <a:rPr lang="en-US" sz="1600" dirty="0">
                <a:latin typeface="Courier"/>
                <a:cs typeface="Courier"/>
              </a:rPr>
              <a:t>/</a:t>
            </a:r>
            <a:r>
              <a:rPr lang="en-US" sz="1600" dirty="0" err="1">
                <a:latin typeface="Courier"/>
                <a:cs typeface="Courier"/>
              </a:rPr>
              <a:t>topo-ps-tutorial.py</a:t>
            </a:r>
            <a:r>
              <a:rPr lang="en-US" sz="1600" dirty="0">
                <a:latin typeface="Courier"/>
                <a:cs typeface="Courier"/>
              </a:rPr>
              <a:t> --</a:t>
            </a:r>
            <a:r>
              <a:rPr lang="en-US" sz="1600" dirty="0" err="1">
                <a:latin typeface="Courier"/>
                <a:cs typeface="Courier"/>
              </a:rPr>
              <a:t>topo</a:t>
            </a:r>
            <a:r>
              <a:rPr lang="en-US" sz="1600" dirty="0">
                <a:latin typeface="Courier"/>
                <a:cs typeface="Courier"/>
              </a:rPr>
              <a:t> </a:t>
            </a:r>
            <a:r>
              <a:rPr lang="en-US" sz="1600" dirty="0" err="1">
                <a:latin typeface="Courier"/>
                <a:cs typeface="Courier"/>
              </a:rPr>
              <a:t>mytopo</a:t>
            </a:r>
            <a:endParaRPr lang="en-US" sz="1600" dirty="0">
              <a:latin typeface="Courier"/>
              <a:cs typeface="Courier"/>
            </a:endParaRPr>
          </a:p>
          <a:p>
            <a:pPr marL="0" indent="0">
              <a:buNone/>
            </a:pPr>
            <a:endParaRPr lang="en-US" sz="1600" dirty="0">
              <a:latin typeface="Courier"/>
              <a:cs typeface="Courier"/>
            </a:endParaRPr>
          </a:p>
          <a:p>
            <a:pPr marL="0" indent="0">
              <a:buNone/>
            </a:pPr>
            <a:r>
              <a:rPr lang="en-US" sz="1600" dirty="0" err="1">
                <a:latin typeface="Courier"/>
                <a:cs typeface="Courier"/>
              </a:rPr>
              <a:t>mininet</a:t>
            </a:r>
            <a:r>
              <a:rPr lang="en-US" sz="1600" dirty="0">
                <a:latin typeface="Courier"/>
                <a:cs typeface="Courier"/>
              </a:rPr>
              <a:t>&gt; </a:t>
            </a:r>
            <a:r>
              <a:rPr lang="en-US" sz="1600" dirty="0"/>
              <a:t>h2 service owamp-server </a:t>
            </a:r>
            <a:r>
              <a:rPr lang="en-US" sz="1600" dirty="0" smtClean="0"/>
              <a:t>restart</a:t>
            </a:r>
            <a:endParaRPr lang="en-US" sz="1600" dirty="0"/>
          </a:p>
          <a:p>
            <a:pPr marL="0" indent="0">
              <a:buNone/>
            </a:pPr>
            <a:r>
              <a:rPr lang="en-US" sz="1600" dirty="0" err="1">
                <a:latin typeface="Courier"/>
                <a:cs typeface="Courier"/>
              </a:rPr>
              <a:t>mininet</a:t>
            </a:r>
            <a:r>
              <a:rPr lang="en-US" sz="1600" dirty="0">
                <a:latin typeface="Courier"/>
                <a:cs typeface="Courier"/>
              </a:rPr>
              <a:t>&gt; </a:t>
            </a:r>
            <a:r>
              <a:rPr lang="en-US" sz="1600" dirty="0"/>
              <a:t>h1 </a:t>
            </a:r>
            <a:r>
              <a:rPr lang="en-US" sz="1600" dirty="0" err="1"/>
              <a:t>owping</a:t>
            </a:r>
            <a:r>
              <a:rPr lang="en-US" sz="1600" dirty="0"/>
              <a:t> h2 </a:t>
            </a:r>
            <a:endParaRPr lang="en-US" sz="1600" dirty="0" smtClean="0"/>
          </a:p>
          <a:p>
            <a:pPr marL="0" indent="0">
              <a:buNone/>
            </a:pPr>
            <a:r>
              <a:rPr lang="en-US" sz="1600" dirty="0" err="1" smtClean="0">
                <a:latin typeface="Courier"/>
                <a:cs typeface="Courier"/>
              </a:rPr>
              <a:t>mininet</a:t>
            </a:r>
            <a:r>
              <a:rPr lang="en-US" sz="1600" dirty="0">
                <a:latin typeface="Courier"/>
                <a:cs typeface="Courier"/>
              </a:rPr>
              <a:t>&gt; </a:t>
            </a:r>
            <a:r>
              <a:rPr lang="en-US" sz="1600" dirty="0"/>
              <a:t>h1 </a:t>
            </a:r>
            <a:r>
              <a:rPr lang="en-US" sz="1600" dirty="0" err="1" smtClean="0"/>
              <a:t>owping</a:t>
            </a:r>
            <a:r>
              <a:rPr lang="en-US" sz="1600" dirty="0" smtClean="0"/>
              <a:t> -</a:t>
            </a:r>
            <a:r>
              <a:rPr lang="en-US" sz="1600" dirty="0"/>
              <a:t>c </a:t>
            </a:r>
            <a:r>
              <a:rPr lang="en-US" sz="1600" dirty="0" smtClean="0"/>
              <a:t>1000 </a:t>
            </a:r>
            <a:r>
              <a:rPr lang="en-US" sz="1600" dirty="0"/>
              <a:t>-</a:t>
            </a:r>
            <a:r>
              <a:rPr lang="en-US" sz="1600" dirty="0" err="1"/>
              <a:t>i</a:t>
            </a:r>
            <a:r>
              <a:rPr lang="en-US" sz="1600" dirty="0"/>
              <a:t> .01 </a:t>
            </a:r>
            <a:r>
              <a:rPr lang="en-US" sz="1600" dirty="0" smtClean="0"/>
              <a:t>h2</a:t>
            </a:r>
          </a:p>
          <a:p>
            <a:pPr marL="0" indent="0">
              <a:buNone/>
            </a:pPr>
            <a:endParaRPr lang="en-US" sz="1600" dirty="0" smtClean="0"/>
          </a:p>
          <a:p>
            <a:pPr marL="0" indent="0">
              <a:buNone/>
            </a:pPr>
            <a:r>
              <a:rPr lang="en-US" sz="1600" dirty="0" err="1">
                <a:latin typeface="Courier"/>
                <a:cs typeface="Courier"/>
              </a:rPr>
              <a:t>mininet</a:t>
            </a:r>
            <a:r>
              <a:rPr lang="en-US" sz="1600" dirty="0">
                <a:latin typeface="Courier"/>
                <a:cs typeface="Courier"/>
              </a:rPr>
              <a:t>&gt; </a:t>
            </a:r>
            <a:r>
              <a:rPr lang="en-US" sz="1600" dirty="0"/>
              <a:t>h2 service </a:t>
            </a:r>
            <a:r>
              <a:rPr lang="en-US" sz="1600" dirty="0" smtClean="0"/>
              <a:t>bwctl-</a:t>
            </a:r>
            <a:r>
              <a:rPr lang="en-US" sz="1600" dirty="0"/>
              <a:t>server </a:t>
            </a:r>
            <a:r>
              <a:rPr lang="en-US" sz="1600" dirty="0" smtClean="0"/>
              <a:t>restart</a:t>
            </a:r>
          </a:p>
          <a:p>
            <a:pPr marL="0" indent="0">
              <a:buNone/>
            </a:pPr>
            <a:r>
              <a:rPr lang="en-US" sz="1600" dirty="0" err="1" smtClean="0">
                <a:latin typeface="Courier"/>
                <a:cs typeface="Courier"/>
              </a:rPr>
              <a:t>mininet</a:t>
            </a:r>
            <a:r>
              <a:rPr lang="en-US" sz="1600" dirty="0" smtClean="0">
                <a:latin typeface="Courier"/>
                <a:cs typeface="Courier"/>
              </a:rPr>
              <a:t>&gt; h1 </a:t>
            </a:r>
            <a:r>
              <a:rPr lang="en-US" sz="1600" dirty="0" err="1" smtClean="0">
                <a:latin typeface="Courier"/>
                <a:cs typeface="Courier"/>
              </a:rPr>
              <a:t>bwping</a:t>
            </a:r>
            <a:r>
              <a:rPr lang="en-US" sz="1600" dirty="0" smtClean="0">
                <a:latin typeface="Courier"/>
                <a:cs typeface="Courier"/>
              </a:rPr>
              <a:t> </a:t>
            </a:r>
            <a:r>
              <a:rPr lang="en-US" sz="1600" dirty="0">
                <a:latin typeface="Courier"/>
                <a:cs typeface="Courier"/>
              </a:rPr>
              <a:t>-T </a:t>
            </a:r>
            <a:r>
              <a:rPr lang="en-US" sz="1600" dirty="0" smtClean="0">
                <a:latin typeface="Courier"/>
                <a:cs typeface="Courier"/>
              </a:rPr>
              <a:t>owamp –c h2 -4</a:t>
            </a:r>
            <a:endParaRPr lang="en-US" sz="1600" dirty="0" smtClean="0"/>
          </a:p>
          <a:p>
            <a:pPr marL="0" indent="0">
              <a:buNone/>
            </a:pPr>
            <a:r>
              <a:rPr lang="en-US" sz="1600" dirty="0" err="1" smtClean="0">
                <a:latin typeface="Courier"/>
                <a:cs typeface="Courier"/>
              </a:rPr>
              <a:t>mininet</a:t>
            </a:r>
            <a:r>
              <a:rPr lang="en-US" sz="1600" dirty="0">
                <a:latin typeface="Courier"/>
                <a:cs typeface="Courier"/>
              </a:rPr>
              <a:t>&gt; exit</a:t>
            </a:r>
          </a:p>
          <a:p>
            <a:pPr marL="0" indent="0">
              <a:buNone/>
            </a:pPr>
            <a:endParaRPr lang="en-US" sz="1600" dirty="0">
              <a:latin typeface="Courier"/>
              <a:cs typeface="Courier"/>
            </a:endParaRPr>
          </a:p>
          <a:p>
            <a:pPr marL="0" indent="0">
              <a:buNone/>
            </a:pPr>
            <a:r>
              <a:rPr lang="en-US" sz="1600" dirty="0">
                <a:latin typeface="Courier"/>
                <a:cs typeface="Courier"/>
              </a:rPr>
              <a:t>Edit </a:t>
            </a:r>
            <a:r>
              <a:rPr lang="en-US" sz="1600" dirty="0" err="1">
                <a:latin typeface="Courier"/>
                <a:cs typeface="Courier"/>
              </a:rPr>
              <a:t>topo-ps-tutorial.py</a:t>
            </a:r>
            <a:r>
              <a:rPr lang="en-US" sz="1600" dirty="0">
                <a:latin typeface="Courier"/>
                <a:cs typeface="Courier"/>
              </a:rPr>
              <a:t>, add loss, and rerun commands above</a:t>
            </a:r>
          </a:p>
          <a:p>
            <a:pPr marL="0" indent="0">
              <a:buNone/>
            </a:pPr>
            <a:endParaRPr lang="en-US" sz="1600" dirty="0">
              <a:latin typeface="Courier"/>
              <a:cs typeface="Courier"/>
            </a:endParaRPr>
          </a:p>
          <a:p>
            <a:pPr marL="0" indent="0">
              <a:buNone/>
            </a:pPr>
            <a:endParaRPr lang="en-US" sz="1600" dirty="0">
              <a:latin typeface="Courier"/>
              <a:cs typeface="Courier"/>
            </a:endParaRPr>
          </a:p>
          <a:p>
            <a:pPr marL="0" indent="0">
              <a:buNone/>
            </a:pPr>
            <a:endParaRPr lang="en-US" sz="1600" dirty="0">
              <a:latin typeface="Courier"/>
              <a:cs typeface="Courier"/>
            </a:endParaRPr>
          </a:p>
          <a:p>
            <a:endParaRPr lang="en-US" sz="1600" dirty="0"/>
          </a:p>
          <a:p>
            <a:endParaRPr lang="en-US" sz="1600" dirty="0"/>
          </a:p>
          <a:p>
            <a:endParaRPr lang="en-US" sz="1600"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43</a:t>
            </a:fld>
            <a:endParaRPr lang="en-US"/>
          </a:p>
        </p:txBody>
      </p:sp>
    </p:spTree>
    <p:extLst>
      <p:ext uri="{BB962C8B-B14F-4D97-AF65-F5344CB8AC3E}">
        <p14:creationId xmlns:p14="http://schemas.microsoft.com/office/powerpoint/2010/main" val="14933527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bwctl + </a:t>
            </a:r>
            <a:r>
              <a:rPr lang="en-US" dirty="0" err="1" smtClean="0"/>
              <a:t>tracepath</a:t>
            </a:r>
            <a:endParaRPr lang="en-US" dirty="0"/>
          </a:p>
        </p:txBody>
      </p:sp>
      <p:sp>
        <p:nvSpPr>
          <p:cNvPr id="3" name="Content Placeholder 2"/>
          <p:cNvSpPr>
            <a:spLocks noGrp="1"/>
          </p:cNvSpPr>
          <p:nvPr>
            <p:ph idx="1"/>
          </p:nvPr>
        </p:nvSpPr>
        <p:spPr/>
        <p:txBody>
          <a:bodyPr/>
          <a:lstStyle/>
          <a:p>
            <a:r>
              <a:rPr lang="en-US" dirty="0" smtClean="0"/>
              <a:t>Using bwctl run </a:t>
            </a:r>
            <a:r>
              <a:rPr lang="en-US" dirty="0" err="1" smtClean="0"/>
              <a:t>tracepath</a:t>
            </a:r>
            <a:r>
              <a:rPr lang="en-US" dirty="0" smtClean="0"/>
              <a:t> very useful to see MTU and asymmetric routing issues</a:t>
            </a:r>
            <a:endParaRPr lang="en-US"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44</a:t>
            </a:fld>
            <a:endParaRPr lang="en-US"/>
          </a:p>
        </p:txBody>
      </p:sp>
    </p:spTree>
    <p:extLst>
      <p:ext uri="{BB962C8B-B14F-4D97-AF65-F5344CB8AC3E}">
        <p14:creationId xmlns:p14="http://schemas.microsoft.com/office/powerpoint/2010/main" val="124431398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3200" dirty="0" smtClean="0"/>
              <a:t>BWCTL (</a:t>
            </a:r>
            <a:r>
              <a:rPr lang="en-US" sz="3200" dirty="0" err="1" smtClean="0"/>
              <a:t>Tracepath</a:t>
            </a:r>
            <a:r>
              <a:rPr lang="en-US" sz="3200" dirty="0" smtClean="0"/>
              <a:t> with MTU mismatch)</a:t>
            </a:r>
            <a:endParaRPr lang="en-US" sz="3200" dirty="0"/>
          </a:p>
        </p:txBody>
      </p:sp>
      <p:sp>
        <p:nvSpPr>
          <p:cNvPr id="3" name="Content Placeholder 2"/>
          <p:cNvSpPr>
            <a:spLocks noGrp="1"/>
          </p:cNvSpPr>
          <p:nvPr>
            <p:ph idx="1"/>
          </p:nvPr>
        </p:nvSpPr>
        <p:spPr/>
        <p:txBody>
          <a:bodyPr>
            <a:noAutofit/>
          </a:bodyPr>
          <a:lstStyle/>
          <a:p>
            <a:pPr marL="0" indent="0">
              <a:buNone/>
            </a:pPr>
            <a:r>
              <a:rPr lang="en-US" sz="1200" b="1" dirty="0" smtClean="0"/>
              <a:t>&gt; </a:t>
            </a:r>
            <a:r>
              <a:rPr lang="en-US" sz="1200" b="1" dirty="0" err="1" smtClean="0"/>
              <a:t>bwtraceroute</a:t>
            </a:r>
            <a:r>
              <a:rPr lang="en-US" sz="1200" b="1" dirty="0" smtClean="0"/>
              <a:t> </a:t>
            </a:r>
            <a:r>
              <a:rPr lang="en-US" sz="1200" b="1" dirty="0"/>
              <a:t>-</a:t>
            </a:r>
            <a:r>
              <a:rPr lang="en-US" sz="1200" b="1" dirty="0">
                <a:solidFill>
                  <a:srgbClr val="FF0000"/>
                </a:solidFill>
              </a:rPr>
              <a:t>T </a:t>
            </a:r>
            <a:r>
              <a:rPr lang="en-US" sz="1200" b="1" dirty="0" err="1">
                <a:solidFill>
                  <a:srgbClr val="FF0000"/>
                </a:solidFill>
              </a:rPr>
              <a:t>tracepath</a:t>
            </a:r>
            <a:r>
              <a:rPr lang="en-US" sz="1200" b="1" dirty="0">
                <a:solidFill>
                  <a:srgbClr val="FF0000"/>
                </a:solidFill>
              </a:rPr>
              <a:t> </a:t>
            </a:r>
            <a:r>
              <a:rPr lang="en-US" sz="1200" b="1" dirty="0"/>
              <a:t>-c </a:t>
            </a:r>
            <a:r>
              <a:rPr lang="en-US" sz="1200" b="1" dirty="0" err="1"/>
              <a:t>nettest.lbl.gov</a:t>
            </a:r>
            <a:r>
              <a:rPr lang="en-US" sz="1200" b="1" dirty="0"/>
              <a:t> -s anl-pt1.es.net</a:t>
            </a:r>
          </a:p>
          <a:p>
            <a:pPr marL="0" indent="0">
              <a:buNone/>
            </a:pPr>
            <a:r>
              <a:rPr lang="en-US" sz="1200" b="1" dirty="0" err="1"/>
              <a:t>bwtraceroute</a:t>
            </a:r>
            <a:r>
              <a:rPr lang="en-US" sz="1200" b="1" dirty="0"/>
              <a:t>: Using tool: </a:t>
            </a:r>
            <a:r>
              <a:rPr lang="en-US" sz="1200" b="1" dirty="0" err="1"/>
              <a:t>tracepath</a:t>
            </a:r>
            <a:endParaRPr lang="en-US" sz="1200" b="1" dirty="0"/>
          </a:p>
          <a:p>
            <a:pPr marL="0" indent="0">
              <a:buNone/>
            </a:pPr>
            <a:endParaRPr lang="sk-SK" sz="1200" b="1" dirty="0" smtClean="0"/>
          </a:p>
          <a:p>
            <a:pPr marL="0" indent="0">
              <a:buNone/>
            </a:pPr>
            <a:r>
              <a:rPr lang="sk-SK" sz="1200" b="1" dirty="0" smtClean="0"/>
              <a:t>1</a:t>
            </a:r>
            <a:r>
              <a:rPr lang="sk-SK" sz="1200" b="1" dirty="0"/>
              <a:t>?: [LOCALHOST]     </a:t>
            </a:r>
            <a:r>
              <a:rPr lang="sk-SK" sz="1200" b="1" dirty="0">
                <a:solidFill>
                  <a:srgbClr val="FF0000"/>
                </a:solidFill>
              </a:rPr>
              <a:t>pmtu 9000</a:t>
            </a:r>
          </a:p>
          <a:p>
            <a:pPr marL="0" indent="0">
              <a:buNone/>
            </a:pPr>
            <a:r>
              <a:rPr lang="sv-SE" sz="1200" b="1" dirty="0"/>
              <a:t> 1:  anlmr2-anlpt1.es.net (198.124.252.118)                 0.249ms </a:t>
            </a:r>
            <a:r>
              <a:rPr lang="sv-SE" sz="1200" b="1" dirty="0" err="1"/>
              <a:t>asymm</a:t>
            </a:r>
            <a:r>
              <a:rPr lang="sv-SE" sz="1200" b="1" dirty="0"/>
              <a:t>  2 </a:t>
            </a:r>
          </a:p>
          <a:p>
            <a:pPr marL="0" indent="0">
              <a:buNone/>
            </a:pPr>
            <a:r>
              <a:rPr lang="sv-SE" sz="1200" b="1" dirty="0"/>
              <a:t> 1:  anlmr2-anlpt1.es.net (198.124.252.118)                 0.197ms </a:t>
            </a:r>
            <a:r>
              <a:rPr lang="sv-SE" sz="1200" b="1" dirty="0" err="1"/>
              <a:t>asymm</a:t>
            </a:r>
            <a:r>
              <a:rPr lang="sv-SE" sz="1200" b="1" dirty="0"/>
              <a:t>  2 </a:t>
            </a:r>
          </a:p>
          <a:p>
            <a:pPr marL="0" indent="0">
              <a:buNone/>
            </a:pPr>
            <a:r>
              <a:rPr lang="en-US" sz="1200" b="1" dirty="0"/>
              <a:t> 2:  no reply</a:t>
            </a:r>
          </a:p>
          <a:p>
            <a:pPr marL="0" indent="0">
              <a:buNone/>
            </a:pPr>
            <a:r>
              <a:rPr lang="nl-NL" sz="1200" b="1" dirty="0"/>
              <a:t> 3:  kanscr5-ip-a-chiccr5.es.net (134.55.43.82)            13.816ms </a:t>
            </a:r>
          </a:p>
          <a:p>
            <a:pPr marL="0" indent="0">
              <a:buNone/>
            </a:pPr>
            <a:r>
              <a:rPr lang="sk-SK" sz="1200" b="1" dirty="0"/>
              <a:t> 4:  denvcr5-ip-a-kanscr5.es.net (134.55.49.57)            24.379ms </a:t>
            </a:r>
          </a:p>
          <a:p>
            <a:pPr marL="0" indent="0">
              <a:buNone/>
            </a:pPr>
            <a:r>
              <a:rPr lang="sk-SK" sz="1200" b="1" dirty="0"/>
              <a:t> 5:  sacrcr5-ip-a-denvcr5.es.net (134.55.50.201)           45.298ms </a:t>
            </a:r>
          </a:p>
          <a:p>
            <a:pPr marL="0" indent="0">
              <a:buNone/>
            </a:pPr>
            <a:r>
              <a:rPr lang="ro-RO" sz="1200" b="1" dirty="0"/>
              <a:t> 6:  sunncr5-ip-a-sacrcr5.es.net (134.55.40.6)             47.890ms </a:t>
            </a:r>
          </a:p>
          <a:p>
            <a:pPr marL="0" indent="0">
              <a:buNone/>
            </a:pPr>
            <a:r>
              <a:rPr lang="hr-HR" sz="1200" b="1" dirty="0"/>
              <a:t> 7:  et-3-0-0-1411.er1-n1.lbl.gov (198.129.78.22)          50.093ms </a:t>
            </a:r>
          </a:p>
          <a:p>
            <a:pPr marL="0" indent="0">
              <a:buNone/>
            </a:pPr>
            <a:r>
              <a:rPr lang="hr-HR" sz="1200" b="1" dirty="0"/>
              <a:t> 8:  t5-4.ir1-n1.lbl.gov (131.243.244.131)                 50.772ms </a:t>
            </a:r>
          </a:p>
          <a:p>
            <a:pPr marL="0" indent="0">
              <a:buNone/>
            </a:pPr>
            <a:r>
              <a:rPr lang="hr-HR" sz="1200" b="1" dirty="0"/>
              <a:t> 9:  t5-4.ir1-n1.lbl.gov (131.243.244.131)                 52.669ms </a:t>
            </a:r>
            <a:r>
              <a:rPr lang="hr-HR" sz="1200" b="1" dirty="0">
                <a:solidFill>
                  <a:srgbClr val="FF0000"/>
                </a:solidFill>
              </a:rPr>
              <a:t>pmtu 1500</a:t>
            </a:r>
          </a:p>
          <a:p>
            <a:pPr marL="0" indent="0">
              <a:buNone/>
            </a:pPr>
            <a:r>
              <a:rPr lang="en-US" sz="1200" b="1" dirty="0"/>
              <a:t> 9:  </a:t>
            </a:r>
            <a:r>
              <a:rPr lang="en-US" sz="1200" b="1" dirty="0" err="1"/>
              <a:t>nettest.lbl.gov</a:t>
            </a:r>
            <a:r>
              <a:rPr lang="en-US" sz="1200" b="1" dirty="0"/>
              <a:t> (131.243.24.11)                       49.239ms reached</a:t>
            </a:r>
          </a:p>
          <a:p>
            <a:pPr marL="0" indent="0">
              <a:buNone/>
            </a:pPr>
            <a:r>
              <a:rPr lang="en-US" sz="1200" b="1" dirty="0"/>
              <a:t>     Resume: </a:t>
            </a:r>
            <a:r>
              <a:rPr lang="en-US" sz="1200" b="1" dirty="0" err="1"/>
              <a:t>pmtu</a:t>
            </a:r>
            <a:r>
              <a:rPr lang="en-US" sz="1200" b="1" dirty="0"/>
              <a:t> 1500 hops 9 back 56 </a:t>
            </a:r>
          </a:p>
          <a:p>
            <a:pPr marL="0" indent="0">
              <a:buNone/>
            </a:pPr>
            <a:endParaRPr lang="en-US" sz="1200" b="1" dirty="0">
              <a:latin typeface="Courier"/>
              <a:cs typeface="Courier"/>
            </a:endParaRP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45</a:t>
            </a:fld>
            <a:endParaRPr lang="en-US"/>
          </a:p>
        </p:txBody>
      </p:sp>
    </p:spTree>
    <p:extLst>
      <p:ext uri="{BB962C8B-B14F-4D97-AF65-F5344CB8AC3E}">
        <p14:creationId xmlns:p14="http://schemas.microsoft.com/office/powerpoint/2010/main" val="310722797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Exercise: </a:t>
            </a:r>
            <a:r>
              <a:rPr lang="en-US" dirty="0" err="1" smtClean="0"/>
              <a:t>bwtraceroute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cs typeface="Courier"/>
              </a:rPr>
              <a:t>Note: don</a:t>
            </a:r>
            <a:r>
              <a:rPr lang="fr-FR" sz="2400" dirty="0" smtClean="0">
                <a:cs typeface="Courier"/>
              </a:rPr>
              <a:t>’</a:t>
            </a:r>
            <a:r>
              <a:rPr lang="en-US" sz="2400" dirty="0" smtClean="0">
                <a:cs typeface="Courier"/>
              </a:rPr>
              <a:t>t need </a:t>
            </a:r>
            <a:r>
              <a:rPr lang="en-US" sz="2400" dirty="0" err="1" smtClean="0">
                <a:cs typeface="Courier"/>
              </a:rPr>
              <a:t>mininet</a:t>
            </a:r>
            <a:r>
              <a:rPr lang="en-US" sz="2400" dirty="0" smtClean="0">
                <a:cs typeface="Courier"/>
              </a:rPr>
              <a:t> for these, can run directly on the VM:</a:t>
            </a:r>
            <a:endParaRPr lang="en-US" sz="2400" dirty="0">
              <a:cs typeface="Courier"/>
            </a:endParaRPr>
          </a:p>
          <a:p>
            <a:pPr marL="0" indent="0">
              <a:buNone/>
            </a:pPr>
            <a:endParaRPr lang="en-US" sz="2000" dirty="0" smtClean="0">
              <a:latin typeface="Courier"/>
              <a:cs typeface="Courier"/>
            </a:endParaRPr>
          </a:p>
          <a:p>
            <a:pPr marL="0" indent="0">
              <a:buNone/>
            </a:pPr>
            <a:r>
              <a:rPr lang="en-US" sz="2000" dirty="0" smtClean="0"/>
              <a:t>&gt; </a:t>
            </a:r>
            <a:r>
              <a:rPr lang="en-US" sz="2000" dirty="0" err="1" smtClean="0"/>
              <a:t>bwtraceroute</a:t>
            </a:r>
            <a:r>
              <a:rPr lang="en-US" sz="2000" dirty="0" smtClean="0"/>
              <a:t> </a:t>
            </a:r>
            <a:r>
              <a:rPr lang="en-US" sz="2000" dirty="0"/>
              <a:t>-T </a:t>
            </a:r>
            <a:r>
              <a:rPr lang="en-US" sz="2000" dirty="0" err="1" smtClean="0"/>
              <a:t>tracepath</a:t>
            </a:r>
            <a:r>
              <a:rPr lang="en-US" sz="2000" dirty="0" smtClean="0"/>
              <a:t> -</a:t>
            </a:r>
            <a:r>
              <a:rPr lang="en-US" sz="2000" dirty="0"/>
              <a:t>c amst-pt1.es.net </a:t>
            </a:r>
            <a:r>
              <a:rPr lang="en-US" sz="2000" dirty="0" smtClean="0"/>
              <a:t>\</a:t>
            </a:r>
          </a:p>
          <a:p>
            <a:pPr marL="0" indent="0">
              <a:buNone/>
            </a:pPr>
            <a:r>
              <a:rPr lang="en-US" sz="2000" dirty="0"/>
              <a:t>	</a:t>
            </a:r>
            <a:r>
              <a:rPr lang="en-US" sz="2000" dirty="0" smtClean="0"/>
              <a:t>			-</a:t>
            </a:r>
            <a:r>
              <a:rPr lang="en-US" sz="2000" dirty="0"/>
              <a:t>s psmp-gn-bw-02-fra-</a:t>
            </a:r>
            <a:r>
              <a:rPr lang="en-US" sz="2000" dirty="0" smtClean="0"/>
              <a:t>de.geant.net</a:t>
            </a:r>
            <a:endParaRPr lang="en-US" sz="2000" dirty="0">
              <a:latin typeface="Courier"/>
              <a:cs typeface="Courier"/>
            </a:endParaRPr>
          </a:p>
          <a:p>
            <a:pPr marL="0" indent="0">
              <a:buNone/>
            </a:pPr>
            <a:endParaRPr lang="en-US" sz="2000" dirty="0" smtClean="0">
              <a:cs typeface="Courier"/>
            </a:endParaRPr>
          </a:p>
          <a:p>
            <a:pPr marL="0" indent="0">
              <a:buNone/>
            </a:pPr>
            <a:r>
              <a:rPr lang="en-US" sz="2000" dirty="0" smtClean="0">
                <a:cs typeface="Courier"/>
              </a:rPr>
              <a:t>Test reverse direction:</a:t>
            </a:r>
            <a:endParaRPr lang="en-US" sz="2000" dirty="0">
              <a:cs typeface="Courier"/>
            </a:endParaRPr>
          </a:p>
          <a:p>
            <a:pPr marL="0" indent="0">
              <a:buNone/>
            </a:pPr>
            <a:r>
              <a:rPr lang="en-US" sz="2000" dirty="0"/>
              <a:t>&gt; </a:t>
            </a:r>
            <a:r>
              <a:rPr lang="en-US" sz="2000" dirty="0" err="1"/>
              <a:t>bwtraceroute</a:t>
            </a:r>
            <a:r>
              <a:rPr lang="en-US" sz="2000" dirty="0"/>
              <a:t> -T </a:t>
            </a:r>
            <a:r>
              <a:rPr lang="en-US" sz="2000" dirty="0" err="1"/>
              <a:t>tracepath</a:t>
            </a:r>
            <a:r>
              <a:rPr lang="en-US" sz="2000" dirty="0"/>
              <a:t> </a:t>
            </a:r>
            <a:r>
              <a:rPr lang="en-US" sz="2000" dirty="0" smtClean="0"/>
              <a:t>-s </a:t>
            </a:r>
            <a:r>
              <a:rPr lang="en-US" sz="2000" dirty="0"/>
              <a:t>amst-pt1.es.net \</a:t>
            </a:r>
          </a:p>
          <a:p>
            <a:pPr marL="0" indent="0">
              <a:buNone/>
            </a:pPr>
            <a:r>
              <a:rPr lang="en-US" sz="2000" dirty="0"/>
              <a:t>				</a:t>
            </a:r>
            <a:r>
              <a:rPr lang="en-US" sz="2000" dirty="0" smtClean="0"/>
              <a:t>-c </a:t>
            </a:r>
            <a:r>
              <a:rPr lang="en-US" sz="2000" dirty="0"/>
              <a:t>psmp-gn-bw-02-fra-de.geant.net</a:t>
            </a:r>
            <a:endParaRPr lang="en-US" sz="2000" dirty="0">
              <a:latin typeface="Courier"/>
              <a:cs typeface="Courier"/>
            </a:endParaRPr>
          </a:p>
          <a:p>
            <a:pPr marL="0" indent="0">
              <a:buNone/>
            </a:pPr>
            <a:endParaRPr lang="en-US" sz="2000" dirty="0">
              <a:latin typeface="Courier"/>
              <a:cs typeface="Courier"/>
            </a:endParaRPr>
          </a:p>
          <a:p>
            <a:pPr marL="0" indent="0">
              <a:buNone/>
            </a:pPr>
            <a:endParaRPr lang="en-US" sz="2000" dirty="0">
              <a:latin typeface="Courier"/>
              <a:cs typeface="Courier"/>
            </a:endParaRPr>
          </a:p>
          <a:p>
            <a:endParaRPr lang="en-US" sz="2000" dirty="0"/>
          </a:p>
          <a:p>
            <a:endParaRPr lang="en-US" sz="2000" dirty="0"/>
          </a:p>
          <a:p>
            <a:endParaRPr lang="en-US" sz="2000"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46</a:t>
            </a:fld>
            <a:endParaRPr lang="en-US"/>
          </a:p>
        </p:txBody>
      </p:sp>
    </p:spTree>
    <p:extLst>
      <p:ext uri="{BB962C8B-B14F-4D97-AF65-F5344CB8AC3E}">
        <p14:creationId xmlns:p14="http://schemas.microsoft.com/office/powerpoint/2010/main" val="32750665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0090"/>
            <a:ext cx="7772400" cy="1257226"/>
          </a:xfrm>
        </p:spPr>
        <p:txBody>
          <a:bodyPr>
            <a:noAutofit/>
          </a:bodyPr>
          <a:lstStyle/>
          <a:p>
            <a:r>
              <a:rPr lang="en-US" sz="3200" dirty="0" smtClean="0"/>
              <a:t>Part3 : </a:t>
            </a:r>
            <a:r>
              <a:rPr lang="en-US" sz="3200" dirty="0" err="1" smtClean="0"/>
              <a:t>perfSONAR</a:t>
            </a:r>
            <a:r>
              <a:rPr lang="en-US" sz="3200" dirty="0" smtClean="0"/>
              <a:t> Measurement Tools </a:t>
            </a:r>
            <a:br>
              <a:rPr lang="en-US" sz="3200" dirty="0" smtClean="0"/>
            </a:br>
            <a:r>
              <a:rPr lang="en-US" sz="3200" dirty="0" smtClean="0"/>
              <a:t>Hands-On-Session between VMs</a:t>
            </a:r>
            <a:endParaRPr lang="en-US" sz="3200" dirty="0"/>
          </a:p>
        </p:txBody>
      </p:sp>
      <p:sp>
        <p:nvSpPr>
          <p:cNvPr id="3" name="Subtitle 2"/>
          <p:cNvSpPr>
            <a:spLocks noGrp="1"/>
          </p:cNvSpPr>
          <p:nvPr>
            <p:ph type="subTitle" idx="1"/>
          </p:nvPr>
        </p:nvSpPr>
        <p:spPr/>
        <p:txBody>
          <a:bodyPr>
            <a:normAutofit fontScale="47500" lnSpcReduction="20000"/>
          </a:bodyPr>
          <a:lstStyle/>
          <a:p>
            <a:pPr algn="r"/>
            <a:r>
              <a:rPr lang="en-US" dirty="0" smtClean="0"/>
              <a:t> GEANT Advanced </a:t>
            </a:r>
            <a:r>
              <a:rPr lang="en-US" dirty="0" err="1" smtClean="0"/>
              <a:t>eduPERT</a:t>
            </a:r>
            <a:r>
              <a:rPr lang="en-US" dirty="0" smtClean="0"/>
              <a:t> Training @ TNC 2015</a:t>
            </a:r>
          </a:p>
          <a:p>
            <a:pPr algn="r"/>
            <a:r>
              <a:rPr lang="en-US" dirty="0" smtClean="0"/>
              <a:t>Antoine </a:t>
            </a:r>
            <a:r>
              <a:rPr lang="en-US" dirty="0" err="1" smtClean="0"/>
              <a:t>Delvaux</a:t>
            </a:r>
            <a:r>
              <a:rPr lang="en-US" dirty="0"/>
              <a:t>, </a:t>
            </a:r>
            <a:r>
              <a:rPr lang="en-US" dirty="0" err="1"/>
              <a:t>adelvaux@man.poznan.pl</a:t>
            </a:r>
            <a:r>
              <a:rPr lang="en-US" dirty="0"/>
              <a:t/>
            </a:r>
            <a:br>
              <a:rPr lang="en-US" dirty="0"/>
            </a:br>
            <a:r>
              <a:rPr lang="en-US" dirty="0" smtClean="0"/>
              <a:t>Robert Stoy, </a:t>
            </a:r>
            <a:r>
              <a:rPr lang="en-US" dirty="0" err="1" smtClean="0"/>
              <a:t>stoy@dfn.de</a:t>
            </a:r>
            <a:endParaRPr lang="en-US" dirty="0" smtClean="0"/>
          </a:p>
          <a:p>
            <a:pPr algn="r"/>
            <a:endParaRPr lang="en-US" dirty="0" smtClean="0"/>
          </a:p>
          <a:p>
            <a:pPr algn="r"/>
            <a:r>
              <a:rPr lang="en-US" dirty="0" smtClean="0"/>
              <a:t>18.06.2015</a:t>
            </a:r>
          </a:p>
          <a:p>
            <a:pPr algn="r"/>
            <a:endParaRPr lang="en-US" dirty="0"/>
          </a:p>
        </p:txBody>
      </p:sp>
    </p:spTree>
    <p:extLst>
      <p:ext uri="{BB962C8B-B14F-4D97-AF65-F5344CB8AC3E}">
        <p14:creationId xmlns:p14="http://schemas.microsoft.com/office/powerpoint/2010/main" val="84231373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16267-7E8E-1A44-9AC2-A6932219FE06}" type="datetime4">
              <a:rPr lang="en-US" smtClean="0"/>
              <a:t>June 17, 2015</a:t>
            </a:fld>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48</a:t>
            </a:fld>
            <a:endParaRPr lang="en-US"/>
          </a:p>
        </p:txBody>
      </p:sp>
      <p:grpSp>
        <p:nvGrpSpPr>
          <p:cNvPr id="7" name="Gruppierung 6"/>
          <p:cNvGrpSpPr/>
          <p:nvPr/>
        </p:nvGrpSpPr>
        <p:grpSpPr>
          <a:xfrm>
            <a:off x="1438310" y="872227"/>
            <a:ext cx="6046221" cy="1763370"/>
            <a:chOff x="1584791" y="1210551"/>
            <a:chExt cx="6046221" cy="2351160"/>
          </a:xfrm>
        </p:grpSpPr>
        <p:pic>
          <p:nvPicPr>
            <p:cNvPr id="8" name="Bild 116"/>
            <p:cNvPicPr>
              <a:picLocks noChangeAspect="1"/>
            </p:cNvPicPr>
            <p:nvPr/>
          </p:nvPicPr>
          <p:blipFill>
            <a:blip r:embed="rId2" cstate="print"/>
            <a:stretch>
              <a:fillRect/>
            </a:stretch>
          </p:blipFill>
          <p:spPr>
            <a:xfrm flipH="1">
              <a:off x="1719546" y="1210551"/>
              <a:ext cx="1131776" cy="1071010"/>
            </a:xfrm>
            <a:prstGeom prst="rect">
              <a:avLst/>
            </a:prstGeom>
            <a:effectLst/>
          </p:spPr>
        </p:pic>
        <p:sp>
          <p:nvSpPr>
            <p:cNvPr id="9" name="Oval 8"/>
            <p:cNvSpPr/>
            <p:nvPr/>
          </p:nvSpPr>
          <p:spPr>
            <a:xfrm>
              <a:off x="1584791" y="2401688"/>
              <a:ext cx="1266531" cy="1160023"/>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VM</a:t>
              </a:r>
              <a:br>
                <a:rPr lang="de-DE" sz="1600" dirty="0" smtClean="0">
                  <a:solidFill>
                    <a:srgbClr val="000000"/>
                  </a:solidFill>
                </a:rPr>
              </a:br>
              <a:r>
                <a:rPr lang="de-DE" sz="1600" dirty="0" err="1" smtClean="0">
                  <a:solidFill>
                    <a:srgbClr val="000000"/>
                  </a:solidFill>
                </a:rPr>
                <a:t>pertX</a:t>
              </a:r>
              <a:endParaRPr lang="de-DE" sz="1600" dirty="0">
                <a:solidFill>
                  <a:srgbClr val="000000"/>
                </a:solidFill>
              </a:endParaRPr>
            </a:p>
          </p:txBody>
        </p:sp>
        <p:cxnSp>
          <p:nvCxnSpPr>
            <p:cNvPr id="14" name="Gerade Verbindung 13"/>
            <p:cNvCxnSpPr>
              <a:stCxn id="9" idx="6"/>
              <a:endCxn id="38" idx="2"/>
            </p:cNvCxnSpPr>
            <p:nvPr/>
          </p:nvCxnSpPr>
          <p:spPr>
            <a:xfrm>
              <a:off x="2851322" y="2981700"/>
              <a:ext cx="3513159" cy="0"/>
            </a:xfrm>
            <a:prstGeom prst="line">
              <a:avLst/>
            </a:prstGeom>
            <a:ln w="381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29" name="Bild 116"/>
            <p:cNvPicPr>
              <a:picLocks noChangeAspect="1"/>
            </p:cNvPicPr>
            <p:nvPr/>
          </p:nvPicPr>
          <p:blipFill>
            <a:blip r:embed="rId2" cstate="print"/>
            <a:stretch>
              <a:fillRect/>
            </a:stretch>
          </p:blipFill>
          <p:spPr>
            <a:xfrm>
              <a:off x="6330930" y="1210551"/>
              <a:ext cx="1074982" cy="1071010"/>
            </a:xfrm>
            <a:prstGeom prst="rect">
              <a:avLst/>
            </a:prstGeom>
            <a:effectLst/>
          </p:spPr>
        </p:pic>
        <p:sp>
          <p:nvSpPr>
            <p:cNvPr id="38" name="Oval 37"/>
            <p:cNvSpPr/>
            <p:nvPr/>
          </p:nvSpPr>
          <p:spPr>
            <a:xfrm>
              <a:off x="6364481" y="2401688"/>
              <a:ext cx="1266531" cy="1160023"/>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VM</a:t>
              </a:r>
              <a:br>
                <a:rPr lang="de-DE" sz="1600" dirty="0" smtClean="0">
                  <a:solidFill>
                    <a:srgbClr val="000000"/>
                  </a:solidFill>
                </a:rPr>
              </a:br>
              <a:r>
                <a:rPr lang="de-DE" sz="1600" dirty="0" smtClean="0">
                  <a:solidFill>
                    <a:srgbClr val="000000"/>
                  </a:solidFill>
                </a:rPr>
                <a:t>pertX+1</a:t>
              </a:r>
              <a:endParaRPr lang="de-DE" sz="1600" dirty="0">
                <a:solidFill>
                  <a:srgbClr val="000000"/>
                </a:solidFill>
              </a:endParaRPr>
            </a:p>
          </p:txBody>
        </p:sp>
        <p:sp>
          <p:nvSpPr>
            <p:cNvPr id="42" name="Textfeld 41"/>
            <p:cNvSpPr txBox="1"/>
            <p:nvPr/>
          </p:nvSpPr>
          <p:spPr>
            <a:xfrm>
              <a:off x="2851322" y="2436010"/>
              <a:ext cx="928459" cy="492443"/>
            </a:xfrm>
            <a:prstGeom prst="rect">
              <a:avLst/>
            </a:prstGeom>
            <a:noFill/>
          </p:spPr>
          <p:txBody>
            <a:bodyPr wrap="none" rtlCol="0">
              <a:spAutoFit/>
            </a:bodyPr>
            <a:lstStyle/>
            <a:p>
              <a:r>
                <a:rPr lang="de-DE" dirty="0" smtClean="0"/>
                <a:t>10.0.0.x</a:t>
              </a:r>
              <a:endParaRPr lang="de-DE" dirty="0"/>
            </a:p>
          </p:txBody>
        </p:sp>
        <p:sp>
          <p:nvSpPr>
            <p:cNvPr id="43" name="Textfeld 42"/>
            <p:cNvSpPr txBox="1"/>
            <p:nvPr/>
          </p:nvSpPr>
          <p:spPr>
            <a:xfrm>
              <a:off x="5402471" y="2457462"/>
              <a:ext cx="931941" cy="492443"/>
            </a:xfrm>
            <a:prstGeom prst="rect">
              <a:avLst/>
            </a:prstGeom>
            <a:noFill/>
          </p:spPr>
          <p:txBody>
            <a:bodyPr wrap="none" rtlCol="0">
              <a:spAutoFit/>
            </a:bodyPr>
            <a:lstStyle/>
            <a:p>
              <a:r>
                <a:rPr lang="de-DE" dirty="0" smtClean="0"/>
                <a:t>10.0.0.y</a:t>
              </a:r>
              <a:endParaRPr lang="de-DE" dirty="0"/>
            </a:p>
          </p:txBody>
        </p:sp>
        <p:cxnSp>
          <p:nvCxnSpPr>
            <p:cNvPr id="61" name="Gerade Verbindung 60"/>
            <p:cNvCxnSpPr/>
            <p:nvPr/>
          </p:nvCxnSpPr>
          <p:spPr>
            <a:xfrm>
              <a:off x="3003722" y="3134926"/>
              <a:ext cx="3195313" cy="0"/>
            </a:xfrm>
            <a:prstGeom prst="line">
              <a:avLst/>
            </a:prstGeom>
            <a:ln w="63500">
              <a:solidFill>
                <a:schemeClr val="accent6"/>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grpSp>
      <p:sp>
        <p:nvSpPr>
          <p:cNvPr id="71" name="Title 1"/>
          <p:cNvSpPr txBox="1">
            <a:spLocks/>
          </p:cNvSpPr>
          <p:nvPr/>
        </p:nvSpPr>
        <p:spPr>
          <a:xfrm>
            <a:off x="346031" y="207223"/>
            <a:ext cx="8229600" cy="534974"/>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Overview: CLI tests between VMs</a:t>
            </a:r>
            <a:endParaRPr lang="en-US" dirty="0"/>
          </a:p>
        </p:txBody>
      </p:sp>
      <p:grpSp>
        <p:nvGrpSpPr>
          <p:cNvPr id="6" name="Gruppierung 5"/>
          <p:cNvGrpSpPr/>
          <p:nvPr/>
        </p:nvGrpSpPr>
        <p:grpSpPr>
          <a:xfrm>
            <a:off x="839224" y="2949904"/>
            <a:ext cx="7581931" cy="604087"/>
            <a:chOff x="839224" y="4391858"/>
            <a:chExt cx="7581931" cy="805446"/>
          </a:xfrm>
        </p:grpSpPr>
        <p:sp>
          <p:nvSpPr>
            <p:cNvPr id="66" name="Textfeld 65"/>
            <p:cNvSpPr txBox="1"/>
            <p:nvPr/>
          </p:nvSpPr>
          <p:spPr>
            <a:xfrm>
              <a:off x="1724916" y="4704863"/>
              <a:ext cx="4284196" cy="492441"/>
            </a:xfrm>
            <a:prstGeom prst="rect">
              <a:avLst/>
            </a:prstGeom>
            <a:noFill/>
          </p:spPr>
          <p:txBody>
            <a:bodyPr wrap="none" rtlCol="0">
              <a:spAutoFit/>
            </a:bodyPr>
            <a:lstStyle/>
            <a:p>
              <a:r>
                <a:rPr lang="de-DE" dirty="0" err="1" smtClean="0"/>
                <a:t>Measurements</a:t>
              </a:r>
              <a:r>
                <a:rPr lang="de-DE" dirty="0" smtClean="0"/>
                <a:t>, </a:t>
              </a:r>
              <a:r>
                <a:rPr lang="de-DE" dirty="0" err="1" smtClean="0"/>
                <a:t>using</a:t>
              </a:r>
              <a:r>
                <a:rPr lang="de-DE" dirty="0" smtClean="0"/>
                <a:t> </a:t>
              </a:r>
              <a:r>
                <a:rPr lang="de-DE" dirty="0" err="1" smtClean="0"/>
                <a:t>bwctl</a:t>
              </a:r>
              <a:r>
                <a:rPr lang="de-DE" dirty="0" smtClean="0"/>
                <a:t>/iperf3 , </a:t>
              </a:r>
              <a:r>
                <a:rPr lang="de-DE" dirty="0" err="1" smtClean="0"/>
                <a:t>owamp</a:t>
              </a:r>
              <a:endParaRPr lang="de-DE" dirty="0"/>
            </a:p>
          </p:txBody>
        </p:sp>
        <p:cxnSp>
          <p:nvCxnSpPr>
            <p:cNvPr id="67" name="Gerade Verbindung 66"/>
            <p:cNvCxnSpPr/>
            <p:nvPr/>
          </p:nvCxnSpPr>
          <p:spPr>
            <a:xfrm>
              <a:off x="839224" y="4906690"/>
              <a:ext cx="812273" cy="0"/>
            </a:xfrm>
            <a:prstGeom prst="line">
              <a:avLst/>
            </a:prstGeom>
            <a:ln w="38100">
              <a:solidFill>
                <a:schemeClr val="accent6"/>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cxnSp>
          <p:nvCxnSpPr>
            <p:cNvPr id="22" name="Gerade Verbindung 21"/>
            <p:cNvCxnSpPr/>
            <p:nvPr/>
          </p:nvCxnSpPr>
          <p:spPr>
            <a:xfrm>
              <a:off x="839224" y="4576524"/>
              <a:ext cx="812273" cy="0"/>
            </a:xfrm>
            <a:prstGeom prst="line">
              <a:avLst/>
            </a:prstGeom>
            <a:ln w="381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24" name="Textfeld 23"/>
            <p:cNvSpPr txBox="1"/>
            <p:nvPr/>
          </p:nvSpPr>
          <p:spPr>
            <a:xfrm>
              <a:off x="1745342" y="4391858"/>
              <a:ext cx="6675813" cy="492441"/>
            </a:xfrm>
            <a:prstGeom prst="rect">
              <a:avLst/>
            </a:prstGeom>
            <a:noFill/>
          </p:spPr>
          <p:txBody>
            <a:bodyPr wrap="none" rtlCol="0">
              <a:spAutoFit/>
            </a:bodyPr>
            <a:lstStyle/>
            <a:p>
              <a:r>
                <a:rPr lang="de-DE" dirty="0" smtClean="0"/>
                <a:t>Link </a:t>
              </a:r>
              <a:r>
                <a:rPr lang="de-DE" dirty="0" err="1" smtClean="0"/>
                <a:t>with</a:t>
              </a:r>
              <a:r>
                <a:rPr lang="de-DE" dirty="0" smtClean="0"/>
                <a:t> </a:t>
              </a:r>
              <a:r>
                <a:rPr lang="de-DE" dirty="0" err="1" smtClean="0"/>
                <a:t>emulated</a:t>
              </a:r>
              <a:r>
                <a:rPr lang="de-DE" dirty="0" smtClean="0"/>
                <a:t> </a:t>
              </a:r>
              <a:r>
                <a:rPr lang="de-DE" dirty="0" err="1" smtClean="0"/>
                <a:t>metrics</a:t>
              </a:r>
              <a:r>
                <a:rPr lang="de-DE" dirty="0" smtClean="0"/>
                <a:t> (</a:t>
              </a:r>
              <a:r>
                <a:rPr lang="de-DE" dirty="0" err="1" smtClean="0"/>
                <a:t>bandwidht</a:t>
              </a:r>
              <a:r>
                <a:rPr lang="de-DE" dirty="0" smtClean="0"/>
                <a:t>, </a:t>
              </a:r>
              <a:r>
                <a:rPr lang="de-DE" dirty="0" err="1" smtClean="0"/>
                <a:t>one-way-delay</a:t>
              </a:r>
              <a:r>
                <a:rPr lang="de-DE" dirty="0" smtClean="0"/>
                <a:t>, packet </a:t>
              </a:r>
              <a:r>
                <a:rPr lang="de-DE" dirty="0" err="1" smtClean="0"/>
                <a:t>loss</a:t>
              </a:r>
              <a:r>
                <a:rPr lang="de-DE" dirty="0" smtClean="0"/>
                <a:t>)</a:t>
              </a:r>
              <a:endParaRPr lang="de-DE" dirty="0"/>
            </a:p>
          </p:txBody>
        </p:sp>
      </p:grpSp>
      <p:sp>
        <p:nvSpPr>
          <p:cNvPr id="10" name="Textfeld 9"/>
          <p:cNvSpPr txBox="1"/>
          <p:nvPr/>
        </p:nvSpPr>
        <p:spPr>
          <a:xfrm>
            <a:off x="2545361" y="3717034"/>
            <a:ext cx="4280560" cy="707886"/>
          </a:xfrm>
          <a:prstGeom prst="rect">
            <a:avLst/>
          </a:prstGeom>
          <a:noFill/>
        </p:spPr>
        <p:txBody>
          <a:bodyPr wrap="square" rtlCol="0">
            <a:spAutoFit/>
          </a:bodyPr>
          <a:lstStyle/>
          <a:p>
            <a:r>
              <a:rPr lang="de-DE" sz="2000" b="1" dirty="0" err="1" smtClean="0"/>
              <a:t>Get</a:t>
            </a:r>
            <a:r>
              <a:rPr lang="de-DE" sz="2000" b="1" dirty="0" smtClean="0"/>
              <a:t> in </a:t>
            </a:r>
            <a:r>
              <a:rPr lang="de-DE" sz="2000" b="1" dirty="0" err="1" smtClean="0"/>
              <a:t>contact</a:t>
            </a:r>
            <a:r>
              <a:rPr lang="de-DE" sz="2000" b="1" dirty="0" smtClean="0"/>
              <a:t> </a:t>
            </a:r>
            <a:r>
              <a:rPr lang="de-DE" sz="2000" b="1" dirty="0" err="1" smtClean="0"/>
              <a:t>with</a:t>
            </a:r>
            <a:r>
              <a:rPr lang="de-DE" sz="2000" b="1" dirty="0" smtClean="0"/>
              <a:t> </a:t>
            </a:r>
            <a:r>
              <a:rPr lang="de-DE" sz="2000" b="1" dirty="0" err="1" smtClean="0"/>
              <a:t>your</a:t>
            </a:r>
            <a:r>
              <a:rPr lang="de-DE" sz="2000" b="1" dirty="0" smtClean="0"/>
              <a:t> </a:t>
            </a:r>
            <a:r>
              <a:rPr lang="de-DE" sz="2000" b="1" dirty="0" err="1" smtClean="0"/>
              <a:t>neighbor</a:t>
            </a:r>
            <a:r>
              <a:rPr lang="de-DE" sz="2000" b="1" dirty="0" smtClean="0"/>
              <a:t> </a:t>
            </a:r>
            <a:br>
              <a:rPr lang="de-DE" sz="2000" b="1" dirty="0" smtClean="0"/>
            </a:br>
            <a:r>
              <a:rPr lang="de-DE" sz="2000" b="1" dirty="0" err="1" smtClean="0"/>
              <a:t>you</a:t>
            </a:r>
            <a:r>
              <a:rPr lang="de-DE" sz="2000" b="1" dirty="0" smtClean="0"/>
              <a:t> will do </a:t>
            </a:r>
            <a:r>
              <a:rPr lang="de-DE" sz="2000" b="1" dirty="0" err="1" smtClean="0"/>
              <a:t>further</a:t>
            </a:r>
            <a:r>
              <a:rPr lang="de-DE" sz="2000" b="1" dirty="0" smtClean="0"/>
              <a:t> </a:t>
            </a:r>
            <a:r>
              <a:rPr lang="de-DE" sz="2000" b="1" dirty="0" err="1" smtClean="0"/>
              <a:t>tests</a:t>
            </a:r>
            <a:r>
              <a:rPr lang="de-DE" sz="2000" b="1" dirty="0" smtClean="0"/>
              <a:t> </a:t>
            </a:r>
            <a:r>
              <a:rPr lang="de-DE" sz="2000" b="1" dirty="0" err="1" smtClean="0"/>
              <a:t>with</a:t>
            </a:r>
            <a:r>
              <a:rPr lang="de-DE" sz="2000" b="1" dirty="0" smtClean="0"/>
              <a:t> </a:t>
            </a:r>
            <a:r>
              <a:rPr lang="de-DE" sz="2000" b="1" dirty="0" err="1" smtClean="0"/>
              <a:t>him</a:t>
            </a:r>
            <a:endParaRPr lang="de-DE" sz="2000" b="1" dirty="0"/>
          </a:p>
        </p:txBody>
      </p:sp>
    </p:spTree>
    <p:extLst>
      <p:ext uri="{BB962C8B-B14F-4D97-AF65-F5344CB8AC3E}">
        <p14:creationId xmlns:p14="http://schemas.microsoft.com/office/powerpoint/2010/main" val="189127215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42"/>
            <a:ext cx="8229600" cy="566316"/>
          </a:xfrm>
        </p:spPr>
        <p:txBody>
          <a:bodyPr>
            <a:normAutofit fontScale="90000"/>
          </a:bodyPr>
          <a:lstStyle/>
          <a:p>
            <a:r>
              <a:rPr lang="en-US" sz="3200" dirty="0" smtClean="0"/>
              <a:t>Check your environment</a:t>
            </a:r>
            <a:endParaRPr lang="en-US" sz="3200" dirty="0"/>
          </a:p>
        </p:txBody>
      </p:sp>
      <p:sp>
        <p:nvSpPr>
          <p:cNvPr id="3" name="Content Placeholder 2"/>
          <p:cNvSpPr>
            <a:spLocks noGrp="1"/>
          </p:cNvSpPr>
          <p:nvPr>
            <p:ph idx="1"/>
          </p:nvPr>
        </p:nvSpPr>
        <p:spPr>
          <a:xfrm>
            <a:off x="711206" y="1095375"/>
            <a:ext cx="6413501" cy="409576"/>
          </a:xfrm>
        </p:spPr>
        <p:txBody>
          <a:bodyPr>
            <a:normAutofit/>
          </a:bodyPr>
          <a:lstStyle/>
          <a:p>
            <a:r>
              <a:rPr lang="en-US" sz="2000" dirty="0" smtClean="0">
                <a:cs typeface="Courier"/>
              </a:rPr>
              <a:t>Note private ipv4 address of your pert(X)</a:t>
            </a:r>
            <a:r>
              <a:rPr lang="de-DE" sz="2000" dirty="0" smtClean="0">
                <a:cs typeface="Courier"/>
              </a:rPr>
              <a:t> VM</a:t>
            </a:r>
          </a:p>
          <a:p>
            <a:pPr marL="400050" lvl="1" indent="0">
              <a:buNone/>
            </a:pPr>
            <a:endParaRPr lang="en-US" sz="1600" dirty="0" smtClean="0">
              <a:latin typeface="Courier"/>
              <a:cs typeface="Courier"/>
            </a:endParaRPr>
          </a:p>
          <a:p>
            <a:endParaRPr lang="en-US" sz="2000" dirty="0" smtClean="0"/>
          </a:p>
          <a:p>
            <a:endParaRPr lang="en-US" sz="2000" dirty="0" smtClean="0"/>
          </a:p>
          <a:p>
            <a:pPr marL="457200" lvl="1" indent="0">
              <a:buNone/>
            </a:pPr>
            <a:endParaRPr lang="en-US" sz="1600" dirty="0" smtClean="0"/>
          </a:p>
          <a:p>
            <a:pPr lvl="2"/>
            <a:endParaRPr lang="en-US" dirty="0" smtClean="0"/>
          </a:p>
          <a:p>
            <a:pPr lvl="2"/>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49</a:t>
            </a:fld>
            <a:endParaRPr lang="en-US" dirty="0"/>
          </a:p>
        </p:txBody>
      </p:sp>
      <p:sp>
        <p:nvSpPr>
          <p:cNvPr id="7" name="Content Placeholder 2"/>
          <p:cNvSpPr txBox="1">
            <a:spLocks/>
          </p:cNvSpPr>
          <p:nvPr/>
        </p:nvSpPr>
        <p:spPr>
          <a:xfrm>
            <a:off x="711206" y="1433256"/>
            <a:ext cx="6591299" cy="328873"/>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lvl="1" indent="0">
              <a:buFont typeface="Arial"/>
              <a:buNone/>
            </a:pPr>
            <a:r>
              <a:rPr lang="de-DE" sz="1400" dirty="0" err="1" smtClean="0">
                <a:latin typeface="Courier New"/>
                <a:cs typeface="Courier New"/>
              </a:rPr>
              <a:t>ptraining@pertX</a:t>
            </a:r>
            <a:r>
              <a:rPr lang="de-DE" sz="1400" dirty="0" smtClean="0">
                <a:latin typeface="Courier New"/>
                <a:cs typeface="Courier New"/>
              </a:rPr>
              <a:t>:~$ </a:t>
            </a:r>
            <a:r>
              <a:rPr lang="de-DE" sz="1400" b="1" dirty="0" err="1" smtClean="0">
                <a:latin typeface="Courier New"/>
                <a:cs typeface="Courier New"/>
              </a:rPr>
              <a:t>ifconfig</a:t>
            </a:r>
            <a:endParaRPr lang="de-DE" sz="1400" b="1" dirty="0" smtClean="0">
              <a:latin typeface="Courier New"/>
              <a:cs typeface="Courier New"/>
            </a:endParaRPr>
          </a:p>
        </p:txBody>
      </p:sp>
      <p:sp>
        <p:nvSpPr>
          <p:cNvPr id="8" name="Content Placeholder 2"/>
          <p:cNvSpPr txBox="1">
            <a:spLocks/>
          </p:cNvSpPr>
          <p:nvPr/>
        </p:nvSpPr>
        <p:spPr>
          <a:xfrm>
            <a:off x="711206" y="2133600"/>
            <a:ext cx="6413501" cy="40957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cs typeface="Courier"/>
              </a:rPr>
              <a:t>a</a:t>
            </a:r>
            <a:r>
              <a:rPr lang="de-DE" sz="2000" dirty="0" err="1" smtClean="0">
                <a:cs typeface="Courier"/>
              </a:rPr>
              <a:t>nd</a:t>
            </a:r>
            <a:r>
              <a:rPr lang="de-DE" sz="2000" dirty="0" smtClean="0">
                <a:cs typeface="Courier"/>
              </a:rPr>
              <a:t> </a:t>
            </a:r>
            <a:r>
              <a:rPr lang="de-DE" sz="2000" dirty="0" err="1" smtClean="0">
                <a:cs typeface="Courier"/>
              </a:rPr>
              <a:t>your</a:t>
            </a:r>
            <a:r>
              <a:rPr lang="de-DE" sz="2000" dirty="0" smtClean="0">
                <a:cs typeface="Courier"/>
              </a:rPr>
              <a:t> </a:t>
            </a:r>
            <a:r>
              <a:rPr lang="de-DE" sz="2000" dirty="0" err="1" smtClean="0">
                <a:cs typeface="Courier"/>
              </a:rPr>
              <a:t>neighbor's</a:t>
            </a:r>
            <a:r>
              <a:rPr lang="de-DE" sz="2000" dirty="0" smtClean="0">
                <a:cs typeface="Courier"/>
              </a:rPr>
              <a:t> </a:t>
            </a:r>
            <a:r>
              <a:rPr lang="de-DE" sz="2000" dirty="0" err="1" smtClean="0">
                <a:cs typeface="Courier"/>
              </a:rPr>
              <a:t>pert</a:t>
            </a:r>
            <a:r>
              <a:rPr lang="de-DE" sz="2000" dirty="0" smtClean="0">
                <a:cs typeface="Courier"/>
              </a:rPr>
              <a:t>(X+1)VM</a:t>
            </a:r>
          </a:p>
          <a:p>
            <a:pPr marL="400050" lvl="1" indent="0">
              <a:buFont typeface="Arial"/>
              <a:buNone/>
            </a:pPr>
            <a:endParaRPr lang="en-US" sz="1600" dirty="0" smtClean="0">
              <a:latin typeface="Courier"/>
              <a:cs typeface="Courier"/>
            </a:endParaRPr>
          </a:p>
          <a:p>
            <a:endParaRPr lang="en-US" sz="2000" dirty="0" smtClean="0"/>
          </a:p>
        </p:txBody>
      </p:sp>
      <p:sp>
        <p:nvSpPr>
          <p:cNvPr id="9" name="Content Placeholder 2"/>
          <p:cNvSpPr txBox="1">
            <a:spLocks/>
          </p:cNvSpPr>
          <p:nvPr/>
        </p:nvSpPr>
        <p:spPr>
          <a:xfrm>
            <a:off x="711206" y="2543178"/>
            <a:ext cx="6591299" cy="328873"/>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lvl="1" indent="0">
              <a:buFont typeface="Arial"/>
              <a:buNone/>
            </a:pPr>
            <a:r>
              <a:rPr lang="de-DE" sz="1400" dirty="0" smtClean="0">
                <a:latin typeface="Courier New"/>
                <a:cs typeface="Courier New"/>
              </a:rPr>
              <a:t>ptraining@pertX+1:~$ </a:t>
            </a:r>
            <a:r>
              <a:rPr lang="de-DE" sz="1400" b="1" dirty="0" err="1" smtClean="0">
                <a:latin typeface="Courier New"/>
                <a:cs typeface="Courier New"/>
              </a:rPr>
              <a:t>ifconfig</a:t>
            </a:r>
            <a:endParaRPr lang="de-DE" sz="1400" b="1" dirty="0" smtClean="0">
              <a:latin typeface="Courier New"/>
              <a:cs typeface="Courier New"/>
            </a:endParaRPr>
          </a:p>
        </p:txBody>
      </p:sp>
    </p:spTree>
    <p:extLst>
      <p:ext uri="{BB962C8B-B14F-4D97-AF65-F5344CB8AC3E}">
        <p14:creationId xmlns:p14="http://schemas.microsoft.com/office/powerpoint/2010/main" val="412605239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val 75"/>
          <p:cNvSpPr/>
          <p:nvPr/>
        </p:nvSpPr>
        <p:spPr>
          <a:xfrm>
            <a:off x="304800" y="800100"/>
            <a:ext cx="8991600" cy="3657600"/>
          </a:xfrm>
          <a:prstGeom prst="ellipse">
            <a:avLst/>
          </a:prstGeom>
          <a:solidFill>
            <a:srgbClr val="FF0000">
              <a:alpha val="37000"/>
            </a:srgbClr>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sp>
        <p:nvSpPr>
          <p:cNvPr id="75" name="Oval 74"/>
          <p:cNvSpPr/>
          <p:nvPr/>
        </p:nvSpPr>
        <p:spPr>
          <a:xfrm>
            <a:off x="4572000" y="857250"/>
            <a:ext cx="4724400" cy="3600450"/>
          </a:xfrm>
          <a:prstGeom prst="ellipse">
            <a:avLst/>
          </a:prstGeom>
          <a:solidFill>
            <a:srgbClr val="CCFFCC"/>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grpSp>
        <p:nvGrpSpPr>
          <p:cNvPr id="22531" name="Group 16"/>
          <p:cNvGrpSpPr>
            <a:grpSpLocks/>
          </p:cNvGrpSpPr>
          <p:nvPr/>
        </p:nvGrpSpPr>
        <p:grpSpPr bwMode="auto">
          <a:xfrm>
            <a:off x="2012950" y="2832498"/>
            <a:ext cx="1800225" cy="604838"/>
            <a:chOff x="1134" y="2661"/>
            <a:chExt cx="1134" cy="918"/>
          </a:xfrm>
        </p:grpSpPr>
        <p:sp>
          <p:nvSpPr>
            <p:cNvPr id="16"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99" name="Group 18"/>
            <p:cNvGrpSpPr>
              <a:grpSpLocks/>
            </p:cNvGrpSpPr>
            <p:nvPr/>
          </p:nvGrpSpPr>
          <p:grpSpPr bwMode="auto">
            <a:xfrm>
              <a:off x="1346" y="2838"/>
              <a:ext cx="657" cy="548"/>
              <a:chOff x="200" y="2514"/>
              <a:chExt cx="657" cy="548"/>
            </a:xfrm>
          </p:grpSpPr>
          <p:sp>
            <p:nvSpPr>
              <p:cNvPr id="22600"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601"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753"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602"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603"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754"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604"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755"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605"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756"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606"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607"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22532" name="Group 27"/>
          <p:cNvGrpSpPr>
            <a:grpSpLocks/>
          </p:cNvGrpSpPr>
          <p:nvPr/>
        </p:nvGrpSpPr>
        <p:grpSpPr bwMode="auto">
          <a:xfrm>
            <a:off x="5256244" y="2832498"/>
            <a:ext cx="1800225" cy="604838"/>
            <a:chOff x="1134" y="2661"/>
            <a:chExt cx="1134" cy="918"/>
          </a:xfrm>
        </p:grpSpPr>
        <p:sp>
          <p:nvSpPr>
            <p:cNvPr id="2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89" name="Group 29"/>
            <p:cNvGrpSpPr>
              <a:grpSpLocks/>
            </p:cNvGrpSpPr>
            <p:nvPr/>
          </p:nvGrpSpPr>
          <p:grpSpPr bwMode="auto">
            <a:xfrm>
              <a:off x="1346" y="2838"/>
              <a:ext cx="657" cy="548"/>
              <a:chOff x="200" y="2514"/>
              <a:chExt cx="657" cy="548"/>
            </a:xfrm>
          </p:grpSpPr>
          <p:sp>
            <p:nvSpPr>
              <p:cNvPr id="22590"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91"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757"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92"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93"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758"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94"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759"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95"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760"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96"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97"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22533" name="Group 38"/>
          <p:cNvGrpSpPr>
            <a:grpSpLocks/>
          </p:cNvGrpSpPr>
          <p:nvPr/>
        </p:nvGrpSpPr>
        <p:grpSpPr bwMode="auto">
          <a:xfrm>
            <a:off x="390539" y="2234805"/>
            <a:ext cx="1800225" cy="606028"/>
            <a:chOff x="210" y="2451"/>
            <a:chExt cx="1134" cy="918"/>
          </a:xfrm>
        </p:grpSpPr>
        <p:sp>
          <p:nvSpPr>
            <p:cNvPr id="38"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79" name="Group 40"/>
            <p:cNvGrpSpPr>
              <a:grpSpLocks/>
            </p:cNvGrpSpPr>
            <p:nvPr/>
          </p:nvGrpSpPr>
          <p:grpSpPr bwMode="auto">
            <a:xfrm>
              <a:off x="422" y="2600"/>
              <a:ext cx="703" cy="576"/>
              <a:chOff x="422" y="2600"/>
              <a:chExt cx="703" cy="576"/>
            </a:xfrm>
          </p:grpSpPr>
          <p:graphicFrame>
            <p:nvGraphicFramePr>
              <p:cNvPr id="22580"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761"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81"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82"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83" name="Line 44"/>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84"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762"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85"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763"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86"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8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grpSp>
        <p:nvGrpSpPr>
          <p:cNvPr id="22534" name="Group 49"/>
          <p:cNvGrpSpPr>
            <a:grpSpLocks/>
          </p:cNvGrpSpPr>
          <p:nvPr/>
        </p:nvGrpSpPr>
        <p:grpSpPr bwMode="auto">
          <a:xfrm>
            <a:off x="6877053" y="2234805"/>
            <a:ext cx="1800225" cy="606028"/>
            <a:chOff x="210" y="2451"/>
            <a:chExt cx="1134" cy="918"/>
          </a:xfrm>
        </p:grpSpPr>
        <p:sp>
          <p:nvSpPr>
            <p:cNvPr id="49"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69" name="Group 51"/>
            <p:cNvGrpSpPr>
              <a:grpSpLocks/>
            </p:cNvGrpSpPr>
            <p:nvPr/>
          </p:nvGrpSpPr>
          <p:grpSpPr bwMode="auto">
            <a:xfrm>
              <a:off x="422" y="2600"/>
              <a:ext cx="703" cy="576"/>
              <a:chOff x="422" y="2600"/>
              <a:chExt cx="703" cy="576"/>
            </a:xfrm>
          </p:grpSpPr>
          <p:graphicFrame>
            <p:nvGraphicFramePr>
              <p:cNvPr id="22570" name="Object 17"/>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764"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71" name="Line 53"/>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72" name="Line 54"/>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73" name="Line 55"/>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74" name="Object 18"/>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765"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75" name="Object 19"/>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766"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alphaModFix amt="35000"/>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solidFill>
                            <a:srgbClr val="FF0000">
                              <a:alpha val="349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76" name="Line 58"/>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77"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22535" name="Text Box 61"/>
          <p:cNvSpPr txBox="1">
            <a:spLocks noChangeArrowheads="1"/>
          </p:cNvSpPr>
          <p:nvPr/>
        </p:nvSpPr>
        <p:spPr bwMode="auto">
          <a:xfrm>
            <a:off x="685800" y="1835944"/>
            <a:ext cx="91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Source</a:t>
            </a:r>
          </a:p>
          <a:p>
            <a:pPr algn="ctr" eaLnBrk="1" hangingPunct="1"/>
            <a:r>
              <a:rPr lang="en-US" sz="1400" b="1">
                <a:latin typeface="+mn-lt"/>
              </a:rPr>
              <a:t>Campus</a:t>
            </a:r>
          </a:p>
        </p:txBody>
      </p:sp>
      <p:sp>
        <p:nvSpPr>
          <p:cNvPr id="22536" name="Text Box 62"/>
          <p:cNvSpPr txBox="1">
            <a:spLocks noChangeArrowheads="1"/>
          </p:cNvSpPr>
          <p:nvPr/>
        </p:nvSpPr>
        <p:spPr bwMode="auto">
          <a:xfrm>
            <a:off x="4224534" y="1778794"/>
            <a:ext cx="915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R&amp;E</a:t>
            </a:r>
          </a:p>
          <a:p>
            <a:pPr algn="ctr" eaLnBrk="1" hangingPunct="1"/>
            <a:r>
              <a:rPr lang="en-US" sz="1400" b="1">
                <a:latin typeface="+mn-lt"/>
              </a:rPr>
              <a:t>Backbone</a:t>
            </a:r>
          </a:p>
        </p:txBody>
      </p:sp>
      <p:sp>
        <p:nvSpPr>
          <p:cNvPr id="22537" name="Text Box 63"/>
          <p:cNvSpPr txBox="1">
            <a:spLocks noChangeArrowheads="1"/>
          </p:cNvSpPr>
          <p:nvPr/>
        </p:nvSpPr>
        <p:spPr bwMode="auto">
          <a:xfrm>
            <a:off x="5594023" y="3714766"/>
            <a:ext cx="8309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22538" name="Line 65"/>
          <p:cNvSpPr>
            <a:spLocks noChangeShapeType="1"/>
          </p:cNvSpPr>
          <p:nvPr/>
        </p:nvSpPr>
        <p:spPr bwMode="auto">
          <a:xfrm>
            <a:off x="1860550" y="2731309"/>
            <a:ext cx="414338" cy="17978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39" name="Line 66"/>
          <p:cNvSpPr>
            <a:spLocks noChangeShapeType="1"/>
          </p:cNvSpPr>
          <p:nvPr/>
        </p:nvSpPr>
        <p:spPr bwMode="auto">
          <a:xfrm>
            <a:off x="5130810" y="2731309"/>
            <a:ext cx="404813" cy="173831"/>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40" name="Line 67"/>
          <p:cNvSpPr>
            <a:spLocks noChangeShapeType="1"/>
          </p:cNvSpPr>
          <p:nvPr/>
        </p:nvSpPr>
        <p:spPr bwMode="auto">
          <a:xfrm flipH="1">
            <a:off x="3567113" y="2744393"/>
            <a:ext cx="334962" cy="123825"/>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41" name="Line 68"/>
          <p:cNvSpPr>
            <a:spLocks noChangeShapeType="1"/>
          </p:cNvSpPr>
          <p:nvPr/>
        </p:nvSpPr>
        <p:spPr bwMode="auto">
          <a:xfrm flipH="1">
            <a:off x="6807214" y="2744391"/>
            <a:ext cx="320675" cy="122634"/>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42" name="Text Box 84"/>
          <p:cNvSpPr txBox="1">
            <a:spLocks noChangeArrowheads="1"/>
          </p:cNvSpPr>
          <p:nvPr/>
        </p:nvSpPr>
        <p:spPr bwMode="auto">
          <a:xfrm>
            <a:off x="8410407" y="2268142"/>
            <a:ext cx="128924"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D</a:t>
            </a:r>
          </a:p>
        </p:txBody>
      </p:sp>
      <p:sp>
        <p:nvSpPr>
          <p:cNvPr id="22543" name="Text Box 86"/>
          <p:cNvSpPr txBox="1">
            <a:spLocks noChangeArrowheads="1"/>
          </p:cNvSpPr>
          <p:nvPr/>
        </p:nvSpPr>
        <p:spPr bwMode="auto">
          <a:xfrm>
            <a:off x="1885484" y="2271713"/>
            <a:ext cx="100959"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22544" name="Text Box 61"/>
          <p:cNvSpPr txBox="1">
            <a:spLocks noChangeArrowheads="1"/>
          </p:cNvSpPr>
          <p:nvPr/>
        </p:nvSpPr>
        <p:spPr bwMode="auto">
          <a:xfrm>
            <a:off x="7684221" y="1765698"/>
            <a:ext cx="10478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Destination</a:t>
            </a:r>
          </a:p>
          <a:p>
            <a:pPr algn="ctr" eaLnBrk="1" hangingPunct="1"/>
            <a:r>
              <a:rPr lang="en-US" sz="1400" b="1">
                <a:latin typeface="+mn-lt"/>
              </a:rPr>
              <a:t>Campus</a:t>
            </a:r>
          </a:p>
        </p:txBody>
      </p:sp>
      <p:sp>
        <p:nvSpPr>
          <p:cNvPr id="22545" name="Text Box 63"/>
          <p:cNvSpPr txBox="1">
            <a:spLocks noChangeArrowheads="1"/>
          </p:cNvSpPr>
          <p:nvPr/>
        </p:nvSpPr>
        <p:spPr bwMode="auto">
          <a:xfrm>
            <a:off x="2372199" y="3657616"/>
            <a:ext cx="8309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22546" name="TextBox 90"/>
          <p:cNvSpPr txBox="1">
            <a:spLocks noChangeArrowheads="1"/>
          </p:cNvSpPr>
          <p:nvPr/>
        </p:nvSpPr>
        <p:spPr bwMode="auto">
          <a:xfrm>
            <a:off x="5441950" y="1200150"/>
            <a:ext cx="2895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good when RTT is &lt;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grpSp>
        <p:nvGrpSpPr>
          <p:cNvPr id="22547" name="Group 5"/>
          <p:cNvGrpSpPr>
            <a:grpSpLocks/>
          </p:cNvGrpSpPr>
          <p:nvPr/>
        </p:nvGrpSpPr>
        <p:grpSpPr bwMode="auto">
          <a:xfrm>
            <a:off x="3654456" y="2234805"/>
            <a:ext cx="1800225" cy="606028"/>
            <a:chOff x="1134" y="2661"/>
            <a:chExt cx="1134" cy="918"/>
          </a:xfrm>
        </p:grpSpPr>
        <p:sp>
          <p:nvSpPr>
            <p:cNvPr id="5"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22559" name="Group 7"/>
            <p:cNvGrpSpPr>
              <a:grpSpLocks/>
            </p:cNvGrpSpPr>
            <p:nvPr/>
          </p:nvGrpSpPr>
          <p:grpSpPr bwMode="auto">
            <a:xfrm>
              <a:off x="1346" y="2838"/>
              <a:ext cx="657" cy="548"/>
              <a:chOff x="200" y="2514"/>
              <a:chExt cx="657" cy="548"/>
            </a:xfrm>
          </p:grpSpPr>
          <p:sp>
            <p:nvSpPr>
              <p:cNvPr id="22560"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61"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767"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62"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22563"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768"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64"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769"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2565"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770" name="Bitmap Image" r:id="rId22" imgW="9131300" imgH="5232400" progId="">
                      <p:embed/>
                    </p:oleObj>
                  </mc:Choice>
                  <mc:Fallback>
                    <p:oleObj name="Bitmap Image" r:id="rId22" imgW="9131300" imgH="5232400" progId="">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2566"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22567"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sp>
        <p:nvSpPr>
          <p:cNvPr id="22548" name="TextBox 76"/>
          <p:cNvSpPr txBox="1">
            <a:spLocks noChangeArrowheads="1"/>
          </p:cNvSpPr>
          <p:nvPr/>
        </p:nvSpPr>
        <p:spPr bwMode="auto">
          <a:xfrm>
            <a:off x="2209800" y="1200150"/>
            <a:ext cx="2895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poor when RTT exceeds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sp>
        <p:nvSpPr>
          <p:cNvPr id="37929" name="TextBox 77"/>
          <p:cNvSpPr txBox="1">
            <a:spLocks noChangeArrowheads="1"/>
          </p:cNvSpPr>
          <p:nvPr/>
        </p:nvSpPr>
        <p:spPr bwMode="auto">
          <a:xfrm>
            <a:off x="7315200" y="3458766"/>
            <a:ext cx="1676400" cy="523220"/>
          </a:xfrm>
          <a:prstGeom prst="rect">
            <a:avLst/>
          </a:prstGeom>
          <a:noFill/>
          <a:ln w="9525">
            <a:noFill/>
            <a:miter lim="800000"/>
            <a:headEnd/>
            <a:tailEnd/>
          </a:ln>
        </p:spPr>
        <p:txBody>
          <a:bodyPr>
            <a:spAutoFit/>
          </a:bodyPr>
          <a:lstStyle/>
          <a:p>
            <a:pPr>
              <a:defRPr/>
            </a:pPr>
            <a:r>
              <a:rPr lang="en-US" sz="1400" dirty="0">
                <a:solidFill>
                  <a:srgbClr val="FF0000"/>
                </a:solidFill>
                <a:effectLst>
                  <a:outerShdw blurRad="50800" dist="88900" dir="2700000" algn="tl" rotWithShape="0">
                    <a:srgbClr val="000000">
                      <a:alpha val="43000"/>
                    </a:srgbClr>
                  </a:outerShdw>
                </a:effectLst>
                <a:latin typeface="+mn-lt"/>
              </a:rPr>
              <a:t>Switch with small buffers</a:t>
            </a:r>
          </a:p>
        </p:txBody>
      </p:sp>
      <p:cxnSp>
        <p:nvCxnSpPr>
          <p:cNvPr id="80" name="Straight Arrow Connector 79"/>
          <p:cNvCxnSpPr/>
          <p:nvPr/>
        </p:nvCxnSpPr>
        <p:spPr>
          <a:xfrm rot="16200000" flipV="1">
            <a:off x="7886700" y="3067050"/>
            <a:ext cx="685800" cy="152400"/>
          </a:xfrm>
          <a:prstGeom prst="straightConnector1">
            <a:avLst/>
          </a:prstGeom>
          <a:ln w="9842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aphicFrame>
        <p:nvGraphicFramePr>
          <p:cNvPr id="22555" name="Object 5"/>
          <p:cNvGraphicFramePr>
            <a:graphicFrameLocks noChangeAspect="1"/>
          </p:cNvGraphicFramePr>
          <p:nvPr>
            <p:extLst>
              <p:ext uri="{D42A27DB-BD31-4B8C-83A1-F6EECF244321}">
                <p14:modId xmlns:p14="http://schemas.microsoft.com/office/powerpoint/2010/main" val="542491421"/>
              </p:ext>
            </p:extLst>
          </p:nvPr>
        </p:nvGraphicFramePr>
        <p:xfrm>
          <a:off x="4619632" y="2575324"/>
          <a:ext cx="417513" cy="136922"/>
        </p:xfrm>
        <a:graphic>
          <a:graphicData uri="http://schemas.openxmlformats.org/presentationml/2006/ole">
            <mc:AlternateContent xmlns:mc="http://schemas.openxmlformats.org/markup-compatibility/2006">
              <mc:Choice xmlns:v="urn:schemas-microsoft-com:vml" Requires="v">
                <p:oleObj spid="_x0000_s3771" name="Bitmap Image" r:id="rId24" imgW="9131300" imgH="5232400" progId="">
                  <p:embed/>
                </p:oleObj>
              </mc:Choice>
              <mc:Fallback>
                <p:oleObj name="Bitmap Image" r:id="rId24" imgW="9131300" imgH="5232400" progId="">
                  <p:embed/>
                  <p:pic>
                    <p:nvPicPr>
                      <p:cNvPr id="0" name=""/>
                      <p:cNvPicPr>
                        <a:picLocks noChangeAspect="1" noChangeArrowheads="1"/>
                      </p:cNvPicPr>
                      <p:nvPr/>
                    </p:nvPicPr>
                    <p:blipFill>
                      <a:blip r:embed="rId25"/>
                      <a:srcRect/>
                      <a:stretch>
                        <a:fillRect/>
                      </a:stretch>
                    </p:blipFill>
                    <p:spPr bwMode="auto">
                      <a:xfrm>
                        <a:off x="4619632" y="2575324"/>
                        <a:ext cx="417513" cy="13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1" name="Title 1"/>
          <p:cNvSpPr>
            <a:spLocks noGrp="1"/>
          </p:cNvSpPr>
          <p:nvPr>
            <p:ph type="title"/>
          </p:nvPr>
        </p:nvSpPr>
        <p:spPr>
          <a:xfrm>
            <a:off x="0" y="205993"/>
            <a:ext cx="9144000" cy="502427"/>
          </a:xfrm>
        </p:spPr>
        <p:txBody>
          <a:bodyPr>
            <a:normAutofit fontScale="90000"/>
          </a:bodyPr>
          <a:lstStyle/>
          <a:p>
            <a:r>
              <a:rPr lang="en-US" dirty="0" smtClean="0"/>
              <a:t>Local Testing Will Not Find Everything</a:t>
            </a:r>
            <a:endParaRPr lang="en-US" dirty="0"/>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5</a:t>
            </a:fld>
            <a:endParaRPr lang="en-US"/>
          </a:p>
        </p:txBody>
      </p:sp>
    </p:spTree>
    <p:extLst>
      <p:ext uri="{BB962C8B-B14F-4D97-AF65-F5344CB8AC3E}">
        <p14:creationId xmlns:p14="http://schemas.microsoft.com/office/powerpoint/2010/main" val="288245230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42"/>
            <a:ext cx="8229600" cy="566316"/>
          </a:xfrm>
        </p:spPr>
        <p:txBody>
          <a:bodyPr>
            <a:normAutofit fontScale="90000"/>
          </a:bodyPr>
          <a:lstStyle/>
          <a:p>
            <a:r>
              <a:rPr lang="en-US" sz="3200" dirty="0" smtClean="0"/>
              <a:t>iperf3 test natively (I)</a:t>
            </a:r>
            <a:endParaRPr lang="en-US" sz="3200" dirty="0"/>
          </a:p>
        </p:txBody>
      </p:sp>
      <p:sp>
        <p:nvSpPr>
          <p:cNvPr id="3" name="Content Placeholder 2"/>
          <p:cNvSpPr>
            <a:spLocks noGrp="1"/>
          </p:cNvSpPr>
          <p:nvPr>
            <p:ph idx="1"/>
          </p:nvPr>
        </p:nvSpPr>
        <p:spPr>
          <a:xfrm>
            <a:off x="457207" y="937956"/>
            <a:ext cx="8517467" cy="481273"/>
          </a:xfrm>
        </p:spPr>
        <p:txBody>
          <a:bodyPr>
            <a:normAutofit/>
          </a:bodyPr>
          <a:lstStyle/>
          <a:p>
            <a:r>
              <a:rPr lang="en-US" sz="2200" dirty="0" smtClean="0">
                <a:cs typeface="Courier"/>
              </a:rPr>
              <a:t>Start receiver (</a:t>
            </a:r>
            <a:r>
              <a:rPr lang="en-US" sz="2200" dirty="0" err="1" smtClean="0">
                <a:cs typeface="Courier"/>
              </a:rPr>
              <a:t>iperf</a:t>
            </a:r>
            <a:r>
              <a:rPr lang="en-US" sz="2200" dirty="0">
                <a:cs typeface="Courier"/>
              </a:rPr>
              <a:t> </a:t>
            </a:r>
            <a:r>
              <a:rPr lang="en-US" sz="2200" dirty="0" smtClean="0">
                <a:cs typeface="Courier"/>
              </a:rPr>
              <a:t>daemon or server) on VM </a:t>
            </a:r>
            <a:r>
              <a:rPr lang="en-US" sz="2200" dirty="0" err="1" smtClean="0">
                <a:cs typeface="Courier"/>
              </a:rPr>
              <a:t>pertX</a:t>
            </a:r>
            <a:endParaRPr lang="en-US" sz="4800" b="1" dirty="0">
              <a:latin typeface="Courier"/>
              <a:cs typeface="Courier"/>
            </a:endParaRPr>
          </a:p>
          <a:p>
            <a:endParaRPr lang="en-US" sz="2000" dirty="0" smtClean="0"/>
          </a:p>
          <a:p>
            <a:pPr marL="457200" lvl="1" indent="0">
              <a:buNone/>
            </a:pPr>
            <a:endParaRPr lang="en-US" sz="1600" dirty="0" smtClean="0"/>
          </a:p>
          <a:p>
            <a:pPr marL="457200" lvl="1" indent="0">
              <a:buNone/>
            </a:pPr>
            <a:endParaRPr lang="en-US" sz="1600" dirty="0" smtClean="0"/>
          </a:p>
          <a:p>
            <a:pPr lvl="2"/>
            <a:endParaRPr lang="en-US" dirty="0"/>
          </a:p>
          <a:p>
            <a:pPr lvl="2"/>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50</a:t>
            </a:fld>
            <a:endParaRPr lang="en-US" dirty="0"/>
          </a:p>
        </p:txBody>
      </p:sp>
      <p:sp>
        <p:nvSpPr>
          <p:cNvPr id="7" name="Content Placeholder 2"/>
          <p:cNvSpPr txBox="1">
            <a:spLocks/>
          </p:cNvSpPr>
          <p:nvPr/>
        </p:nvSpPr>
        <p:spPr>
          <a:xfrm>
            <a:off x="800101" y="1404679"/>
            <a:ext cx="7775530" cy="1135686"/>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00050" lvl="1" indent="0">
              <a:buFont typeface="Arial"/>
              <a:buNone/>
            </a:pPr>
            <a:r>
              <a:rPr lang="de-DE" sz="1400" dirty="0" err="1" smtClean="0">
                <a:latin typeface="Courier New"/>
                <a:cs typeface="Courier New"/>
              </a:rPr>
              <a:t>ptraining@pertX</a:t>
            </a:r>
            <a:r>
              <a:rPr lang="de-DE" sz="1400" dirty="0" smtClean="0">
                <a:latin typeface="Courier New"/>
                <a:cs typeface="Courier New"/>
              </a:rPr>
              <a:t>:~$ </a:t>
            </a:r>
            <a:r>
              <a:rPr lang="de-DE" sz="1400" b="1" dirty="0" smtClean="0">
                <a:latin typeface="Courier New"/>
                <a:cs typeface="Courier New"/>
              </a:rPr>
              <a:t>iperf3 -s</a:t>
            </a:r>
          </a:p>
          <a:p>
            <a:pPr marL="400050" lvl="1" indent="0">
              <a:buFont typeface="Arial"/>
              <a:buNone/>
            </a:pPr>
            <a:r>
              <a:rPr lang="de-DE" sz="1400" dirty="0" smtClean="0">
                <a:latin typeface="Courier New"/>
                <a:cs typeface="Courier New"/>
              </a:rPr>
              <a:t>-----------------------------------------------------------</a:t>
            </a:r>
          </a:p>
          <a:p>
            <a:pPr marL="400050" lvl="1" indent="0">
              <a:buFont typeface="Arial"/>
              <a:buNone/>
            </a:pPr>
            <a:r>
              <a:rPr lang="de-DE" sz="1400" dirty="0" smtClean="0">
                <a:latin typeface="Courier New"/>
                <a:cs typeface="Courier New"/>
              </a:rPr>
              <a:t>Server </a:t>
            </a:r>
            <a:r>
              <a:rPr lang="de-DE" sz="1400" dirty="0" err="1" smtClean="0">
                <a:latin typeface="Courier New"/>
                <a:cs typeface="Courier New"/>
              </a:rPr>
              <a:t>listening</a:t>
            </a:r>
            <a:r>
              <a:rPr lang="de-DE" sz="1400" dirty="0" smtClean="0">
                <a:latin typeface="Courier New"/>
                <a:cs typeface="Courier New"/>
              </a:rPr>
              <a:t> on 5201</a:t>
            </a:r>
          </a:p>
          <a:p>
            <a:pPr marL="400050" lvl="1" indent="0">
              <a:buFont typeface="Arial"/>
              <a:buNone/>
            </a:pPr>
            <a:r>
              <a:rPr lang="de-DE" sz="1400" dirty="0" smtClean="0">
                <a:latin typeface="Courier New"/>
                <a:cs typeface="Courier New"/>
              </a:rPr>
              <a:t>-----------------------------------------------------------</a:t>
            </a:r>
            <a:r>
              <a:rPr lang="en-US" sz="1400" b="1" dirty="0" smtClean="0">
                <a:latin typeface="Courier New"/>
                <a:cs typeface="Courier New"/>
              </a:rPr>
              <a:t> </a:t>
            </a:r>
          </a:p>
        </p:txBody>
      </p:sp>
    </p:spTree>
    <p:extLst>
      <p:ext uri="{BB962C8B-B14F-4D97-AF65-F5344CB8AC3E}">
        <p14:creationId xmlns:p14="http://schemas.microsoft.com/office/powerpoint/2010/main" val="48530740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482"/>
            <a:ext cx="8229600" cy="566316"/>
          </a:xfrm>
        </p:spPr>
        <p:txBody>
          <a:bodyPr>
            <a:normAutofit fontScale="90000"/>
          </a:bodyPr>
          <a:lstStyle/>
          <a:p>
            <a:r>
              <a:rPr lang="en-US" sz="3200" dirty="0" smtClean="0"/>
              <a:t>iperf3 TCP test natively (II)</a:t>
            </a:r>
            <a:endParaRPr lang="en-US" sz="3200" dirty="0"/>
          </a:p>
        </p:txBody>
      </p:sp>
      <p:sp>
        <p:nvSpPr>
          <p:cNvPr id="3" name="Content Placeholder 2"/>
          <p:cNvSpPr>
            <a:spLocks noGrp="1"/>
          </p:cNvSpPr>
          <p:nvPr>
            <p:ph idx="1"/>
          </p:nvPr>
        </p:nvSpPr>
        <p:spPr>
          <a:xfrm>
            <a:off x="457206" y="854764"/>
            <a:ext cx="8517467" cy="420206"/>
          </a:xfrm>
        </p:spPr>
        <p:txBody>
          <a:bodyPr>
            <a:normAutofit/>
          </a:bodyPr>
          <a:lstStyle/>
          <a:p>
            <a:r>
              <a:rPr lang="en-US" sz="2000" dirty="0" smtClean="0">
                <a:cs typeface="Courier"/>
              </a:rPr>
              <a:t>Start sender (</a:t>
            </a:r>
            <a:r>
              <a:rPr lang="en-US" sz="2000" dirty="0" err="1" smtClean="0">
                <a:cs typeface="Courier"/>
              </a:rPr>
              <a:t>iperf</a:t>
            </a:r>
            <a:r>
              <a:rPr lang="en-US" sz="2000" dirty="0" smtClean="0">
                <a:cs typeface="Courier"/>
              </a:rPr>
              <a:t> client) on VM pertX+1</a:t>
            </a:r>
          </a:p>
          <a:p>
            <a:endParaRPr lang="en-US" sz="2000" dirty="0" smtClean="0"/>
          </a:p>
          <a:p>
            <a:pPr marL="457200" lvl="1" indent="0">
              <a:buNone/>
            </a:pPr>
            <a:endParaRPr lang="en-US" sz="1600" dirty="0" smtClean="0"/>
          </a:p>
          <a:p>
            <a:pPr marL="457200" lvl="1" indent="0">
              <a:buNone/>
            </a:pPr>
            <a:endParaRPr lang="en-US" sz="1600" dirty="0" smtClean="0"/>
          </a:p>
          <a:p>
            <a:pPr lvl="2"/>
            <a:endParaRPr lang="en-US" dirty="0"/>
          </a:p>
          <a:p>
            <a:pPr lvl="2"/>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51</a:t>
            </a:fld>
            <a:endParaRPr lang="en-US" dirty="0"/>
          </a:p>
        </p:txBody>
      </p:sp>
      <p:sp>
        <p:nvSpPr>
          <p:cNvPr id="7" name="Content Placeholder 2"/>
          <p:cNvSpPr txBox="1">
            <a:spLocks/>
          </p:cNvSpPr>
          <p:nvPr/>
        </p:nvSpPr>
        <p:spPr>
          <a:xfrm>
            <a:off x="457206" y="1266408"/>
            <a:ext cx="8517467" cy="3498706"/>
          </a:xfrm>
          <a:prstGeom prst="rect">
            <a:avLst/>
          </a:prstGeom>
          <a:solidFill>
            <a:schemeClr val="bg1">
              <a:lumMod val="95000"/>
            </a:schemeClr>
          </a:solidFill>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4800" dirty="0" smtClean="0">
                <a:latin typeface="Courier New"/>
                <a:cs typeface="Courier New"/>
              </a:rPr>
              <a:t>ptraining@pertX+1:~$ </a:t>
            </a:r>
            <a:r>
              <a:rPr lang="en-US" sz="4800" b="1" dirty="0" smtClean="0">
                <a:latin typeface="Courier New"/>
                <a:cs typeface="Courier New"/>
              </a:rPr>
              <a:t>iperf3 -c 10.0.0.X</a:t>
            </a:r>
          </a:p>
          <a:p>
            <a:pPr marL="0" indent="0">
              <a:buFont typeface="Arial"/>
              <a:buNone/>
            </a:pPr>
            <a:r>
              <a:rPr lang="en-US" sz="4800" dirty="0" smtClean="0">
                <a:latin typeface="Courier New"/>
                <a:cs typeface="Courier New"/>
              </a:rPr>
              <a:t>Connecting to host 10.0.0.41, port 5201</a:t>
            </a:r>
          </a:p>
          <a:p>
            <a:pPr marL="0" indent="0">
              <a:buFont typeface="Arial"/>
              <a:buNone/>
            </a:pPr>
            <a:r>
              <a:rPr lang="en-US" sz="4800" dirty="0" smtClean="0">
                <a:latin typeface="Courier New"/>
                <a:cs typeface="Courier New"/>
              </a:rPr>
              <a:t>[  4] local 10.0.0.254 port 39114 connected to 10.0.0.41 port 5201</a:t>
            </a:r>
          </a:p>
          <a:p>
            <a:pPr marL="0" indent="0">
              <a:buFont typeface="Arial"/>
              <a:buNone/>
            </a:pPr>
            <a:r>
              <a:rPr lang="en-US" sz="4800" dirty="0" smtClean="0">
                <a:latin typeface="Courier New"/>
                <a:cs typeface="Courier New"/>
              </a:rPr>
              <a:t>[ ID] Interval           Transfer     Bandwidth       </a:t>
            </a:r>
            <a:r>
              <a:rPr lang="en-US" sz="4800" dirty="0" err="1" smtClean="0">
                <a:latin typeface="Courier New"/>
                <a:cs typeface="Courier New"/>
              </a:rPr>
              <a:t>Retr</a:t>
            </a:r>
            <a:r>
              <a:rPr lang="en-US" sz="4800" dirty="0" smtClean="0">
                <a:latin typeface="Courier New"/>
                <a:cs typeface="Courier New"/>
              </a:rPr>
              <a:t>  </a:t>
            </a:r>
            <a:r>
              <a:rPr lang="en-US" sz="4800" dirty="0" err="1" smtClean="0">
                <a:latin typeface="Courier New"/>
                <a:cs typeface="Courier New"/>
              </a:rPr>
              <a:t>Cwnd</a:t>
            </a:r>
            <a:endParaRPr lang="en-US" sz="4800" dirty="0" smtClean="0">
              <a:latin typeface="Courier New"/>
              <a:cs typeface="Courier New"/>
            </a:endParaRPr>
          </a:p>
          <a:p>
            <a:pPr marL="0" indent="0">
              <a:buFont typeface="Arial"/>
              <a:buNone/>
            </a:pPr>
            <a:r>
              <a:rPr lang="sk-SK" sz="4800" dirty="0" smtClean="0">
                <a:latin typeface="Courier New"/>
                <a:cs typeface="Courier New"/>
              </a:rPr>
              <a:t>[  4]   0.00-1.00   sec   103 MBytes   860 Mbits/sec   34   1.10 MBytes       </a:t>
            </a:r>
          </a:p>
          <a:p>
            <a:pPr marL="0" indent="0">
              <a:buFont typeface="Arial"/>
              <a:buNone/>
            </a:pPr>
            <a:r>
              <a:rPr lang="fr-FR" sz="4800" dirty="0" smtClean="0">
                <a:latin typeface="Courier New"/>
                <a:cs typeface="Courier New"/>
              </a:rPr>
              <a:t>[  4]   1.00-2.00   sec   116 </a:t>
            </a:r>
            <a:r>
              <a:rPr lang="fr-FR" sz="4800" dirty="0" err="1" smtClean="0">
                <a:latin typeface="Courier New"/>
                <a:cs typeface="Courier New"/>
              </a:rPr>
              <a:t>MBytes</a:t>
            </a:r>
            <a:r>
              <a:rPr lang="fr-FR" sz="4800" dirty="0" smtClean="0">
                <a:latin typeface="Courier New"/>
                <a:cs typeface="Courier New"/>
              </a:rPr>
              <a:t>   975 Mbits/sec  385   1.03 </a:t>
            </a:r>
            <a:r>
              <a:rPr lang="fr-FR" sz="4800" dirty="0" err="1" smtClean="0">
                <a:latin typeface="Courier New"/>
                <a:cs typeface="Courier New"/>
              </a:rPr>
              <a:t>MBytes</a:t>
            </a:r>
            <a:r>
              <a:rPr lang="fr-FR" sz="4800" dirty="0" smtClean="0">
                <a:latin typeface="Courier New"/>
                <a:cs typeface="Courier New"/>
              </a:rPr>
              <a:t>       </a:t>
            </a:r>
          </a:p>
          <a:p>
            <a:pPr marL="0" indent="0">
              <a:buFont typeface="Arial"/>
              <a:buNone/>
            </a:pPr>
            <a:r>
              <a:rPr lang="fr-FR" sz="4800" dirty="0" smtClean="0">
                <a:latin typeface="Courier New"/>
                <a:cs typeface="Courier New"/>
              </a:rPr>
              <a:t>[  4]   2.00-3.00   sec  91.2 </a:t>
            </a:r>
            <a:r>
              <a:rPr lang="fr-FR" sz="4800" dirty="0" err="1" smtClean="0">
                <a:latin typeface="Courier New"/>
                <a:cs typeface="Courier New"/>
              </a:rPr>
              <a:t>MBytes</a:t>
            </a:r>
            <a:r>
              <a:rPr lang="fr-FR" sz="4800" dirty="0" smtClean="0">
                <a:latin typeface="Courier New"/>
                <a:cs typeface="Courier New"/>
              </a:rPr>
              <a:t>   765 Mbits/sec   52    841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sk-SK" sz="4800" dirty="0" smtClean="0">
                <a:latin typeface="Courier New"/>
                <a:cs typeface="Courier New"/>
              </a:rPr>
              <a:t>[  4]   3.00-4.00   sec   120 MBytes  1.01 Gbits/sec   16    642 KBytes       </a:t>
            </a:r>
          </a:p>
          <a:p>
            <a:pPr marL="0" indent="0">
              <a:buFont typeface="Arial"/>
              <a:buNone/>
            </a:pPr>
            <a:r>
              <a:rPr lang="fr-FR" sz="4800" dirty="0" smtClean="0">
                <a:latin typeface="Courier New"/>
                <a:cs typeface="Courier New"/>
              </a:rPr>
              <a:t>[  4]   4.00-5.00   sec   111 </a:t>
            </a:r>
            <a:r>
              <a:rPr lang="fr-FR" sz="4800" dirty="0" err="1" smtClean="0">
                <a:latin typeface="Courier New"/>
                <a:cs typeface="Courier New"/>
              </a:rPr>
              <a:t>MBytes</a:t>
            </a:r>
            <a:r>
              <a:rPr lang="fr-FR" sz="4800" dirty="0" smtClean="0">
                <a:latin typeface="Courier New"/>
                <a:cs typeface="Courier New"/>
              </a:rPr>
              <a:t>   933 Mbits/sec    0    706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4]   5.00-6.00   sec   115 </a:t>
            </a:r>
            <a:r>
              <a:rPr lang="fr-FR" sz="4800" dirty="0" err="1" smtClean="0">
                <a:latin typeface="Courier New"/>
                <a:cs typeface="Courier New"/>
              </a:rPr>
              <a:t>MBytes</a:t>
            </a:r>
            <a:r>
              <a:rPr lang="fr-FR" sz="4800" dirty="0" smtClean="0">
                <a:latin typeface="Courier New"/>
                <a:cs typeface="Courier New"/>
              </a:rPr>
              <a:t>   965 Mbits/sec    0    765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4]   6.00-7.00   sec   121 </a:t>
            </a:r>
            <a:r>
              <a:rPr lang="fr-FR" sz="4800" dirty="0" err="1" smtClean="0">
                <a:latin typeface="Courier New"/>
                <a:cs typeface="Courier New"/>
              </a:rPr>
              <a:t>MBytes</a:t>
            </a:r>
            <a:r>
              <a:rPr lang="fr-FR" sz="4800" dirty="0" smtClean="0">
                <a:latin typeface="Courier New"/>
                <a:cs typeface="Courier New"/>
              </a:rPr>
              <a:t>  1.02 Gbits/sec    0    824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4]   7.00-8.00   sec   122 </a:t>
            </a:r>
            <a:r>
              <a:rPr lang="fr-FR" sz="4800" dirty="0" err="1" smtClean="0">
                <a:latin typeface="Courier New"/>
                <a:cs typeface="Courier New"/>
              </a:rPr>
              <a:t>MBytes</a:t>
            </a:r>
            <a:r>
              <a:rPr lang="fr-FR" sz="4800" dirty="0" smtClean="0">
                <a:latin typeface="Courier New"/>
                <a:cs typeface="Courier New"/>
              </a:rPr>
              <a:t>  1.03 Gbits/sec    0    880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4]   8.00-9.00   sec   112 </a:t>
            </a:r>
            <a:r>
              <a:rPr lang="fr-FR" sz="4800" dirty="0" err="1" smtClean="0">
                <a:latin typeface="Courier New"/>
                <a:cs typeface="Courier New"/>
              </a:rPr>
              <a:t>MBytes</a:t>
            </a:r>
            <a:r>
              <a:rPr lang="fr-FR" sz="4800" dirty="0" smtClean="0">
                <a:latin typeface="Courier New"/>
                <a:cs typeface="Courier New"/>
              </a:rPr>
              <a:t>   944 Mbits/sec   10    701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4]   9.00-10.00  sec   122 </a:t>
            </a:r>
            <a:r>
              <a:rPr lang="fr-FR" sz="4800" dirty="0" err="1" smtClean="0">
                <a:latin typeface="Courier New"/>
                <a:cs typeface="Courier New"/>
              </a:rPr>
              <a:t>MBytes</a:t>
            </a:r>
            <a:r>
              <a:rPr lang="fr-FR" sz="4800" dirty="0" smtClean="0">
                <a:latin typeface="Courier New"/>
                <a:cs typeface="Courier New"/>
              </a:rPr>
              <a:t>  1.03 Gbits/sec    0    769 </a:t>
            </a:r>
            <a:r>
              <a:rPr lang="fr-FR" sz="4800" dirty="0" err="1" smtClean="0">
                <a:latin typeface="Courier New"/>
                <a:cs typeface="Courier New"/>
              </a:rPr>
              <a:t>KBytes</a:t>
            </a:r>
            <a:r>
              <a:rPr lang="fr-FR" sz="4800" dirty="0" smtClean="0">
                <a:latin typeface="Courier New"/>
                <a:cs typeface="Courier New"/>
              </a:rPr>
              <a:t>       </a:t>
            </a:r>
          </a:p>
          <a:p>
            <a:pPr marL="0" indent="0">
              <a:buFont typeface="Arial"/>
              <a:buNone/>
            </a:pPr>
            <a:r>
              <a:rPr lang="fr-FR" sz="4800" dirty="0" smtClean="0">
                <a:latin typeface="Courier New"/>
                <a:cs typeface="Courier New"/>
              </a:rPr>
              <a:t>- - - - - - - - - - - - - - - - - - - - - - - - -</a:t>
            </a:r>
          </a:p>
          <a:p>
            <a:pPr marL="0" indent="0">
              <a:buFont typeface="Arial"/>
              <a:buNone/>
            </a:pPr>
            <a:r>
              <a:rPr lang="fr-FR" sz="4800" dirty="0" smtClean="0">
                <a:latin typeface="Courier New"/>
                <a:cs typeface="Courier New"/>
              </a:rPr>
              <a:t>[ ID] </a:t>
            </a:r>
            <a:r>
              <a:rPr lang="fr-FR" sz="4800" dirty="0" err="1" smtClean="0">
                <a:latin typeface="Courier New"/>
                <a:cs typeface="Courier New"/>
              </a:rPr>
              <a:t>Interval</a:t>
            </a:r>
            <a:r>
              <a:rPr lang="fr-FR" sz="4800" dirty="0" smtClean="0">
                <a:latin typeface="Courier New"/>
                <a:cs typeface="Courier New"/>
              </a:rPr>
              <a:t>           Transfer     </a:t>
            </a:r>
            <a:r>
              <a:rPr lang="fr-FR" sz="4800" dirty="0" err="1" smtClean="0">
                <a:latin typeface="Courier New"/>
                <a:cs typeface="Courier New"/>
              </a:rPr>
              <a:t>Bandwidth</a:t>
            </a:r>
            <a:r>
              <a:rPr lang="fr-FR" sz="4800" dirty="0" smtClean="0">
                <a:latin typeface="Courier New"/>
                <a:cs typeface="Courier New"/>
              </a:rPr>
              <a:t>       </a:t>
            </a:r>
            <a:r>
              <a:rPr lang="fr-FR" sz="4800" dirty="0" err="1" smtClean="0">
                <a:latin typeface="Courier New"/>
                <a:cs typeface="Courier New"/>
              </a:rPr>
              <a:t>Retr</a:t>
            </a:r>
            <a:endParaRPr lang="fr-FR" sz="4800" dirty="0" smtClean="0">
              <a:latin typeface="Courier New"/>
              <a:cs typeface="Courier New"/>
            </a:endParaRPr>
          </a:p>
          <a:p>
            <a:pPr marL="0" indent="0">
              <a:buFont typeface="Arial"/>
              <a:buNone/>
            </a:pPr>
            <a:r>
              <a:rPr lang="en-US" sz="4800" dirty="0" smtClean="0">
                <a:latin typeface="Courier New"/>
                <a:cs typeface="Courier New"/>
              </a:rPr>
              <a:t>[  4]   0.00-10.00  sec  1.11 </a:t>
            </a:r>
            <a:r>
              <a:rPr lang="en-US" sz="4800" dirty="0" err="1" smtClean="0">
                <a:latin typeface="Courier New"/>
                <a:cs typeface="Courier New"/>
              </a:rPr>
              <a:t>GBytes</a:t>
            </a:r>
            <a:r>
              <a:rPr lang="en-US" sz="4800" dirty="0" smtClean="0">
                <a:latin typeface="Courier New"/>
                <a:cs typeface="Courier New"/>
              </a:rPr>
              <a:t>   952 </a:t>
            </a:r>
            <a:r>
              <a:rPr lang="en-US" sz="4800" dirty="0" err="1" smtClean="0">
                <a:latin typeface="Courier New"/>
                <a:cs typeface="Courier New"/>
              </a:rPr>
              <a:t>Mbits</a:t>
            </a:r>
            <a:r>
              <a:rPr lang="en-US" sz="4800" dirty="0" smtClean="0">
                <a:latin typeface="Courier New"/>
                <a:cs typeface="Courier New"/>
              </a:rPr>
              <a:t>/sec  497             sender</a:t>
            </a:r>
          </a:p>
          <a:p>
            <a:pPr marL="0" indent="0">
              <a:buFont typeface="Arial"/>
              <a:buNone/>
            </a:pPr>
            <a:r>
              <a:rPr lang="en-US" sz="4800" dirty="0" smtClean="0">
                <a:latin typeface="Courier New"/>
                <a:cs typeface="Courier New"/>
              </a:rPr>
              <a:t>[  4]   0.00-10.00  sec  1.11 </a:t>
            </a:r>
            <a:r>
              <a:rPr lang="en-US" sz="4800" dirty="0" err="1" smtClean="0">
                <a:latin typeface="Courier New"/>
                <a:cs typeface="Courier New"/>
              </a:rPr>
              <a:t>GBytes</a:t>
            </a:r>
            <a:r>
              <a:rPr lang="en-US" sz="4800" dirty="0" smtClean="0">
                <a:latin typeface="Courier New"/>
                <a:cs typeface="Courier New"/>
              </a:rPr>
              <a:t>   949 </a:t>
            </a:r>
            <a:r>
              <a:rPr lang="en-US" sz="4800" dirty="0" err="1" smtClean="0">
                <a:latin typeface="Courier New"/>
                <a:cs typeface="Courier New"/>
              </a:rPr>
              <a:t>Mbits</a:t>
            </a:r>
            <a:r>
              <a:rPr lang="en-US" sz="4800" dirty="0" smtClean="0">
                <a:latin typeface="Courier New"/>
                <a:cs typeface="Courier New"/>
              </a:rPr>
              <a:t>/sec                  receiver</a:t>
            </a:r>
          </a:p>
          <a:p>
            <a:pPr marL="0" indent="0">
              <a:buFont typeface="Arial"/>
              <a:buNone/>
            </a:pPr>
            <a:r>
              <a:rPr lang="en-US" sz="4800" dirty="0" err="1" smtClean="0">
                <a:latin typeface="Courier New"/>
                <a:cs typeface="Courier New"/>
              </a:rPr>
              <a:t>iperf</a:t>
            </a:r>
            <a:r>
              <a:rPr lang="en-US" sz="4800" dirty="0" smtClean="0">
                <a:latin typeface="Courier New"/>
                <a:cs typeface="Courier New"/>
              </a:rPr>
              <a:t> Done.</a:t>
            </a:r>
          </a:p>
          <a:p>
            <a:endParaRPr lang="en-US" sz="2000" dirty="0" smtClean="0"/>
          </a:p>
          <a:p>
            <a:pPr marL="457200" lvl="1" indent="0">
              <a:buFont typeface="Arial"/>
              <a:buNone/>
            </a:pPr>
            <a:endParaRPr lang="en-US" sz="1600" dirty="0" smtClean="0"/>
          </a:p>
          <a:p>
            <a:pPr marL="457200" lvl="1" indent="0">
              <a:buFont typeface="Arial"/>
              <a:buNone/>
            </a:pPr>
            <a:endParaRPr lang="en-US" sz="1600" dirty="0" smtClean="0"/>
          </a:p>
          <a:p>
            <a:pPr lvl="2"/>
            <a:endParaRPr lang="en-US" dirty="0" smtClean="0"/>
          </a:p>
          <a:p>
            <a:pPr lvl="2"/>
            <a:endParaRPr lang="en-US" dirty="0"/>
          </a:p>
        </p:txBody>
      </p:sp>
      <p:sp>
        <p:nvSpPr>
          <p:cNvPr id="10" name="Rechteck 9"/>
          <p:cNvSpPr/>
          <p:nvPr/>
        </p:nvSpPr>
        <p:spPr>
          <a:xfrm>
            <a:off x="3971473" y="1871135"/>
            <a:ext cx="1418208" cy="2116649"/>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Rechteck 10"/>
          <p:cNvSpPr/>
          <p:nvPr/>
        </p:nvSpPr>
        <p:spPr>
          <a:xfrm>
            <a:off x="5389685" y="1871135"/>
            <a:ext cx="649715" cy="2116649"/>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2" name="Rechteck 11"/>
          <p:cNvSpPr/>
          <p:nvPr/>
        </p:nvSpPr>
        <p:spPr>
          <a:xfrm>
            <a:off x="6058900" y="1871135"/>
            <a:ext cx="1043666" cy="2116649"/>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93266099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42"/>
            <a:ext cx="8229600" cy="566316"/>
          </a:xfrm>
        </p:spPr>
        <p:txBody>
          <a:bodyPr>
            <a:normAutofit fontScale="90000"/>
          </a:bodyPr>
          <a:lstStyle/>
          <a:p>
            <a:r>
              <a:rPr lang="en-US" sz="3200" dirty="0" smtClean="0"/>
              <a:t>iperf3 UDP test natively (I)</a:t>
            </a:r>
            <a:endParaRPr lang="en-US" sz="3200" dirty="0"/>
          </a:p>
        </p:txBody>
      </p:sp>
      <p:sp>
        <p:nvSpPr>
          <p:cNvPr id="3" name="Content Placeholder 2"/>
          <p:cNvSpPr>
            <a:spLocks noGrp="1"/>
          </p:cNvSpPr>
          <p:nvPr>
            <p:ph idx="1"/>
          </p:nvPr>
        </p:nvSpPr>
        <p:spPr>
          <a:xfrm>
            <a:off x="457206" y="1105852"/>
            <a:ext cx="8517467" cy="420206"/>
          </a:xfrm>
        </p:spPr>
        <p:txBody>
          <a:bodyPr>
            <a:normAutofit/>
          </a:bodyPr>
          <a:lstStyle/>
          <a:p>
            <a:r>
              <a:rPr lang="en-US" sz="2000" dirty="0" smtClean="0">
                <a:cs typeface="Courier"/>
              </a:rPr>
              <a:t>Start UDP sender (</a:t>
            </a:r>
            <a:r>
              <a:rPr lang="en-US" sz="2000" dirty="0" err="1" smtClean="0">
                <a:cs typeface="Courier"/>
              </a:rPr>
              <a:t>iperf</a:t>
            </a:r>
            <a:r>
              <a:rPr lang="en-US" sz="2000" dirty="0" smtClean="0">
                <a:cs typeface="Courier"/>
              </a:rPr>
              <a:t> client) on VM pertX+1</a:t>
            </a:r>
          </a:p>
          <a:p>
            <a:endParaRPr lang="en-US" sz="2000" dirty="0" smtClean="0"/>
          </a:p>
          <a:p>
            <a:pPr marL="457200" lvl="1" indent="0">
              <a:buNone/>
            </a:pPr>
            <a:endParaRPr lang="en-US" sz="1600" dirty="0" smtClean="0"/>
          </a:p>
          <a:p>
            <a:pPr marL="457200" lvl="1" indent="0">
              <a:buNone/>
            </a:pPr>
            <a:endParaRPr lang="en-US" sz="1600" dirty="0" smtClean="0"/>
          </a:p>
          <a:p>
            <a:pPr lvl="2"/>
            <a:endParaRPr lang="en-US" dirty="0"/>
          </a:p>
          <a:p>
            <a:pPr lvl="2"/>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52</a:t>
            </a:fld>
            <a:endParaRPr lang="en-US" dirty="0"/>
          </a:p>
        </p:txBody>
      </p:sp>
      <p:sp>
        <p:nvSpPr>
          <p:cNvPr id="7" name="Content Placeholder 2"/>
          <p:cNvSpPr txBox="1">
            <a:spLocks/>
          </p:cNvSpPr>
          <p:nvPr/>
        </p:nvSpPr>
        <p:spPr>
          <a:xfrm>
            <a:off x="457206" y="1487959"/>
            <a:ext cx="8517467" cy="3290803"/>
          </a:xfrm>
          <a:prstGeom prst="rect">
            <a:avLst/>
          </a:prstGeom>
          <a:solidFill>
            <a:schemeClr val="bg1">
              <a:lumMod val="95000"/>
            </a:schemeClr>
          </a:solidFill>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400" dirty="0" smtClean="0">
                <a:latin typeface="Courier New"/>
                <a:cs typeface="Courier New"/>
              </a:rPr>
              <a:t>ptraining@pertX+1:~$ </a:t>
            </a:r>
            <a:r>
              <a:rPr lang="en-US" sz="1400" b="1" dirty="0" smtClean="0">
                <a:latin typeface="Courier New"/>
                <a:cs typeface="Courier New"/>
              </a:rPr>
              <a:t>iperf3 –u -c 10.0.0.X –t 5 –b 100M</a:t>
            </a:r>
          </a:p>
          <a:p>
            <a:pPr marL="0" indent="0">
              <a:buNone/>
            </a:pPr>
            <a:r>
              <a:rPr lang="en-US" sz="1400" dirty="0">
                <a:latin typeface="Courier New"/>
                <a:cs typeface="Courier New"/>
              </a:rPr>
              <a:t>ptraining@pert2:~$ iperf3 -u -c 10.0.0.118 -b 100M -t 5</a:t>
            </a:r>
          </a:p>
          <a:p>
            <a:pPr marL="0" indent="0">
              <a:buNone/>
            </a:pPr>
            <a:r>
              <a:rPr lang="en-US" sz="1400" dirty="0">
                <a:latin typeface="Courier New"/>
                <a:cs typeface="Courier New"/>
              </a:rPr>
              <a:t>Connecting to host 10.0.0.118, port 5201</a:t>
            </a:r>
          </a:p>
          <a:p>
            <a:pPr marL="0" indent="0">
              <a:buNone/>
            </a:pPr>
            <a:r>
              <a:rPr lang="en-US" sz="1400" dirty="0">
                <a:latin typeface="Courier New"/>
                <a:cs typeface="Courier New"/>
              </a:rPr>
              <a:t>[  4] local 10.0.0.254 port 38593 connected to 10.0.0.118 port 5201</a:t>
            </a:r>
          </a:p>
          <a:p>
            <a:pPr marL="0" indent="0">
              <a:buNone/>
            </a:pPr>
            <a:r>
              <a:rPr lang="en-US" sz="1400" dirty="0">
                <a:latin typeface="Courier New"/>
                <a:cs typeface="Courier New"/>
              </a:rPr>
              <a:t>[ ID] Interval           Transfer     Bandwidth       Total Datagrams</a:t>
            </a:r>
          </a:p>
          <a:p>
            <a:pPr marL="0" indent="0">
              <a:buNone/>
            </a:pPr>
            <a:r>
              <a:rPr lang="fr-FR" sz="1400" dirty="0">
                <a:latin typeface="Courier New"/>
                <a:cs typeface="Courier New"/>
              </a:rPr>
              <a:t>[  4]   0.00-1.00   sec  10.8 </a:t>
            </a:r>
            <a:r>
              <a:rPr lang="fr-FR" sz="1400" dirty="0" err="1">
                <a:latin typeface="Courier New"/>
                <a:cs typeface="Courier New"/>
              </a:rPr>
              <a:t>MBytes</a:t>
            </a:r>
            <a:r>
              <a:rPr lang="fr-FR" sz="1400" dirty="0">
                <a:latin typeface="Courier New"/>
                <a:cs typeface="Courier New"/>
              </a:rPr>
              <a:t>  90.2 Mbits/sec  1377  </a:t>
            </a:r>
          </a:p>
          <a:p>
            <a:pPr marL="0" indent="0">
              <a:buNone/>
            </a:pPr>
            <a:r>
              <a:rPr lang="sk-SK" sz="1400" dirty="0">
                <a:latin typeface="Courier New"/>
                <a:cs typeface="Courier New"/>
              </a:rPr>
              <a:t>[  4]   1.00-2.00   sec  11.9 MBytes   100 Mbits/sec  1526  </a:t>
            </a:r>
          </a:p>
          <a:p>
            <a:pPr marL="0" indent="0">
              <a:buNone/>
            </a:pPr>
            <a:r>
              <a:rPr lang="sk-SK" sz="1400" dirty="0">
                <a:latin typeface="Courier New"/>
                <a:cs typeface="Courier New"/>
              </a:rPr>
              <a:t>[  4]   2.00-3.00   sec  11.9 MBytes   100 Mbits/sec  1526  </a:t>
            </a:r>
          </a:p>
          <a:p>
            <a:pPr marL="0" indent="0">
              <a:buNone/>
            </a:pPr>
            <a:r>
              <a:rPr lang="sk-SK" sz="1400" dirty="0">
                <a:latin typeface="Courier New"/>
                <a:cs typeface="Courier New"/>
              </a:rPr>
              <a:t>[  4]   3.00-4.00   sec  12.0 MBytes   101 Mbits/sec  1534  </a:t>
            </a:r>
          </a:p>
          <a:p>
            <a:pPr marL="0" indent="0">
              <a:buNone/>
            </a:pPr>
            <a:r>
              <a:rPr lang="fr-FR" sz="1400" dirty="0">
                <a:latin typeface="Courier New"/>
                <a:cs typeface="Courier New"/>
              </a:rPr>
              <a:t>[  4]   4.00-5.00   sec  11.9 </a:t>
            </a:r>
            <a:r>
              <a:rPr lang="fr-FR" sz="1400" dirty="0" err="1">
                <a:latin typeface="Courier New"/>
                <a:cs typeface="Courier New"/>
              </a:rPr>
              <a:t>MBytes</a:t>
            </a:r>
            <a:r>
              <a:rPr lang="fr-FR" sz="1400" dirty="0">
                <a:latin typeface="Courier New"/>
                <a:cs typeface="Courier New"/>
              </a:rPr>
              <a:t>  99.4 Mbits/sec  1517  </a:t>
            </a:r>
          </a:p>
          <a:p>
            <a:pPr marL="0" indent="0">
              <a:buNone/>
            </a:pPr>
            <a:r>
              <a:rPr lang="fr-FR" sz="1400" dirty="0">
                <a:latin typeface="Courier New"/>
                <a:cs typeface="Courier New"/>
              </a:rPr>
              <a:t>- - - - - - - - - - - - - - - - - - - - - - - - -</a:t>
            </a:r>
          </a:p>
          <a:p>
            <a:pPr marL="0" indent="0">
              <a:buNone/>
            </a:pPr>
            <a:r>
              <a:rPr lang="fr-FR" sz="1400" dirty="0">
                <a:latin typeface="Courier New"/>
                <a:cs typeface="Courier New"/>
              </a:rPr>
              <a:t>[ ID] </a:t>
            </a:r>
            <a:r>
              <a:rPr lang="fr-FR" sz="1400" dirty="0" err="1">
                <a:latin typeface="Courier New"/>
                <a:cs typeface="Courier New"/>
              </a:rPr>
              <a:t>Interval</a:t>
            </a:r>
            <a:r>
              <a:rPr lang="fr-FR" sz="1400" dirty="0">
                <a:latin typeface="Courier New"/>
                <a:cs typeface="Courier New"/>
              </a:rPr>
              <a:t>           Transfer     </a:t>
            </a:r>
            <a:r>
              <a:rPr lang="fr-FR" sz="1400" dirty="0" err="1">
                <a:latin typeface="Courier New"/>
                <a:cs typeface="Courier New"/>
              </a:rPr>
              <a:t>Bandwidth</a:t>
            </a:r>
            <a:r>
              <a:rPr lang="fr-FR" sz="1400" dirty="0">
                <a:latin typeface="Courier New"/>
                <a:cs typeface="Courier New"/>
              </a:rPr>
              <a:t>       </a:t>
            </a:r>
            <a:r>
              <a:rPr lang="fr-FR" sz="1400" dirty="0" err="1">
                <a:latin typeface="Courier New"/>
                <a:cs typeface="Courier New"/>
              </a:rPr>
              <a:t>Jitter</a:t>
            </a:r>
            <a:r>
              <a:rPr lang="fr-FR" sz="1400" dirty="0">
                <a:latin typeface="Courier New"/>
                <a:cs typeface="Courier New"/>
              </a:rPr>
              <a:t>    </a:t>
            </a:r>
            <a:r>
              <a:rPr lang="fr-FR" sz="1400" dirty="0" err="1">
                <a:latin typeface="Courier New"/>
                <a:cs typeface="Courier New"/>
              </a:rPr>
              <a:t>Lost</a:t>
            </a:r>
            <a:r>
              <a:rPr lang="fr-FR" sz="1400" dirty="0">
                <a:latin typeface="Courier New"/>
                <a:cs typeface="Courier New"/>
              </a:rPr>
              <a:t>/Total </a:t>
            </a:r>
            <a:r>
              <a:rPr lang="fr-FR" sz="1400" dirty="0" err="1">
                <a:latin typeface="Courier New"/>
                <a:cs typeface="Courier New"/>
              </a:rPr>
              <a:t>Datagrams</a:t>
            </a:r>
            <a:endParaRPr lang="fr-FR" sz="1400" dirty="0">
              <a:latin typeface="Courier New"/>
              <a:cs typeface="Courier New"/>
            </a:endParaRPr>
          </a:p>
          <a:p>
            <a:pPr marL="0" indent="0">
              <a:buNone/>
            </a:pPr>
            <a:r>
              <a:rPr lang="sk-SK" sz="1400" dirty="0">
                <a:latin typeface="Courier New"/>
                <a:cs typeface="Courier New"/>
              </a:rPr>
              <a:t>[  4]   0.00-5.00   sec  58.4 MBytes  98.0 Mbits/sec  0.031 ms  30/7480 (0.4%)  </a:t>
            </a:r>
          </a:p>
          <a:p>
            <a:pPr marL="0" indent="0">
              <a:buNone/>
            </a:pPr>
            <a:r>
              <a:rPr lang="en-US" sz="1400" dirty="0">
                <a:latin typeface="Courier New"/>
                <a:cs typeface="Courier New"/>
              </a:rPr>
              <a:t>[  4] Sent 7480 datagrams</a:t>
            </a:r>
            <a:endParaRPr lang="en-US" sz="1400" b="1" dirty="0" smtClean="0">
              <a:latin typeface="Courier New"/>
              <a:cs typeface="Courier New"/>
            </a:endParaRPr>
          </a:p>
          <a:p>
            <a:endParaRPr lang="en-US" sz="1400" dirty="0" smtClean="0">
              <a:latin typeface="Courier New"/>
              <a:cs typeface="Courier New"/>
            </a:endParaRPr>
          </a:p>
          <a:p>
            <a:pPr marL="457200" lvl="1" indent="0">
              <a:buFont typeface="Arial"/>
              <a:buNone/>
            </a:pPr>
            <a:endParaRPr lang="en-US" sz="1400" dirty="0" smtClean="0">
              <a:latin typeface="Courier New"/>
              <a:cs typeface="Courier New"/>
            </a:endParaRPr>
          </a:p>
          <a:p>
            <a:pPr marL="457200" lvl="1" indent="0">
              <a:buFont typeface="Arial"/>
              <a:buNone/>
            </a:pPr>
            <a:endParaRPr lang="en-US" sz="1600" dirty="0" smtClean="0"/>
          </a:p>
          <a:p>
            <a:pPr lvl="2"/>
            <a:endParaRPr lang="en-US" dirty="0" smtClean="0"/>
          </a:p>
          <a:p>
            <a:pPr lvl="2"/>
            <a:endParaRPr lang="en-US" dirty="0"/>
          </a:p>
        </p:txBody>
      </p:sp>
    </p:spTree>
    <p:extLst>
      <p:ext uri="{BB962C8B-B14F-4D97-AF65-F5344CB8AC3E}">
        <p14:creationId xmlns:p14="http://schemas.microsoft.com/office/powerpoint/2010/main" val="2190162271"/>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smtClean="0"/>
              <a:t>iperf3 UDP test natively (II)</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53</a:t>
            </a:fld>
            <a:endParaRPr lang="en-US" dirty="0"/>
          </a:p>
        </p:txBody>
      </p:sp>
      <p:sp>
        <p:nvSpPr>
          <p:cNvPr id="9" name="Content Placeholder 2"/>
          <p:cNvSpPr>
            <a:spLocks noGrp="1"/>
          </p:cNvSpPr>
          <p:nvPr>
            <p:ph idx="1"/>
          </p:nvPr>
        </p:nvSpPr>
        <p:spPr>
          <a:xfrm>
            <a:off x="457207" y="594976"/>
            <a:ext cx="8517467" cy="481273"/>
          </a:xfrm>
        </p:spPr>
        <p:txBody>
          <a:bodyPr>
            <a:normAutofit/>
          </a:bodyPr>
          <a:lstStyle/>
          <a:p>
            <a:r>
              <a:rPr lang="en-US" sz="2200" dirty="0" smtClean="0">
                <a:cs typeface="Courier"/>
              </a:rPr>
              <a:t>Check receiver output on VM </a:t>
            </a:r>
            <a:r>
              <a:rPr lang="en-US" sz="2200" dirty="0" err="1" smtClean="0">
                <a:cs typeface="Courier"/>
              </a:rPr>
              <a:t>pertX</a:t>
            </a:r>
            <a:endParaRPr lang="en-US" dirty="0"/>
          </a:p>
          <a:p>
            <a:pPr lvl="2"/>
            <a:endParaRPr lang="en-US" dirty="0"/>
          </a:p>
        </p:txBody>
      </p:sp>
      <p:sp>
        <p:nvSpPr>
          <p:cNvPr id="10" name="Content Placeholder 2"/>
          <p:cNvSpPr txBox="1">
            <a:spLocks/>
          </p:cNvSpPr>
          <p:nvPr/>
        </p:nvSpPr>
        <p:spPr>
          <a:xfrm>
            <a:off x="457200" y="985580"/>
            <a:ext cx="8438471" cy="3460059"/>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200" dirty="0">
                <a:latin typeface="Courier New"/>
                <a:cs typeface="Courier New"/>
              </a:rPr>
              <a:t>-----------------------------------------------------------</a:t>
            </a:r>
          </a:p>
          <a:p>
            <a:pPr marL="0" indent="0">
              <a:buNone/>
            </a:pPr>
            <a:r>
              <a:rPr lang="de-DE" sz="1200" dirty="0">
                <a:latin typeface="Courier New"/>
                <a:cs typeface="Courier New"/>
              </a:rPr>
              <a:t>Server </a:t>
            </a:r>
            <a:r>
              <a:rPr lang="de-DE" sz="1200" dirty="0" err="1">
                <a:latin typeface="Courier New"/>
                <a:cs typeface="Courier New"/>
              </a:rPr>
              <a:t>listening</a:t>
            </a:r>
            <a:r>
              <a:rPr lang="de-DE" sz="1200" dirty="0">
                <a:latin typeface="Courier New"/>
                <a:cs typeface="Courier New"/>
              </a:rPr>
              <a:t> on 5201</a:t>
            </a:r>
          </a:p>
          <a:p>
            <a:pPr marL="0" indent="0">
              <a:buNone/>
            </a:pPr>
            <a:r>
              <a:rPr lang="de-DE" sz="1200" dirty="0">
                <a:latin typeface="Courier New"/>
                <a:cs typeface="Courier New"/>
              </a:rPr>
              <a:t>-----------------------------------------------------------</a:t>
            </a:r>
          </a:p>
          <a:p>
            <a:pPr marL="0" indent="0">
              <a:buNone/>
            </a:pPr>
            <a:r>
              <a:rPr lang="de-DE" sz="1200" dirty="0" err="1">
                <a:latin typeface="Courier New"/>
                <a:cs typeface="Courier New"/>
              </a:rPr>
              <a:t>Accepted</a:t>
            </a:r>
            <a:r>
              <a:rPr lang="de-DE" sz="1200" dirty="0">
                <a:latin typeface="Courier New"/>
                <a:cs typeface="Courier New"/>
              </a:rPr>
              <a:t> </a:t>
            </a:r>
            <a:r>
              <a:rPr lang="de-DE" sz="1200" dirty="0" err="1">
                <a:latin typeface="Courier New"/>
                <a:cs typeface="Courier New"/>
              </a:rPr>
              <a:t>connection</a:t>
            </a:r>
            <a:r>
              <a:rPr lang="de-DE" sz="1200" dirty="0">
                <a:latin typeface="Courier New"/>
                <a:cs typeface="Courier New"/>
              </a:rPr>
              <a:t> </a:t>
            </a:r>
            <a:r>
              <a:rPr lang="de-DE" sz="1200" dirty="0" err="1">
                <a:latin typeface="Courier New"/>
                <a:cs typeface="Courier New"/>
              </a:rPr>
              <a:t>from</a:t>
            </a:r>
            <a:r>
              <a:rPr lang="de-DE" sz="1200" dirty="0">
                <a:latin typeface="Courier New"/>
                <a:cs typeface="Courier New"/>
              </a:rPr>
              <a:t> 10.0.0.254, </a:t>
            </a:r>
            <a:r>
              <a:rPr lang="de-DE" sz="1200" dirty="0" err="1">
                <a:latin typeface="Courier New"/>
                <a:cs typeface="Courier New"/>
              </a:rPr>
              <a:t>port</a:t>
            </a:r>
            <a:r>
              <a:rPr lang="de-DE" sz="1200" dirty="0">
                <a:latin typeface="Courier New"/>
                <a:cs typeface="Courier New"/>
              </a:rPr>
              <a:t> 57293</a:t>
            </a:r>
          </a:p>
          <a:p>
            <a:pPr marL="0" indent="0">
              <a:buNone/>
            </a:pPr>
            <a:r>
              <a:rPr lang="en-US" sz="1200" dirty="0">
                <a:latin typeface="Courier New"/>
                <a:cs typeface="Courier New"/>
              </a:rPr>
              <a:t>[  5] local 10.0.0.118 port 5201 connected to 10.0.0.254 port 38593</a:t>
            </a:r>
          </a:p>
          <a:p>
            <a:pPr marL="0" indent="0">
              <a:buNone/>
            </a:pPr>
            <a:r>
              <a:rPr lang="en-US" sz="1200" dirty="0">
                <a:latin typeface="Courier New"/>
                <a:cs typeface="Courier New"/>
              </a:rPr>
              <a:t>[ ID] Interval           Transfer     Bandwidth       Jitter    Lost/Total </a:t>
            </a:r>
            <a:r>
              <a:rPr lang="en-US" sz="1200" dirty="0" smtClean="0">
                <a:latin typeface="Courier New"/>
                <a:cs typeface="Courier New"/>
              </a:rPr>
              <a:t>Datagrams</a:t>
            </a:r>
            <a:endParaRPr lang="en-US" sz="1200" dirty="0">
              <a:latin typeface="Courier New"/>
              <a:cs typeface="Courier New"/>
            </a:endParaRPr>
          </a:p>
          <a:p>
            <a:pPr marL="0" indent="0">
              <a:buNone/>
            </a:pPr>
            <a:r>
              <a:rPr lang="fr-FR" sz="1200" dirty="0">
                <a:latin typeface="Courier New"/>
                <a:cs typeface="Courier New"/>
              </a:rPr>
              <a:t>[  5]   0.00-1.00   sec  10.8 </a:t>
            </a:r>
            <a:r>
              <a:rPr lang="fr-FR" sz="1200" dirty="0" err="1">
                <a:latin typeface="Courier New"/>
                <a:cs typeface="Courier New"/>
              </a:rPr>
              <a:t>MBytes</a:t>
            </a:r>
            <a:r>
              <a:rPr lang="fr-FR" sz="1200" dirty="0">
                <a:latin typeface="Courier New"/>
                <a:cs typeface="Courier New"/>
              </a:rPr>
              <a:t>  90.2 Mbits/sec  0.028 ms  0/1377 (0%)  </a:t>
            </a:r>
          </a:p>
          <a:p>
            <a:pPr marL="0" indent="0">
              <a:buNone/>
            </a:pPr>
            <a:r>
              <a:rPr lang="sk-SK" sz="1200" dirty="0">
                <a:latin typeface="Courier New"/>
                <a:cs typeface="Courier New"/>
              </a:rPr>
              <a:t>[  5]   1.00-2.00   sec  11.9 MBytes   100 Mbits/sec  0.029 ms  0/1526 (0%)  </a:t>
            </a:r>
          </a:p>
          <a:p>
            <a:pPr marL="0" indent="0">
              <a:buNone/>
            </a:pPr>
            <a:r>
              <a:rPr lang="sk-SK" sz="1200" dirty="0">
                <a:latin typeface="Courier New"/>
                <a:cs typeface="Courier New"/>
              </a:rPr>
              <a:t>[  5]   2.00-3.00   sec  11.9 MBytes   100 Mbits/sec  0.020 ms  0/1526 (0%)  </a:t>
            </a:r>
          </a:p>
          <a:p>
            <a:pPr marL="0" indent="0">
              <a:buNone/>
            </a:pPr>
            <a:r>
              <a:rPr lang="fr-FR" sz="1200" dirty="0">
                <a:latin typeface="Courier New"/>
                <a:cs typeface="Courier New"/>
              </a:rPr>
              <a:t>[  5]   3.00-4.00   sec  11.8 </a:t>
            </a:r>
            <a:r>
              <a:rPr lang="fr-FR" sz="1200" dirty="0" err="1">
                <a:latin typeface="Courier New"/>
                <a:cs typeface="Courier New"/>
              </a:rPr>
              <a:t>MBytes</a:t>
            </a:r>
            <a:r>
              <a:rPr lang="fr-FR" sz="1200" dirty="0">
                <a:latin typeface="Courier New"/>
                <a:cs typeface="Courier New"/>
              </a:rPr>
              <a:t>  98.6 Mbits/sec  0.016 ms  30/1534 (2%)  </a:t>
            </a:r>
          </a:p>
          <a:p>
            <a:pPr marL="0" indent="0">
              <a:buNone/>
            </a:pPr>
            <a:r>
              <a:rPr lang="fr-FR" sz="1200" dirty="0">
                <a:latin typeface="Courier New"/>
                <a:cs typeface="Courier New"/>
              </a:rPr>
              <a:t>[  5]   4.00-5.00   sec  11.9 </a:t>
            </a:r>
            <a:r>
              <a:rPr lang="fr-FR" sz="1200" dirty="0" err="1">
                <a:latin typeface="Courier New"/>
                <a:cs typeface="Courier New"/>
              </a:rPr>
              <a:t>MBytes</a:t>
            </a:r>
            <a:r>
              <a:rPr lang="fr-FR" sz="1200" dirty="0">
                <a:latin typeface="Courier New"/>
                <a:cs typeface="Courier New"/>
              </a:rPr>
              <a:t>  99.4 Mbits/sec  0.031 ms  0/1517 (0%)  </a:t>
            </a:r>
          </a:p>
          <a:p>
            <a:pPr marL="0" indent="0">
              <a:buNone/>
            </a:pPr>
            <a:r>
              <a:rPr lang="fr-FR" sz="1200" dirty="0">
                <a:latin typeface="Courier New"/>
                <a:cs typeface="Courier New"/>
              </a:rPr>
              <a:t>[  5]   5.00-5.04   sec  0.00 Bytes  0.00 bits/sec  0.031 ms  0/0 (-nan%)  </a:t>
            </a:r>
          </a:p>
          <a:p>
            <a:pPr marL="0" indent="0">
              <a:buNone/>
            </a:pPr>
            <a:r>
              <a:rPr lang="fr-FR" sz="1200" dirty="0">
                <a:latin typeface="Courier New"/>
                <a:cs typeface="Courier New"/>
              </a:rPr>
              <a:t>- - - - - - - - - - - - - - - - - - - - - - - - -</a:t>
            </a:r>
          </a:p>
          <a:p>
            <a:pPr marL="0" indent="0">
              <a:buNone/>
            </a:pPr>
            <a:r>
              <a:rPr lang="fr-FR" sz="1200" dirty="0">
                <a:latin typeface="Courier New"/>
                <a:cs typeface="Courier New"/>
              </a:rPr>
              <a:t>[ ID] </a:t>
            </a:r>
            <a:r>
              <a:rPr lang="fr-FR" sz="1200" dirty="0" err="1">
                <a:latin typeface="Courier New"/>
                <a:cs typeface="Courier New"/>
              </a:rPr>
              <a:t>Interval</a:t>
            </a:r>
            <a:r>
              <a:rPr lang="fr-FR" sz="1200" dirty="0">
                <a:latin typeface="Courier New"/>
                <a:cs typeface="Courier New"/>
              </a:rPr>
              <a:t>           Transfer     </a:t>
            </a:r>
            <a:r>
              <a:rPr lang="fr-FR" sz="1200" dirty="0" err="1">
                <a:latin typeface="Courier New"/>
                <a:cs typeface="Courier New"/>
              </a:rPr>
              <a:t>Bandwidth</a:t>
            </a:r>
            <a:r>
              <a:rPr lang="fr-FR" sz="1200" dirty="0">
                <a:latin typeface="Courier New"/>
                <a:cs typeface="Courier New"/>
              </a:rPr>
              <a:t>       </a:t>
            </a:r>
            <a:r>
              <a:rPr lang="fr-FR" sz="1200" dirty="0" err="1">
                <a:latin typeface="Courier New"/>
                <a:cs typeface="Courier New"/>
              </a:rPr>
              <a:t>Jitter</a:t>
            </a:r>
            <a:r>
              <a:rPr lang="fr-FR" sz="1200" dirty="0">
                <a:latin typeface="Courier New"/>
                <a:cs typeface="Courier New"/>
              </a:rPr>
              <a:t>    </a:t>
            </a:r>
            <a:r>
              <a:rPr lang="fr-FR" sz="1200" dirty="0" err="1">
                <a:latin typeface="Courier New"/>
                <a:cs typeface="Courier New"/>
              </a:rPr>
              <a:t>Lost</a:t>
            </a:r>
            <a:r>
              <a:rPr lang="fr-FR" sz="1200" dirty="0">
                <a:latin typeface="Courier New"/>
                <a:cs typeface="Courier New"/>
              </a:rPr>
              <a:t>/Total </a:t>
            </a:r>
            <a:r>
              <a:rPr lang="fr-FR" sz="1200" dirty="0" err="1" smtClean="0">
                <a:latin typeface="Courier New"/>
                <a:cs typeface="Courier New"/>
              </a:rPr>
              <a:t>Datagrams</a:t>
            </a:r>
            <a:endParaRPr lang="fr-FR" sz="1200" dirty="0">
              <a:latin typeface="Courier New"/>
              <a:cs typeface="Courier New"/>
            </a:endParaRPr>
          </a:p>
          <a:p>
            <a:pPr marL="0" indent="0">
              <a:buNone/>
            </a:pPr>
            <a:r>
              <a:rPr lang="fr-FR" sz="1200" dirty="0">
                <a:latin typeface="Courier New"/>
                <a:cs typeface="Courier New"/>
              </a:rPr>
              <a:t>[  5]   0.00-5.04   sec  58.4 </a:t>
            </a:r>
            <a:r>
              <a:rPr lang="fr-FR" sz="1200" dirty="0" err="1">
                <a:latin typeface="Courier New"/>
                <a:cs typeface="Courier New"/>
              </a:rPr>
              <a:t>MBytes</a:t>
            </a:r>
            <a:r>
              <a:rPr lang="fr-FR" sz="1200" dirty="0">
                <a:latin typeface="Courier New"/>
                <a:cs typeface="Courier New"/>
              </a:rPr>
              <a:t>  97.3 Mbits/sec  0.031 ms  30/7480 (0.4%)  </a:t>
            </a:r>
          </a:p>
        </p:txBody>
      </p:sp>
      <p:sp>
        <p:nvSpPr>
          <p:cNvPr id="11" name="Oval 10"/>
          <p:cNvSpPr/>
          <p:nvPr/>
        </p:nvSpPr>
        <p:spPr>
          <a:xfrm>
            <a:off x="5863160" y="1920994"/>
            <a:ext cx="1862667" cy="2044700"/>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7974723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err="1"/>
              <a:t>b</a:t>
            </a:r>
            <a:r>
              <a:rPr lang="en-US" sz="3200" dirty="0" err="1" smtClean="0"/>
              <a:t>wctl</a:t>
            </a:r>
            <a:r>
              <a:rPr lang="en-US" sz="3200" dirty="0" smtClean="0"/>
              <a:t>/iperf3 tests (I) check environment</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54</a:t>
            </a:fld>
            <a:endParaRPr lang="en-US" dirty="0"/>
          </a:p>
        </p:txBody>
      </p:sp>
      <p:sp>
        <p:nvSpPr>
          <p:cNvPr id="9" name="Content Placeholder 2"/>
          <p:cNvSpPr>
            <a:spLocks noGrp="1"/>
          </p:cNvSpPr>
          <p:nvPr>
            <p:ph idx="1"/>
          </p:nvPr>
        </p:nvSpPr>
        <p:spPr>
          <a:xfrm>
            <a:off x="457203" y="635429"/>
            <a:ext cx="8517467" cy="481273"/>
          </a:xfrm>
        </p:spPr>
        <p:txBody>
          <a:bodyPr>
            <a:normAutofit/>
          </a:bodyPr>
          <a:lstStyle/>
          <a:p>
            <a:r>
              <a:rPr lang="en-US" sz="2000" dirty="0" smtClean="0"/>
              <a:t>Check if </a:t>
            </a:r>
            <a:r>
              <a:rPr lang="en-US" sz="2000" dirty="0" err="1" smtClean="0"/>
              <a:t>bwctld</a:t>
            </a:r>
            <a:r>
              <a:rPr lang="en-US" sz="2000" dirty="0" smtClean="0"/>
              <a:t> is running on receiver and sender VM</a:t>
            </a:r>
            <a:endParaRPr lang="en-US" sz="2000" dirty="0"/>
          </a:p>
        </p:txBody>
      </p:sp>
      <p:sp>
        <p:nvSpPr>
          <p:cNvPr id="10" name="Content Placeholder 2"/>
          <p:cNvSpPr txBox="1">
            <a:spLocks/>
          </p:cNvSpPr>
          <p:nvPr/>
        </p:nvSpPr>
        <p:spPr>
          <a:xfrm>
            <a:off x="746760" y="1013635"/>
            <a:ext cx="8125185" cy="449522"/>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err="1" smtClean="0">
                <a:latin typeface="Courier New"/>
                <a:cs typeface="Courier New"/>
              </a:rPr>
              <a:t>ptraining</a:t>
            </a:r>
            <a:r>
              <a:rPr lang="en-US" sz="1200" dirty="0" err="1">
                <a:latin typeface="Courier New"/>
                <a:cs typeface="Courier New"/>
              </a:rPr>
              <a:t>@</a:t>
            </a:r>
            <a:r>
              <a:rPr lang="en-US" sz="1200" dirty="0" err="1" smtClean="0">
                <a:latin typeface="Courier New"/>
                <a:cs typeface="Courier New"/>
              </a:rPr>
              <a:t>pertX</a:t>
            </a:r>
            <a:r>
              <a:rPr lang="en-US" sz="1200" dirty="0" smtClean="0">
                <a:latin typeface="Courier New"/>
                <a:cs typeface="Courier New"/>
              </a:rPr>
              <a:t>:</a:t>
            </a:r>
            <a:r>
              <a:rPr lang="en-US" sz="1200" dirty="0">
                <a:latin typeface="Courier New"/>
                <a:cs typeface="Courier New"/>
              </a:rPr>
              <a:t>~$ </a:t>
            </a:r>
            <a:r>
              <a:rPr lang="de-DE" sz="1200" b="1" dirty="0" err="1">
                <a:latin typeface="Courier New"/>
                <a:cs typeface="Courier New"/>
              </a:rPr>
              <a:t>ps</a:t>
            </a:r>
            <a:r>
              <a:rPr lang="de-DE" sz="1200" b="1" dirty="0">
                <a:latin typeface="Courier New"/>
                <a:cs typeface="Courier New"/>
              </a:rPr>
              <a:t> -</a:t>
            </a:r>
            <a:r>
              <a:rPr lang="de-DE" sz="1200" b="1" dirty="0" err="1">
                <a:latin typeface="Courier New"/>
                <a:cs typeface="Courier New"/>
              </a:rPr>
              <a:t>e</a:t>
            </a:r>
            <a:r>
              <a:rPr lang="de-DE" sz="1200" b="1" dirty="0">
                <a:latin typeface="Courier New"/>
                <a:cs typeface="Courier New"/>
              </a:rPr>
              <a:t> | </a:t>
            </a:r>
            <a:r>
              <a:rPr lang="de-DE" sz="1200" b="1" dirty="0" err="1">
                <a:latin typeface="Courier New"/>
                <a:cs typeface="Courier New"/>
              </a:rPr>
              <a:t>grep</a:t>
            </a:r>
            <a:r>
              <a:rPr lang="de-DE" sz="1200" b="1" dirty="0">
                <a:latin typeface="Courier New"/>
                <a:cs typeface="Courier New"/>
              </a:rPr>
              <a:t> </a:t>
            </a:r>
            <a:r>
              <a:rPr lang="de-DE" sz="1200" b="1" dirty="0" err="1" smtClean="0">
                <a:latin typeface="Courier New"/>
                <a:cs typeface="Courier New"/>
              </a:rPr>
              <a:t>bwctl</a:t>
            </a:r>
            <a:endParaRPr lang="en-US" sz="1200" b="1" dirty="0">
              <a:latin typeface="Courier New"/>
              <a:cs typeface="Courier New"/>
            </a:endParaRPr>
          </a:p>
        </p:txBody>
      </p:sp>
      <p:sp>
        <p:nvSpPr>
          <p:cNvPr id="13" name="Content Placeholder 2"/>
          <p:cNvSpPr txBox="1">
            <a:spLocks/>
          </p:cNvSpPr>
          <p:nvPr/>
        </p:nvSpPr>
        <p:spPr>
          <a:xfrm>
            <a:off x="457203" y="1424437"/>
            <a:ext cx="8517467" cy="48127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t>Check two configuration files on sender and receiver VM</a:t>
            </a:r>
            <a:endParaRPr lang="en-US" sz="2000" dirty="0"/>
          </a:p>
        </p:txBody>
      </p:sp>
      <p:sp>
        <p:nvSpPr>
          <p:cNvPr id="14" name="Content Placeholder 2"/>
          <p:cNvSpPr txBox="1">
            <a:spLocks/>
          </p:cNvSpPr>
          <p:nvPr/>
        </p:nvSpPr>
        <p:spPr>
          <a:xfrm>
            <a:off x="746760" y="1817272"/>
            <a:ext cx="8125185" cy="1553598"/>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err="1">
                <a:latin typeface="Courier New"/>
                <a:cs typeface="Courier New"/>
              </a:rPr>
              <a:t>ptraining@pertX</a:t>
            </a:r>
            <a:r>
              <a:rPr lang="en-US" sz="1200" dirty="0">
                <a:latin typeface="Courier New"/>
                <a:cs typeface="Courier New"/>
              </a:rPr>
              <a:t>:~$ </a:t>
            </a:r>
            <a:r>
              <a:rPr lang="en-US" sz="1200" b="1" dirty="0" smtClean="0">
                <a:latin typeface="Courier New"/>
                <a:cs typeface="Courier New"/>
              </a:rPr>
              <a:t>less </a:t>
            </a:r>
            <a:r>
              <a:rPr lang="en-US" sz="1200" b="1" dirty="0">
                <a:latin typeface="Courier New"/>
                <a:cs typeface="Courier New"/>
              </a:rPr>
              <a:t>/</a:t>
            </a:r>
            <a:r>
              <a:rPr lang="en-US" sz="1200" b="1" dirty="0" err="1">
                <a:latin typeface="Courier New"/>
                <a:cs typeface="Courier New"/>
              </a:rPr>
              <a:t>etc</a:t>
            </a:r>
            <a:r>
              <a:rPr lang="en-US" sz="1200" b="1" dirty="0">
                <a:latin typeface="Courier New"/>
                <a:cs typeface="Courier New"/>
              </a:rPr>
              <a:t>/</a:t>
            </a:r>
            <a:r>
              <a:rPr lang="en-US" sz="1200" b="1" dirty="0" err="1">
                <a:latin typeface="Courier New"/>
                <a:cs typeface="Courier New"/>
              </a:rPr>
              <a:t>bwctl</a:t>
            </a:r>
            <a:r>
              <a:rPr lang="en-US" sz="1200" b="1" dirty="0">
                <a:latin typeface="Courier New"/>
                <a:cs typeface="Courier New"/>
              </a:rPr>
              <a:t>/</a:t>
            </a:r>
            <a:r>
              <a:rPr lang="en-US" sz="1200" b="1" dirty="0" err="1" smtClean="0">
                <a:latin typeface="Courier New"/>
                <a:cs typeface="Courier New"/>
              </a:rPr>
              <a:t>bwctld.limits</a:t>
            </a:r>
            <a:endParaRPr lang="en-US" sz="1200" b="1" dirty="0" smtClean="0">
              <a:latin typeface="Courier New"/>
              <a:cs typeface="Courier New"/>
            </a:endParaRPr>
          </a:p>
          <a:p>
            <a:pPr marL="0" indent="0">
              <a:buNone/>
            </a:pPr>
            <a:r>
              <a:rPr lang="en-US" sz="1200" b="1" dirty="0" smtClean="0">
                <a:latin typeface="Courier New"/>
                <a:cs typeface="Courier New"/>
              </a:rPr>
              <a:t>[..]</a:t>
            </a:r>
          </a:p>
          <a:p>
            <a:pPr marL="0" indent="0">
              <a:buNone/>
            </a:pPr>
            <a:r>
              <a:rPr lang="en-US" sz="1200" dirty="0">
                <a:latin typeface="Courier New"/>
                <a:cs typeface="Courier New"/>
              </a:rPr>
              <a:t> </a:t>
            </a:r>
            <a:r>
              <a:rPr lang="en-US" sz="1200" dirty="0" smtClean="0">
                <a:latin typeface="Courier New"/>
                <a:cs typeface="Courier New"/>
              </a:rPr>
              <a:t>       bandwidth</a:t>
            </a:r>
            <a:r>
              <a:rPr lang="en-US" sz="1200" dirty="0">
                <a:latin typeface="Courier New"/>
                <a:cs typeface="Courier New"/>
              </a:rPr>
              <a:t>=900m, \</a:t>
            </a:r>
          </a:p>
          <a:p>
            <a:pPr marL="0" indent="0">
              <a:buNone/>
            </a:pPr>
            <a:r>
              <a:rPr lang="en-US" sz="1200" dirty="0">
                <a:latin typeface="Courier New"/>
                <a:cs typeface="Courier New"/>
              </a:rPr>
              <a:t>  </a:t>
            </a:r>
            <a:r>
              <a:rPr lang="en-US" sz="1200" dirty="0" smtClean="0">
                <a:latin typeface="Courier New"/>
                <a:cs typeface="Courier New"/>
              </a:rPr>
              <a:t>      duration</a:t>
            </a:r>
            <a:r>
              <a:rPr lang="en-US" sz="1200" dirty="0">
                <a:latin typeface="Courier New"/>
                <a:cs typeface="Courier New"/>
              </a:rPr>
              <a:t>=60, \</a:t>
            </a:r>
          </a:p>
          <a:p>
            <a:pPr marL="0" indent="0">
              <a:buNone/>
            </a:pPr>
            <a:r>
              <a:rPr lang="en-US" sz="1200" dirty="0">
                <a:latin typeface="Courier New"/>
                <a:cs typeface="Courier New"/>
              </a:rPr>
              <a:t>        </a:t>
            </a:r>
            <a:r>
              <a:rPr lang="en-US" sz="1200" dirty="0" err="1">
                <a:latin typeface="Courier New"/>
                <a:cs typeface="Courier New"/>
              </a:rPr>
              <a:t>allow_udp</a:t>
            </a:r>
            <a:r>
              <a:rPr lang="en-US" sz="1200" dirty="0">
                <a:latin typeface="Courier New"/>
                <a:cs typeface="Courier New"/>
              </a:rPr>
              <a:t>=on, \</a:t>
            </a:r>
          </a:p>
          <a:p>
            <a:pPr marL="0" indent="0">
              <a:buNone/>
            </a:pPr>
            <a:r>
              <a:rPr lang="en-US" sz="1200" dirty="0">
                <a:latin typeface="Courier New"/>
                <a:cs typeface="Courier New"/>
              </a:rPr>
              <a:t>        </a:t>
            </a:r>
            <a:r>
              <a:rPr lang="en-US" sz="1200" dirty="0" err="1">
                <a:latin typeface="Courier New"/>
                <a:cs typeface="Courier New"/>
              </a:rPr>
              <a:t>allow_tcp</a:t>
            </a:r>
            <a:r>
              <a:rPr lang="en-US" sz="1200" dirty="0">
                <a:latin typeface="Courier New"/>
                <a:cs typeface="Courier New"/>
              </a:rPr>
              <a:t>=</a:t>
            </a:r>
            <a:r>
              <a:rPr lang="en-US" sz="1200" dirty="0" smtClean="0">
                <a:latin typeface="Courier New"/>
                <a:cs typeface="Courier New"/>
              </a:rPr>
              <a:t>on, \</a:t>
            </a:r>
          </a:p>
          <a:p>
            <a:pPr marL="0" indent="0">
              <a:buNone/>
            </a:pPr>
            <a:r>
              <a:rPr lang="en-US" sz="1200" b="1" dirty="0" smtClean="0">
                <a:latin typeface="Courier New"/>
                <a:cs typeface="Courier New"/>
              </a:rPr>
              <a:t>[..]</a:t>
            </a:r>
            <a:endParaRPr lang="en-US" sz="1400" b="1" dirty="0" smtClean="0">
              <a:latin typeface="Courier New"/>
              <a:cs typeface="Courier New"/>
            </a:endParaRPr>
          </a:p>
          <a:p>
            <a:pPr marL="0" indent="0">
              <a:buNone/>
            </a:pPr>
            <a:endParaRPr lang="en-US" sz="1400" b="1" dirty="0">
              <a:latin typeface="Courier New"/>
              <a:cs typeface="Courier New"/>
            </a:endParaRPr>
          </a:p>
          <a:p>
            <a:pPr marL="0" indent="0">
              <a:buNone/>
            </a:pPr>
            <a:endParaRPr lang="de-DE" sz="1400" dirty="0">
              <a:latin typeface="Courier New"/>
              <a:cs typeface="Courier New"/>
            </a:endParaRPr>
          </a:p>
        </p:txBody>
      </p:sp>
      <p:sp>
        <p:nvSpPr>
          <p:cNvPr id="11" name="Content Placeholder 2"/>
          <p:cNvSpPr txBox="1">
            <a:spLocks/>
          </p:cNvSpPr>
          <p:nvPr/>
        </p:nvSpPr>
        <p:spPr>
          <a:xfrm>
            <a:off x="746760" y="3520920"/>
            <a:ext cx="8125185" cy="1239895"/>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err="1">
                <a:latin typeface="Courier New"/>
                <a:cs typeface="Courier New"/>
              </a:rPr>
              <a:t>ptraining@pertX</a:t>
            </a:r>
            <a:r>
              <a:rPr lang="en-US" sz="1200" dirty="0">
                <a:latin typeface="Courier New"/>
                <a:cs typeface="Courier New"/>
              </a:rPr>
              <a:t>:~$ </a:t>
            </a:r>
            <a:r>
              <a:rPr lang="en-US" sz="1200" b="1" dirty="0">
                <a:latin typeface="Courier New"/>
                <a:cs typeface="Courier New"/>
              </a:rPr>
              <a:t>less /</a:t>
            </a:r>
            <a:r>
              <a:rPr lang="en-US" sz="1200" b="1" dirty="0" err="1">
                <a:latin typeface="Courier New"/>
                <a:cs typeface="Courier New"/>
              </a:rPr>
              <a:t>etc</a:t>
            </a:r>
            <a:r>
              <a:rPr lang="en-US" sz="1200" b="1" dirty="0">
                <a:latin typeface="Courier New"/>
                <a:cs typeface="Courier New"/>
              </a:rPr>
              <a:t>/</a:t>
            </a:r>
            <a:r>
              <a:rPr lang="en-US" sz="1200" b="1" dirty="0" err="1">
                <a:latin typeface="Courier New"/>
                <a:cs typeface="Courier New"/>
              </a:rPr>
              <a:t>bwctl</a:t>
            </a:r>
            <a:r>
              <a:rPr lang="en-US" sz="1200" b="1" dirty="0">
                <a:latin typeface="Courier New"/>
                <a:cs typeface="Courier New"/>
              </a:rPr>
              <a:t>/</a:t>
            </a:r>
            <a:r>
              <a:rPr lang="en-US" sz="1200" b="1" dirty="0" err="1" smtClean="0">
                <a:latin typeface="Courier New"/>
                <a:cs typeface="Courier New"/>
              </a:rPr>
              <a:t>bwctld.conf</a:t>
            </a:r>
            <a:endParaRPr lang="en-US" sz="1200" b="1" dirty="0" smtClean="0">
              <a:latin typeface="Courier New"/>
              <a:cs typeface="Courier New"/>
            </a:endParaRPr>
          </a:p>
          <a:p>
            <a:pPr marL="0" indent="0">
              <a:buNone/>
            </a:pPr>
            <a:r>
              <a:rPr lang="en-US" sz="1200" b="1" dirty="0" smtClean="0">
                <a:latin typeface="Courier New"/>
                <a:cs typeface="Courier New"/>
              </a:rPr>
              <a:t>[..]</a:t>
            </a:r>
          </a:p>
          <a:p>
            <a:pPr marL="0" indent="0">
              <a:buNone/>
            </a:pPr>
            <a:r>
              <a:rPr lang="nl-NL" sz="1200" dirty="0" err="1" smtClean="0">
                <a:latin typeface="Courier New"/>
                <a:cs typeface="Courier New"/>
              </a:rPr>
              <a:t>peer_port</a:t>
            </a:r>
            <a:r>
              <a:rPr lang="nl-NL" sz="1200" dirty="0" smtClean="0">
                <a:latin typeface="Courier New"/>
                <a:cs typeface="Courier New"/>
              </a:rPr>
              <a:t> 6001-6200</a:t>
            </a:r>
          </a:p>
          <a:p>
            <a:pPr marL="0" indent="0">
              <a:buNone/>
            </a:pPr>
            <a:r>
              <a:rPr lang="de-DE" sz="1200" dirty="0" err="1" smtClean="0">
                <a:latin typeface="Courier New"/>
                <a:cs typeface="Courier New"/>
              </a:rPr>
              <a:t>test_port</a:t>
            </a:r>
            <a:r>
              <a:rPr lang="de-DE" sz="1200" dirty="0" smtClean="0">
                <a:latin typeface="Courier New"/>
                <a:cs typeface="Courier New"/>
              </a:rPr>
              <a:t> 5001-5900</a:t>
            </a:r>
            <a:endParaRPr lang="en-US" sz="1200" dirty="0" smtClean="0">
              <a:latin typeface="Courier New"/>
              <a:cs typeface="Courier New"/>
            </a:endParaRPr>
          </a:p>
          <a:p>
            <a:pPr marL="0" indent="0">
              <a:buNone/>
            </a:pPr>
            <a:r>
              <a:rPr lang="en-US" sz="1200" b="1" dirty="0" smtClean="0">
                <a:latin typeface="Courier New"/>
                <a:cs typeface="Courier New"/>
              </a:rPr>
              <a:t>[..]</a:t>
            </a:r>
          </a:p>
        </p:txBody>
      </p:sp>
    </p:spTree>
    <p:extLst>
      <p:ext uri="{BB962C8B-B14F-4D97-AF65-F5344CB8AC3E}">
        <p14:creationId xmlns:p14="http://schemas.microsoft.com/office/powerpoint/2010/main" val="425163501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err="1"/>
              <a:t>b</a:t>
            </a:r>
            <a:r>
              <a:rPr lang="en-US" sz="3200" dirty="0" err="1" smtClean="0"/>
              <a:t>wctl</a:t>
            </a:r>
            <a:r>
              <a:rPr lang="en-US" sz="3200" dirty="0" smtClean="0"/>
              <a:t>/</a:t>
            </a:r>
            <a:r>
              <a:rPr lang="en-US" sz="3200" dirty="0"/>
              <a:t>i</a:t>
            </a:r>
            <a:r>
              <a:rPr lang="en-US" sz="3200" dirty="0" smtClean="0"/>
              <a:t>perf3 (II): TCP test</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55</a:t>
            </a:fld>
            <a:endParaRPr lang="en-US" dirty="0"/>
          </a:p>
        </p:txBody>
      </p:sp>
      <p:sp>
        <p:nvSpPr>
          <p:cNvPr id="9" name="Content Placeholder 2"/>
          <p:cNvSpPr>
            <a:spLocks noGrp="1"/>
          </p:cNvSpPr>
          <p:nvPr>
            <p:ph idx="1"/>
          </p:nvPr>
        </p:nvSpPr>
        <p:spPr>
          <a:xfrm>
            <a:off x="457207" y="594976"/>
            <a:ext cx="8517467" cy="481273"/>
          </a:xfrm>
        </p:spPr>
        <p:txBody>
          <a:bodyPr>
            <a:normAutofit fontScale="85000" lnSpcReduction="10000"/>
          </a:bodyPr>
          <a:lstStyle/>
          <a:p>
            <a:r>
              <a:rPr lang="en-US" dirty="0" smtClean="0"/>
              <a:t>Do a iperf3 TCP measurement from </a:t>
            </a:r>
            <a:r>
              <a:rPr lang="en-US" dirty="0" err="1" smtClean="0"/>
              <a:t>PertX</a:t>
            </a:r>
            <a:r>
              <a:rPr lang="en-US" dirty="0" smtClean="0"/>
              <a:t> to PertX+1</a:t>
            </a:r>
            <a:endParaRPr lang="en-US" dirty="0"/>
          </a:p>
        </p:txBody>
      </p:sp>
      <p:sp>
        <p:nvSpPr>
          <p:cNvPr id="10" name="Content Placeholder 2"/>
          <p:cNvSpPr txBox="1">
            <a:spLocks/>
          </p:cNvSpPr>
          <p:nvPr/>
        </p:nvSpPr>
        <p:spPr>
          <a:xfrm>
            <a:off x="978822" y="1015118"/>
            <a:ext cx="7707978" cy="3775236"/>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err="1" smtClean="0">
                <a:latin typeface="Courier New"/>
                <a:cs typeface="Courier New"/>
              </a:rPr>
              <a:t>ptraining</a:t>
            </a:r>
            <a:r>
              <a:rPr lang="en-US" sz="1200" dirty="0" err="1">
                <a:latin typeface="Courier New"/>
                <a:cs typeface="Courier New"/>
              </a:rPr>
              <a:t>@</a:t>
            </a:r>
            <a:r>
              <a:rPr lang="en-US" sz="1200" dirty="0" err="1" smtClean="0">
                <a:latin typeface="Courier New"/>
                <a:cs typeface="Courier New"/>
              </a:rPr>
              <a:t>pertX</a:t>
            </a:r>
            <a:r>
              <a:rPr lang="en-US" sz="1200" dirty="0" smtClean="0">
                <a:latin typeface="Courier New"/>
                <a:cs typeface="Courier New"/>
              </a:rPr>
              <a:t>:</a:t>
            </a:r>
            <a:r>
              <a:rPr lang="en-US" sz="1200" dirty="0">
                <a:latin typeface="Courier New"/>
                <a:cs typeface="Courier New"/>
              </a:rPr>
              <a:t>~$  </a:t>
            </a:r>
            <a:r>
              <a:rPr lang="en-US" sz="1200" dirty="0" err="1">
                <a:latin typeface="Courier New"/>
                <a:cs typeface="Courier New"/>
              </a:rPr>
              <a:t>bwctl</a:t>
            </a:r>
            <a:r>
              <a:rPr lang="en-US" sz="1200" dirty="0">
                <a:latin typeface="Courier New"/>
                <a:cs typeface="Courier New"/>
              </a:rPr>
              <a:t> -T iperf3 -s </a:t>
            </a:r>
            <a:r>
              <a:rPr lang="en-US" sz="1200" dirty="0" smtClean="0">
                <a:latin typeface="Courier New"/>
                <a:cs typeface="Courier New"/>
              </a:rPr>
              <a:t>10.0.0.(X) </a:t>
            </a:r>
            <a:r>
              <a:rPr lang="en-US" sz="1200" dirty="0">
                <a:latin typeface="Courier New"/>
                <a:cs typeface="Courier New"/>
              </a:rPr>
              <a:t>-c </a:t>
            </a:r>
            <a:r>
              <a:rPr lang="en-US" sz="1200" dirty="0" smtClean="0">
                <a:latin typeface="Courier New"/>
                <a:cs typeface="Courier New"/>
              </a:rPr>
              <a:t>10.0.0.(x+1) </a:t>
            </a:r>
            <a:r>
              <a:rPr lang="en-US" sz="1200" dirty="0">
                <a:latin typeface="Courier New"/>
                <a:cs typeface="Courier New"/>
              </a:rPr>
              <a:t>-t 5 -</a:t>
            </a:r>
            <a:r>
              <a:rPr lang="en-US" sz="1200" dirty="0" err="1">
                <a:latin typeface="Courier New"/>
                <a:cs typeface="Courier New"/>
              </a:rPr>
              <a:t>i</a:t>
            </a:r>
            <a:r>
              <a:rPr lang="en-US" sz="1200" dirty="0">
                <a:latin typeface="Courier New"/>
                <a:cs typeface="Courier New"/>
              </a:rPr>
              <a:t> 1</a:t>
            </a:r>
          </a:p>
          <a:p>
            <a:pPr marL="0" indent="0">
              <a:buNone/>
            </a:pPr>
            <a:r>
              <a:rPr lang="en-US" sz="1200" dirty="0" err="1">
                <a:latin typeface="Courier New"/>
                <a:cs typeface="Courier New"/>
              </a:rPr>
              <a:t>bwctl</a:t>
            </a:r>
            <a:r>
              <a:rPr lang="en-US" sz="1200" dirty="0">
                <a:latin typeface="Courier New"/>
                <a:cs typeface="Courier New"/>
              </a:rPr>
              <a:t>: Using tool: iperf3</a:t>
            </a:r>
          </a:p>
          <a:p>
            <a:pPr marL="0" indent="0">
              <a:buNone/>
            </a:pPr>
            <a:r>
              <a:rPr lang="en-US" sz="1200" dirty="0" err="1">
                <a:latin typeface="Courier New"/>
                <a:cs typeface="Courier New"/>
              </a:rPr>
              <a:t>bwctl</a:t>
            </a:r>
            <a:r>
              <a:rPr lang="en-US" sz="1200" dirty="0">
                <a:latin typeface="Courier New"/>
                <a:cs typeface="Courier New"/>
              </a:rPr>
              <a:t>: 12 seconds until test results </a:t>
            </a:r>
            <a:r>
              <a:rPr lang="en-US" sz="1200" dirty="0" smtClean="0">
                <a:latin typeface="Courier New"/>
                <a:cs typeface="Courier New"/>
              </a:rPr>
              <a:t>available</a:t>
            </a:r>
            <a:endParaRPr lang="en-US" sz="1200" dirty="0">
              <a:latin typeface="Courier New"/>
              <a:cs typeface="Courier New"/>
            </a:endParaRPr>
          </a:p>
          <a:p>
            <a:pPr marL="0" indent="0">
              <a:buNone/>
            </a:pPr>
            <a:r>
              <a:rPr lang="en-US" sz="1200" dirty="0">
                <a:latin typeface="Courier New"/>
                <a:cs typeface="Courier New"/>
              </a:rPr>
              <a:t>SENDER START</a:t>
            </a:r>
          </a:p>
          <a:p>
            <a:pPr marL="0" indent="0">
              <a:buNone/>
            </a:pPr>
            <a:r>
              <a:rPr lang="en-US" sz="1200" dirty="0">
                <a:latin typeface="Courier New"/>
                <a:cs typeface="Courier New"/>
              </a:rPr>
              <a:t>Connecting to host 10.0.0.122, port 5795</a:t>
            </a:r>
          </a:p>
          <a:p>
            <a:pPr marL="0" indent="0">
              <a:buNone/>
            </a:pPr>
            <a:r>
              <a:rPr lang="en-US" sz="1200" dirty="0">
                <a:latin typeface="Courier New"/>
                <a:cs typeface="Courier New"/>
              </a:rPr>
              <a:t>[ 15] local 10.0.0.118 port 38774 connected to 10.0.0.122 port 5795</a:t>
            </a:r>
          </a:p>
          <a:p>
            <a:pPr marL="0" indent="0">
              <a:buNone/>
            </a:pPr>
            <a:r>
              <a:rPr lang="en-US" sz="1200" dirty="0">
                <a:latin typeface="Courier New"/>
                <a:cs typeface="Courier New"/>
              </a:rPr>
              <a:t>[ ID] Interval           Transfer     Bandwidth       </a:t>
            </a:r>
            <a:r>
              <a:rPr lang="en-US" sz="1200" dirty="0" err="1">
                <a:latin typeface="Courier New"/>
                <a:cs typeface="Courier New"/>
              </a:rPr>
              <a:t>Retr</a:t>
            </a:r>
            <a:r>
              <a:rPr lang="en-US" sz="1200" dirty="0">
                <a:latin typeface="Courier New"/>
                <a:cs typeface="Courier New"/>
              </a:rPr>
              <a:t>  </a:t>
            </a:r>
            <a:r>
              <a:rPr lang="en-US" sz="1200" dirty="0" err="1">
                <a:latin typeface="Courier New"/>
                <a:cs typeface="Courier New"/>
              </a:rPr>
              <a:t>Cwnd</a:t>
            </a:r>
            <a:endParaRPr lang="en-US" sz="1200" dirty="0">
              <a:latin typeface="Courier New"/>
              <a:cs typeface="Courier New"/>
            </a:endParaRPr>
          </a:p>
          <a:p>
            <a:pPr marL="0" indent="0">
              <a:buNone/>
            </a:pPr>
            <a:r>
              <a:rPr lang="fr-FR" sz="1200" dirty="0">
                <a:latin typeface="Courier New"/>
                <a:cs typeface="Courier New"/>
              </a:rPr>
              <a:t>[ 15]   0.00-1.00   sec  66.1 </a:t>
            </a:r>
            <a:r>
              <a:rPr lang="fr-FR" sz="1200" dirty="0" err="1">
                <a:latin typeface="Courier New"/>
                <a:cs typeface="Courier New"/>
              </a:rPr>
              <a:t>MBytes</a:t>
            </a:r>
            <a:r>
              <a:rPr lang="fr-FR" sz="1200" dirty="0">
                <a:latin typeface="Courier New"/>
                <a:cs typeface="Courier New"/>
              </a:rPr>
              <a:t>   555 Mbits/sec  337    776 </a:t>
            </a:r>
            <a:r>
              <a:rPr lang="fr-FR" sz="1200" dirty="0" err="1">
                <a:latin typeface="Courier New"/>
                <a:cs typeface="Courier New"/>
              </a:rPr>
              <a:t>KBytes</a:t>
            </a:r>
            <a:r>
              <a:rPr lang="fr-FR" sz="1200" dirty="0">
                <a:latin typeface="Courier New"/>
                <a:cs typeface="Courier New"/>
              </a:rPr>
              <a:t>       </a:t>
            </a:r>
          </a:p>
          <a:p>
            <a:pPr marL="0" indent="0">
              <a:buNone/>
            </a:pPr>
            <a:r>
              <a:rPr lang="sk-SK" sz="1200" dirty="0">
                <a:latin typeface="Courier New"/>
                <a:cs typeface="Courier New"/>
              </a:rPr>
              <a:t>[ 15]   1.00-2.00   sec  80.0 MBytes   671 Mbits/sec    0    837 KBytes       </a:t>
            </a:r>
          </a:p>
          <a:p>
            <a:pPr marL="0" indent="0">
              <a:buNone/>
            </a:pPr>
            <a:r>
              <a:rPr lang="fr-FR" sz="1200" dirty="0">
                <a:latin typeface="Courier New"/>
                <a:cs typeface="Courier New"/>
              </a:rPr>
              <a:t>[ 15]   2.00-3.00   sec  78.8 </a:t>
            </a:r>
            <a:r>
              <a:rPr lang="fr-FR" sz="1200" dirty="0" err="1">
                <a:latin typeface="Courier New"/>
                <a:cs typeface="Courier New"/>
              </a:rPr>
              <a:t>MBytes</a:t>
            </a:r>
            <a:r>
              <a:rPr lang="fr-FR" sz="1200" dirty="0">
                <a:latin typeface="Courier New"/>
                <a:cs typeface="Courier New"/>
              </a:rPr>
              <a:t>   661 Mbits/sec  477    635 </a:t>
            </a:r>
            <a:r>
              <a:rPr lang="fr-FR" sz="1200" dirty="0" err="1">
                <a:latin typeface="Courier New"/>
                <a:cs typeface="Courier New"/>
              </a:rPr>
              <a:t>KBytes</a:t>
            </a:r>
            <a:r>
              <a:rPr lang="fr-FR" sz="1200" dirty="0">
                <a:latin typeface="Courier New"/>
                <a:cs typeface="Courier New"/>
              </a:rPr>
              <a:t>       </a:t>
            </a:r>
          </a:p>
          <a:p>
            <a:pPr marL="0" indent="0">
              <a:buNone/>
            </a:pPr>
            <a:r>
              <a:rPr lang="sk-SK" sz="1200" dirty="0">
                <a:latin typeface="Courier New"/>
                <a:cs typeface="Courier New"/>
              </a:rPr>
              <a:t>[ 15]   3.00-4.00   sec  75.0 MBytes   629 Mbits/sec    0    675 KBytes       </a:t>
            </a:r>
          </a:p>
          <a:p>
            <a:pPr marL="0" indent="0">
              <a:buNone/>
            </a:pPr>
            <a:r>
              <a:rPr lang="fr-FR" sz="1200" dirty="0">
                <a:latin typeface="Courier New"/>
                <a:cs typeface="Courier New"/>
              </a:rPr>
              <a:t>[ 15]   4.00-5.00   sec  81.2 </a:t>
            </a:r>
            <a:r>
              <a:rPr lang="fr-FR" sz="1200" dirty="0" err="1">
                <a:latin typeface="Courier New"/>
                <a:cs typeface="Courier New"/>
              </a:rPr>
              <a:t>MBytes</a:t>
            </a:r>
            <a:r>
              <a:rPr lang="fr-FR" sz="1200" dirty="0">
                <a:latin typeface="Courier New"/>
                <a:cs typeface="Courier New"/>
              </a:rPr>
              <a:t>   682 Mbits/sec    0    721 </a:t>
            </a:r>
            <a:r>
              <a:rPr lang="fr-FR" sz="1200" dirty="0" err="1">
                <a:latin typeface="Courier New"/>
                <a:cs typeface="Courier New"/>
              </a:rPr>
              <a:t>KBytes</a:t>
            </a:r>
            <a:r>
              <a:rPr lang="fr-FR" sz="1200" dirty="0">
                <a:latin typeface="Courier New"/>
                <a:cs typeface="Courier New"/>
              </a:rPr>
              <a:t>       </a:t>
            </a:r>
          </a:p>
          <a:p>
            <a:pPr marL="0" indent="0">
              <a:buNone/>
            </a:pPr>
            <a:r>
              <a:rPr lang="fr-FR" sz="1200" dirty="0">
                <a:latin typeface="Courier New"/>
                <a:cs typeface="Courier New"/>
              </a:rPr>
              <a:t>- - - - - - - - - - - - - - - - - - - - - - - - -</a:t>
            </a:r>
          </a:p>
          <a:p>
            <a:pPr marL="0" indent="0">
              <a:buNone/>
            </a:pPr>
            <a:r>
              <a:rPr lang="fr-FR" sz="1200" dirty="0">
                <a:latin typeface="Courier New"/>
                <a:cs typeface="Courier New"/>
              </a:rPr>
              <a:t>[ ID] </a:t>
            </a:r>
            <a:r>
              <a:rPr lang="fr-FR" sz="1200" dirty="0" err="1">
                <a:latin typeface="Courier New"/>
                <a:cs typeface="Courier New"/>
              </a:rPr>
              <a:t>Interval</a:t>
            </a:r>
            <a:r>
              <a:rPr lang="fr-FR" sz="1200" dirty="0">
                <a:latin typeface="Courier New"/>
                <a:cs typeface="Courier New"/>
              </a:rPr>
              <a:t>           Transfer     </a:t>
            </a:r>
            <a:r>
              <a:rPr lang="fr-FR" sz="1200" dirty="0" err="1">
                <a:latin typeface="Courier New"/>
                <a:cs typeface="Courier New"/>
              </a:rPr>
              <a:t>Bandwidth</a:t>
            </a:r>
            <a:r>
              <a:rPr lang="fr-FR" sz="1200" dirty="0">
                <a:latin typeface="Courier New"/>
                <a:cs typeface="Courier New"/>
              </a:rPr>
              <a:t>       </a:t>
            </a:r>
            <a:r>
              <a:rPr lang="fr-FR" sz="1200" dirty="0" err="1">
                <a:latin typeface="Courier New"/>
                <a:cs typeface="Courier New"/>
              </a:rPr>
              <a:t>Retr</a:t>
            </a:r>
            <a:endParaRPr lang="fr-FR" sz="1200" dirty="0">
              <a:latin typeface="Courier New"/>
              <a:cs typeface="Courier New"/>
            </a:endParaRPr>
          </a:p>
          <a:p>
            <a:pPr marL="0" indent="0">
              <a:buNone/>
            </a:pPr>
            <a:r>
              <a:rPr lang="en-US" sz="1200" dirty="0">
                <a:latin typeface="Courier New"/>
                <a:cs typeface="Courier New"/>
              </a:rPr>
              <a:t>[ 15]   0.00-5.00   sec   381 </a:t>
            </a:r>
            <a:r>
              <a:rPr lang="en-US" sz="1200" dirty="0" err="1">
                <a:latin typeface="Courier New"/>
                <a:cs typeface="Courier New"/>
              </a:rPr>
              <a:t>MBytes</a:t>
            </a:r>
            <a:r>
              <a:rPr lang="en-US" sz="1200" dirty="0">
                <a:latin typeface="Courier New"/>
                <a:cs typeface="Courier New"/>
              </a:rPr>
              <a:t>   639 </a:t>
            </a:r>
            <a:r>
              <a:rPr lang="en-US" sz="1200" dirty="0" err="1">
                <a:latin typeface="Courier New"/>
                <a:cs typeface="Courier New"/>
              </a:rPr>
              <a:t>Mbits</a:t>
            </a:r>
            <a:r>
              <a:rPr lang="en-US" sz="1200" dirty="0">
                <a:latin typeface="Courier New"/>
                <a:cs typeface="Courier New"/>
              </a:rPr>
              <a:t>/sec  814             sender</a:t>
            </a:r>
          </a:p>
          <a:p>
            <a:pPr marL="0" indent="0">
              <a:buNone/>
            </a:pPr>
            <a:r>
              <a:rPr lang="en-US" sz="1200" dirty="0">
                <a:latin typeface="Courier New"/>
                <a:cs typeface="Courier New"/>
              </a:rPr>
              <a:t>[ 15]   0.00-5.00   sec   378 </a:t>
            </a:r>
            <a:r>
              <a:rPr lang="en-US" sz="1200" dirty="0" err="1">
                <a:latin typeface="Courier New"/>
                <a:cs typeface="Courier New"/>
              </a:rPr>
              <a:t>MBytes</a:t>
            </a:r>
            <a:r>
              <a:rPr lang="en-US" sz="1200" dirty="0">
                <a:latin typeface="Courier New"/>
                <a:cs typeface="Courier New"/>
              </a:rPr>
              <a:t>   635 </a:t>
            </a:r>
            <a:r>
              <a:rPr lang="en-US" sz="1200" dirty="0" err="1">
                <a:latin typeface="Courier New"/>
                <a:cs typeface="Courier New"/>
              </a:rPr>
              <a:t>Mbits</a:t>
            </a:r>
            <a:r>
              <a:rPr lang="en-US" sz="1200" dirty="0">
                <a:latin typeface="Courier New"/>
                <a:cs typeface="Courier New"/>
              </a:rPr>
              <a:t>/sec                  </a:t>
            </a:r>
            <a:r>
              <a:rPr lang="en-US" sz="1200" dirty="0" smtClean="0">
                <a:latin typeface="Courier New"/>
                <a:cs typeface="Courier New"/>
              </a:rPr>
              <a:t>receiver</a:t>
            </a:r>
            <a:endParaRPr lang="en-US" sz="1200" dirty="0">
              <a:latin typeface="Courier New"/>
              <a:cs typeface="Courier New"/>
            </a:endParaRPr>
          </a:p>
          <a:p>
            <a:pPr marL="0" indent="0">
              <a:buNone/>
            </a:pPr>
            <a:r>
              <a:rPr lang="en-US" sz="1200" dirty="0" err="1">
                <a:latin typeface="Courier New"/>
                <a:cs typeface="Courier New"/>
              </a:rPr>
              <a:t>iperf</a:t>
            </a:r>
            <a:r>
              <a:rPr lang="en-US" sz="1200" dirty="0">
                <a:latin typeface="Courier New"/>
                <a:cs typeface="Courier New"/>
              </a:rPr>
              <a:t> Done.</a:t>
            </a:r>
            <a:endParaRPr lang="de-DE" sz="1200" dirty="0">
              <a:latin typeface="Courier New"/>
              <a:cs typeface="Courier New"/>
            </a:endParaRPr>
          </a:p>
        </p:txBody>
      </p:sp>
      <p:sp>
        <p:nvSpPr>
          <p:cNvPr id="3" name="Rechteck 2"/>
          <p:cNvSpPr/>
          <p:nvPr/>
        </p:nvSpPr>
        <p:spPr>
          <a:xfrm>
            <a:off x="4488940" y="2362202"/>
            <a:ext cx="1369994" cy="2260672"/>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1" name="Rechteck 10"/>
          <p:cNvSpPr/>
          <p:nvPr/>
        </p:nvSpPr>
        <p:spPr>
          <a:xfrm>
            <a:off x="6468533" y="2362202"/>
            <a:ext cx="1422400" cy="1551733"/>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 name="Rechteck 12"/>
          <p:cNvSpPr/>
          <p:nvPr/>
        </p:nvSpPr>
        <p:spPr>
          <a:xfrm>
            <a:off x="5943607" y="2362202"/>
            <a:ext cx="524933" cy="2260672"/>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45311341"/>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457200" y="1000048"/>
            <a:ext cx="8058104" cy="3765066"/>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smtClean="0">
                <a:latin typeface="Courier New"/>
                <a:cs typeface="Courier New"/>
              </a:rPr>
              <a:t>ptraining</a:t>
            </a:r>
            <a:r>
              <a:rPr lang="en-US" sz="1200" dirty="0">
                <a:latin typeface="Courier New"/>
                <a:cs typeface="Courier New"/>
              </a:rPr>
              <a:t>@pert19:~$</a:t>
            </a:r>
            <a:r>
              <a:rPr lang="en-US" sz="1200" b="1" dirty="0">
                <a:latin typeface="Courier New"/>
                <a:cs typeface="Courier New"/>
              </a:rPr>
              <a:t> </a:t>
            </a:r>
            <a:r>
              <a:rPr lang="en-US" sz="1200" b="1" dirty="0" err="1">
                <a:latin typeface="Courier New"/>
                <a:cs typeface="Courier New"/>
              </a:rPr>
              <a:t>bwctl</a:t>
            </a:r>
            <a:r>
              <a:rPr lang="en-US" sz="1200" b="1" dirty="0">
                <a:latin typeface="Courier New"/>
                <a:cs typeface="Courier New"/>
              </a:rPr>
              <a:t> -T iperf3 -u -s </a:t>
            </a:r>
            <a:r>
              <a:rPr lang="en-US" sz="1200" b="1" dirty="0" smtClean="0">
                <a:latin typeface="Courier New"/>
                <a:cs typeface="Courier New"/>
              </a:rPr>
              <a:t>10.0.0.(X) </a:t>
            </a:r>
            <a:r>
              <a:rPr lang="en-US" sz="1200" b="1" dirty="0">
                <a:latin typeface="Courier New"/>
                <a:cs typeface="Courier New"/>
              </a:rPr>
              <a:t>-c </a:t>
            </a:r>
            <a:r>
              <a:rPr lang="en-US" sz="1200" b="1" dirty="0" smtClean="0">
                <a:latin typeface="Courier New"/>
                <a:cs typeface="Courier New"/>
              </a:rPr>
              <a:t>10.0.0.(X+1) </a:t>
            </a:r>
            <a:r>
              <a:rPr lang="en-US" sz="1200" b="1" dirty="0">
                <a:latin typeface="Courier New"/>
                <a:cs typeface="Courier New"/>
              </a:rPr>
              <a:t>-t </a:t>
            </a:r>
            <a:r>
              <a:rPr lang="en-US" sz="1200" b="1" dirty="0" smtClean="0">
                <a:latin typeface="Courier New"/>
                <a:cs typeface="Courier New"/>
              </a:rPr>
              <a:t>5 </a:t>
            </a:r>
            <a:r>
              <a:rPr lang="en-US" sz="1200" b="1" dirty="0">
                <a:latin typeface="Courier New"/>
                <a:cs typeface="Courier New"/>
              </a:rPr>
              <a:t>-b 10M</a:t>
            </a:r>
          </a:p>
          <a:p>
            <a:pPr marL="0" indent="0">
              <a:buNone/>
            </a:pPr>
            <a:r>
              <a:rPr lang="en-US" sz="1200" dirty="0" err="1">
                <a:latin typeface="Courier New"/>
                <a:cs typeface="Courier New"/>
              </a:rPr>
              <a:t>bwctl</a:t>
            </a:r>
            <a:r>
              <a:rPr lang="en-US" sz="1200" dirty="0">
                <a:latin typeface="Courier New"/>
                <a:cs typeface="Courier New"/>
              </a:rPr>
              <a:t>: Using tool: iperf3</a:t>
            </a:r>
          </a:p>
          <a:p>
            <a:pPr marL="0" indent="0">
              <a:buNone/>
            </a:pPr>
            <a:r>
              <a:rPr lang="en-US" sz="1200" dirty="0" err="1">
                <a:latin typeface="Courier New"/>
                <a:cs typeface="Courier New"/>
              </a:rPr>
              <a:t>bwctl</a:t>
            </a:r>
            <a:r>
              <a:rPr lang="en-US" sz="1200" dirty="0">
                <a:latin typeface="Courier New"/>
                <a:cs typeface="Courier New"/>
              </a:rPr>
              <a:t>: 10 seconds until test results </a:t>
            </a:r>
            <a:r>
              <a:rPr lang="en-US" sz="1200" dirty="0" smtClean="0">
                <a:latin typeface="Courier New"/>
                <a:cs typeface="Courier New"/>
              </a:rPr>
              <a:t>available</a:t>
            </a:r>
            <a:endParaRPr lang="en-US" sz="1200" dirty="0">
              <a:latin typeface="Courier New"/>
              <a:cs typeface="Courier New"/>
            </a:endParaRPr>
          </a:p>
          <a:p>
            <a:pPr marL="0" indent="0">
              <a:buNone/>
            </a:pPr>
            <a:r>
              <a:rPr lang="en-US" sz="1200" dirty="0">
                <a:latin typeface="Courier New"/>
                <a:cs typeface="Courier New"/>
              </a:rPr>
              <a:t>SENDER START</a:t>
            </a:r>
          </a:p>
          <a:p>
            <a:pPr marL="0" indent="0">
              <a:buNone/>
            </a:pPr>
            <a:r>
              <a:rPr lang="en-US" sz="1200" dirty="0">
                <a:latin typeface="Courier New"/>
                <a:cs typeface="Courier New"/>
              </a:rPr>
              <a:t>Connecting to host 10.0.0.28, port 5629</a:t>
            </a:r>
          </a:p>
          <a:p>
            <a:pPr marL="0" indent="0">
              <a:buNone/>
            </a:pPr>
            <a:r>
              <a:rPr lang="en-US" sz="1200" dirty="0">
                <a:latin typeface="Courier New"/>
                <a:cs typeface="Courier New"/>
              </a:rPr>
              <a:t>[ 15] local 10.0.0.27 port 54634 connected to 10.0.0.28 port 5629</a:t>
            </a:r>
          </a:p>
          <a:p>
            <a:pPr marL="0" indent="0">
              <a:buNone/>
            </a:pPr>
            <a:r>
              <a:rPr lang="en-US" sz="1200" dirty="0">
                <a:latin typeface="Courier New"/>
                <a:cs typeface="Courier New"/>
              </a:rPr>
              <a:t>[ ID] Interval           Transfer     Bandwidth       Total Datagrams</a:t>
            </a:r>
          </a:p>
          <a:p>
            <a:pPr marL="0" indent="0">
              <a:buNone/>
            </a:pPr>
            <a:r>
              <a:rPr lang="fr-FR" sz="1200" dirty="0">
                <a:latin typeface="Courier New"/>
                <a:cs typeface="Courier New"/>
              </a:rPr>
              <a:t>[ 15]   0.00-1.00   sec  1.08 </a:t>
            </a:r>
            <a:r>
              <a:rPr lang="fr-FR" sz="1200" dirty="0" err="1">
                <a:latin typeface="Courier New"/>
                <a:cs typeface="Courier New"/>
              </a:rPr>
              <a:t>MBytes</a:t>
            </a:r>
            <a:r>
              <a:rPr lang="fr-FR" sz="1200" dirty="0">
                <a:latin typeface="Courier New"/>
                <a:cs typeface="Courier New"/>
              </a:rPr>
              <a:t>  9.04 Mbits/sec  138  </a:t>
            </a:r>
          </a:p>
          <a:p>
            <a:pPr marL="0" indent="0">
              <a:buNone/>
            </a:pPr>
            <a:r>
              <a:rPr lang="fr-FR" sz="1200" dirty="0">
                <a:latin typeface="Courier New"/>
                <a:cs typeface="Courier New"/>
              </a:rPr>
              <a:t>[ 15]   1.00-2.00   sec  1.19 </a:t>
            </a:r>
            <a:r>
              <a:rPr lang="fr-FR" sz="1200" dirty="0" err="1">
                <a:latin typeface="Courier New"/>
                <a:cs typeface="Courier New"/>
              </a:rPr>
              <a:t>MBytes</a:t>
            </a:r>
            <a:r>
              <a:rPr lang="fr-FR" sz="1200" dirty="0">
                <a:latin typeface="Courier New"/>
                <a:cs typeface="Courier New"/>
              </a:rPr>
              <a:t>  9.96 Mbits/sec  152  </a:t>
            </a:r>
          </a:p>
          <a:p>
            <a:pPr marL="0" indent="0">
              <a:buNone/>
            </a:pPr>
            <a:r>
              <a:rPr lang="sk-SK" sz="1200" dirty="0">
                <a:latin typeface="Courier New"/>
                <a:cs typeface="Courier New"/>
              </a:rPr>
              <a:t>[ 15]   2.00-3.00   sec  1.20 MBytes  10.0 Mbits/sec  153  </a:t>
            </a:r>
          </a:p>
          <a:p>
            <a:pPr marL="0" indent="0">
              <a:buNone/>
            </a:pPr>
            <a:r>
              <a:rPr lang="sk-SK" sz="1200" dirty="0">
                <a:latin typeface="Courier New"/>
                <a:cs typeface="Courier New"/>
              </a:rPr>
              <a:t>[ 15]   3.00-4.00   sec  1.20 MBytes  10.0 Mbits/sec  153  </a:t>
            </a:r>
          </a:p>
          <a:p>
            <a:pPr marL="0" indent="0">
              <a:buNone/>
            </a:pPr>
            <a:r>
              <a:rPr lang="fr-FR" sz="1200" dirty="0">
                <a:latin typeface="Courier New"/>
                <a:cs typeface="Courier New"/>
              </a:rPr>
              <a:t>[ 15]   4.00-5.00   sec  1.19 </a:t>
            </a:r>
            <a:r>
              <a:rPr lang="fr-FR" sz="1200" dirty="0" err="1">
                <a:latin typeface="Courier New"/>
                <a:cs typeface="Courier New"/>
              </a:rPr>
              <a:t>MBytes</a:t>
            </a:r>
            <a:r>
              <a:rPr lang="fr-FR" sz="1200" dirty="0">
                <a:latin typeface="Courier New"/>
                <a:cs typeface="Courier New"/>
              </a:rPr>
              <a:t>  9.96 Mbits/sec  152  </a:t>
            </a:r>
          </a:p>
          <a:p>
            <a:pPr marL="0" indent="0">
              <a:buNone/>
            </a:pPr>
            <a:r>
              <a:rPr lang="fr-FR" sz="1200" dirty="0">
                <a:latin typeface="Courier New"/>
                <a:cs typeface="Courier New"/>
              </a:rPr>
              <a:t>- - - - - - - - - - - - - - - - - - - - - - - - -</a:t>
            </a:r>
          </a:p>
          <a:p>
            <a:pPr marL="0" indent="0">
              <a:buNone/>
            </a:pPr>
            <a:r>
              <a:rPr lang="fr-FR" sz="1200" dirty="0">
                <a:latin typeface="Courier New"/>
                <a:cs typeface="Courier New"/>
              </a:rPr>
              <a:t>[ ID] </a:t>
            </a:r>
            <a:r>
              <a:rPr lang="fr-FR" sz="1200" dirty="0" err="1">
                <a:latin typeface="Courier New"/>
                <a:cs typeface="Courier New"/>
              </a:rPr>
              <a:t>Interval</a:t>
            </a:r>
            <a:r>
              <a:rPr lang="fr-FR" sz="1200" dirty="0">
                <a:latin typeface="Courier New"/>
                <a:cs typeface="Courier New"/>
              </a:rPr>
              <a:t>           Transfer     </a:t>
            </a:r>
            <a:r>
              <a:rPr lang="fr-FR" sz="1200" dirty="0" err="1">
                <a:latin typeface="Courier New"/>
                <a:cs typeface="Courier New"/>
              </a:rPr>
              <a:t>Bandwidth</a:t>
            </a:r>
            <a:r>
              <a:rPr lang="fr-FR" sz="1200" dirty="0">
                <a:latin typeface="Courier New"/>
                <a:cs typeface="Courier New"/>
              </a:rPr>
              <a:t>       </a:t>
            </a:r>
            <a:r>
              <a:rPr lang="fr-FR" sz="1200" dirty="0" err="1">
                <a:latin typeface="Courier New"/>
                <a:cs typeface="Courier New"/>
              </a:rPr>
              <a:t>Jitter</a:t>
            </a:r>
            <a:r>
              <a:rPr lang="fr-FR" sz="1200" dirty="0">
                <a:latin typeface="Courier New"/>
                <a:cs typeface="Courier New"/>
              </a:rPr>
              <a:t>    </a:t>
            </a:r>
            <a:r>
              <a:rPr lang="fr-FR" sz="1200" dirty="0" err="1">
                <a:latin typeface="Courier New"/>
                <a:cs typeface="Courier New"/>
              </a:rPr>
              <a:t>Lost</a:t>
            </a:r>
            <a:r>
              <a:rPr lang="fr-FR" sz="1200" dirty="0">
                <a:latin typeface="Courier New"/>
                <a:cs typeface="Courier New"/>
              </a:rPr>
              <a:t>/Total </a:t>
            </a:r>
            <a:r>
              <a:rPr lang="fr-FR" sz="1200" dirty="0" err="1">
                <a:latin typeface="Courier New"/>
                <a:cs typeface="Courier New"/>
              </a:rPr>
              <a:t>Datagrams</a:t>
            </a:r>
            <a:endParaRPr lang="fr-FR" sz="1200" dirty="0">
              <a:latin typeface="Courier New"/>
              <a:cs typeface="Courier New"/>
            </a:endParaRPr>
          </a:p>
          <a:p>
            <a:pPr marL="0" indent="0">
              <a:buNone/>
            </a:pPr>
            <a:r>
              <a:rPr lang="sk-SK" sz="1200" dirty="0">
                <a:latin typeface="Courier New"/>
                <a:cs typeface="Courier New"/>
              </a:rPr>
              <a:t>[ 15]   0.00-5.00   sec  5.84 MBytes  9.80 Mbits/sec  0.049 ms  0/748 (0%)  </a:t>
            </a:r>
          </a:p>
          <a:p>
            <a:pPr marL="0" indent="0">
              <a:buNone/>
            </a:pPr>
            <a:r>
              <a:rPr lang="sk-SK" sz="1200" dirty="0">
                <a:latin typeface="Courier New"/>
                <a:cs typeface="Courier New"/>
              </a:rPr>
              <a:t>[ 15] Sent 748 </a:t>
            </a:r>
            <a:r>
              <a:rPr lang="sk-SK" sz="1200" dirty="0" smtClean="0">
                <a:latin typeface="Courier New"/>
                <a:cs typeface="Courier New"/>
              </a:rPr>
              <a:t>datagrams</a:t>
            </a:r>
            <a:endParaRPr lang="sk-SK" sz="1200" dirty="0">
              <a:latin typeface="Courier New"/>
              <a:cs typeface="Courier New"/>
            </a:endParaRPr>
          </a:p>
          <a:p>
            <a:pPr marL="0" indent="0">
              <a:buNone/>
            </a:pPr>
            <a:r>
              <a:rPr lang="sk-SK" sz="1200" dirty="0">
                <a:latin typeface="Courier New"/>
                <a:cs typeface="Courier New"/>
              </a:rPr>
              <a:t>iperf Done</a:t>
            </a:r>
            <a:r>
              <a:rPr lang="sk-SK" sz="1200" dirty="0" smtClean="0">
                <a:latin typeface="Courier New"/>
                <a:cs typeface="Courier New"/>
              </a:rPr>
              <a:t>.</a:t>
            </a:r>
            <a:endParaRPr lang="sk-SK" sz="1200" dirty="0">
              <a:latin typeface="Courier New"/>
              <a:cs typeface="Courier New"/>
            </a:endParaRPr>
          </a:p>
          <a:p>
            <a:pPr marL="0" indent="0">
              <a:buNone/>
            </a:pPr>
            <a:r>
              <a:rPr lang="sk-SK" sz="1200" dirty="0" smtClean="0">
                <a:latin typeface="Courier New"/>
                <a:cs typeface="Courier New"/>
              </a:rPr>
              <a:t>SENDER END</a:t>
            </a:r>
          </a:p>
          <a:p>
            <a:pPr marL="0" indent="0">
              <a:buNone/>
            </a:pPr>
            <a:endParaRPr lang="fr-FR" sz="1400" dirty="0"/>
          </a:p>
          <a:p>
            <a:pPr marL="0" indent="0">
              <a:buNone/>
            </a:pPr>
            <a:endParaRPr lang="de-DE" sz="1400" dirty="0">
              <a:latin typeface="Courier New"/>
              <a:cs typeface="Courier New"/>
            </a:endParaRPr>
          </a:p>
        </p:txBody>
      </p:sp>
      <p:sp>
        <p:nvSpPr>
          <p:cNvPr id="2" name="Title 1"/>
          <p:cNvSpPr>
            <a:spLocks noGrp="1"/>
          </p:cNvSpPr>
          <p:nvPr>
            <p:ph type="title"/>
          </p:nvPr>
        </p:nvSpPr>
        <p:spPr>
          <a:xfrm>
            <a:off x="457200" y="42541"/>
            <a:ext cx="8229600" cy="566316"/>
          </a:xfrm>
        </p:spPr>
        <p:txBody>
          <a:bodyPr>
            <a:normAutofit fontScale="90000"/>
          </a:bodyPr>
          <a:lstStyle/>
          <a:p>
            <a:r>
              <a:rPr lang="en-US" sz="3200" dirty="0" err="1"/>
              <a:t>b</a:t>
            </a:r>
            <a:r>
              <a:rPr lang="en-US" sz="3200" dirty="0" err="1" smtClean="0"/>
              <a:t>wctl</a:t>
            </a:r>
            <a:r>
              <a:rPr lang="en-US" sz="3200" dirty="0" smtClean="0"/>
              <a:t>/iperf3 (III) UDP test</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56</a:t>
            </a:fld>
            <a:endParaRPr lang="en-US" dirty="0"/>
          </a:p>
        </p:txBody>
      </p:sp>
      <p:sp>
        <p:nvSpPr>
          <p:cNvPr id="9" name="Content Placeholder 2"/>
          <p:cNvSpPr>
            <a:spLocks noGrp="1"/>
          </p:cNvSpPr>
          <p:nvPr>
            <p:ph idx="1"/>
          </p:nvPr>
        </p:nvSpPr>
        <p:spPr>
          <a:xfrm>
            <a:off x="457207" y="594976"/>
            <a:ext cx="8517467" cy="481273"/>
          </a:xfrm>
        </p:spPr>
        <p:txBody>
          <a:bodyPr>
            <a:normAutofit fontScale="47500" lnSpcReduction="20000"/>
          </a:bodyPr>
          <a:lstStyle/>
          <a:p>
            <a:r>
              <a:rPr lang="en-US" dirty="0" smtClean="0"/>
              <a:t>Do a iperf3 UDP measurement from </a:t>
            </a:r>
            <a:r>
              <a:rPr lang="en-US" dirty="0" err="1" smtClean="0"/>
              <a:t>PertX</a:t>
            </a:r>
            <a:r>
              <a:rPr lang="en-US" dirty="0" smtClean="0"/>
              <a:t> to PertX+1 with data rate 10 Mbit/s, Duration 5 seconds, default report interval 1s</a:t>
            </a:r>
            <a:endParaRPr lang="en-US" dirty="0"/>
          </a:p>
        </p:txBody>
      </p:sp>
    </p:spTree>
    <p:extLst>
      <p:ext uri="{BB962C8B-B14F-4D97-AF65-F5344CB8AC3E}">
        <p14:creationId xmlns:p14="http://schemas.microsoft.com/office/powerpoint/2010/main" val="427516922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smtClean="0"/>
              <a:t>OWAMP Test (I)</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57</a:t>
            </a:fld>
            <a:endParaRPr lang="en-US" dirty="0"/>
          </a:p>
        </p:txBody>
      </p:sp>
      <p:sp>
        <p:nvSpPr>
          <p:cNvPr id="10" name="Content Placeholder 2"/>
          <p:cNvSpPr txBox="1">
            <a:spLocks/>
          </p:cNvSpPr>
          <p:nvPr/>
        </p:nvSpPr>
        <p:spPr>
          <a:xfrm>
            <a:off x="457200" y="1076246"/>
            <a:ext cx="8517466" cy="701754"/>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400" dirty="0" err="1" smtClean="0">
                <a:latin typeface="Courier New"/>
                <a:cs typeface="Courier New"/>
              </a:rPr>
              <a:t>ptraining</a:t>
            </a:r>
            <a:r>
              <a:rPr lang="de-DE" sz="1400" dirty="0" err="1">
                <a:latin typeface="Courier New"/>
                <a:cs typeface="Courier New"/>
              </a:rPr>
              <a:t>@</a:t>
            </a:r>
            <a:r>
              <a:rPr lang="de-DE" sz="1400" dirty="0" err="1" smtClean="0">
                <a:latin typeface="Courier New"/>
                <a:cs typeface="Courier New"/>
              </a:rPr>
              <a:t>perX</a:t>
            </a:r>
            <a:r>
              <a:rPr lang="de-DE" sz="1400" dirty="0" smtClean="0">
                <a:latin typeface="Courier New"/>
                <a:cs typeface="Courier New"/>
              </a:rPr>
              <a:t>:</a:t>
            </a:r>
            <a:r>
              <a:rPr lang="de-DE" sz="1400" dirty="0">
                <a:latin typeface="Courier New"/>
                <a:cs typeface="Courier New"/>
              </a:rPr>
              <a:t>~$ </a:t>
            </a:r>
            <a:r>
              <a:rPr lang="de-DE" sz="1400" b="1" dirty="0" err="1" smtClean="0">
                <a:latin typeface="Courier New"/>
                <a:cs typeface="Courier New"/>
              </a:rPr>
              <a:t>less</a:t>
            </a:r>
            <a:r>
              <a:rPr lang="de-DE" sz="1400" b="1" dirty="0" smtClean="0">
                <a:latin typeface="Courier New"/>
                <a:cs typeface="Courier New"/>
              </a:rPr>
              <a:t> /</a:t>
            </a:r>
            <a:r>
              <a:rPr lang="de-DE" sz="1400" b="1" dirty="0" err="1" smtClean="0">
                <a:latin typeface="Courier New"/>
                <a:cs typeface="Courier New"/>
              </a:rPr>
              <a:t>etc</a:t>
            </a:r>
            <a:r>
              <a:rPr lang="de-DE" sz="1400" b="1" dirty="0" smtClean="0">
                <a:latin typeface="Courier New"/>
                <a:cs typeface="Courier New"/>
              </a:rPr>
              <a:t>/</a:t>
            </a:r>
            <a:r>
              <a:rPr lang="de-DE" sz="1400" b="1" dirty="0" err="1" smtClean="0">
                <a:latin typeface="Courier New"/>
                <a:cs typeface="Courier New"/>
              </a:rPr>
              <a:t>owampd</a:t>
            </a:r>
            <a:r>
              <a:rPr lang="de-DE" sz="1400" b="1" dirty="0" smtClean="0">
                <a:latin typeface="Courier New"/>
                <a:cs typeface="Courier New"/>
              </a:rPr>
              <a:t>/</a:t>
            </a:r>
            <a:r>
              <a:rPr lang="de-DE" sz="1400" b="1" dirty="0" err="1" smtClean="0">
                <a:latin typeface="Courier New"/>
                <a:cs typeface="Courier New"/>
              </a:rPr>
              <a:t>owampd.limits</a:t>
            </a:r>
            <a:endParaRPr lang="de-DE" sz="1400" b="1" dirty="0" smtClean="0">
              <a:latin typeface="Courier New"/>
              <a:cs typeface="Courier New"/>
            </a:endParaRPr>
          </a:p>
          <a:p>
            <a:pPr marL="0" indent="0">
              <a:buNone/>
            </a:pPr>
            <a:r>
              <a:rPr lang="de-DE" sz="1400" dirty="0" err="1">
                <a:latin typeface="Courier New"/>
                <a:cs typeface="Courier New"/>
              </a:rPr>
              <a:t>ptraining@perX</a:t>
            </a:r>
            <a:r>
              <a:rPr lang="de-DE" sz="1400" dirty="0">
                <a:latin typeface="Courier New"/>
                <a:cs typeface="Courier New"/>
              </a:rPr>
              <a:t>:~$ </a:t>
            </a:r>
            <a:r>
              <a:rPr lang="de-DE" sz="1400" b="1" dirty="0" err="1">
                <a:latin typeface="Courier New"/>
                <a:cs typeface="Courier New"/>
              </a:rPr>
              <a:t>less</a:t>
            </a:r>
            <a:r>
              <a:rPr lang="de-DE" sz="1400" b="1" dirty="0">
                <a:latin typeface="Courier New"/>
                <a:cs typeface="Courier New"/>
              </a:rPr>
              <a:t> /</a:t>
            </a:r>
            <a:r>
              <a:rPr lang="de-DE" sz="1400" b="1" dirty="0" err="1">
                <a:latin typeface="Courier New"/>
                <a:cs typeface="Courier New"/>
              </a:rPr>
              <a:t>etc</a:t>
            </a:r>
            <a:r>
              <a:rPr lang="de-DE" sz="1400" b="1" dirty="0">
                <a:latin typeface="Courier New"/>
                <a:cs typeface="Courier New"/>
              </a:rPr>
              <a:t>/</a:t>
            </a:r>
            <a:r>
              <a:rPr lang="de-DE" sz="1400" b="1" dirty="0" err="1">
                <a:latin typeface="Courier New"/>
                <a:cs typeface="Courier New"/>
              </a:rPr>
              <a:t>owampd</a:t>
            </a:r>
            <a:r>
              <a:rPr lang="de-DE" sz="1400" b="1" dirty="0">
                <a:latin typeface="Courier New"/>
                <a:cs typeface="Courier New"/>
              </a:rPr>
              <a:t>/</a:t>
            </a:r>
            <a:r>
              <a:rPr lang="de-DE" sz="1400" b="1" dirty="0" err="1" smtClean="0">
                <a:latin typeface="Courier New"/>
                <a:cs typeface="Courier New"/>
              </a:rPr>
              <a:t>owampd.conf</a:t>
            </a:r>
            <a:endParaRPr lang="de-DE" sz="1400" b="1" dirty="0">
              <a:latin typeface="Courier New"/>
              <a:cs typeface="Courier New"/>
            </a:endParaRPr>
          </a:p>
          <a:p>
            <a:pPr marL="0" indent="0">
              <a:buNone/>
            </a:pPr>
            <a:endParaRPr lang="de-DE" sz="1200" b="1" dirty="0" smtClean="0">
              <a:latin typeface="Courier New"/>
              <a:cs typeface="Courier New"/>
            </a:endParaRPr>
          </a:p>
          <a:p>
            <a:pPr marL="0" indent="0">
              <a:buNone/>
            </a:pPr>
            <a:endParaRPr lang="de-DE" sz="1200" b="1" dirty="0" smtClean="0">
              <a:latin typeface="Courier New"/>
              <a:cs typeface="Courier New"/>
            </a:endParaRPr>
          </a:p>
          <a:p>
            <a:pPr marL="0" indent="0">
              <a:buNone/>
            </a:pPr>
            <a:endParaRPr lang="de-DE" sz="1200" b="1" dirty="0">
              <a:latin typeface="Courier New"/>
              <a:cs typeface="Courier New"/>
            </a:endParaRPr>
          </a:p>
          <a:p>
            <a:pPr marL="0" indent="0">
              <a:buNone/>
            </a:pPr>
            <a:endParaRPr lang="sk-SK" sz="120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
        <p:nvSpPr>
          <p:cNvPr id="11" name="Content Placeholder 2"/>
          <p:cNvSpPr>
            <a:spLocks noGrp="1"/>
          </p:cNvSpPr>
          <p:nvPr>
            <p:ph idx="1"/>
          </p:nvPr>
        </p:nvSpPr>
        <p:spPr>
          <a:xfrm>
            <a:off x="457207" y="594976"/>
            <a:ext cx="8517467" cy="481273"/>
          </a:xfrm>
        </p:spPr>
        <p:txBody>
          <a:bodyPr>
            <a:normAutofit fontScale="92500" lnSpcReduction="20000"/>
          </a:bodyPr>
          <a:lstStyle/>
          <a:p>
            <a:r>
              <a:rPr lang="en-US" dirty="0" smtClean="0"/>
              <a:t>Check environment</a:t>
            </a:r>
            <a:endParaRPr lang="en-US" dirty="0"/>
          </a:p>
        </p:txBody>
      </p:sp>
    </p:spTree>
    <p:extLst>
      <p:ext uri="{BB962C8B-B14F-4D97-AF65-F5344CB8AC3E}">
        <p14:creationId xmlns:p14="http://schemas.microsoft.com/office/powerpoint/2010/main" val="73858117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smtClean="0"/>
              <a:t>OWAMP Test (II)</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58</a:t>
            </a:fld>
            <a:endParaRPr lang="en-US" dirty="0"/>
          </a:p>
        </p:txBody>
      </p:sp>
      <p:sp>
        <p:nvSpPr>
          <p:cNvPr id="10" name="Content Placeholder 2"/>
          <p:cNvSpPr txBox="1">
            <a:spLocks/>
          </p:cNvSpPr>
          <p:nvPr/>
        </p:nvSpPr>
        <p:spPr>
          <a:xfrm>
            <a:off x="1000765" y="911148"/>
            <a:ext cx="7470136" cy="3849665"/>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050" dirty="0" err="1" smtClean="0">
                <a:latin typeface="Courier New"/>
                <a:cs typeface="Courier New"/>
              </a:rPr>
              <a:t>ptraining</a:t>
            </a:r>
            <a:r>
              <a:rPr lang="de-DE" sz="1050" dirty="0" err="1">
                <a:latin typeface="Courier New"/>
                <a:cs typeface="Courier New"/>
              </a:rPr>
              <a:t>@</a:t>
            </a:r>
            <a:r>
              <a:rPr lang="de-DE" sz="1050" dirty="0" err="1" smtClean="0">
                <a:latin typeface="Courier New"/>
                <a:cs typeface="Courier New"/>
              </a:rPr>
              <a:t>perX</a:t>
            </a:r>
            <a:r>
              <a:rPr lang="de-DE" sz="1050" dirty="0" smtClean="0">
                <a:latin typeface="Courier New"/>
                <a:cs typeface="Courier New"/>
              </a:rPr>
              <a:t>:</a:t>
            </a:r>
            <a:r>
              <a:rPr lang="de-DE" sz="1050" dirty="0">
                <a:latin typeface="Courier New"/>
                <a:cs typeface="Courier New"/>
              </a:rPr>
              <a:t>~$ </a:t>
            </a:r>
            <a:r>
              <a:rPr lang="de-DE" sz="1050" b="1" dirty="0" err="1">
                <a:latin typeface="Courier New"/>
                <a:cs typeface="Courier New"/>
              </a:rPr>
              <a:t>owping</a:t>
            </a:r>
            <a:r>
              <a:rPr lang="de-DE" sz="1050" b="1" dirty="0">
                <a:latin typeface="Courier New"/>
                <a:cs typeface="Courier New"/>
              </a:rPr>
              <a:t> </a:t>
            </a:r>
            <a:r>
              <a:rPr lang="de-DE" sz="1050" b="1" dirty="0" smtClean="0">
                <a:latin typeface="Courier New"/>
                <a:cs typeface="Courier New"/>
              </a:rPr>
              <a:t>10.0.0.(X+1)</a:t>
            </a:r>
            <a:endParaRPr lang="de-DE" sz="1050" b="1" dirty="0">
              <a:latin typeface="Courier New"/>
              <a:cs typeface="Courier New"/>
            </a:endParaRPr>
          </a:p>
          <a:p>
            <a:pPr marL="0" indent="0">
              <a:buNone/>
            </a:pPr>
            <a:r>
              <a:rPr lang="de-DE" sz="1050" dirty="0" err="1">
                <a:latin typeface="Courier New"/>
                <a:cs typeface="Courier New"/>
              </a:rPr>
              <a:t>Approximately</a:t>
            </a:r>
            <a:r>
              <a:rPr lang="de-DE" sz="1050" dirty="0">
                <a:latin typeface="Courier New"/>
                <a:cs typeface="Courier New"/>
              </a:rPr>
              <a:t> 13.1 </a:t>
            </a:r>
            <a:r>
              <a:rPr lang="de-DE" sz="1050" dirty="0" err="1">
                <a:latin typeface="Courier New"/>
                <a:cs typeface="Courier New"/>
              </a:rPr>
              <a:t>seconds</a:t>
            </a:r>
            <a:r>
              <a:rPr lang="de-DE" sz="1050" dirty="0">
                <a:latin typeface="Courier New"/>
                <a:cs typeface="Courier New"/>
              </a:rPr>
              <a:t> </a:t>
            </a:r>
            <a:r>
              <a:rPr lang="de-DE" sz="1050" dirty="0" err="1">
                <a:latin typeface="Courier New"/>
                <a:cs typeface="Courier New"/>
              </a:rPr>
              <a:t>until</a:t>
            </a:r>
            <a:r>
              <a:rPr lang="de-DE" sz="1050" dirty="0">
                <a:latin typeface="Courier New"/>
                <a:cs typeface="Courier New"/>
              </a:rPr>
              <a:t> </a:t>
            </a:r>
            <a:r>
              <a:rPr lang="de-DE" sz="1050" dirty="0" err="1">
                <a:latin typeface="Courier New"/>
                <a:cs typeface="Courier New"/>
              </a:rPr>
              <a:t>results</a:t>
            </a:r>
            <a:r>
              <a:rPr lang="de-DE" sz="1050" dirty="0">
                <a:latin typeface="Courier New"/>
                <a:cs typeface="Courier New"/>
              </a:rPr>
              <a:t> </a:t>
            </a:r>
            <a:r>
              <a:rPr lang="de-DE" sz="1050" dirty="0" err="1" smtClean="0">
                <a:latin typeface="Courier New"/>
                <a:cs typeface="Courier New"/>
              </a:rPr>
              <a:t>available</a:t>
            </a:r>
            <a:endParaRPr lang="de-DE" sz="1050" dirty="0">
              <a:latin typeface="Courier New"/>
              <a:cs typeface="Courier New"/>
            </a:endParaRPr>
          </a:p>
          <a:p>
            <a:pPr marL="0" indent="0">
              <a:buNone/>
            </a:pPr>
            <a:r>
              <a:rPr lang="en-US" sz="1050" dirty="0">
                <a:latin typeface="Courier New"/>
                <a:cs typeface="Courier New"/>
              </a:rPr>
              <a:t>--- </a:t>
            </a:r>
            <a:r>
              <a:rPr lang="en-US" sz="1050" dirty="0" err="1">
                <a:latin typeface="Courier New"/>
                <a:cs typeface="Courier New"/>
              </a:rPr>
              <a:t>owping</a:t>
            </a:r>
            <a:r>
              <a:rPr lang="en-US" sz="1050" dirty="0">
                <a:latin typeface="Courier New"/>
                <a:cs typeface="Courier New"/>
              </a:rPr>
              <a:t> statistics from [pert5]:8816 to [10.0.0.30]:9358 ---</a:t>
            </a:r>
          </a:p>
          <a:p>
            <a:pPr marL="0" indent="0">
              <a:buNone/>
            </a:pPr>
            <a:r>
              <a:rPr lang="en-US" sz="1050" dirty="0">
                <a:latin typeface="Courier New"/>
                <a:cs typeface="Courier New"/>
              </a:rPr>
              <a:t>SID:	0a00001ed92ac2d7a0b2f97cf6309eb5</a:t>
            </a:r>
          </a:p>
          <a:p>
            <a:pPr marL="0" indent="0">
              <a:buNone/>
            </a:pPr>
            <a:r>
              <a:rPr lang="en-US" sz="1050" dirty="0">
                <a:latin typeface="Courier New"/>
                <a:cs typeface="Courier New"/>
              </a:rPr>
              <a:t>first:	2015-06-16T15:44:24.749</a:t>
            </a:r>
          </a:p>
          <a:p>
            <a:pPr marL="0" indent="0">
              <a:buNone/>
            </a:pPr>
            <a:r>
              <a:rPr lang="en-US" sz="1050" dirty="0">
                <a:latin typeface="Courier New"/>
                <a:cs typeface="Courier New"/>
              </a:rPr>
              <a:t>last:	2015-06-16T15:44:38.313</a:t>
            </a:r>
          </a:p>
          <a:p>
            <a:pPr marL="0" indent="0">
              <a:buNone/>
            </a:pPr>
            <a:r>
              <a:rPr lang="ro-RO" sz="1050" dirty="0">
                <a:latin typeface="Courier New"/>
                <a:cs typeface="Courier New"/>
              </a:rPr>
              <a:t>100 sent, 0 lost (0.000%), 0 duplicates</a:t>
            </a:r>
          </a:p>
          <a:p>
            <a:pPr marL="0" indent="0">
              <a:buNone/>
            </a:pPr>
            <a:r>
              <a:rPr lang="en-US" sz="1050" dirty="0">
                <a:latin typeface="Courier New"/>
                <a:cs typeface="Courier New"/>
              </a:rPr>
              <a:t>one-way delay min/median/max = 0.403/0.6/0.766 </a:t>
            </a:r>
            <a:r>
              <a:rPr lang="en-US" sz="1050" dirty="0" err="1">
                <a:latin typeface="Courier New"/>
                <a:cs typeface="Courier New"/>
              </a:rPr>
              <a:t>ms</a:t>
            </a:r>
            <a:r>
              <a:rPr lang="en-US" sz="1050" dirty="0">
                <a:latin typeface="Courier New"/>
                <a:cs typeface="Courier New"/>
              </a:rPr>
              <a:t>, (err=0.898 </a:t>
            </a:r>
            <a:r>
              <a:rPr lang="en-US" sz="1050" dirty="0" err="1">
                <a:latin typeface="Courier New"/>
                <a:cs typeface="Courier New"/>
              </a:rPr>
              <a:t>ms</a:t>
            </a:r>
            <a:r>
              <a:rPr lang="en-US" sz="1050" dirty="0">
                <a:latin typeface="Courier New"/>
                <a:cs typeface="Courier New"/>
              </a:rPr>
              <a:t>)</a:t>
            </a:r>
          </a:p>
          <a:p>
            <a:pPr marL="0" indent="0">
              <a:buNone/>
            </a:pPr>
            <a:r>
              <a:rPr lang="en-US" sz="1050" dirty="0">
                <a:latin typeface="Courier New"/>
                <a:cs typeface="Courier New"/>
              </a:rPr>
              <a:t>one-way jitter = 0.1 </a:t>
            </a:r>
            <a:r>
              <a:rPr lang="en-US" sz="1050" dirty="0" err="1">
                <a:latin typeface="Courier New"/>
                <a:cs typeface="Courier New"/>
              </a:rPr>
              <a:t>ms</a:t>
            </a:r>
            <a:r>
              <a:rPr lang="en-US" sz="1050" dirty="0">
                <a:latin typeface="Courier New"/>
                <a:cs typeface="Courier New"/>
              </a:rPr>
              <a:t> (P95-P50)</a:t>
            </a:r>
          </a:p>
          <a:p>
            <a:pPr marL="0" indent="0">
              <a:buNone/>
            </a:pPr>
            <a:r>
              <a:rPr lang="en-US" sz="1050" dirty="0">
                <a:latin typeface="Courier New"/>
                <a:cs typeface="Courier New"/>
              </a:rPr>
              <a:t>TTL not reported</a:t>
            </a:r>
          </a:p>
          <a:p>
            <a:pPr marL="0" indent="0">
              <a:buNone/>
            </a:pPr>
            <a:r>
              <a:rPr lang="en-US" sz="1050" dirty="0">
                <a:latin typeface="Courier New"/>
                <a:cs typeface="Courier New"/>
              </a:rPr>
              <a:t>no </a:t>
            </a:r>
            <a:r>
              <a:rPr lang="en-US" sz="1050" dirty="0" smtClean="0">
                <a:latin typeface="Courier New"/>
                <a:cs typeface="Courier New"/>
              </a:rPr>
              <a:t>reordering</a:t>
            </a:r>
            <a:endParaRPr lang="en-US" sz="1050" dirty="0">
              <a:latin typeface="Courier New"/>
              <a:cs typeface="Courier New"/>
            </a:endParaRPr>
          </a:p>
          <a:p>
            <a:pPr marL="0" indent="0">
              <a:buNone/>
            </a:pPr>
            <a:r>
              <a:rPr lang="en-US" sz="1050" dirty="0">
                <a:latin typeface="Courier New"/>
                <a:cs typeface="Courier New"/>
              </a:rPr>
              <a:t>--- </a:t>
            </a:r>
            <a:r>
              <a:rPr lang="en-US" sz="1050" dirty="0" err="1">
                <a:latin typeface="Courier New"/>
                <a:cs typeface="Courier New"/>
              </a:rPr>
              <a:t>owping</a:t>
            </a:r>
            <a:r>
              <a:rPr lang="en-US" sz="1050" dirty="0">
                <a:latin typeface="Courier New"/>
                <a:cs typeface="Courier New"/>
              </a:rPr>
              <a:t> statistics from [10.0.0.30]:9401 to [pert5]:8953 ---</a:t>
            </a:r>
          </a:p>
          <a:p>
            <a:pPr marL="0" indent="0">
              <a:buNone/>
            </a:pPr>
            <a:r>
              <a:rPr lang="en-US" sz="1050" dirty="0">
                <a:latin typeface="Courier New"/>
                <a:cs typeface="Courier New"/>
              </a:rPr>
              <a:t>SID:	0a000003d92ac2d7a29568a96ae7a995</a:t>
            </a:r>
          </a:p>
          <a:p>
            <a:pPr marL="0" indent="0">
              <a:buNone/>
            </a:pPr>
            <a:r>
              <a:rPr lang="en-US" sz="1050" dirty="0">
                <a:latin typeface="Courier New"/>
                <a:cs typeface="Courier New"/>
              </a:rPr>
              <a:t>first:	2015-06-16T15:44:24.718</a:t>
            </a:r>
          </a:p>
          <a:p>
            <a:pPr marL="0" indent="0">
              <a:buNone/>
            </a:pPr>
            <a:r>
              <a:rPr lang="en-US" sz="1050" dirty="0">
                <a:latin typeface="Courier New"/>
                <a:cs typeface="Courier New"/>
              </a:rPr>
              <a:t>last:	2015-06-16T15:44:33.457</a:t>
            </a:r>
          </a:p>
          <a:p>
            <a:pPr marL="0" indent="0">
              <a:buNone/>
            </a:pPr>
            <a:r>
              <a:rPr lang="ro-RO" sz="1050" dirty="0">
                <a:latin typeface="Courier New"/>
                <a:cs typeface="Courier New"/>
              </a:rPr>
              <a:t>100 sent, 0 lost (0.000%), 0 duplicates</a:t>
            </a:r>
          </a:p>
          <a:p>
            <a:pPr marL="0" indent="0">
              <a:buNone/>
            </a:pPr>
            <a:r>
              <a:rPr lang="en-US" sz="1050" dirty="0">
                <a:latin typeface="Courier New"/>
                <a:cs typeface="Courier New"/>
              </a:rPr>
              <a:t>one-way delay min/median/max = -0.152/0.1/0.2 </a:t>
            </a:r>
            <a:r>
              <a:rPr lang="en-US" sz="1050" dirty="0" err="1">
                <a:latin typeface="Courier New"/>
                <a:cs typeface="Courier New"/>
              </a:rPr>
              <a:t>ms</a:t>
            </a:r>
            <a:r>
              <a:rPr lang="en-US" sz="1050" dirty="0">
                <a:latin typeface="Courier New"/>
                <a:cs typeface="Courier New"/>
              </a:rPr>
              <a:t>, (err=0.898 </a:t>
            </a:r>
            <a:r>
              <a:rPr lang="en-US" sz="1050" dirty="0" err="1">
                <a:latin typeface="Courier New"/>
                <a:cs typeface="Courier New"/>
              </a:rPr>
              <a:t>ms</a:t>
            </a:r>
            <a:r>
              <a:rPr lang="en-US" sz="1050" dirty="0">
                <a:latin typeface="Courier New"/>
                <a:cs typeface="Courier New"/>
              </a:rPr>
              <a:t>)</a:t>
            </a:r>
          </a:p>
          <a:p>
            <a:pPr marL="0" indent="0">
              <a:buNone/>
            </a:pPr>
            <a:r>
              <a:rPr lang="en-US" sz="1050" dirty="0">
                <a:latin typeface="Courier New"/>
                <a:cs typeface="Courier New"/>
              </a:rPr>
              <a:t>one-way jitter = 0.1 </a:t>
            </a:r>
            <a:r>
              <a:rPr lang="en-US" sz="1050" dirty="0" err="1">
                <a:latin typeface="Courier New"/>
                <a:cs typeface="Courier New"/>
              </a:rPr>
              <a:t>ms</a:t>
            </a:r>
            <a:r>
              <a:rPr lang="en-US" sz="1050" dirty="0">
                <a:latin typeface="Courier New"/>
                <a:cs typeface="Courier New"/>
              </a:rPr>
              <a:t> (P95-P50)</a:t>
            </a:r>
          </a:p>
          <a:p>
            <a:pPr marL="0" indent="0">
              <a:buNone/>
            </a:pPr>
            <a:r>
              <a:rPr lang="en-US" sz="1050" dirty="0">
                <a:latin typeface="Courier New"/>
                <a:cs typeface="Courier New"/>
              </a:rPr>
              <a:t>TTL not reported</a:t>
            </a:r>
          </a:p>
          <a:p>
            <a:pPr marL="0" indent="0">
              <a:buNone/>
            </a:pPr>
            <a:r>
              <a:rPr lang="en-US" sz="1050" dirty="0">
                <a:latin typeface="Courier New"/>
                <a:cs typeface="Courier New"/>
              </a:rPr>
              <a:t>no reordering</a:t>
            </a:r>
            <a:endParaRPr lang="en-US" sz="1050" b="1" dirty="0" smtClean="0">
              <a:latin typeface="Courier New"/>
              <a:cs typeface="Courier New"/>
            </a:endParaRPr>
          </a:p>
          <a:p>
            <a:pPr marL="0" indent="0">
              <a:buNone/>
            </a:pPr>
            <a:endParaRPr lang="sk-SK" sz="105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
        <p:nvSpPr>
          <p:cNvPr id="11" name="Content Placeholder 2"/>
          <p:cNvSpPr>
            <a:spLocks noGrp="1"/>
          </p:cNvSpPr>
          <p:nvPr>
            <p:ph idx="1"/>
          </p:nvPr>
        </p:nvSpPr>
        <p:spPr>
          <a:xfrm>
            <a:off x="457207" y="594976"/>
            <a:ext cx="8517467" cy="481273"/>
          </a:xfrm>
        </p:spPr>
        <p:txBody>
          <a:bodyPr>
            <a:normAutofit fontScale="77500" lnSpcReduction="20000"/>
          </a:bodyPr>
          <a:lstStyle/>
          <a:p>
            <a:r>
              <a:rPr lang="en-US" dirty="0" smtClean="0"/>
              <a:t>Do  one-way delay and ‘percent-accuracy' packet loss test</a:t>
            </a:r>
            <a:endParaRPr lang="en-US" dirty="0"/>
          </a:p>
        </p:txBody>
      </p:sp>
    </p:spTree>
    <p:extLst>
      <p:ext uri="{BB962C8B-B14F-4D97-AF65-F5344CB8AC3E}">
        <p14:creationId xmlns:p14="http://schemas.microsoft.com/office/powerpoint/2010/main" val="3435666718"/>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41"/>
            <a:ext cx="8229600" cy="566316"/>
          </a:xfrm>
        </p:spPr>
        <p:txBody>
          <a:bodyPr>
            <a:normAutofit fontScale="90000"/>
          </a:bodyPr>
          <a:lstStyle/>
          <a:p>
            <a:r>
              <a:rPr lang="en-US" sz="3200" dirty="0" smtClean="0"/>
              <a:t>OWAMP Test (III)</a:t>
            </a:r>
            <a:endParaRPr lang="en-US" sz="3200"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59</a:t>
            </a:fld>
            <a:endParaRPr lang="en-US" dirty="0"/>
          </a:p>
        </p:txBody>
      </p:sp>
      <p:sp>
        <p:nvSpPr>
          <p:cNvPr id="9" name="Content Placeholder 2"/>
          <p:cNvSpPr>
            <a:spLocks noGrp="1"/>
          </p:cNvSpPr>
          <p:nvPr>
            <p:ph idx="1"/>
          </p:nvPr>
        </p:nvSpPr>
        <p:spPr>
          <a:xfrm>
            <a:off x="457207" y="594975"/>
            <a:ext cx="8517467" cy="1614827"/>
          </a:xfrm>
        </p:spPr>
        <p:txBody>
          <a:bodyPr>
            <a:normAutofit fontScale="70000" lnSpcReduction="20000"/>
          </a:bodyPr>
          <a:lstStyle/>
          <a:p>
            <a:r>
              <a:rPr lang="en-US" dirty="0"/>
              <a:t>t</a:t>
            </a:r>
            <a:r>
              <a:rPr lang="en-US" dirty="0" smtClean="0"/>
              <a:t>weak test parameters:</a:t>
            </a:r>
          </a:p>
          <a:p>
            <a:r>
              <a:rPr lang="en-US" dirty="0" smtClean="0"/>
              <a:t>-v :  ping like output, allows for analysis of packet loss </a:t>
            </a:r>
            <a:br>
              <a:rPr lang="en-US" dirty="0" smtClean="0"/>
            </a:br>
            <a:r>
              <a:rPr lang="en-US" dirty="0" smtClean="0"/>
              <a:t>        and delay patterns</a:t>
            </a:r>
            <a:br>
              <a:rPr lang="en-US" dirty="0" smtClean="0"/>
            </a:br>
            <a:r>
              <a:rPr lang="en-US" dirty="0" smtClean="0"/>
              <a:t>-</a:t>
            </a:r>
            <a:r>
              <a:rPr lang="en-US" dirty="0" err="1" smtClean="0"/>
              <a:t>i</a:t>
            </a:r>
            <a:r>
              <a:rPr lang="en-US" dirty="0" smtClean="0"/>
              <a:t>  :  packet </a:t>
            </a:r>
            <a:r>
              <a:rPr lang="en-US" dirty="0" err="1" smtClean="0"/>
              <a:t>interdeparture</a:t>
            </a:r>
            <a:r>
              <a:rPr lang="en-US" dirty="0" smtClean="0"/>
              <a:t> times, default is 100ms.</a:t>
            </a:r>
          </a:p>
          <a:p>
            <a:r>
              <a:rPr lang="en-US" dirty="0" smtClean="0"/>
              <a:t>-c  : number of packets run at a test (default is 100)</a:t>
            </a:r>
          </a:p>
          <a:p>
            <a:endParaRPr lang="en-US" dirty="0" smtClean="0"/>
          </a:p>
          <a:p>
            <a:endParaRPr lang="en-US" dirty="0" smtClean="0"/>
          </a:p>
          <a:p>
            <a:pPr marL="0" indent="0">
              <a:buNone/>
            </a:pPr>
            <a:endParaRPr lang="en-US" dirty="0"/>
          </a:p>
        </p:txBody>
      </p:sp>
      <p:sp>
        <p:nvSpPr>
          <p:cNvPr id="10" name="Content Placeholder 2"/>
          <p:cNvSpPr txBox="1">
            <a:spLocks/>
          </p:cNvSpPr>
          <p:nvPr/>
        </p:nvSpPr>
        <p:spPr>
          <a:xfrm>
            <a:off x="810266" y="2514600"/>
            <a:ext cx="7347367" cy="508000"/>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400" dirty="0" err="1" smtClean="0">
                <a:latin typeface="Courier New"/>
                <a:cs typeface="Courier New"/>
              </a:rPr>
              <a:t>ptraining</a:t>
            </a:r>
            <a:r>
              <a:rPr lang="de-DE" sz="1400" dirty="0" err="1">
                <a:latin typeface="Courier New"/>
                <a:cs typeface="Courier New"/>
              </a:rPr>
              <a:t>@</a:t>
            </a:r>
            <a:r>
              <a:rPr lang="de-DE" sz="1400" dirty="0" err="1" smtClean="0">
                <a:latin typeface="Courier New"/>
                <a:cs typeface="Courier New"/>
              </a:rPr>
              <a:t>perX</a:t>
            </a:r>
            <a:r>
              <a:rPr lang="de-DE" sz="1400" dirty="0" smtClean="0">
                <a:latin typeface="Courier New"/>
                <a:cs typeface="Courier New"/>
              </a:rPr>
              <a:t>:</a:t>
            </a:r>
            <a:r>
              <a:rPr lang="de-DE" sz="1400" dirty="0">
                <a:latin typeface="Courier New"/>
                <a:cs typeface="Courier New"/>
              </a:rPr>
              <a:t>~$ </a:t>
            </a:r>
            <a:r>
              <a:rPr lang="de-DE" sz="1400" b="1" dirty="0" err="1">
                <a:latin typeface="Courier New"/>
                <a:cs typeface="Courier New"/>
              </a:rPr>
              <a:t>owping</a:t>
            </a:r>
            <a:r>
              <a:rPr lang="de-DE" sz="1400" b="1" dirty="0">
                <a:latin typeface="Courier New"/>
                <a:cs typeface="Courier New"/>
              </a:rPr>
              <a:t> </a:t>
            </a:r>
            <a:r>
              <a:rPr lang="de-DE" sz="1400" b="1" dirty="0" smtClean="0">
                <a:latin typeface="Courier New"/>
                <a:cs typeface="Courier New"/>
              </a:rPr>
              <a:t>10.0.0.(X+1) –v –c 10 –i 0.01</a:t>
            </a:r>
            <a:endParaRPr lang="de-DE" sz="1400" b="1" dirty="0">
              <a:latin typeface="Courier New"/>
              <a:cs typeface="Courier New"/>
            </a:endParaRPr>
          </a:p>
          <a:p>
            <a:pPr marL="0" indent="0">
              <a:buNone/>
            </a:pPr>
            <a:endParaRPr lang="sk-SK" sz="120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Tree>
    <p:extLst>
      <p:ext uri="{BB962C8B-B14F-4D97-AF65-F5344CB8AC3E}">
        <p14:creationId xmlns:p14="http://schemas.microsoft.com/office/powerpoint/2010/main" val="26383502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noAutofit/>
          </a:bodyPr>
          <a:lstStyle/>
          <a:p>
            <a:r>
              <a:rPr lang="en-US" sz="2800" dirty="0">
                <a:latin typeface="Arial Narrow" charset="0"/>
              </a:rPr>
              <a:t>A small amount of packet loss makes a huge difference in TCP performance</a:t>
            </a:r>
          </a:p>
        </p:txBody>
      </p:sp>
      <p:pic>
        <p:nvPicPr>
          <p:cNvPr id="23556" name="Picture 4"/>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284163" y="1021556"/>
            <a:ext cx="8767762" cy="384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ular Callout 6"/>
          <p:cNvSpPr/>
          <p:nvPr/>
        </p:nvSpPr>
        <p:spPr>
          <a:xfrm>
            <a:off x="2171700" y="2591991"/>
            <a:ext cx="838200" cy="350044"/>
          </a:xfrm>
          <a:prstGeom prst="wedgeRoundRectCallout">
            <a:avLst>
              <a:gd name="adj1" fmla="val -143822"/>
              <a:gd name="adj2" fmla="val -40114"/>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Metro Area</a:t>
            </a:r>
          </a:p>
        </p:txBody>
      </p:sp>
      <p:sp>
        <p:nvSpPr>
          <p:cNvPr id="8" name="Rounded Rectangular Callout 7"/>
          <p:cNvSpPr/>
          <p:nvPr/>
        </p:nvSpPr>
        <p:spPr>
          <a:xfrm>
            <a:off x="2430463" y="1879997"/>
            <a:ext cx="836612" cy="475059"/>
          </a:xfrm>
          <a:prstGeom prst="wedgeRoundRectCallout">
            <a:avLst>
              <a:gd name="adj1" fmla="val -227975"/>
              <a:gd name="adj2" fmla="val -85359"/>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Local</a:t>
            </a:r>
          </a:p>
          <a:p>
            <a:pPr algn="ctr" defTabSz="914400" eaLnBrk="0" hangingPunct="0">
              <a:defRPr/>
            </a:pPr>
            <a:r>
              <a:rPr lang="en-US" sz="1200" dirty="0">
                <a:solidFill>
                  <a:srgbClr val="000000"/>
                </a:solidFill>
                <a:ea typeface="+mn-ea"/>
                <a:cs typeface="Arial" charset="0"/>
              </a:rPr>
              <a:t>(LAN)</a:t>
            </a:r>
          </a:p>
        </p:txBody>
      </p:sp>
      <p:sp>
        <p:nvSpPr>
          <p:cNvPr id="9" name="Rounded Rectangular Callout 8"/>
          <p:cNvSpPr/>
          <p:nvPr/>
        </p:nvSpPr>
        <p:spPr>
          <a:xfrm>
            <a:off x="3392488" y="2600326"/>
            <a:ext cx="836612" cy="348854"/>
          </a:xfrm>
          <a:prstGeom prst="wedgeRoundRectCallout">
            <a:avLst>
              <a:gd name="adj1" fmla="val -204254"/>
              <a:gd name="adj2" fmla="val 221554"/>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Regional</a:t>
            </a:r>
          </a:p>
        </p:txBody>
      </p:sp>
      <p:sp>
        <p:nvSpPr>
          <p:cNvPr id="10" name="Rounded Rectangular Callout 9"/>
          <p:cNvSpPr/>
          <p:nvPr/>
        </p:nvSpPr>
        <p:spPr>
          <a:xfrm>
            <a:off x="5043501" y="2843212"/>
            <a:ext cx="928687" cy="348854"/>
          </a:xfrm>
          <a:prstGeom prst="wedgeRoundRectCallout">
            <a:avLst>
              <a:gd name="adj1" fmla="val 162253"/>
              <a:gd name="adj2" fmla="val 205386"/>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Continental</a:t>
            </a:r>
          </a:p>
        </p:txBody>
      </p:sp>
      <p:sp>
        <p:nvSpPr>
          <p:cNvPr id="11" name="Rounded Rectangular Callout 10"/>
          <p:cNvSpPr/>
          <p:nvPr/>
        </p:nvSpPr>
        <p:spPr>
          <a:xfrm>
            <a:off x="6818313" y="2338387"/>
            <a:ext cx="1281112" cy="348854"/>
          </a:xfrm>
          <a:prstGeom prst="wedgeRoundRectCallout">
            <a:avLst>
              <a:gd name="adj1" fmla="val 105870"/>
              <a:gd name="adj2" fmla="val 348839"/>
              <a:gd name="adj3" fmla="val 16667"/>
            </a:avLst>
          </a:prstGeom>
          <a:ln w="12700">
            <a:solidFill>
              <a:schemeClr val="tx1"/>
            </a:solidFill>
          </a:ln>
        </p:spPr>
        <p:txBody>
          <a:bodyPr lIns="0" tIns="0" rIns="0" bIns="0" anchor="ctr"/>
          <a:lstStyle/>
          <a:p>
            <a:pPr algn="ctr" defTabSz="914400" eaLnBrk="0" hangingPunct="0">
              <a:defRPr/>
            </a:pPr>
            <a:r>
              <a:rPr lang="en-US" sz="1200" dirty="0">
                <a:solidFill>
                  <a:srgbClr val="000000"/>
                </a:solidFill>
                <a:ea typeface="+mn-ea"/>
                <a:cs typeface="Arial" charset="0"/>
              </a:rPr>
              <a:t>International</a:t>
            </a:r>
          </a:p>
        </p:txBody>
      </p:sp>
      <p:sp>
        <p:nvSpPr>
          <p:cNvPr id="12" name="Rectangle 11"/>
          <p:cNvSpPr/>
          <p:nvPr/>
        </p:nvSpPr>
        <p:spPr>
          <a:xfrm>
            <a:off x="457200" y="4404122"/>
            <a:ext cx="8350250" cy="3238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cxnSp>
        <p:nvCxnSpPr>
          <p:cNvPr id="19" name="Straight Connector 18"/>
          <p:cNvCxnSpPr/>
          <p:nvPr/>
        </p:nvCxnSpPr>
        <p:spPr>
          <a:xfrm>
            <a:off x="7526338" y="4642247"/>
            <a:ext cx="1281112" cy="0"/>
          </a:xfrm>
          <a:prstGeom prst="line">
            <a:avLst/>
          </a:prstGeom>
          <a:ln w="76200">
            <a:solidFill>
              <a:srgbClr val="660066"/>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183188" y="4647010"/>
            <a:ext cx="1281112" cy="0"/>
          </a:xfrm>
          <a:prstGeom prst="line">
            <a:avLst/>
          </a:prstGeom>
          <a:ln w="76200">
            <a:solidFill>
              <a:srgbClr val="9FC244"/>
            </a:solidFill>
            <a:prstDash val="sysDot"/>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757488" y="4642247"/>
            <a:ext cx="1281112" cy="0"/>
          </a:xfrm>
          <a:prstGeom prst="line">
            <a:avLst/>
          </a:prstGeom>
          <a:ln w="762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57213" y="4641056"/>
            <a:ext cx="1281113" cy="0"/>
          </a:xfrm>
          <a:prstGeom prst="line">
            <a:avLst/>
          </a:prstGeom>
          <a:ln w="76200">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sp>
        <p:nvSpPr>
          <p:cNvPr id="23567" name="TextBox 23"/>
          <p:cNvSpPr txBox="1">
            <a:spLocks noChangeArrowheads="1"/>
          </p:cNvSpPr>
          <p:nvPr/>
        </p:nvSpPr>
        <p:spPr bwMode="auto">
          <a:xfrm>
            <a:off x="361950" y="4411272"/>
            <a:ext cx="1778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(TCP Reno)</a:t>
            </a:r>
          </a:p>
        </p:txBody>
      </p:sp>
      <p:sp>
        <p:nvSpPr>
          <p:cNvPr id="23568" name="TextBox 24"/>
          <p:cNvSpPr txBox="1">
            <a:spLocks noChangeArrowheads="1"/>
          </p:cNvSpPr>
          <p:nvPr/>
        </p:nvSpPr>
        <p:spPr bwMode="auto">
          <a:xfrm>
            <a:off x="2660650" y="4410081"/>
            <a:ext cx="15636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(HTCP)</a:t>
            </a:r>
          </a:p>
        </p:txBody>
      </p:sp>
      <p:sp>
        <p:nvSpPr>
          <p:cNvPr id="23569" name="TextBox 25"/>
          <p:cNvSpPr txBox="1">
            <a:spLocks noChangeArrowheads="1"/>
          </p:cNvSpPr>
          <p:nvPr/>
        </p:nvSpPr>
        <p:spPr bwMode="auto">
          <a:xfrm>
            <a:off x="5081590" y="4410081"/>
            <a:ext cx="19843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dirty="0"/>
              <a:t>Theoretical (TCP Reno)</a:t>
            </a:r>
          </a:p>
        </p:txBody>
      </p:sp>
      <p:sp>
        <p:nvSpPr>
          <p:cNvPr id="23570" name="TextBox 26"/>
          <p:cNvSpPr txBox="1">
            <a:spLocks noChangeArrowheads="1"/>
          </p:cNvSpPr>
          <p:nvPr/>
        </p:nvSpPr>
        <p:spPr bwMode="auto">
          <a:xfrm>
            <a:off x="7426338" y="4408891"/>
            <a:ext cx="17319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200" b="1"/>
              <a:t>Measured (no loss)</a:t>
            </a:r>
          </a:p>
        </p:txBody>
      </p:sp>
      <p:sp>
        <p:nvSpPr>
          <p:cNvPr id="23571" name="TextBox 13"/>
          <p:cNvSpPr txBox="1">
            <a:spLocks noChangeArrowheads="1"/>
          </p:cNvSpPr>
          <p:nvPr/>
        </p:nvSpPr>
        <p:spPr bwMode="auto">
          <a:xfrm>
            <a:off x="3448051" y="1885950"/>
            <a:ext cx="403648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Narrow" charset="0"/>
                <a:ea typeface="ＭＳ Ｐゴシック" charset="0"/>
                <a:cs typeface="ＭＳ Ｐゴシック" charset="0"/>
              </a:defRPr>
            </a:lvl1pPr>
            <a:lvl2pPr marL="742950" indent="-285750" eaLnBrk="0" hangingPunct="0">
              <a:defRPr sz="2400">
                <a:solidFill>
                  <a:schemeClr val="tx1"/>
                </a:solidFill>
                <a:latin typeface="Arial Narrow" charset="0"/>
                <a:ea typeface="ＭＳ Ｐゴシック" charset="0"/>
              </a:defRPr>
            </a:lvl2pPr>
            <a:lvl3pPr marL="1143000" indent="-228600" eaLnBrk="0" hangingPunct="0">
              <a:defRPr sz="2400">
                <a:solidFill>
                  <a:schemeClr val="tx1"/>
                </a:solidFill>
                <a:latin typeface="Arial Narrow" charset="0"/>
                <a:ea typeface="ＭＳ Ｐゴシック" charset="0"/>
              </a:defRPr>
            </a:lvl3pPr>
            <a:lvl4pPr marL="1600200" indent="-228600" eaLnBrk="0" hangingPunct="0">
              <a:defRPr sz="2400">
                <a:solidFill>
                  <a:schemeClr val="tx1"/>
                </a:solidFill>
                <a:latin typeface="Arial Narrow" charset="0"/>
                <a:ea typeface="ＭＳ Ｐゴシック" charset="0"/>
              </a:defRPr>
            </a:lvl4pPr>
            <a:lvl5pPr marL="2057400" indent="-228600" eaLnBrk="0" hangingPunct="0">
              <a:defRPr sz="2400">
                <a:solidFill>
                  <a:schemeClr val="tx1"/>
                </a:solidFill>
                <a:latin typeface="Arial Narrow" charset="0"/>
                <a:ea typeface="ＭＳ Ｐゴシック" charset="0"/>
              </a:defRPr>
            </a:lvl5pPr>
            <a:lvl6pPr marL="2514600" indent="-228600" eaLnBrk="0" fontAlgn="base" hangingPunct="0">
              <a:spcBef>
                <a:spcPct val="0"/>
              </a:spcBef>
              <a:spcAft>
                <a:spcPct val="0"/>
              </a:spcAft>
              <a:defRPr sz="2400">
                <a:solidFill>
                  <a:schemeClr val="tx1"/>
                </a:solidFill>
                <a:latin typeface="Arial Narrow" charset="0"/>
                <a:ea typeface="ＭＳ Ｐゴシック" charset="0"/>
              </a:defRPr>
            </a:lvl6pPr>
            <a:lvl7pPr marL="2971800" indent="-228600" eaLnBrk="0" fontAlgn="base" hangingPunct="0">
              <a:spcBef>
                <a:spcPct val="0"/>
              </a:spcBef>
              <a:spcAft>
                <a:spcPct val="0"/>
              </a:spcAft>
              <a:defRPr sz="2400">
                <a:solidFill>
                  <a:schemeClr val="tx1"/>
                </a:solidFill>
                <a:latin typeface="Arial Narrow" charset="0"/>
                <a:ea typeface="ＭＳ Ｐゴシック" charset="0"/>
              </a:defRPr>
            </a:lvl7pPr>
            <a:lvl8pPr marL="3429000" indent="-228600" eaLnBrk="0" fontAlgn="base" hangingPunct="0">
              <a:spcBef>
                <a:spcPct val="0"/>
              </a:spcBef>
              <a:spcAft>
                <a:spcPct val="0"/>
              </a:spcAft>
              <a:defRPr sz="2400">
                <a:solidFill>
                  <a:schemeClr val="tx1"/>
                </a:solidFill>
                <a:latin typeface="Arial Narrow" charset="0"/>
                <a:ea typeface="ＭＳ Ｐゴシック" charset="0"/>
              </a:defRPr>
            </a:lvl8pPr>
            <a:lvl9pPr marL="3886200" indent="-228600" eaLnBrk="0" fontAlgn="base" hangingPunct="0">
              <a:spcBef>
                <a:spcPct val="0"/>
              </a:spcBef>
              <a:spcAft>
                <a:spcPct val="0"/>
              </a:spcAft>
              <a:defRPr sz="2400">
                <a:solidFill>
                  <a:schemeClr val="tx1"/>
                </a:solidFill>
                <a:latin typeface="Arial Narrow" charset="0"/>
                <a:ea typeface="ＭＳ Ｐゴシック" charset="0"/>
              </a:defRPr>
            </a:lvl9pPr>
          </a:lstStyle>
          <a:p>
            <a:pPr eaLnBrk="1" hangingPunct="1"/>
            <a:r>
              <a:rPr lang="en-US" sz="1600" b="1" dirty="0"/>
              <a:t>With loss, high performance  beyond metro distances is essentially impossible</a:t>
            </a: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6</a:t>
            </a:fld>
            <a:endParaRPr lang="en-US"/>
          </a:p>
        </p:txBody>
      </p:sp>
    </p:spTree>
    <p:extLst>
      <p:ext uri="{BB962C8B-B14F-4D97-AF65-F5344CB8AC3E}">
        <p14:creationId xmlns:p14="http://schemas.microsoft.com/office/powerpoint/2010/main" val="2313782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7704"/>
            <a:ext cx="8229600" cy="566316"/>
          </a:xfrm>
        </p:spPr>
        <p:txBody>
          <a:bodyPr>
            <a:normAutofit fontScale="90000"/>
          </a:bodyPr>
          <a:lstStyle/>
          <a:p>
            <a:r>
              <a:rPr lang="en-US" dirty="0" smtClean="0"/>
              <a:t>Changing link metrics between VMs</a:t>
            </a:r>
            <a:endParaRPr lang="en-US" dirty="0"/>
          </a:p>
        </p:txBody>
      </p:sp>
      <p:sp>
        <p:nvSpPr>
          <p:cNvPr id="4" name="Date Placeholder 3"/>
          <p:cNvSpPr>
            <a:spLocks noGrp="1"/>
          </p:cNvSpPr>
          <p:nvPr>
            <p:ph type="dt" sz="half" idx="10"/>
          </p:nvPr>
        </p:nvSpPr>
        <p:spPr>
          <a:xfrm>
            <a:off x="7484531" y="4698958"/>
            <a:ext cx="1091107" cy="273844"/>
          </a:xfrm>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a:xfrm>
            <a:off x="8686800" y="4698958"/>
            <a:ext cx="371412" cy="273844"/>
          </a:xfrm>
        </p:spPr>
        <p:txBody>
          <a:bodyPr/>
          <a:lstStyle/>
          <a:p>
            <a:fld id="{318151B9-CF22-1341-A1FA-AF855BA4AD15}" type="slidenum">
              <a:rPr lang="en-US" smtClean="0"/>
              <a:t>60</a:t>
            </a:fld>
            <a:endParaRPr lang="en-US" dirty="0"/>
          </a:p>
        </p:txBody>
      </p:sp>
      <p:sp>
        <p:nvSpPr>
          <p:cNvPr id="8" name="Content Placeholder 2"/>
          <p:cNvSpPr>
            <a:spLocks noGrp="1"/>
          </p:cNvSpPr>
          <p:nvPr>
            <p:ph idx="1"/>
          </p:nvPr>
        </p:nvSpPr>
        <p:spPr>
          <a:xfrm>
            <a:off x="457201" y="1407772"/>
            <a:ext cx="8517467" cy="992528"/>
          </a:xfrm>
        </p:spPr>
        <p:txBody>
          <a:bodyPr>
            <a:noAutofit/>
          </a:bodyPr>
          <a:lstStyle/>
          <a:p>
            <a:r>
              <a:rPr lang="en-US" sz="1800" dirty="0" smtClean="0"/>
              <a:t>Between the VMs we are using </a:t>
            </a:r>
            <a:r>
              <a:rPr lang="en-US" sz="1800" b="1" dirty="0" err="1" smtClean="0">
                <a:solidFill>
                  <a:srgbClr val="000000"/>
                </a:solidFill>
              </a:rPr>
              <a:t>netem</a:t>
            </a:r>
            <a:r>
              <a:rPr lang="en-US" sz="1800" b="1" dirty="0" smtClean="0">
                <a:solidFill>
                  <a:srgbClr val="000000"/>
                </a:solidFill>
              </a:rPr>
              <a:t> </a:t>
            </a:r>
            <a:r>
              <a:rPr lang="en-US" sz="1800" dirty="0" smtClean="0">
                <a:solidFill>
                  <a:srgbClr val="000000"/>
                </a:solidFill>
              </a:rPr>
              <a:t>for changing link metrics on VM’s egress direction</a:t>
            </a:r>
            <a:br>
              <a:rPr lang="en-US" sz="1800" dirty="0" smtClean="0">
                <a:solidFill>
                  <a:srgbClr val="000000"/>
                </a:solidFill>
              </a:rPr>
            </a:br>
            <a:endParaRPr lang="en-US" sz="1800" b="1" dirty="0" smtClean="0">
              <a:solidFill>
                <a:srgbClr val="000000"/>
              </a:solidFill>
            </a:endParaRPr>
          </a:p>
          <a:p>
            <a:pPr>
              <a:lnSpc>
                <a:spcPct val="70000"/>
              </a:lnSpc>
            </a:pPr>
            <a:r>
              <a:rPr lang="en-US" sz="1800" dirty="0">
                <a:solidFill>
                  <a:srgbClr val="000000"/>
                </a:solidFill>
              </a:rPr>
              <a:t>W</a:t>
            </a:r>
            <a:r>
              <a:rPr lang="en-US" sz="1800" dirty="0" smtClean="0">
                <a:solidFill>
                  <a:srgbClr val="000000"/>
                </a:solidFill>
              </a:rPr>
              <a:t>rapper scripts have been prepared</a:t>
            </a:r>
            <a:endParaRPr lang="en-US" sz="1800" dirty="0">
              <a:solidFill>
                <a:srgbClr val="000000"/>
              </a:solidFill>
            </a:endParaRPr>
          </a:p>
        </p:txBody>
      </p:sp>
      <p:sp>
        <p:nvSpPr>
          <p:cNvPr id="9" name="Content Placeholder 2"/>
          <p:cNvSpPr txBox="1">
            <a:spLocks/>
          </p:cNvSpPr>
          <p:nvPr/>
        </p:nvSpPr>
        <p:spPr>
          <a:xfrm>
            <a:off x="975361" y="4289944"/>
            <a:ext cx="7178031" cy="400051"/>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400" dirty="0" err="1" smtClean="0">
                <a:latin typeface="Courier New"/>
                <a:cs typeface="Courier New"/>
              </a:rPr>
              <a:t>ptraining@perX</a:t>
            </a:r>
            <a:r>
              <a:rPr lang="de-DE" sz="1400" dirty="0" smtClean="0">
                <a:latin typeface="Courier New"/>
                <a:cs typeface="Courier New"/>
              </a:rPr>
              <a:t>:~$ </a:t>
            </a:r>
            <a:r>
              <a:rPr lang="de-DE" sz="1400" b="1" dirty="0" err="1" smtClean="0">
                <a:latin typeface="Courier New"/>
                <a:cs typeface="Courier New"/>
              </a:rPr>
              <a:t>netem-clear</a:t>
            </a:r>
            <a:endParaRPr lang="de-DE" sz="1200" b="1" dirty="0">
              <a:latin typeface="Courier New"/>
              <a:cs typeface="Courier New"/>
            </a:endParaRPr>
          </a:p>
          <a:p>
            <a:pPr marL="0" indent="0">
              <a:buNone/>
            </a:pPr>
            <a:endParaRPr lang="de-DE" sz="1200" b="1" dirty="0" smtClean="0">
              <a:latin typeface="Courier New"/>
              <a:cs typeface="Courier New"/>
            </a:endParaRPr>
          </a:p>
          <a:p>
            <a:pPr marL="0" indent="0">
              <a:buNone/>
            </a:pPr>
            <a:endParaRPr lang="de-DE" sz="1200" b="1" dirty="0">
              <a:latin typeface="Courier New"/>
              <a:cs typeface="Courier New"/>
            </a:endParaRPr>
          </a:p>
          <a:p>
            <a:pPr marL="0" indent="0">
              <a:buNone/>
            </a:pPr>
            <a:endParaRPr lang="sk-SK" sz="120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
        <p:nvSpPr>
          <p:cNvPr id="10" name="Content Placeholder 2"/>
          <p:cNvSpPr txBox="1">
            <a:spLocks/>
          </p:cNvSpPr>
          <p:nvPr/>
        </p:nvSpPr>
        <p:spPr>
          <a:xfrm>
            <a:off x="711202" y="2537347"/>
            <a:ext cx="7442190" cy="3683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solidFill>
                  <a:srgbClr val="000000"/>
                </a:solidFill>
                <a:cs typeface="Courier New"/>
              </a:rPr>
              <a:t>Show current link limits</a:t>
            </a:r>
            <a:endParaRPr lang="en-US" sz="1800" dirty="0">
              <a:solidFill>
                <a:srgbClr val="000000"/>
              </a:solidFill>
              <a:cs typeface="Courier New"/>
            </a:endParaRPr>
          </a:p>
        </p:txBody>
      </p:sp>
      <p:sp>
        <p:nvSpPr>
          <p:cNvPr id="11" name="Content Placeholder 2"/>
          <p:cNvSpPr txBox="1">
            <a:spLocks/>
          </p:cNvSpPr>
          <p:nvPr/>
        </p:nvSpPr>
        <p:spPr>
          <a:xfrm>
            <a:off x="975361" y="3556520"/>
            <a:ext cx="7178031" cy="425450"/>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400" dirty="0" err="1" smtClean="0">
                <a:latin typeface="Courier New"/>
                <a:cs typeface="Courier New"/>
              </a:rPr>
              <a:t>ptraining</a:t>
            </a:r>
            <a:r>
              <a:rPr lang="de-DE" sz="1400" dirty="0" err="1">
                <a:latin typeface="Courier New"/>
                <a:cs typeface="Courier New"/>
              </a:rPr>
              <a:t>@perX</a:t>
            </a:r>
            <a:r>
              <a:rPr lang="de-DE" sz="1400" dirty="0">
                <a:latin typeface="Courier New"/>
                <a:cs typeface="Courier New"/>
              </a:rPr>
              <a:t>:~$ </a:t>
            </a:r>
            <a:r>
              <a:rPr lang="de-DE" sz="1400" b="1" dirty="0">
                <a:latin typeface="Courier New"/>
                <a:cs typeface="Courier New"/>
              </a:rPr>
              <a:t>netem-loss5-</a:t>
            </a:r>
            <a:r>
              <a:rPr lang="de-DE" sz="1400" b="1" dirty="0" smtClean="0">
                <a:latin typeface="Courier New"/>
                <a:cs typeface="Courier New"/>
              </a:rPr>
              <a:t>delay100</a:t>
            </a:r>
          </a:p>
          <a:p>
            <a:pPr marL="0" indent="0">
              <a:buNone/>
            </a:pPr>
            <a:endParaRPr lang="de-DE" sz="1200" b="1" dirty="0" smtClean="0"/>
          </a:p>
          <a:p>
            <a:pPr marL="0" indent="0">
              <a:buNone/>
            </a:pPr>
            <a:endParaRPr lang="de-DE" sz="1200" b="1" dirty="0"/>
          </a:p>
          <a:p>
            <a:pPr marL="0" indent="0">
              <a:buNone/>
            </a:pPr>
            <a:endParaRPr lang="de-DE" sz="1200" b="1" dirty="0" smtClean="0"/>
          </a:p>
          <a:p>
            <a:pPr marL="0" indent="0">
              <a:buNone/>
            </a:pPr>
            <a:endParaRPr lang="de-DE" sz="1200" b="1" dirty="0" smtClean="0"/>
          </a:p>
          <a:p>
            <a:pPr marL="0" indent="0">
              <a:buNone/>
            </a:pPr>
            <a:endParaRPr lang="de-DE" sz="1200" b="1" dirty="0">
              <a:latin typeface="Courier New"/>
              <a:cs typeface="Courier New"/>
            </a:endParaRPr>
          </a:p>
          <a:p>
            <a:pPr marL="0" indent="0">
              <a:buNone/>
            </a:pPr>
            <a:endParaRPr lang="de-DE" sz="1200" b="1" dirty="0" smtClean="0">
              <a:latin typeface="Courier New"/>
              <a:cs typeface="Courier New"/>
            </a:endParaRPr>
          </a:p>
          <a:p>
            <a:pPr marL="0" indent="0">
              <a:buNone/>
            </a:pPr>
            <a:endParaRPr lang="de-DE" sz="1200" b="1" dirty="0">
              <a:latin typeface="Courier New"/>
              <a:cs typeface="Courier New"/>
            </a:endParaRPr>
          </a:p>
          <a:p>
            <a:pPr marL="0" indent="0">
              <a:buNone/>
            </a:pPr>
            <a:endParaRPr lang="sk-SK" sz="120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
        <p:nvSpPr>
          <p:cNvPr id="12" name="Content Placeholder 2"/>
          <p:cNvSpPr txBox="1">
            <a:spLocks/>
          </p:cNvSpPr>
          <p:nvPr/>
        </p:nvSpPr>
        <p:spPr>
          <a:xfrm>
            <a:off x="975361" y="2892946"/>
            <a:ext cx="7178031" cy="355600"/>
          </a:xfrm>
          <a:prstGeom prst="rect">
            <a:avLst/>
          </a:prstGeom>
          <a:solidFill>
            <a:schemeClr val="bg1">
              <a:lumMod val="95000"/>
            </a:schemeClr>
          </a:solidFill>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de-DE" sz="1400" dirty="0" err="1" smtClean="0">
                <a:latin typeface="Courier New"/>
                <a:cs typeface="Courier New"/>
              </a:rPr>
              <a:t>ptraining</a:t>
            </a:r>
            <a:r>
              <a:rPr lang="de-DE" sz="1400" dirty="0" err="1">
                <a:latin typeface="Courier New"/>
                <a:cs typeface="Courier New"/>
              </a:rPr>
              <a:t>@</a:t>
            </a:r>
            <a:r>
              <a:rPr lang="de-DE" sz="1400" dirty="0" err="1" smtClean="0">
                <a:latin typeface="Courier New"/>
                <a:cs typeface="Courier New"/>
              </a:rPr>
              <a:t>perX</a:t>
            </a:r>
            <a:r>
              <a:rPr lang="de-DE" sz="1400" dirty="0" smtClean="0">
                <a:latin typeface="Courier New"/>
                <a:cs typeface="Courier New"/>
              </a:rPr>
              <a:t>:</a:t>
            </a:r>
            <a:r>
              <a:rPr lang="de-DE" sz="1400" dirty="0">
                <a:latin typeface="Courier New"/>
                <a:cs typeface="Courier New"/>
              </a:rPr>
              <a:t>~$ </a:t>
            </a:r>
            <a:r>
              <a:rPr lang="de-DE" sz="1400" b="1" dirty="0" err="1" smtClean="0">
                <a:latin typeface="Courier New"/>
                <a:cs typeface="Courier New"/>
              </a:rPr>
              <a:t>netem</a:t>
            </a:r>
            <a:r>
              <a:rPr lang="de-DE" sz="1400" b="1" dirty="0" smtClean="0">
                <a:latin typeface="Courier New"/>
                <a:cs typeface="Courier New"/>
              </a:rPr>
              <a:t>-show</a:t>
            </a:r>
            <a:endParaRPr lang="de-DE" sz="1200" b="1" dirty="0"/>
          </a:p>
          <a:p>
            <a:pPr marL="0" indent="0">
              <a:buNone/>
            </a:pPr>
            <a:endParaRPr lang="de-DE" sz="1200" b="1" dirty="0" smtClean="0"/>
          </a:p>
          <a:p>
            <a:pPr marL="0" indent="0">
              <a:buNone/>
            </a:pPr>
            <a:endParaRPr lang="de-DE" sz="1200" b="1" dirty="0" smtClean="0"/>
          </a:p>
          <a:p>
            <a:pPr marL="0" indent="0">
              <a:buNone/>
            </a:pPr>
            <a:endParaRPr lang="de-DE" sz="1200" b="1" dirty="0">
              <a:latin typeface="Courier New"/>
              <a:cs typeface="Courier New"/>
            </a:endParaRPr>
          </a:p>
          <a:p>
            <a:pPr marL="0" indent="0">
              <a:buNone/>
            </a:pPr>
            <a:endParaRPr lang="de-DE" sz="1200" b="1" dirty="0" smtClean="0">
              <a:latin typeface="Courier New"/>
              <a:cs typeface="Courier New"/>
            </a:endParaRPr>
          </a:p>
          <a:p>
            <a:pPr marL="0" indent="0">
              <a:buNone/>
            </a:pPr>
            <a:endParaRPr lang="de-DE" sz="1200" b="1" dirty="0">
              <a:latin typeface="Courier New"/>
              <a:cs typeface="Courier New"/>
            </a:endParaRPr>
          </a:p>
          <a:p>
            <a:pPr marL="0" indent="0">
              <a:buNone/>
            </a:pPr>
            <a:endParaRPr lang="sk-SK" sz="1200" dirty="0">
              <a:latin typeface="Courier New"/>
              <a:cs typeface="Courier New"/>
            </a:endParaRPr>
          </a:p>
          <a:p>
            <a:pPr marL="0" indent="0">
              <a:buNone/>
            </a:pPr>
            <a:endParaRPr lang="fr-FR" sz="1200" dirty="0">
              <a:latin typeface="Courier New"/>
              <a:cs typeface="Courier New"/>
            </a:endParaRPr>
          </a:p>
          <a:p>
            <a:pPr marL="0" indent="0">
              <a:buNone/>
            </a:pPr>
            <a:endParaRPr lang="de-DE" sz="1200" dirty="0">
              <a:latin typeface="Courier New"/>
              <a:cs typeface="Courier New"/>
            </a:endParaRPr>
          </a:p>
        </p:txBody>
      </p:sp>
      <p:sp>
        <p:nvSpPr>
          <p:cNvPr id="13" name="Content Placeholder 2"/>
          <p:cNvSpPr txBox="1">
            <a:spLocks/>
          </p:cNvSpPr>
          <p:nvPr/>
        </p:nvSpPr>
        <p:spPr>
          <a:xfrm>
            <a:off x="711202" y="3188220"/>
            <a:ext cx="7442190" cy="3683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solidFill>
                  <a:srgbClr val="000000"/>
                </a:solidFill>
                <a:cs typeface="Courier New"/>
              </a:rPr>
              <a:t>Set high packet loss (5%), high OWD (100ms)</a:t>
            </a:r>
            <a:endParaRPr lang="en-US" sz="1800" dirty="0">
              <a:solidFill>
                <a:srgbClr val="000000"/>
              </a:solidFill>
              <a:cs typeface="Courier New"/>
            </a:endParaRPr>
          </a:p>
        </p:txBody>
      </p:sp>
      <p:sp>
        <p:nvSpPr>
          <p:cNvPr id="14" name="Content Placeholder 2"/>
          <p:cNvSpPr txBox="1">
            <a:spLocks/>
          </p:cNvSpPr>
          <p:nvPr/>
        </p:nvSpPr>
        <p:spPr>
          <a:xfrm>
            <a:off x="711202" y="3921644"/>
            <a:ext cx="7442190" cy="3683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smtClean="0">
                <a:solidFill>
                  <a:srgbClr val="000000"/>
                </a:solidFill>
                <a:cs typeface="Courier New"/>
              </a:rPr>
              <a:t>Clear link limits</a:t>
            </a:r>
            <a:endParaRPr lang="en-US" sz="1800" dirty="0">
              <a:solidFill>
                <a:srgbClr val="000000"/>
              </a:solidFill>
              <a:cs typeface="Courier New"/>
            </a:endParaRPr>
          </a:p>
        </p:txBody>
      </p:sp>
    </p:spTree>
    <p:extLst>
      <p:ext uri="{BB962C8B-B14F-4D97-AF65-F5344CB8AC3E}">
        <p14:creationId xmlns:p14="http://schemas.microsoft.com/office/powerpoint/2010/main" val="199080783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Dashboard and Plots Demo</a:t>
            </a:r>
            <a:endParaRPr lang="en-US" dirty="0"/>
          </a:p>
        </p:txBody>
      </p:sp>
      <p:sp>
        <p:nvSpPr>
          <p:cNvPr id="3" name="Content Placeholder 2"/>
          <p:cNvSpPr>
            <a:spLocks noGrp="1"/>
          </p:cNvSpPr>
          <p:nvPr>
            <p:ph idx="1"/>
          </p:nvPr>
        </p:nvSpPr>
        <p:spPr/>
        <p:txBody>
          <a:bodyPr/>
          <a:lstStyle/>
          <a:p>
            <a:r>
              <a:rPr lang="en-US" dirty="0"/>
              <a:t>Go to: http://</a:t>
            </a:r>
            <a:r>
              <a:rPr lang="en-US" dirty="0" err="1"/>
              <a:t>ps-dashboard.es.net</a:t>
            </a:r>
            <a:r>
              <a:rPr lang="en-US" dirty="0" smtClean="0"/>
              <a:t>/</a:t>
            </a:r>
            <a:endParaRPr lang="en-US" dirty="0"/>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61</a:t>
            </a:fld>
            <a:endParaRPr lang="en-US"/>
          </a:p>
        </p:txBody>
      </p:sp>
    </p:spTree>
    <p:extLst>
      <p:ext uri="{BB962C8B-B14F-4D97-AF65-F5344CB8AC3E}">
        <p14:creationId xmlns:p14="http://schemas.microsoft.com/office/powerpoint/2010/main" val="3881397233"/>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4545"/>
            <a:ext cx="8229600" cy="861900"/>
          </a:xfrm>
        </p:spPr>
        <p:txBody>
          <a:bodyPr>
            <a:normAutofit/>
          </a:bodyPr>
          <a:lstStyle/>
          <a:p>
            <a:r>
              <a:rPr lang="en-US" dirty="0" smtClean="0"/>
              <a:t>Extra Exercise for those with a Mac </a:t>
            </a:r>
            <a:endParaRPr lang="en-US" sz="3600" dirty="0"/>
          </a:p>
        </p:txBody>
      </p:sp>
      <p:sp>
        <p:nvSpPr>
          <p:cNvPr id="3" name="Content Placeholder 2"/>
          <p:cNvSpPr>
            <a:spLocks noGrp="1"/>
          </p:cNvSpPr>
          <p:nvPr>
            <p:ph idx="1"/>
          </p:nvPr>
        </p:nvSpPr>
        <p:spPr>
          <a:xfrm>
            <a:off x="457200" y="1425811"/>
            <a:ext cx="8229600" cy="3168816"/>
          </a:xfrm>
        </p:spPr>
        <p:txBody>
          <a:bodyPr>
            <a:normAutofit/>
          </a:bodyPr>
          <a:lstStyle/>
          <a:p>
            <a:r>
              <a:rPr lang="en-US" dirty="0" smtClean="0"/>
              <a:t>Install Homebrew</a:t>
            </a:r>
          </a:p>
          <a:p>
            <a:pPr marL="0" indent="0">
              <a:buNone/>
            </a:pPr>
            <a:r>
              <a:rPr lang="en-US" sz="1800" dirty="0">
                <a:latin typeface="Courier"/>
                <a:cs typeface="Courier"/>
              </a:rPr>
              <a:t>ruby -e "$(curl -</a:t>
            </a:r>
            <a:r>
              <a:rPr lang="en-US" sz="1800" dirty="0" err="1">
                <a:latin typeface="Courier"/>
                <a:cs typeface="Courier"/>
              </a:rPr>
              <a:t>fsSL</a:t>
            </a:r>
            <a:r>
              <a:rPr lang="en-US" sz="1800" dirty="0">
                <a:latin typeface="Courier"/>
                <a:cs typeface="Courier"/>
              </a:rPr>
              <a:t> https://</a:t>
            </a:r>
            <a:r>
              <a:rPr lang="en-US" sz="1800" dirty="0" err="1">
                <a:latin typeface="Courier"/>
                <a:cs typeface="Courier"/>
              </a:rPr>
              <a:t>raw.githubusercontent.com</a:t>
            </a:r>
            <a:r>
              <a:rPr lang="en-US" sz="1800" dirty="0">
                <a:latin typeface="Courier"/>
                <a:cs typeface="Courier"/>
              </a:rPr>
              <a:t>/Homebrew/install/master/install)"</a:t>
            </a:r>
          </a:p>
          <a:p>
            <a:pPr marL="0" indent="0">
              <a:buNone/>
            </a:pPr>
            <a:endParaRPr lang="en-US" sz="1800" dirty="0" smtClean="0">
              <a:latin typeface="Courier"/>
              <a:cs typeface="Courier"/>
            </a:endParaRPr>
          </a:p>
          <a:p>
            <a:pPr marL="0" indent="0">
              <a:buNone/>
            </a:pPr>
            <a:r>
              <a:rPr lang="en-US" sz="1800" dirty="0" smtClean="0">
                <a:latin typeface="Courier"/>
                <a:cs typeface="Courier"/>
              </a:rPr>
              <a:t>brew </a:t>
            </a:r>
            <a:r>
              <a:rPr lang="en-US" sz="1800" dirty="0">
                <a:latin typeface="Courier"/>
                <a:cs typeface="Courier"/>
              </a:rPr>
              <a:t>install </a:t>
            </a:r>
            <a:r>
              <a:rPr lang="en-US" sz="1800" dirty="0" err="1">
                <a:latin typeface="Courier"/>
                <a:cs typeface="Courier"/>
              </a:rPr>
              <a:t>iperf</a:t>
            </a:r>
            <a:r>
              <a:rPr lang="en-US" sz="1800" dirty="0">
                <a:latin typeface="Courier"/>
                <a:cs typeface="Courier"/>
              </a:rPr>
              <a:t> iperf3 </a:t>
            </a:r>
            <a:r>
              <a:rPr lang="en-US" sz="1800" dirty="0" err="1">
                <a:latin typeface="Courier"/>
                <a:cs typeface="Courier"/>
              </a:rPr>
              <a:t>nuttcp</a:t>
            </a:r>
            <a:r>
              <a:rPr lang="en-US" sz="1800" dirty="0">
                <a:latin typeface="Courier"/>
                <a:cs typeface="Courier"/>
              </a:rPr>
              <a:t> bwctl </a:t>
            </a:r>
            <a:r>
              <a:rPr lang="en-US" sz="1800" dirty="0" smtClean="0">
                <a:latin typeface="Courier"/>
                <a:cs typeface="Courier"/>
              </a:rPr>
              <a:t>owamp</a:t>
            </a:r>
          </a:p>
          <a:p>
            <a:pPr marL="0" indent="0">
              <a:buNone/>
            </a:pPr>
            <a:endParaRPr lang="en-US" sz="1800" dirty="0">
              <a:latin typeface="Courier"/>
              <a:cs typeface="Courier"/>
            </a:endParaRPr>
          </a:p>
          <a:p>
            <a:r>
              <a:rPr lang="en-US" sz="2000" dirty="0" smtClean="0">
                <a:cs typeface="Courier"/>
              </a:rPr>
              <a:t>Try some of the commands in the ‘extra slides’ below from your laptop.</a:t>
            </a:r>
          </a:p>
          <a:p>
            <a:pPr marL="0" indent="0">
              <a:buNone/>
            </a:pPr>
            <a:endParaRPr lang="en-US" sz="1800" dirty="0">
              <a:latin typeface="Courier"/>
              <a:cs typeface="Courier"/>
            </a:endParaRPr>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62</a:t>
            </a:fld>
            <a:endParaRPr lang="en-US"/>
          </a:p>
        </p:txBody>
      </p:sp>
    </p:spTree>
    <p:extLst>
      <p:ext uri="{BB962C8B-B14F-4D97-AF65-F5344CB8AC3E}">
        <p14:creationId xmlns:p14="http://schemas.microsoft.com/office/powerpoint/2010/main" val="592605780"/>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648"/>
            <a:ext cx="8229600" cy="534679"/>
          </a:xfrm>
        </p:spPr>
        <p:txBody>
          <a:bodyPr>
            <a:noAutofit/>
          </a:bodyPr>
          <a:lstStyle/>
          <a:p>
            <a:r>
              <a:rPr lang="en-US" sz="2800" dirty="0" smtClean="0"/>
              <a:t>Extra Exercise for those with a Linux VM</a:t>
            </a:r>
            <a:endParaRPr lang="en-US" sz="2800" dirty="0"/>
          </a:p>
        </p:txBody>
      </p:sp>
      <p:sp>
        <p:nvSpPr>
          <p:cNvPr id="3" name="Content Placeholder 2"/>
          <p:cNvSpPr>
            <a:spLocks noGrp="1"/>
          </p:cNvSpPr>
          <p:nvPr>
            <p:ph idx="1"/>
          </p:nvPr>
        </p:nvSpPr>
        <p:spPr>
          <a:xfrm>
            <a:off x="457200" y="846577"/>
            <a:ext cx="8229600" cy="3748052"/>
          </a:xfrm>
        </p:spPr>
        <p:txBody>
          <a:bodyPr>
            <a:normAutofit fontScale="62500" lnSpcReduction="20000"/>
          </a:bodyPr>
          <a:lstStyle/>
          <a:p>
            <a:r>
              <a:rPr lang="en-US" dirty="0" smtClean="0"/>
              <a:t>Install Tools</a:t>
            </a:r>
            <a:endParaRPr lang="en-US" sz="1800" dirty="0">
              <a:latin typeface="Courier"/>
              <a:cs typeface="Courier"/>
            </a:endParaRPr>
          </a:p>
          <a:p>
            <a:pPr marL="0" indent="0">
              <a:buNone/>
            </a:pPr>
            <a:endParaRPr lang="en-US" sz="1800" dirty="0" smtClean="0">
              <a:latin typeface="Courier"/>
              <a:cs typeface="Courier"/>
            </a:endParaRPr>
          </a:p>
          <a:p>
            <a:pPr marL="0" indent="0">
              <a:buNone/>
            </a:pPr>
            <a:r>
              <a:rPr lang="en-US" sz="2200" dirty="0"/>
              <a:t>RHEL-based systems</a:t>
            </a:r>
            <a:r>
              <a:rPr lang="en-US" sz="2200" dirty="0" smtClean="0"/>
              <a:t>:</a:t>
            </a:r>
            <a:endParaRPr lang="en-US" sz="2200" dirty="0"/>
          </a:p>
          <a:p>
            <a:pPr marL="0" indent="0">
              <a:buNone/>
            </a:pPr>
            <a:r>
              <a:rPr lang="en-US" sz="2200" dirty="0"/>
              <a:t> </a:t>
            </a:r>
            <a:r>
              <a:rPr lang="en-US" sz="2200" dirty="0" smtClean="0">
                <a:latin typeface="Courier"/>
                <a:cs typeface="Courier"/>
              </a:rPr>
              <a:t>   </a:t>
            </a:r>
            <a:r>
              <a:rPr lang="en-US" sz="2200" dirty="0">
                <a:latin typeface="Courier"/>
                <a:cs typeface="Courier"/>
              </a:rPr>
              <a:t>rpm -</a:t>
            </a:r>
            <a:r>
              <a:rPr lang="en-US" sz="2200" dirty="0" err="1">
                <a:latin typeface="Courier"/>
                <a:cs typeface="Courier"/>
              </a:rPr>
              <a:t>hUv</a:t>
            </a:r>
            <a:r>
              <a:rPr lang="en-US" sz="2200" dirty="0">
                <a:latin typeface="Courier"/>
                <a:cs typeface="Courier"/>
              </a:rPr>
              <a:t> http://software.internet2.edu/rpms/el6/x86_64/main/RPMS/Internet2-repo-0.5-7.noarch.rpm</a:t>
            </a:r>
          </a:p>
          <a:p>
            <a:pPr marL="0" indent="0">
              <a:buNone/>
            </a:pPr>
            <a:r>
              <a:rPr lang="en-US" sz="2200" dirty="0">
                <a:latin typeface="Courier"/>
                <a:cs typeface="Courier"/>
              </a:rPr>
              <a:t>  </a:t>
            </a:r>
            <a:r>
              <a:rPr lang="en-US" sz="2200" dirty="0" smtClean="0">
                <a:latin typeface="Courier"/>
                <a:cs typeface="Courier"/>
              </a:rPr>
              <a:t> yum </a:t>
            </a:r>
            <a:r>
              <a:rPr lang="en-US" sz="2200" dirty="0">
                <a:latin typeface="Courier"/>
                <a:cs typeface="Courier"/>
              </a:rPr>
              <a:t>-y install </a:t>
            </a:r>
            <a:r>
              <a:rPr lang="en-US" sz="2200" dirty="0" err="1">
                <a:latin typeface="Courier"/>
                <a:cs typeface="Courier"/>
              </a:rPr>
              <a:t>iperf</a:t>
            </a:r>
            <a:r>
              <a:rPr lang="en-US" sz="2200" dirty="0">
                <a:latin typeface="Courier"/>
                <a:cs typeface="Courier"/>
              </a:rPr>
              <a:t> iperf3 </a:t>
            </a:r>
            <a:r>
              <a:rPr lang="en-US" sz="2200" dirty="0" err="1">
                <a:latin typeface="Courier"/>
                <a:cs typeface="Courier"/>
              </a:rPr>
              <a:t>nuttcp</a:t>
            </a:r>
            <a:r>
              <a:rPr lang="en-US" sz="2200" dirty="0">
                <a:latin typeface="Courier"/>
                <a:cs typeface="Courier"/>
              </a:rPr>
              <a:t> bwctl owamp</a:t>
            </a:r>
          </a:p>
          <a:p>
            <a:pPr marL="0" indent="0">
              <a:buNone/>
            </a:pPr>
            <a:endParaRPr lang="en-US" sz="2200" dirty="0"/>
          </a:p>
          <a:p>
            <a:pPr marL="0" indent="0">
              <a:buNone/>
            </a:pPr>
            <a:r>
              <a:rPr lang="en-US" sz="2200" dirty="0" err="1" smtClean="0"/>
              <a:t>Debian</a:t>
            </a:r>
            <a:r>
              <a:rPr lang="en-US" sz="2200" dirty="0" smtClean="0"/>
              <a:t> "wheezy" -based systems (this works on Ubuntu as well):</a:t>
            </a:r>
          </a:p>
          <a:p>
            <a:pPr marL="0" indent="0">
              <a:buNone/>
            </a:pPr>
            <a:r>
              <a:rPr lang="en-US" sz="2200" dirty="0" smtClean="0"/>
              <a:t>     </a:t>
            </a:r>
            <a:r>
              <a:rPr lang="en-US" sz="2200" dirty="0" smtClean="0">
                <a:latin typeface="Courier"/>
                <a:cs typeface="Courier"/>
              </a:rPr>
              <a:t>cd /</a:t>
            </a:r>
            <a:r>
              <a:rPr lang="en-US" sz="2200" dirty="0" err="1" smtClean="0">
                <a:latin typeface="Courier"/>
                <a:cs typeface="Courier"/>
              </a:rPr>
              <a:t>etc</a:t>
            </a:r>
            <a:r>
              <a:rPr lang="en-US" sz="2200" dirty="0" smtClean="0">
                <a:latin typeface="Courier"/>
                <a:cs typeface="Courier"/>
              </a:rPr>
              <a:t>/apt/</a:t>
            </a:r>
            <a:r>
              <a:rPr lang="en-US" sz="2200" dirty="0" err="1" smtClean="0">
                <a:latin typeface="Courier"/>
                <a:cs typeface="Courier"/>
              </a:rPr>
              <a:t>sources.list.d</a:t>
            </a:r>
            <a:r>
              <a:rPr lang="en-US" sz="2200" dirty="0" smtClean="0">
                <a:latin typeface="Courier"/>
                <a:cs typeface="Courier"/>
              </a:rPr>
              <a:t>/</a:t>
            </a:r>
          </a:p>
          <a:p>
            <a:pPr marL="0" indent="0">
              <a:buNone/>
            </a:pPr>
            <a:r>
              <a:rPr lang="en-US" sz="2200" dirty="0" smtClean="0">
                <a:latin typeface="Courier"/>
                <a:cs typeface="Courier"/>
              </a:rPr>
              <a:t>  </a:t>
            </a:r>
            <a:r>
              <a:rPr lang="en-US" sz="2200" dirty="0" err="1" smtClean="0">
                <a:latin typeface="Courier"/>
                <a:cs typeface="Courier"/>
              </a:rPr>
              <a:t>wget</a:t>
            </a:r>
            <a:r>
              <a:rPr lang="en-US" sz="2200" dirty="0" smtClean="0">
                <a:latin typeface="Courier"/>
                <a:cs typeface="Courier"/>
              </a:rPr>
              <a:t> http://</a:t>
            </a:r>
            <a:r>
              <a:rPr lang="en-US" sz="2200" dirty="0" err="1" smtClean="0">
                <a:latin typeface="Courier"/>
                <a:cs typeface="Courier"/>
              </a:rPr>
              <a:t>downloads.perfsonar.net</a:t>
            </a:r>
            <a:r>
              <a:rPr lang="en-US" sz="2200" dirty="0" smtClean="0">
                <a:latin typeface="Courier"/>
                <a:cs typeface="Courier"/>
              </a:rPr>
              <a:t>/</a:t>
            </a:r>
            <a:r>
              <a:rPr lang="en-US" sz="2200" dirty="0" err="1" smtClean="0">
                <a:latin typeface="Courier"/>
                <a:cs typeface="Courier"/>
              </a:rPr>
              <a:t>debian</a:t>
            </a:r>
            <a:r>
              <a:rPr lang="en-US" sz="2200" dirty="0" smtClean="0">
                <a:latin typeface="Courier"/>
                <a:cs typeface="Courier"/>
              </a:rPr>
              <a:t>/</a:t>
            </a:r>
            <a:r>
              <a:rPr lang="en-US" sz="2200" dirty="0" err="1" smtClean="0">
                <a:latin typeface="Courier"/>
                <a:cs typeface="Courier"/>
              </a:rPr>
              <a:t>perfsonar</a:t>
            </a:r>
            <a:r>
              <a:rPr lang="en-US" sz="2200" dirty="0" smtClean="0">
                <a:latin typeface="Courier"/>
                <a:cs typeface="Courier"/>
              </a:rPr>
              <a:t>-wheezy-</a:t>
            </a:r>
            <a:r>
              <a:rPr lang="en-US" sz="2200" dirty="0" err="1" smtClean="0">
                <a:latin typeface="Courier"/>
                <a:cs typeface="Courier"/>
              </a:rPr>
              <a:t>release.list</a:t>
            </a:r>
            <a:endParaRPr lang="en-US" sz="2200" dirty="0" smtClean="0">
              <a:latin typeface="Courier"/>
              <a:cs typeface="Courier"/>
            </a:endParaRPr>
          </a:p>
          <a:p>
            <a:pPr marL="0" indent="0">
              <a:buNone/>
            </a:pPr>
            <a:r>
              <a:rPr lang="en-US" sz="2200" dirty="0" smtClean="0">
                <a:latin typeface="Courier"/>
                <a:cs typeface="Courier"/>
              </a:rPr>
              <a:t>  </a:t>
            </a:r>
            <a:r>
              <a:rPr lang="en-US" sz="2200" dirty="0" err="1" smtClean="0">
                <a:latin typeface="Courier"/>
                <a:cs typeface="Courier"/>
              </a:rPr>
              <a:t>wget</a:t>
            </a:r>
            <a:r>
              <a:rPr lang="en-US" sz="2200" dirty="0" smtClean="0">
                <a:latin typeface="Courier"/>
                <a:cs typeface="Courier"/>
              </a:rPr>
              <a:t> -</a:t>
            </a:r>
            <a:r>
              <a:rPr lang="en-US" sz="2200" dirty="0" err="1" smtClean="0">
                <a:latin typeface="Courier"/>
                <a:cs typeface="Courier"/>
              </a:rPr>
              <a:t>qO</a:t>
            </a:r>
            <a:r>
              <a:rPr lang="en-US" sz="2200" dirty="0" smtClean="0">
                <a:latin typeface="Courier"/>
                <a:cs typeface="Courier"/>
              </a:rPr>
              <a:t> - http://</a:t>
            </a:r>
            <a:r>
              <a:rPr lang="en-US" sz="2200" dirty="0" err="1" smtClean="0">
                <a:latin typeface="Courier"/>
                <a:cs typeface="Courier"/>
              </a:rPr>
              <a:t>downloads.perfsonar.net</a:t>
            </a:r>
            <a:r>
              <a:rPr lang="en-US" sz="2200" dirty="0" smtClean="0">
                <a:latin typeface="Courier"/>
                <a:cs typeface="Courier"/>
              </a:rPr>
              <a:t>/</a:t>
            </a:r>
            <a:r>
              <a:rPr lang="en-US" sz="2200" dirty="0" err="1" smtClean="0">
                <a:latin typeface="Courier"/>
                <a:cs typeface="Courier"/>
              </a:rPr>
              <a:t>debian</a:t>
            </a:r>
            <a:r>
              <a:rPr lang="en-US" sz="2200" dirty="0" smtClean="0">
                <a:latin typeface="Courier"/>
                <a:cs typeface="Courier"/>
              </a:rPr>
              <a:t>/</a:t>
            </a:r>
            <a:r>
              <a:rPr lang="en-US" sz="2200" dirty="0" err="1" smtClean="0">
                <a:latin typeface="Courier"/>
                <a:cs typeface="Courier"/>
              </a:rPr>
              <a:t>perfsonar</a:t>
            </a:r>
            <a:r>
              <a:rPr lang="en-US" sz="2200" dirty="0" smtClean="0">
                <a:latin typeface="Courier"/>
                <a:cs typeface="Courier"/>
              </a:rPr>
              <a:t>-wheezy-</a:t>
            </a:r>
            <a:r>
              <a:rPr lang="en-US" sz="2200" dirty="0" err="1" smtClean="0">
                <a:latin typeface="Courier"/>
                <a:cs typeface="Courier"/>
              </a:rPr>
              <a:t>release.gpg.key</a:t>
            </a:r>
            <a:r>
              <a:rPr lang="en-US" sz="2200" dirty="0" smtClean="0">
                <a:latin typeface="Courier"/>
                <a:cs typeface="Courier"/>
              </a:rPr>
              <a:t> | apt-key add</a:t>
            </a:r>
          </a:p>
          <a:p>
            <a:pPr marL="0" indent="0">
              <a:buNone/>
            </a:pPr>
            <a:r>
              <a:rPr lang="en-US" sz="2200" dirty="0" smtClean="0">
                <a:latin typeface="Courier"/>
                <a:cs typeface="Courier"/>
              </a:rPr>
              <a:t>  apt-get update</a:t>
            </a:r>
          </a:p>
          <a:p>
            <a:pPr marL="0" indent="0">
              <a:buNone/>
            </a:pPr>
            <a:r>
              <a:rPr lang="en-US" sz="2200" dirty="0" smtClean="0">
                <a:latin typeface="Courier"/>
                <a:cs typeface="Courier"/>
              </a:rPr>
              <a:t>  apt-get install </a:t>
            </a:r>
            <a:r>
              <a:rPr lang="en-US" sz="2200" dirty="0" err="1" smtClean="0">
                <a:latin typeface="Courier"/>
                <a:cs typeface="Courier"/>
              </a:rPr>
              <a:t>perfsonar</a:t>
            </a:r>
            <a:r>
              <a:rPr lang="en-US" sz="2200" dirty="0" smtClean="0">
                <a:latin typeface="Courier"/>
                <a:cs typeface="Courier"/>
              </a:rPr>
              <a:t>-tools</a:t>
            </a:r>
          </a:p>
          <a:p>
            <a:pPr marL="0" indent="0">
              <a:buNone/>
            </a:pPr>
            <a:endParaRPr lang="en-US" sz="1800" dirty="0" smtClean="0">
              <a:latin typeface="Courier"/>
              <a:cs typeface="Courier"/>
            </a:endParaRPr>
          </a:p>
          <a:p>
            <a:pPr marL="0" indent="0">
              <a:buNone/>
            </a:pPr>
            <a:endParaRPr lang="en-US" sz="1800" dirty="0">
              <a:latin typeface="Courier"/>
              <a:cs typeface="Courier"/>
            </a:endParaRPr>
          </a:p>
          <a:p>
            <a:r>
              <a:rPr lang="en-US" sz="2900" dirty="0" smtClean="0">
                <a:cs typeface="Courier"/>
              </a:rPr>
              <a:t>Try some of the commands in the ‘extra slides’ below from your laptop.</a:t>
            </a:r>
          </a:p>
        </p:txBody>
      </p:sp>
      <p:sp>
        <p:nvSpPr>
          <p:cNvPr id="4" name="Date Placeholder 3"/>
          <p:cNvSpPr>
            <a:spLocks noGrp="1"/>
          </p:cNvSpPr>
          <p:nvPr>
            <p:ph type="dt" sz="half" idx="10"/>
          </p:nvPr>
        </p:nvSpPr>
        <p:spPr/>
        <p:txBody>
          <a:bodyPr/>
          <a:lstStyle/>
          <a:p>
            <a:fld id="{85FA1B8A-8F99-CA48-8E57-88973DFA4A08}" type="datetime4">
              <a:rPr lang="en-US" smtClean="0"/>
              <a:t>June 17, 2015</a:t>
            </a:fld>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63</a:t>
            </a:fld>
            <a:endParaRPr lang="en-US"/>
          </a:p>
        </p:txBody>
      </p:sp>
    </p:spTree>
    <p:extLst>
      <p:ext uri="{BB962C8B-B14F-4D97-AF65-F5344CB8AC3E}">
        <p14:creationId xmlns:p14="http://schemas.microsoft.com/office/powerpoint/2010/main" val="770811188"/>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Part 4: </a:t>
            </a:r>
            <a:r>
              <a:rPr lang="en-US" dirty="0" err="1" smtClean="0"/>
              <a:t>psUI</a:t>
            </a:r>
            <a:r>
              <a:rPr lang="en-US" dirty="0" smtClean="0"/>
              <a:t>: the perfSONAR web UI</a:t>
            </a:r>
            <a:endParaRPr lang="en-US" dirty="0"/>
          </a:p>
        </p:txBody>
      </p:sp>
      <p:sp>
        <p:nvSpPr>
          <p:cNvPr id="3" name="Subtitle 2"/>
          <p:cNvSpPr>
            <a:spLocks noGrp="1"/>
          </p:cNvSpPr>
          <p:nvPr>
            <p:ph type="subTitle" idx="1"/>
          </p:nvPr>
        </p:nvSpPr>
        <p:spPr/>
        <p:txBody>
          <a:bodyPr>
            <a:normAutofit fontScale="62500" lnSpcReduction="20000"/>
          </a:bodyPr>
          <a:lstStyle/>
          <a:p>
            <a:pPr algn="r"/>
            <a:r>
              <a:rPr lang="en-US" dirty="0" smtClean="0"/>
              <a:t>TNC 2015</a:t>
            </a:r>
          </a:p>
          <a:p>
            <a:pPr algn="r"/>
            <a:r>
              <a:rPr lang="en-US" dirty="0" smtClean="0"/>
              <a:t>Antoine Delvaux — </a:t>
            </a:r>
            <a:r>
              <a:rPr lang="en-US" dirty="0" err="1" smtClean="0"/>
              <a:t>adelvaux@man.poznan.pl</a:t>
            </a:r>
            <a:endParaRPr lang="en-US" dirty="0" smtClean="0"/>
          </a:p>
          <a:p>
            <a:pPr algn="r"/>
            <a:r>
              <a:rPr lang="en-US" dirty="0" smtClean="0"/>
              <a:t>Software Engineer</a:t>
            </a:r>
          </a:p>
          <a:p>
            <a:pPr algn="r"/>
            <a:r>
              <a:rPr lang="en-US" dirty="0" smtClean="0"/>
              <a:t>18 June 2015</a:t>
            </a:r>
          </a:p>
          <a:p>
            <a:pPr algn="r"/>
            <a:endParaRPr lang="en-US" dirty="0"/>
          </a:p>
        </p:txBody>
      </p:sp>
    </p:spTree>
    <p:extLst>
      <p:ext uri="{BB962C8B-B14F-4D97-AF65-F5344CB8AC3E}">
        <p14:creationId xmlns:p14="http://schemas.microsoft.com/office/powerpoint/2010/main" val="2146586074"/>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psUI</a:t>
            </a:r>
            <a:r>
              <a:rPr lang="en-US" dirty="0" smtClean="0"/>
              <a:t> architecture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Java application running in tomcat</a:t>
            </a:r>
          </a:p>
          <a:p>
            <a:pPr lvl="1"/>
            <a:r>
              <a:rPr lang="en-US" dirty="0" smtClean="0"/>
              <a:t>Java 7 and Tomcat 7</a:t>
            </a:r>
          </a:p>
          <a:p>
            <a:r>
              <a:rPr lang="en-US" dirty="0" smtClean="0"/>
              <a:t>To be deployed on separate host</a:t>
            </a:r>
          </a:p>
          <a:p>
            <a:r>
              <a:rPr lang="en-US" dirty="0" smtClean="0"/>
              <a:t>List of MP and MA</a:t>
            </a:r>
          </a:p>
          <a:p>
            <a:pPr lvl="1"/>
            <a:r>
              <a:rPr lang="en-US" dirty="0" smtClean="0"/>
              <a:t>Global Lookup Service (~ 9.000 services)</a:t>
            </a:r>
          </a:p>
          <a:p>
            <a:pPr lvl="1"/>
            <a:r>
              <a:rPr lang="en-US" dirty="0" smtClean="0"/>
              <a:t>Locally maintained list</a:t>
            </a:r>
          </a:p>
          <a:p>
            <a:r>
              <a:rPr lang="en-US" dirty="0" smtClean="0"/>
              <a:t>Calls </a:t>
            </a:r>
            <a:r>
              <a:rPr lang="en-US" dirty="0" err="1" smtClean="0"/>
              <a:t>bwctl</a:t>
            </a:r>
            <a:r>
              <a:rPr lang="en-US" dirty="0" smtClean="0"/>
              <a:t> through OPPD</a:t>
            </a:r>
          </a:p>
          <a:p>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65</a:t>
            </a:fld>
            <a:endParaRPr lang="en-US" dirty="0"/>
          </a:p>
        </p:txBody>
      </p:sp>
    </p:spTree>
    <p:extLst>
      <p:ext uri="{BB962C8B-B14F-4D97-AF65-F5344CB8AC3E}">
        <p14:creationId xmlns:p14="http://schemas.microsoft.com/office/powerpoint/2010/main" val="2740778146"/>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psUI</a:t>
            </a:r>
            <a:r>
              <a:rPr lang="en-US" dirty="0" smtClean="0"/>
              <a:t> usage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Bandwidth measurements</a:t>
            </a:r>
          </a:p>
          <a:p>
            <a:pPr lvl="1"/>
            <a:r>
              <a:rPr lang="en-US" dirty="0" smtClean="0"/>
              <a:t>Beware of naming!</a:t>
            </a:r>
          </a:p>
          <a:p>
            <a:pPr lvl="2"/>
            <a:r>
              <a:rPr lang="en-US" dirty="0" smtClean="0"/>
              <a:t>Source = </a:t>
            </a:r>
            <a:r>
              <a:rPr lang="en-US" dirty="0" err="1" smtClean="0"/>
              <a:t>bwctl</a:t>
            </a:r>
            <a:r>
              <a:rPr lang="en-US" dirty="0" smtClean="0"/>
              <a:t> sender (-s) = </a:t>
            </a:r>
            <a:r>
              <a:rPr lang="en-US" dirty="0" err="1" smtClean="0"/>
              <a:t>iperf</a:t>
            </a:r>
            <a:r>
              <a:rPr lang="en-US" dirty="0" smtClean="0"/>
              <a:t> client (-c)</a:t>
            </a:r>
          </a:p>
          <a:p>
            <a:pPr lvl="2"/>
            <a:r>
              <a:rPr lang="en-US" dirty="0" smtClean="0"/>
              <a:t>Destination = </a:t>
            </a:r>
            <a:r>
              <a:rPr lang="en-US" dirty="0" err="1" smtClean="0"/>
              <a:t>bwctl</a:t>
            </a:r>
            <a:r>
              <a:rPr lang="en-US" dirty="0" smtClean="0"/>
              <a:t> receiver (-c) = </a:t>
            </a:r>
            <a:r>
              <a:rPr lang="en-US" dirty="0" err="1" smtClean="0"/>
              <a:t>iperf</a:t>
            </a:r>
            <a:r>
              <a:rPr lang="en-US" dirty="0" smtClean="0"/>
              <a:t> server (-s)</a:t>
            </a:r>
          </a:p>
          <a:p>
            <a:pPr lvl="1"/>
            <a:r>
              <a:rPr lang="en-US" dirty="0"/>
              <a:t>iperf2 is used, or iperf3 if iperf2 not available (this will change with </a:t>
            </a:r>
            <a:r>
              <a:rPr lang="en-US" dirty="0" err="1"/>
              <a:t>perfSONAR</a:t>
            </a:r>
            <a:r>
              <a:rPr lang="en-US" dirty="0"/>
              <a:t> 3.5)</a:t>
            </a:r>
          </a:p>
          <a:p>
            <a:r>
              <a:rPr lang="en-US" dirty="0" smtClean="0"/>
              <a:t>One Way Delay measurements</a:t>
            </a:r>
          </a:p>
          <a:p>
            <a:pPr lvl="1"/>
            <a:r>
              <a:rPr lang="en-US" dirty="0" smtClean="0"/>
              <a:t>Not reliable in </a:t>
            </a:r>
            <a:r>
              <a:rPr lang="en-US" dirty="0" err="1" smtClean="0"/>
              <a:t>virtualised</a:t>
            </a:r>
            <a:r>
              <a:rPr lang="en-US" dirty="0" smtClean="0"/>
              <a:t> environments</a:t>
            </a:r>
          </a:p>
          <a:p>
            <a:r>
              <a:rPr lang="en-US" dirty="0" smtClean="0"/>
              <a:t>Measurement Archives</a:t>
            </a:r>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66</a:t>
            </a:fld>
            <a:endParaRPr lang="en-US" dirty="0"/>
          </a:p>
        </p:txBody>
      </p:sp>
    </p:spTree>
    <p:extLst>
      <p:ext uri="{BB962C8B-B14F-4D97-AF65-F5344CB8AC3E}">
        <p14:creationId xmlns:p14="http://schemas.microsoft.com/office/powerpoint/2010/main" val="3343280013"/>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Bandwidth (</a:t>
            </a:r>
            <a:r>
              <a:rPr lang="en-US" dirty="0" err="1" smtClean="0"/>
              <a:t>iperf</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a:t>Between VM in the </a:t>
            </a:r>
            <a:r>
              <a:rPr lang="en-US" dirty="0" err="1" smtClean="0"/>
              <a:t>testbed</a:t>
            </a:r>
            <a:endParaRPr lang="en-US" dirty="0" smtClean="0"/>
          </a:p>
          <a:p>
            <a:r>
              <a:rPr lang="en-US" dirty="0" smtClean="0"/>
              <a:t>To </a:t>
            </a:r>
            <a:r>
              <a:rPr lang="en-US" dirty="0"/>
              <a:t>the outside </a:t>
            </a:r>
            <a:r>
              <a:rPr lang="en-US" dirty="0" smtClean="0"/>
              <a:t>Internet</a:t>
            </a:r>
          </a:p>
          <a:p>
            <a:pPr lvl="1"/>
            <a:r>
              <a:rPr lang="en-US" dirty="0" smtClean="0"/>
              <a:t>Measurement from VM to outside only</a:t>
            </a:r>
          </a:p>
          <a:p>
            <a:pPr lvl="1"/>
            <a:r>
              <a:rPr lang="en-US" dirty="0" smtClean="0"/>
              <a:t>NAT not supported by </a:t>
            </a:r>
            <a:r>
              <a:rPr lang="en-US" dirty="0" err="1" smtClean="0"/>
              <a:t>bwctl</a:t>
            </a:r>
            <a:endParaRPr lang="en-US" dirty="0"/>
          </a:p>
          <a:p>
            <a:r>
              <a:rPr lang="en-US" dirty="0"/>
              <a:t>Between global </a:t>
            </a:r>
            <a:r>
              <a:rPr lang="en-US" dirty="0" smtClean="0"/>
              <a:t>MP</a:t>
            </a:r>
          </a:p>
          <a:p>
            <a:pPr lvl="1"/>
            <a:r>
              <a:rPr lang="en-US" dirty="0" smtClean="0"/>
              <a:t>Scheduling takes place when many testers, </a:t>
            </a:r>
            <a:r>
              <a:rPr lang="en-US" dirty="0" err="1" smtClean="0"/>
              <a:t>psUI</a:t>
            </a:r>
            <a:r>
              <a:rPr lang="en-US" dirty="0" smtClean="0"/>
              <a:t> may timeout waiting for </a:t>
            </a:r>
            <a:r>
              <a:rPr lang="en-US" dirty="0" err="1" smtClean="0"/>
              <a:t>bwctl</a:t>
            </a:r>
            <a:endParaRPr lang="en-US" dirty="0" smtClean="0"/>
          </a:p>
          <a:p>
            <a:pPr lvl="1"/>
            <a:r>
              <a:rPr lang="en-US" dirty="0" smtClean="0"/>
              <a:t>Usage issues happens (ACL, firewall, </a:t>
            </a:r>
            <a:r>
              <a:rPr lang="en-US" dirty="0" err="1" smtClean="0"/>
              <a:t>misconf</a:t>
            </a:r>
            <a:r>
              <a:rPr lang="en-US" dirty="0" smtClean="0"/>
              <a:t>., …)</a:t>
            </a:r>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67</a:t>
            </a:fld>
            <a:endParaRPr lang="en-US" dirty="0"/>
          </a:p>
        </p:txBody>
      </p:sp>
    </p:spTree>
    <p:extLst>
      <p:ext uri="{BB962C8B-B14F-4D97-AF65-F5344CB8AC3E}">
        <p14:creationId xmlns:p14="http://schemas.microsoft.com/office/powerpoint/2010/main" val="3316898584"/>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D16267-7E8E-1A44-9AC2-A6932219FE06}" type="datetime4">
              <a:rPr lang="en-US" smtClean="0"/>
              <a:t>June 17, 2015</a:t>
            </a:fld>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68</a:t>
            </a:fld>
            <a:endParaRPr lang="en-US"/>
          </a:p>
        </p:txBody>
      </p:sp>
      <p:sp>
        <p:nvSpPr>
          <p:cNvPr id="57" name="Textfeld 56"/>
          <p:cNvSpPr txBox="1"/>
          <p:nvPr/>
        </p:nvSpPr>
        <p:spPr>
          <a:xfrm>
            <a:off x="6733469" y="3719178"/>
            <a:ext cx="1955922" cy="369332"/>
          </a:xfrm>
          <a:prstGeom prst="rect">
            <a:avLst/>
          </a:prstGeom>
          <a:noFill/>
        </p:spPr>
        <p:txBody>
          <a:bodyPr wrap="none" rtlCol="0">
            <a:spAutoFit/>
          </a:bodyPr>
          <a:lstStyle/>
          <a:p>
            <a:r>
              <a:rPr lang="de-DE" dirty="0" err="1" smtClean="0"/>
              <a:t>control</a:t>
            </a:r>
            <a:r>
              <a:rPr lang="de-DE" dirty="0" smtClean="0"/>
              <a:t> </a:t>
            </a:r>
            <a:r>
              <a:rPr lang="de-DE" dirty="0" err="1" smtClean="0"/>
              <a:t>connection</a:t>
            </a:r>
            <a:endParaRPr lang="de-DE" dirty="0"/>
          </a:p>
        </p:txBody>
      </p:sp>
      <p:grpSp>
        <p:nvGrpSpPr>
          <p:cNvPr id="77" name="Gruppierung 76"/>
          <p:cNvGrpSpPr/>
          <p:nvPr/>
        </p:nvGrpSpPr>
        <p:grpSpPr>
          <a:xfrm>
            <a:off x="1532165" y="917563"/>
            <a:ext cx="6046221" cy="1894484"/>
            <a:chOff x="2319655" y="1590273"/>
            <a:chExt cx="6046221" cy="2525979"/>
          </a:xfrm>
        </p:grpSpPr>
        <p:sp>
          <p:nvSpPr>
            <p:cNvPr id="9" name="Oval 8"/>
            <p:cNvSpPr/>
            <p:nvPr/>
          </p:nvSpPr>
          <p:spPr>
            <a:xfrm>
              <a:off x="2319655" y="1590273"/>
              <a:ext cx="1266531" cy="1160023"/>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VM</a:t>
              </a:r>
              <a:br>
                <a:rPr lang="de-DE" sz="1600" dirty="0" smtClean="0">
                  <a:solidFill>
                    <a:srgbClr val="000000"/>
                  </a:solidFill>
                </a:rPr>
              </a:br>
              <a:r>
                <a:rPr lang="de-DE" sz="1600" dirty="0" err="1" smtClean="0">
                  <a:solidFill>
                    <a:srgbClr val="000000"/>
                  </a:solidFill>
                </a:rPr>
                <a:t>pertX</a:t>
              </a:r>
              <a:endParaRPr lang="de-DE" sz="1600" dirty="0">
                <a:solidFill>
                  <a:srgbClr val="000000"/>
                </a:solidFill>
              </a:endParaRPr>
            </a:p>
          </p:txBody>
        </p:sp>
        <p:cxnSp>
          <p:nvCxnSpPr>
            <p:cNvPr id="14" name="Gerade Verbindung 13"/>
            <p:cNvCxnSpPr>
              <a:stCxn id="9" idx="6"/>
              <a:endCxn id="38" idx="2"/>
            </p:cNvCxnSpPr>
            <p:nvPr/>
          </p:nvCxnSpPr>
          <p:spPr>
            <a:xfrm>
              <a:off x="3586186" y="2170285"/>
              <a:ext cx="3513159" cy="0"/>
            </a:xfrm>
            <a:prstGeom prst="line">
              <a:avLst/>
            </a:prstGeom>
            <a:ln w="38100">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38" name="Oval 37"/>
            <p:cNvSpPr/>
            <p:nvPr/>
          </p:nvSpPr>
          <p:spPr>
            <a:xfrm>
              <a:off x="7099345" y="1590273"/>
              <a:ext cx="1266531" cy="1160023"/>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VM</a:t>
              </a:r>
              <a:br>
                <a:rPr lang="de-DE" sz="1600" dirty="0" smtClean="0">
                  <a:solidFill>
                    <a:srgbClr val="000000"/>
                  </a:solidFill>
                </a:rPr>
              </a:br>
              <a:r>
                <a:rPr lang="de-DE" sz="1600" dirty="0" err="1" smtClean="0">
                  <a:solidFill>
                    <a:srgbClr val="000000"/>
                  </a:solidFill>
                </a:rPr>
                <a:t>pertX</a:t>
              </a:r>
              <a:endParaRPr lang="de-DE" sz="1600" dirty="0">
                <a:solidFill>
                  <a:srgbClr val="000000"/>
                </a:solidFill>
              </a:endParaRPr>
            </a:p>
          </p:txBody>
        </p:sp>
        <p:sp>
          <p:nvSpPr>
            <p:cNvPr id="42" name="Textfeld 41"/>
            <p:cNvSpPr txBox="1"/>
            <p:nvPr/>
          </p:nvSpPr>
          <p:spPr>
            <a:xfrm>
              <a:off x="3586186" y="1624594"/>
              <a:ext cx="928459" cy="492443"/>
            </a:xfrm>
            <a:prstGeom prst="rect">
              <a:avLst/>
            </a:prstGeom>
            <a:noFill/>
          </p:spPr>
          <p:txBody>
            <a:bodyPr wrap="none" rtlCol="0">
              <a:spAutoFit/>
            </a:bodyPr>
            <a:lstStyle/>
            <a:p>
              <a:r>
                <a:rPr lang="de-DE" dirty="0" smtClean="0"/>
                <a:t>10.0.0.x</a:t>
              </a:r>
              <a:endParaRPr lang="de-DE" dirty="0"/>
            </a:p>
          </p:txBody>
        </p:sp>
        <p:sp>
          <p:nvSpPr>
            <p:cNvPr id="43" name="Textfeld 42"/>
            <p:cNvSpPr txBox="1"/>
            <p:nvPr/>
          </p:nvSpPr>
          <p:spPr>
            <a:xfrm>
              <a:off x="6137335" y="1646046"/>
              <a:ext cx="931941" cy="492443"/>
            </a:xfrm>
            <a:prstGeom prst="rect">
              <a:avLst/>
            </a:prstGeom>
            <a:noFill/>
          </p:spPr>
          <p:txBody>
            <a:bodyPr wrap="none" rtlCol="0">
              <a:spAutoFit/>
            </a:bodyPr>
            <a:lstStyle/>
            <a:p>
              <a:r>
                <a:rPr lang="de-DE" dirty="0" smtClean="0"/>
                <a:t>10.0.0.y</a:t>
              </a:r>
              <a:endParaRPr lang="de-DE" dirty="0"/>
            </a:p>
          </p:txBody>
        </p:sp>
        <p:cxnSp>
          <p:nvCxnSpPr>
            <p:cNvPr id="47" name="Gerade Verbindung 46"/>
            <p:cNvCxnSpPr>
              <a:stCxn id="41" idx="7"/>
              <a:endCxn id="38" idx="3"/>
            </p:cNvCxnSpPr>
            <p:nvPr/>
          </p:nvCxnSpPr>
          <p:spPr>
            <a:xfrm flipV="1">
              <a:off x="5951856" y="2580415"/>
              <a:ext cx="1332968" cy="545695"/>
            </a:xfrm>
            <a:prstGeom prst="line">
              <a:avLst/>
            </a:prstGeom>
            <a:ln w="6350" cmpd="sng">
              <a:solidFill>
                <a:schemeClr val="accent1"/>
              </a:solidFill>
              <a:prstDash val="dash"/>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4870804" y="2956229"/>
              <a:ext cx="1266531" cy="1160023"/>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VM</a:t>
              </a:r>
              <a:br>
                <a:rPr lang="de-DE" sz="1600" dirty="0" smtClean="0">
                  <a:solidFill>
                    <a:srgbClr val="000000"/>
                  </a:solidFill>
                </a:rPr>
              </a:br>
              <a:r>
                <a:rPr lang="de-DE" sz="1600" dirty="0" err="1" smtClean="0">
                  <a:solidFill>
                    <a:srgbClr val="000000"/>
                  </a:solidFill>
                </a:rPr>
                <a:t>psUI</a:t>
              </a:r>
              <a:endParaRPr lang="de-DE" sz="1600" dirty="0">
                <a:solidFill>
                  <a:srgbClr val="000000"/>
                </a:solidFill>
              </a:endParaRPr>
            </a:p>
          </p:txBody>
        </p:sp>
        <p:cxnSp>
          <p:nvCxnSpPr>
            <p:cNvPr id="58" name="Gerade Verbindung 57"/>
            <p:cNvCxnSpPr>
              <a:stCxn id="9" idx="5"/>
              <a:endCxn id="41" idx="1"/>
            </p:cNvCxnSpPr>
            <p:nvPr/>
          </p:nvCxnSpPr>
          <p:spPr>
            <a:xfrm>
              <a:off x="3400707" y="2580415"/>
              <a:ext cx="1655576" cy="545695"/>
            </a:xfrm>
            <a:prstGeom prst="line">
              <a:avLst/>
            </a:prstGeom>
            <a:ln w="6350" cmpd="sng">
              <a:solidFill>
                <a:schemeClr val="accent1"/>
              </a:solidFill>
              <a:prstDash val="dash"/>
              <a:headEnd type="arrow" w="lg" len="lg"/>
              <a:tailEnd type="arrow" w="lg" len="lg"/>
            </a:ln>
          </p:spPr>
          <p:style>
            <a:lnRef idx="2">
              <a:schemeClr val="accent1"/>
            </a:lnRef>
            <a:fillRef idx="0">
              <a:schemeClr val="accent1"/>
            </a:fillRef>
            <a:effectRef idx="1">
              <a:schemeClr val="accent1"/>
            </a:effectRef>
            <a:fontRef idx="minor">
              <a:schemeClr val="tx1"/>
            </a:fontRef>
          </p:style>
        </p:cxnSp>
        <p:cxnSp>
          <p:nvCxnSpPr>
            <p:cNvPr id="61" name="Gerade Verbindung 60"/>
            <p:cNvCxnSpPr/>
            <p:nvPr/>
          </p:nvCxnSpPr>
          <p:spPr>
            <a:xfrm>
              <a:off x="3738586" y="2323511"/>
              <a:ext cx="3195313" cy="0"/>
            </a:xfrm>
            <a:prstGeom prst="line">
              <a:avLst/>
            </a:prstGeom>
            <a:ln w="63500">
              <a:solidFill>
                <a:schemeClr val="accent6"/>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grpSp>
      <p:cxnSp>
        <p:nvCxnSpPr>
          <p:cNvPr id="63" name="Gerade Verbindung 62"/>
          <p:cNvCxnSpPr/>
          <p:nvPr/>
        </p:nvCxnSpPr>
        <p:spPr>
          <a:xfrm>
            <a:off x="5655075" y="3899645"/>
            <a:ext cx="812273" cy="0"/>
          </a:xfrm>
          <a:prstGeom prst="line">
            <a:avLst/>
          </a:prstGeom>
          <a:ln w="6350" cmpd="sng">
            <a:solidFill>
              <a:schemeClr val="accent1"/>
            </a:solidFill>
            <a:prstDash val="dash"/>
            <a:headEnd type="arrow" w="lg" len="lg"/>
            <a:tailEnd type="arrow" w="lg" len="lg"/>
          </a:ln>
        </p:spPr>
        <p:style>
          <a:lnRef idx="2">
            <a:schemeClr val="accent1"/>
          </a:lnRef>
          <a:fillRef idx="0">
            <a:schemeClr val="accent1"/>
          </a:fillRef>
          <a:effectRef idx="1">
            <a:schemeClr val="accent1"/>
          </a:effectRef>
          <a:fontRef idx="minor">
            <a:schemeClr val="tx1"/>
          </a:fontRef>
        </p:style>
      </p:cxnSp>
      <p:sp>
        <p:nvSpPr>
          <p:cNvPr id="66" name="Textfeld 65"/>
          <p:cNvSpPr txBox="1"/>
          <p:nvPr/>
        </p:nvSpPr>
        <p:spPr>
          <a:xfrm>
            <a:off x="6715662" y="3969780"/>
            <a:ext cx="1971138" cy="369332"/>
          </a:xfrm>
          <a:prstGeom prst="rect">
            <a:avLst/>
          </a:prstGeom>
          <a:noFill/>
        </p:spPr>
        <p:txBody>
          <a:bodyPr wrap="none" rtlCol="0">
            <a:spAutoFit/>
          </a:bodyPr>
          <a:lstStyle/>
          <a:p>
            <a:r>
              <a:rPr lang="de-DE" dirty="0" err="1"/>
              <a:t>m</a:t>
            </a:r>
            <a:r>
              <a:rPr lang="de-DE" dirty="0" err="1" smtClean="0"/>
              <a:t>easurement</a:t>
            </a:r>
            <a:r>
              <a:rPr lang="de-DE" dirty="0" smtClean="0"/>
              <a:t> </a:t>
            </a:r>
            <a:r>
              <a:rPr lang="de-DE" dirty="0" err="1" smtClean="0"/>
              <a:t>data</a:t>
            </a:r>
            <a:endParaRPr lang="de-DE" dirty="0"/>
          </a:p>
        </p:txBody>
      </p:sp>
      <p:cxnSp>
        <p:nvCxnSpPr>
          <p:cNvPr id="67" name="Gerade Verbindung 66"/>
          <p:cNvCxnSpPr/>
          <p:nvPr/>
        </p:nvCxnSpPr>
        <p:spPr>
          <a:xfrm>
            <a:off x="5655075" y="4105579"/>
            <a:ext cx="812273" cy="0"/>
          </a:xfrm>
          <a:prstGeom prst="line">
            <a:avLst/>
          </a:prstGeom>
          <a:ln w="38100">
            <a:solidFill>
              <a:schemeClr val="accent6"/>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71" name="Title 1"/>
          <p:cNvSpPr txBox="1">
            <a:spLocks/>
          </p:cNvSpPr>
          <p:nvPr/>
        </p:nvSpPr>
        <p:spPr>
          <a:xfrm>
            <a:off x="337052" y="-36035"/>
            <a:ext cx="8229600" cy="534974"/>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Overview: using </a:t>
            </a:r>
            <a:r>
              <a:rPr lang="en-US" dirty="0" err="1" smtClean="0"/>
              <a:t>psUI</a:t>
            </a:r>
            <a:endParaRPr lang="en-US" dirty="0"/>
          </a:p>
        </p:txBody>
      </p:sp>
      <p:sp>
        <p:nvSpPr>
          <p:cNvPr id="78" name="Wolke 77"/>
          <p:cNvSpPr/>
          <p:nvPr/>
        </p:nvSpPr>
        <p:spPr>
          <a:xfrm>
            <a:off x="1170676" y="2902038"/>
            <a:ext cx="2227044" cy="1319381"/>
          </a:xfrm>
          <a:prstGeom prst="cloud">
            <a:avLst/>
          </a:prstGeom>
          <a:solidFill>
            <a:schemeClr val="bg1"/>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a:lstStyle/>
          <a:p>
            <a:pPr algn="ctr"/>
            <a:endParaRPr lang="de-DE" dirty="0" smtClean="0">
              <a:solidFill>
                <a:schemeClr val="tx1"/>
              </a:solidFill>
            </a:endParaRPr>
          </a:p>
          <a:p>
            <a:pPr algn="ctr"/>
            <a:r>
              <a:rPr lang="de-DE" dirty="0" smtClean="0">
                <a:solidFill>
                  <a:schemeClr val="tx1"/>
                </a:solidFill>
              </a:rPr>
              <a:t> Internet</a:t>
            </a:r>
            <a:endParaRPr lang="de-DE" dirty="0">
              <a:solidFill>
                <a:schemeClr val="tx1"/>
              </a:solidFill>
            </a:endParaRPr>
          </a:p>
        </p:txBody>
      </p:sp>
      <p:sp>
        <p:nvSpPr>
          <p:cNvPr id="81" name="Wolke 80"/>
          <p:cNvSpPr/>
          <p:nvPr/>
        </p:nvSpPr>
        <p:spPr>
          <a:xfrm>
            <a:off x="658115" y="501860"/>
            <a:ext cx="7408858" cy="2432689"/>
          </a:xfrm>
          <a:prstGeom prst="cloud">
            <a:avLst/>
          </a:prstGeom>
          <a:solidFill>
            <a:schemeClr val="bg1">
              <a:alpha val="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a:lstStyle/>
          <a:p>
            <a:pPr algn="ctr"/>
            <a:endParaRPr lang="de-DE" dirty="0" smtClean="0">
              <a:solidFill>
                <a:schemeClr val="tx1"/>
              </a:solidFill>
            </a:endParaRPr>
          </a:p>
          <a:p>
            <a:pPr algn="ctr"/>
            <a:r>
              <a:rPr lang="de-DE" dirty="0" smtClean="0">
                <a:solidFill>
                  <a:schemeClr val="tx1"/>
                </a:solidFill>
              </a:rPr>
              <a:t> </a:t>
            </a:r>
            <a:endParaRPr lang="de-DE" dirty="0">
              <a:solidFill>
                <a:schemeClr val="tx1"/>
              </a:solidFill>
            </a:endParaRPr>
          </a:p>
        </p:txBody>
      </p:sp>
      <p:sp>
        <p:nvSpPr>
          <p:cNvPr id="74" name="Oval 73"/>
          <p:cNvSpPr/>
          <p:nvPr/>
        </p:nvSpPr>
        <p:spPr>
          <a:xfrm>
            <a:off x="2798689" y="3719182"/>
            <a:ext cx="1877616" cy="870017"/>
          </a:xfrm>
          <a:prstGeom prst="ellipse">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web- </a:t>
            </a:r>
            <a:r>
              <a:rPr lang="de-DE" sz="1600" dirty="0" err="1" smtClean="0">
                <a:solidFill>
                  <a:srgbClr val="000000"/>
                </a:solidFill>
              </a:rPr>
              <a:t>browser</a:t>
            </a:r>
            <a:r>
              <a:rPr lang="de-DE" sz="1600" dirty="0" smtClean="0">
                <a:solidFill>
                  <a:srgbClr val="000000"/>
                </a:solidFill>
              </a:rPr>
              <a:t/>
            </a:r>
            <a:br>
              <a:rPr lang="de-DE" sz="1600" dirty="0" smtClean="0">
                <a:solidFill>
                  <a:srgbClr val="000000"/>
                </a:solidFill>
              </a:rPr>
            </a:br>
            <a:r>
              <a:rPr lang="de-DE" sz="1600" dirty="0" smtClean="0">
                <a:solidFill>
                  <a:srgbClr val="000000"/>
                </a:solidFill>
              </a:rPr>
              <a:t>@Laptop</a:t>
            </a:r>
            <a:endParaRPr lang="de-DE" sz="1600" dirty="0">
              <a:solidFill>
                <a:srgbClr val="000000"/>
              </a:solidFill>
            </a:endParaRPr>
          </a:p>
        </p:txBody>
      </p:sp>
      <p:pic>
        <p:nvPicPr>
          <p:cNvPr id="29" name="Bild 116"/>
          <p:cNvPicPr>
            <a:picLocks noChangeAspect="1"/>
          </p:cNvPicPr>
          <p:nvPr/>
        </p:nvPicPr>
        <p:blipFill>
          <a:blip r:embed="rId2" cstate="print"/>
          <a:stretch>
            <a:fillRect/>
          </a:stretch>
        </p:blipFill>
        <p:spPr>
          <a:xfrm>
            <a:off x="3329064" y="3048691"/>
            <a:ext cx="1161762" cy="803258"/>
          </a:xfrm>
          <a:prstGeom prst="rect">
            <a:avLst/>
          </a:prstGeom>
          <a:effectLst/>
        </p:spPr>
      </p:pic>
      <p:sp>
        <p:nvSpPr>
          <p:cNvPr id="85" name="Freihandform 84"/>
          <p:cNvSpPr/>
          <p:nvPr/>
        </p:nvSpPr>
        <p:spPr>
          <a:xfrm>
            <a:off x="2416439" y="2362511"/>
            <a:ext cx="1651383" cy="1434381"/>
          </a:xfrm>
          <a:custGeom>
            <a:avLst/>
            <a:gdLst>
              <a:gd name="connsiteX0" fmla="*/ 1651383 w 1651383"/>
              <a:gd name="connsiteY0" fmla="*/ 7627 h 1912508"/>
              <a:gd name="connsiteX1" fmla="*/ 604393 w 1651383"/>
              <a:gd name="connsiteY1" fmla="*/ 76272 h 1912508"/>
              <a:gd name="connsiteX2" fmla="*/ 3661 w 1651383"/>
              <a:gd name="connsiteY2" fmla="*/ 556782 h 1912508"/>
              <a:gd name="connsiteX3" fmla="*/ 381264 w 1651383"/>
              <a:gd name="connsiteY3" fmla="*/ 1380514 h 1912508"/>
              <a:gd name="connsiteX4" fmla="*/ 964832 w 1651383"/>
              <a:gd name="connsiteY4" fmla="*/ 1912508 h 191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1383" h="1912508">
                <a:moveTo>
                  <a:pt x="1651383" y="7627"/>
                </a:moveTo>
                <a:cubicBezTo>
                  <a:pt x="1265198" y="-3814"/>
                  <a:pt x="879013" y="-15254"/>
                  <a:pt x="604393" y="76272"/>
                </a:cubicBezTo>
                <a:cubicBezTo>
                  <a:pt x="329773" y="167798"/>
                  <a:pt x="40849" y="339408"/>
                  <a:pt x="3661" y="556782"/>
                </a:cubicBezTo>
                <a:cubicBezTo>
                  <a:pt x="-33527" y="774156"/>
                  <a:pt x="221069" y="1154560"/>
                  <a:pt x="381264" y="1380514"/>
                </a:cubicBezTo>
                <a:cubicBezTo>
                  <a:pt x="541459" y="1606468"/>
                  <a:pt x="964832" y="1912508"/>
                  <a:pt x="964832" y="1912508"/>
                </a:cubicBezTo>
              </a:path>
            </a:pathLst>
          </a:cu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76" name="Rechteck 75"/>
          <p:cNvSpPr/>
          <p:nvPr/>
        </p:nvSpPr>
        <p:spPr>
          <a:xfrm>
            <a:off x="1930612" y="2589847"/>
            <a:ext cx="572665" cy="458844"/>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NAT</a:t>
            </a:r>
            <a:endParaRPr lang="de-DE" dirty="0"/>
          </a:p>
        </p:txBody>
      </p:sp>
    </p:spTree>
    <p:extLst>
      <p:ext uri="{BB962C8B-B14F-4D97-AF65-F5344CB8AC3E}">
        <p14:creationId xmlns:p14="http://schemas.microsoft.com/office/powerpoint/2010/main" val="376374738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rcRect t="6026" b="6026"/>
          <a:stretch>
            <a:fillRect/>
          </a:stretch>
        </p:blipFill>
        <p:spPr>
          <a:xfrm>
            <a:off x="269418" y="375212"/>
            <a:ext cx="8788799" cy="4219413"/>
          </a:xfrm>
        </p:spPr>
      </p:pic>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69</a:t>
            </a:fld>
            <a:endParaRPr lang="en-US" dirty="0"/>
          </a:p>
        </p:txBody>
      </p:sp>
      <p:sp>
        <p:nvSpPr>
          <p:cNvPr id="9" name="Oval 8"/>
          <p:cNvSpPr/>
          <p:nvPr/>
        </p:nvSpPr>
        <p:spPr>
          <a:xfrm>
            <a:off x="1629306" y="375212"/>
            <a:ext cx="1039164" cy="64459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37165" y="2818886"/>
            <a:ext cx="1607609" cy="355968"/>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318992" y="1576656"/>
            <a:ext cx="938081" cy="26938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269413" y="3174856"/>
            <a:ext cx="340658" cy="461665"/>
          </a:xfrm>
          <a:prstGeom prst="rect">
            <a:avLst/>
          </a:prstGeom>
          <a:noFill/>
        </p:spPr>
        <p:txBody>
          <a:bodyPr wrap="none" rtlCol="0">
            <a:spAutoFit/>
          </a:bodyPr>
          <a:lstStyle/>
          <a:p>
            <a:r>
              <a:rPr lang="en-US" sz="2400" b="1" dirty="0" smtClean="0">
                <a:solidFill>
                  <a:srgbClr val="FF0000"/>
                </a:solidFill>
              </a:rPr>
              <a:t>1</a:t>
            </a:r>
            <a:endParaRPr lang="en-US" sz="2400" b="1" dirty="0">
              <a:solidFill>
                <a:srgbClr val="FF0000"/>
              </a:solidFill>
            </a:endParaRPr>
          </a:p>
        </p:txBody>
      </p:sp>
      <p:sp>
        <p:nvSpPr>
          <p:cNvPr id="13" name="TextBox 12"/>
          <p:cNvSpPr txBox="1"/>
          <p:nvPr/>
        </p:nvSpPr>
        <p:spPr>
          <a:xfrm>
            <a:off x="1288648" y="586967"/>
            <a:ext cx="340658" cy="461665"/>
          </a:xfrm>
          <a:prstGeom prst="rect">
            <a:avLst/>
          </a:prstGeom>
          <a:noFill/>
        </p:spPr>
        <p:txBody>
          <a:bodyPr wrap="none" rtlCol="0">
            <a:spAutoFit/>
          </a:bodyPr>
          <a:lstStyle/>
          <a:p>
            <a:r>
              <a:rPr lang="en-US" sz="2400" b="1" dirty="0" smtClean="0">
                <a:solidFill>
                  <a:srgbClr val="FF0000"/>
                </a:solidFill>
              </a:rPr>
              <a:t>2</a:t>
            </a:r>
            <a:endParaRPr lang="en-US" sz="2400" b="1" dirty="0">
              <a:solidFill>
                <a:srgbClr val="FF0000"/>
              </a:solidFill>
            </a:endParaRPr>
          </a:p>
        </p:txBody>
      </p:sp>
      <p:sp>
        <p:nvSpPr>
          <p:cNvPr id="14" name="TextBox 13"/>
          <p:cNvSpPr txBox="1"/>
          <p:nvPr/>
        </p:nvSpPr>
        <p:spPr>
          <a:xfrm>
            <a:off x="2148658" y="1325124"/>
            <a:ext cx="340658" cy="461665"/>
          </a:xfrm>
          <a:prstGeom prst="rect">
            <a:avLst/>
          </a:prstGeom>
          <a:noFill/>
        </p:spPr>
        <p:txBody>
          <a:bodyPr wrap="none" rtlCol="0">
            <a:spAutoFit/>
          </a:bodyPr>
          <a:lstStyle/>
          <a:p>
            <a:r>
              <a:rPr lang="en-US" sz="2400" b="1" dirty="0" smtClean="0">
                <a:solidFill>
                  <a:srgbClr val="FF0000"/>
                </a:solidFill>
              </a:rPr>
              <a:t>3</a:t>
            </a:r>
            <a:endParaRPr lang="en-US" sz="2400" b="1" dirty="0">
              <a:solidFill>
                <a:srgbClr val="FF0000"/>
              </a:solidFill>
            </a:endParaRPr>
          </a:p>
        </p:txBody>
      </p:sp>
    </p:spTree>
    <p:extLst>
      <p:ext uri="{BB962C8B-B14F-4D97-AF65-F5344CB8AC3E}">
        <p14:creationId xmlns:p14="http://schemas.microsoft.com/office/powerpoint/2010/main" val="377264073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fontScale="90000"/>
          </a:bodyPr>
          <a:lstStyle/>
          <a:p>
            <a:r>
              <a:rPr lang="en-US" sz="4000" dirty="0" smtClean="0"/>
              <a:t>Soft Network Failures</a:t>
            </a:r>
          </a:p>
        </p:txBody>
      </p:sp>
      <p:sp>
        <p:nvSpPr>
          <p:cNvPr id="35843" name="Content Placeholder 2"/>
          <p:cNvSpPr>
            <a:spLocks noGrp="1"/>
          </p:cNvSpPr>
          <p:nvPr>
            <p:ph idx="1"/>
          </p:nvPr>
        </p:nvSpPr>
        <p:spPr>
          <a:xfrm>
            <a:off x="457200" y="958940"/>
            <a:ext cx="5908612" cy="3635685"/>
          </a:xfrm>
        </p:spPr>
        <p:txBody>
          <a:bodyPr>
            <a:normAutofit fontScale="55000" lnSpcReduction="20000"/>
          </a:bodyPr>
          <a:lstStyle/>
          <a:p>
            <a:r>
              <a:rPr lang="en-US" dirty="0" smtClean="0"/>
              <a:t>Soft failures are where basic connectivity functions, but high performance is not possible.</a:t>
            </a:r>
          </a:p>
          <a:p>
            <a:r>
              <a:rPr lang="en-US" dirty="0" smtClean="0"/>
              <a:t>TCP was intentionally designed to hide all transmission errors from the user:</a:t>
            </a:r>
          </a:p>
          <a:p>
            <a:pPr lvl="1"/>
            <a:r>
              <a:rPr lang="en-US" dirty="0" smtClean="0"/>
              <a:t>“As long as the TCPs continue to function properly and the internet system does not become completely partitioned, no transmission errors will affect the users.” (From IEN 129, RFC 716)</a:t>
            </a:r>
          </a:p>
          <a:p>
            <a:r>
              <a:rPr lang="en-US" dirty="0" smtClean="0"/>
              <a:t>Some soft failures only affect high bandwidth long RTT flows.</a:t>
            </a:r>
          </a:p>
          <a:p>
            <a:r>
              <a:rPr lang="en-US" dirty="0" smtClean="0"/>
              <a:t>Hard failures are easy to detect &amp; fix </a:t>
            </a:r>
          </a:p>
          <a:p>
            <a:pPr lvl="1"/>
            <a:r>
              <a:rPr lang="en-US" dirty="0" smtClean="0"/>
              <a:t>soft failures can lie hidden for years!</a:t>
            </a:r>
          </a:p>
          <a:p>
            <a:r>
              <a:rPr lang="en-US" dirty="0" smtClean="0"/>
              <a:t>One network problem can often mask others</a:t>
            </a:r>
          </a:p>
          <a:p>
            <a:r>
              <a:rPr lang="en-US" dirty="0" smtClean="0"/>
              <a:t>Hardware counters can lie!</a:t>
            </a:r>
          </a:p>
          <a:p>
            <a:endParaRPr lang="en-US" dirty="0" smtClean="0"/>
          </a:p>
        </p:txBody>
      </p:sp>
      <p:pic>
        <p:nvPicPr>
          <p:cNvPr id="2" name="Picture 1" descr="router-shaming.jpe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65812" y="1136650"/>
            <a:ext cx="2692400" cy="2692400"/>
          </a:xfrm>
          <a:prstGeom prst="rect">
            <a:avLst/>
          </a:prstGeom>
        </p:spPr>
      </p:pic>
      <p:sp>
        <p:nvSpPr>
          <p:cNvPr id="3" name="Date Placeholder 2"/>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7</a:t>
            </a:fld>
            <a:endParaRPr lang="en-US"/>
          </a:p>
        </p:txBody>
      </p:sp>
    </p:spTree>
    <p:extLst>
      <p:ext uri="{BB962C8B-B14F-4D97-AF65-F5344CB8AC3E}">
        <p14:creationId xmlns:p14="http://schemas.microsoft.com/office/powerpoint/2010/main" val="3287922468"/>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rcRect t="6026" b="6026"/>
          <a:stretch>
            <a:fillRect/>
          </a:stretch>
        </p:blipFill>
        <p:spPr>
          <a:xfrm>
            <a:off x="269418" y="375211"/>
            <a:ext cx="8827915" cy="4219412"/>
          </a:xfrm>
        </p:spPr>
      </p:pic>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70</a:t>
            </a:fld>
            <a:endParaRPr lang="en-US" dirty="0"/>
          </a:p>
        </p:txBody>
      </p:sp>
      <p:sp>
        <p:nvSpPr>
          <p:cNvPr id="9" name="Oval 8"/>
          <p:cNvSpPr/>
          <p:nvPr/>
        </p:nvSpPr>
        <p:spPr>
          <a:xfrm>
            <a:off x="1847402" y="837008"/>
            <a:ext cx="641914" cy="25976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4862261" y="375210"/>
            <a:ext cx="4567188" cy="76966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458977" y="538862"/>
            <a:ext cx="340658" cy="461665"/>
          </a:xfrm>
          <a:prstGeom prst="rect">
            <a:avLst/>
          </a:prstGeom>
          <a:noFill/>
        </p:spPr>
        <p:txBody>
          <a:bodyPr wrap="none" rtlCol="0">
            <a:spAutoFit/>
          </a:bodyPr>
          <a:lstStyle/>
          <a:p>
            <a:r>
              <a:rPr lang="en-US" sz="2400" b="1" dirty="0" smtClean="0">
                <a:solidFill>
                  <a:srgbClr val="FF0000"/>
                </a:solidFill>
              </a:rPr>
              <a:t>1</a:t>
            </a:r>
            <a:endParaRPr lang="en-US" sz="2400" b="1" dirty="0">
              <a:solidFill>
                <a:srgbClr val="FF0000"/>
              </a:solidFill>
            </a:endParaRPr>
          </a:p>
        </p:txBody>
      </p:sp>
      <p:sp>
        <p:nvSpPr>
          <p:cNvPr id="14" name="TextBox 13"/>
          <p:cNvSpPr txBox="1"/>
          <p:nvPr/>
        </p:nvSpPr>
        <p:spPr>
          <a:xfrm>
            <a:off x="4509228" y="586967"/>
            <a:ext cx="340658" cy="461665"/>
          </a:xfrm>
          <a:prstGeom prst="rect">
            <a:avLst/>
          </a:prstGeom>
          <a:noFill/>
        </p:spPr>
        <p:txBody>
          <a:bodyPr wrap="none" rtlCol="0">
            <a:spAutoFit/>
          </a:bodyPr>
          <a:lstStyle/>
          <a:p>
            <a:r>
              <a:rPr lang="en-US" sz="2400" b="1" dirty="0" smtClean="0">
                <a:solidFill>
                  <a:srgbClr val="FF0000"/>
                </a:solidFill>
              </a:rPr>
              <a:t>2</a:t>
            </a:r>
            <a:endParaRPr lang="en-US" sz="2400" b="1" dirty="0">
              <a:solidFill>
                <a:srgbClr val="FF0000"/>
              </a:solidFill>
            </a:endParaRPr>
          </a:p>
        </p:txBody>
      </p:sp>
      <p:sp>
        <p:nvSpPr>
          <p:cNvPr id="15" name="Oval 14"/>
          <p:cNvSpPr/>
          <p:nvPr/>
        </p:nvSpPr>
        <p:spPr>
          <a:xfrm>
            <a:off x="1847402" y="639779"/>
            <a:ext cx="641914" cy="259761"/>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457429" y="768614"/>
            <a:ext cx="340658" cy="461665"/>
          </a:xfrm>
          <a:prstGeom prst="rect">
            <a:avLst/>
          </a:prstGeom>
          <a:noFill/>
        </p:spPr>
        <p:txBody>
          <a:bodyPr wrap="none" rtlCol="0">
            <a:spAutoFit/>
          </a:bodyPr>
          <a:lstStyle/>
          <a:p>
            <a:r>
              <a:rPr lang="en-US" sz="2400" b="1" dirty="0" smtClean="0">
                <a:solidFill>
                  <a:srgbClr val="FF0000"/>
                </a:solidFill>
              </a:rPr>
              <a:t>3</a:t>
            </a:r>
            <a:endParaRPr lang="en-US" sz="2400" b="1" dirty="0">
              <a:solidFill>
                <a:srgbClr val="FF0000"/>
              </a:solidFill>
            </a:endParaRPr>
          </a:p>
        </p:txBody>
      </p:sp>
    </p:spTree>
    <p:extLst>
      <p:ext uri="{BB962C8B-B14F-4D97-AF65-F5344CB8AC3E}">
        <p14:creationId xmlns:p14="http://schemas.microsoft.com/office/powerpoint/2010/main" val="1323042610"/>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way delay (</a:t>
            </a:r>
            <a:r>
              <a:rPr lang="en-US" dirty="0" err="1" smtClean="0"/>
              <a:t>owamp</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Between VM in the </a:t>
            </a:r>
            <a:r>
              <a:rPr lang="en-US" dirty="0" err="1" smtClean="0"/>
              <a:t>testbed</a:t>
            </a:r>
            <a:endParaRPr lang="en-US" dirty="0" smtClean="0"/>
          </a:p>
          <a:p>
            <a:pPr lvl="1"/>
            <a:r>
              <a:rPr lang="en-US" dirty="0" smtClean="0"/>
              <a:t>Unreliable measurements because of the </a:t>
            </a:r>
            <a:r>
              <a:rPr lang="en-US" dirty="0" err="1" smtClean="0"/>
              <a:t>virtualised</a:t>
            </a:r>
            <a:r>
              <a:rPr lang="en-US" dirty="0" smtClean="0"/>
              <a:t> environment</a:t>
            </a:r>
          </a:p>
          <a:p>
            <a:r>
              <a:rPr lang="en-US" dirty="0" smtClean="0"/>
              <a:t>To the outside </a:t>
            </a:r>
            <a:r>
              <a:rPr lang="en-US" dirty="0" err="1" smtClean="0"/>
              <a:t>Internetx</a:t>
            </a:r>
            <a:r>
              <a:rPr lang="en-US" dirty="0" smtClean="0"/>
              <a:t>@</a:t>
            </a:r>
          </a:p>
          <a:p>
            <a:r>
              <a:rPr lang="en-US" dirty="0" smtClean="0"/>
              <a:t>Between global MP</a:t>
            </a:r>
          </a:p>
          <a:p>
            <a:pPr lvl="1"/>
            <a:r>
              <a:rPr lang="en-US" dirty="0" smtClean="0"/>
              <a:t>Need reliable time source</a:t>
            </a:r>
          </a:p>
          <a:p>
            <a:pPr lvl="1"/>
            <a:r>
              <a:rPr lang="en-US" dirty="0" smtClean="0"/>
              <a:t>Use different MP for bandwidth and one way delay measurements</a:t>
            </a:r>
          </a:p>
          <a:p>
            <a:pPr lvl="1"/>
            <a:endParaRPr lang="en-US" dirty="0" smtClean="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71</a:t>
            </a:fld>
            <a:endParaRPr lang="en-US" dirty="0"/>
          </a:p>
        </p:txBody>
      </p:sp>
    </p:spTree>
    <p:extLst>
      <p:ext uri="{BB962C8B-B14F-4D97-AF65-F5344CB8AC3E}">
        <p14:creationId xmlns:p14="http://schemas.microsoft.com/office/powerpoint/2010/main" val="128670920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Measurement Archives</a:t>
            </a:r>
            <a:endParaRPr lang="en-US" dirty="0"/>
          </a:p>
        </p:txBody>
      </p:sp>
      <p:sp>
        <p:nvSpPr>
          <p:cNvPr id="3" name="Content Placeholder 2"/>
          <p:cNvSpPr>
            <a:spLocks noGrp="1"/>
          </p:cNvSpPr>
          <p:nvPr>
            <p:ph idx="1"/>
          </p:nvPr>
        </p:nvSpPr>
        <p:spPr/>
        <p:txBody>
          <a:bodyPr/>
          <a:lstStyle/>
          <a:p>
            <a:r>
              <a:rPr lang="en-US" dirty="0" smtClean="0"/>
              <a:t>GEANT RRD MA</a:t>
            </a:r>
            <a:r>
              <a:rPr lang="en-US" dirty="0"/>
              <a:t> (development discontinued)</a:t>
            </a:r>
            <a:endParaRPr lang="en-US" dirty="0" smtClean="0"/>
          </a:p>
          <a:p>
            <a:r>
              <a:rPr lang="en-US" dirty="0" err="1" smtClean="0"/>
              <a:t>perfSONAR</a:t>
            </a:r>
            <a:r>
              <a:rPr lang="en-US" dirty="0" smtClean="0"/>
              <a:t> toolkit deployments (</a:t>
            </a:r>
            <a:r>
              <a:rPr lang="en-US" dirty="0" err="1" smtClean="0"/>
              <a:t>esmond</a:t>
            </a:r>
            <a:r>
              <a:rPr lang="en-US" dirty="0" smtClean="0"/>
              <a:t>)</a:t>
            </a:r>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72</a:t>
            </a:fld>
            <a:endParaRPr lang="en-US" dirty="0"/>
          </a:p>
        </p:txBody>
      </p:sp>
    </p:spTree>
    <p:extLst>
      <p:ext uri="{BB962C8B-B14F-4D97-AF65-F5344CB8AC3E}">
        <p14:creationId xmlns:p14="http://schemas.microsoft.com/office/powerpoint/2010/main" val="3008968064"/>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resources</a:t>
            </a:r>
            <a:endParaRPr lang="en-US" dirty="0"/>
          </a:p>
        </p:txBody>
      </p:sp>
      <p:sp>
        <p:nvSpPr>
          <p:cNvPr id="3" name="Content Placeholder 2"/>
          <p:cNvSpPr>
            <a:spLocks noGrp="1"/>
          </p:cNvSpPr>
          <p:nvPr>
            <p:ph idx="1"/>
          </p:nvPr>
        </p:nvSpPr>
        <p:spPr/>
        <p:txBody>
          <a:bodyPr>
            <a:normAutofit lnSpcReduction="10000"/>
          </a:bodyPr>
          <a:lstStyle/>
          <a:p>
            <a:r>
              <a:rPr lang="en-US" dirty="0" smtClean="0"/>
              <a:t>Install your own </a:t>
            </a:r>
            <a:r>
              <a:rPr lang="en-US" dirty="0" err="1" smtClean="0"/>
              <a:t>psUI</a:t>
            </a:r>
            <a:r>
              <a:rPr lang="en-US" dirty="0" smtClean="0"/>
              <a:t> for your NOC</a:t>
            </a:r>
          </a:p>
          <a:p>
            <a:pPr lvl="1"/>
            <a:r>
              <a:rPr lang="en-US" dirty="0" smtClean="0"/>
              <a:t>Installation </a:t>
            </a:r>
            <a:r>
              <a:rPr lang="en-US" dirty="0"/>
              <a:t>instructions: </a:t>
            </a:r>
            <a:r>
              <a:rPr lang="en-US" dirty="0">
                <a:hlinkClick r:id="rId2"/>
              </a:rPr>
              <a:t>http://docs.perfsonar.net/</a:t>
            </a:r>
            <a:r>
              <a:rPr lang="en-US" dirty="0" smtClean="0">
                <a:hlinkClick r:id="rId2"/>
              </a:rPr>
              <a:t>install_psui</a:t>
            </a:r>
            <a:r>
              <a:rPr lang="en-US" dirty="0" smtClean="0"/>
              <a:t> </a:t>
            </a:r>
          </a:p>
          <a:p>
            <a:pPr lvl="1"/>
            <a:r>
              <a:rPr lang="en-US" dirty="0"/>
              <a:t>Usage instructions: </a:t>
            </a:r>
            <a:r>
              <a:rPr lang="en-US" dirty="0">
                <a:hlinkClick r:id="rId3"/>
              </a:rPr>
              <a:t>http://docs.perfsonar.net/</a:t>
            </a:r>
            <a:r>
              <a:rPr lang="en-US" dirty="0" smtClean="0">
                <a:hlinkClick r:id="rId3"/>
              </a:rPr>
              <a:t>using_psui</a:t>
            </a:r>
            <a:r>
              <a:rPr lang="en-US" dirty="0" smtClean="0"/>
              <a:t> </a:t>
            </a:r>
          </a:p>
          <a:p>
            <a:r>
              <a:rPr lang="en-US" dirty="0"/>
              <a:t>Public demo </a:t>
            </a:r>
            <a:r>
              <a:rPr lang="en-US" dirty="0" err="1"/>
              <a:t>psUI</a:t>
            </a:r>
            <a:r>
              <a:rPr lang="en-US" dirty="0"/>
              <a:t> instance: </a:t>
            </a:r>
            <a:r>
              <a:rPr lang="en-US" dirty="0">
                <a:hlinkClick r:id="rId4"/>
              </a:rPr>
              <a:t>http://psui.geant.net</a:t>
            </a:r>
            <a:r>
              <a:rPr lang="en-US" dirty="0"/>
              <a:t> </a:t>
            </a:r>
          </a:p>
          <a:p>
            <a:endParaRPr lang="en-US" dirty="0"/>
          </a:p>
        </p:txBody>
      </p:sp>
      <p:sp>
        <p:nvSpPr>
          <p:cNvPr id="4" name="Date Placeholder 3"/>
          <p:cNvSpPr>
            <a:spLocks noGrp="1"/>
          </p:cNvSpPr>
          <p:nvPr>
            <p:ph type="dt" sz="half" idx="10"/>
          </p:nvPr>
        </p:nvSpPr>
        <p:spPr/>
        <p:txBody>
          <a:bodyPr/>
          <a:lstStyle/>
          <a:p>
            <a:fld id="{B56F1344-68C9-A64B-BA6F-34AA95D5BD6D}" type="datetime4">
              <a:rPr lang="en-US" smtClean="0"/>
              <a:t>June 17, 2015</a:t>
            </a:fld>
            <a:endParaRPr lang="en-US" dirty="0"/>
          </a:p>
        </p:txBody>
      </p:sp>
      <p:sp>
        <p:nvSpPr>
          <p:cNvPr id="6" name="Slide Number Placeholder 5"/>
          <p:cNvSpPr>
            <a:spLocks noGrp="1"/>
          </p:cNvSpPr>
          <p:nvPr>
            <p:ph type="sldNum" sz="quarter" idx="12"/>
          </p:nvPr>
        </p:nvSpPr>
        <p:spPr/>
        <p:txBody>
          <a:bodyPr/>
          <a:lstStyle/>
          <a:p>
            <a:fld id="{318151B9-CF22-1341-A1FA-AF855BA4AD15}" type="slidenum">
              <a:rPr lang="en-US" smtClean="0"/>
              <a:t>73</a:t>
            </a:fld>
            <a:endParaRPr lang="en-US" dirty="0"/>
          </a:p>
        </p:txBody>
      </p:sp>
    </p:spTree>
    <p:extLst>
      <p:ext uri="{BB962C8B-B14F-4D97-AF65-F5344CB8AC3E}">
        <p14:creationId xmlns:p14="http://schemas.microsoft.com/office/powerpoint/2010/main" val="2872511490"/>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Part 5: Use Cases &amp; Success Stories</a:t>
            </a:r>
            <a:endParaRPr lang="en-US" dirty="0"/>
          </a:p>
        </p:txBody>
      </p:sp>
      <p:sp>
        <p:nvSpPr>
          <p:cNvPr id="7" name="Subtitle 2"/>
          <p:cNvSpPr txBox="1">
            <a:spLocks/>
          </p:cNvSpPr>
          <p:nvPr/>
        </p:nvSpPr>
        <p:spPr>
          <a:xfrm>
            <a:off x="1964267" y="2981117"/>
            <a:ext cx="7086600" cy="1314450"/>
          </a:xfrm>
          <a:prstGeom prst="rect">
            <a:avLst/>
          </a:prstGeom>
        </p:spPr>
        <p:txBody>
          <a:bodyPr vert="horz" lIns="91440" tIns="45720" rIns="91440" bIns="45720" rtlCol="0">
            <a:normAutofit fontScale="6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endParaRPr lang="en-US" b="1" i="1" dirty="0"/>
          </a:p>
          <a:p>
            <a:pPr algn="r"/>
            <a:endParaRPr lang="en-US" b="1" i="1" dirty="0"/>
          </a:p>
          <a:p>
            <a:pPr algn="r"/>
            <a:r>
              <a:rPr lang="en-US" dirty="0"/>
              <a:t>Brian Tierney, ESnet, </a:t>
            </a:r>
            <a:r>
              <a:rPr lang="en-US" dirty="0" err="1"/>
              <a:t>bltierney@es.net</a:t>
            </a:r>
            <a:endParaRPr lang="en-US" dirty="0"/>
          </a:p>
          <a:p>
            <a:pPr algn="r"/>
            <a:r>
              <a:rPr lang="en-US" dirty="0"/>
              <a:t>June </a:t>
            </a:r>
            <a:r>
              <a:rPr lang="en-US" dirty="0" smtClean="0"/>
              <a:t>18, </a:t>
            </a:r>
            <a:r>
              <a:rPr lang="en-US" dirty="0"/>
              <a:t>2015</a:t>
            </a:r>
          </a:p>
          <a:p>
            <a:pPr algn="r"/>
            <a:endParaRPr lang="en-US" dirty="0"/>
          </a:p>
        </p:txBody>
      </p:sp>
      <p:sp>
        <p:nvSpPr>
          <p:cNvPr id="6" name="TextBox 5"/>
          <p:cNvSpPr txBox="1"/>
          <p:nvPr/>
        </p:nvSpPr>
        <p:spPr>
          <a:xfrm>
            <a:off x="1447800" y="4461348"/>
            <a:ext cx="6591300" cy="400110"/>
          </a:xfrm>
          <a:prstGeom prst="rect">
            <a:avLst/>
          </a:prstGeom>
          <a:noFill/>
        </p:spPr>
        <p:txBody>
          <a:bodyPr wrap="square" rtlCol="0">
            <a:spAutoFit/>
          </a:bodyPr>
          <a:lstStyle/>
          <a:p>
            <a:pPr algn="ctr"/>
            <a:r>
              <a:rPr lang="en-US" sz="1000" dirty="0"/>
              <a:t>This document is a result of work by the </a:t>
            </a:r>
            <a:r>
              <a:rPr lang="en-US" sz="1000" dirty="0" err="1"/>
              <a:t>perfSONAR</a:t>
            </a:r>
            <a:r>
              <a:rPr lang="en-US" sz="1000" dirty="0"/>
              <a:t> Project (</a:t>
            </a:r>
            <a:r>
              <a:rPr lang="en-US" sz="1000" dirty="0">
                <a:hlinkClick r:id="rId2"/>
              </a:rPr>
              <a:t>http://</a:t>
            </a:r>
            <a:r>
              <a:rPr lang="en-US" sz="1000" dirty="0" smtClean="0">
                <a:hlinkClick r:id="rId2"/>
              </a:rPr>
              <a:t>www.perfsonar.net</a:t>
            </a:r>
            <a:r>
              <a:rPr lang="en-US" sz="1000" dirty="0" smtClean="0"/>
              <a:t>) </a:t>
            </a:r>
            <a:r>
              <a:rPr lang="en-US" sz="1000" dirty="0"/>
              <a:t>and is licensed under CC BY-SA 4.0 (</a:t>
            </a:r>
            <a:r>
              <a:rPr lang="en-US" sz="1000" dirty="0">
                <a:hlinkClick r:id="rId3"/>
              </a:rPr>
              <a:t>https://creativecommons.org/licenses/by-sa/4.0</a:t>
            </a:r>
            <a:r>
              <a:rPr lang="en-US" sz="1000" dirty="0" smtClean="0">
                <a:hlinkClick r:id="rId3"/>
              </a:rPr>
              <a:t>/</a:t>
            </a:r>
            <a:r>
              <a:rPr lang="en-US" sz="1000" dirty="0" smtClean="0"/>
              <a:t>)</a:t>
            </a:r>
            <a:r>
              <a:rPr lang="en-US" sz="1000" dirty="0"/>
              <a:t>. </a:t>
            </a:r>
          </a:p>
        </p:txBody>
      </p:sp>
    </p:spTree>
    <p:extLst>
      <p:ext uri="{BB962C8B-B14F-4D97-AF65-F5344CB8AC3E}">
        <p14:creationId xmlns:p14="http://schemas.microsoft.com/office/powerpoint/2010/main" val="2806554130"/>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Success Stories - Host Tuning</a:t>
            </a:r>
            <a:endParaRPr lang="en-US" dirty="0"/>
          </a:p>
        </p:txBody>
      </p:sp>
      <p:sp>
        <p:nvSpPr>
          <p:cNvPr id="3" name="Content Placeholder 2"/>
          <p:cNvSpPr>
            <a:spLocks noGrp="1"/>
          </p:cNvSpPr>
          <p:nvPr>
            <p:ph idx="1"/>
          </p:nvPr>
        </p:nvSpPr>
        <p:spPr>
          <a:xfrm>
            <a:off x="457200" y="1063228"/>
            <a:ext cx="8229600" cy="3699272"/>
          </a:xfrm>
        </p:spPr>
        <p:txBody>
          <a:bodyPr>
            <a:normAutofit/>
          </a:bodyPr>
          <a:lstStyle/>
          <a:p>
            <a:pPr>
              <a:buFont typeface="Arial"/>
              <a:buChar char="•"/>
            </a:pPr>
            <a:r>
              <a:rPr lang="en-US" sz="1800" dirty="0" smtClean="0"/>
              <a:t>long path (~70ms), single stream TCP, 10G cards, tuned hosts</a:t>
            </a:r>
          </a:p>
          <a:p>
            <a:pPr>
              <a:buFont typeface="Arial"/>
              <a:buChar char="•"/>
            </a:pPr>
            <a:r>
              <a:rPr lang="en-US" sz="1800" dirty="0" smtClean="0"/>
              <a:t>Why the nearly 2x uptick?  Adjusted </a:t>
            </a:r>
            <a:r>
              <a:rPr lang="en-US" sz="1800" b="1" dirty="0">
                <a:latin typeface="Courier"/>
                <a:cs typeface="Courier"/>
              </a:rPr>
              <a:t>net.ipv4.</a:t>
            </a:r>
            <a:r>
              <a:rPr lang="en-US" sz="1800" b="1" dirty="0" smtClean="0">
                <a:latin typeface="Courier"/>
                <a:cs typeface="Courier"/>
              </a:rPr>
              <a:t>tcp_rmem/</a:t>
            </a:r>
            <a:r>
              <a:rPr lang="en-US" sz="1800" b="1" dirty="0" err="1" smtClean="0">
                <a:latin typeface="Courier"/>
                <a:cs typeface="Courier"/>
              </a:rPr>
              <a:t>wmem</a:t>
            </a:r>
            <a:r>
              <a:rPr lang="en-US" sz="1800" dirty="0" smtClean="0"/>
              <a:t> maximums (used in auto tuning) to 64M instead of 16M.</a:t>
            </a:r>
          </a:p>
        </p:txBody>
      </p:sp>
      <p:pic>
        <p:nvPicPr>
          <p:cNvPr id="4" name="Picture 3" descr="20140408-BWCTL-Window.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8451" y="1999599"/>
            <a:ext cx="9622441" cy="2761223"/>
          </a:xfrm>
          <a:prstGeom prst="rect">
            <a:avLst/>
          </a:prstGeom>
        </p:spPr>
      </p:pic>
      <p:sp>
        <p:nvSpPr>
          <p:cNvPr id="5" name="Date Placeholder 4"/>
          <p:cNvSpPr>
            <a:spLocks noGrp="1"/>
          </p:cNvSpPr>
          <p:nvPr>
            <p:ph type="dt" sz="half" idx="10"/>
          </p:nvPr>
        </p:nvSpPr>
        <p:spPr/>
        <p:txBody>
          <a:bodyPr/>
          <a:lstStyle/>
          <a:p>
            <a:r>
              <a:rPr lang="en-US" smtClean="0"/>
              <a:t>6/2/15</a:t>
            </a:r>
            <a:endParaRPr lang="en-US"/>
          </a:p>
        </p:txBody>
      </p:sp>
      <p:sp>
        <p:nvSpPr>
          <p:cNvPr id="8" name="Slide Number Placeholder 7"/>
          <p:cNvSpPr>
            <a:spLocks noGrp="1"/>
          </p:cNvSpPr>
          <p:nvPr>
            <p:ph type="sldNum" sz="quarter" idx="12"/>
          </p:nvPr>
        </p:nvSpPr>
        <p:spPr/>
        <p:txBody>
          <a:bodyPr/>
          <a:lstStyle/>
          <a:p>
            <a:fld id="{318151B9-CF22-1341-A1FA-AF855BA4AD15}" type="slidenum">
              <a:rPr lang="en-US" smtClean="0"/>
              <a:t>75</a:t>
            </a:fld>
            <a:endParaRPr lang="en-US"/>
          </a:p>
        </p:txBody>
      </p:sp>
    </p:spTree>
    <p:extLst>
      <p:ext uri="{BB962C8B-B14F-4D97-AF65-F5344CB8AC3E}">
        <p14:creationId xmlns:p14="http://schemas.microsoft.com/office/powerpoint/2010/main" val="3666701134"/>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3229"/>
            <a:ext cx="8229600" cy="3704034"/>
          </a:xfrm>
        </p:spPr>
        <p:txBody>
          <a:bodyPr>
            <a:normAutofit/>
          </a:bodyPr>
          <a:lstStyle/>
          <a:p>
            <a:r>
              <a:rPr lang="en-US" sz="2000" dirty="0"/>
              <a:t>perfSONAR can't fix fiber cuts, but you can see the loss event and the latency change due to traffic re-routing</a:t>
            </a:r>
          </a:p>
        </p:txBody>
      </p:sp>
      <p:sp>
        <p:nvSpPr>
          <p:cNvPr id="7" name="Title 1"/>
          <p:cNvSpPr>
            <a:spLocks noGrp="1"/>
          </p:cNvSpPr>
          <p:nvPr>
            <p:ph type="title"/>
          </p:nvPr>
        </p:nvSpPr>
        <p:spPr>
          <a:xfrm>
            <a:off x="0" y="205979"/>
            <a:ext cx="9144000" cy="857250"/>
          </a:xfrm>
        </p:spPr>
        <p:txBody>
          <a:bodyPr>
            <a:normAutofit/>
          </a:bodyPr>
          <a:lstStyle/>
          <a:p>
            <a:r>
              <a:rPr lang="en-US" sz="4000" dirty="0"/>
              <a:t>Success Stories - </a:t>
            </a:r>
            <a:r>
              <a:rPr lang="en-US" sz="4000" dirty="0" smtClean="0"/>
              <a:t>Fiber Cut</a:t>
            </a:r>
            <a:endParaRPr lang="en-US" sz="4000" dirty="0"/>
          </a:p>
        </p:txBody>
      </p:sp>
      <p:pic>
        <p:nvPicPr>
          <p:cNvPr id="5" name="Picture 4" descr="FiberCut copy.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7746" y="1825173"/>
            <a:ext cx="7809057" cy="3023692"/>
          </a:xfrm>
          <a:prstGeom prst="rect">
            <a:avLst/>
          </a:prstGeom>
        </p:spPr>
      </p:pic>
      <p:sp>
        <p:nvSpPr>
          <p:cNvPr id="2" name="Date Placeholder 1"/>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76</a:t>
            </a:fld>
            <a:endParaRPr lang="en-US"/>
          </a:p>
        </p:txBody>
      </p:sp>
    </p:spTree>
    <p:extLst>
      <p:ext uri="{BB962C8B-B14F-4D97-AF65-F5344CB8AC3E}">
        <p14:creationId xmlns:p14="http://schemas.microsoft.com/office/powerpoint/2010/main" val="767285945"/>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457212" y="205978"/>
            <a:ext cx="6681927" cy="627528"/>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Success Stories - Monitoring </a:t>
            </a:r>
            <a:r>
              <a:rPr lang="en-US" dirty="0" smtClean="0"/>
              <a:t>TA Links</a:t>
            </a:r>
          </a:p>
        </p:txBody>
      </p:sp>
      <p:pic>
        <p:nvPicPr>
          <p:cNvPr id="2" name="Picture 1" descr="Screen Shot 2014-10-15 at 2.23.52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170" y="714697"/>
            <a:ext cx="9183549" cy="4324262"/>
          </a:xfrm>
          <a:prstGeom prst="rect">
            <a:avLst/>
          </a:prstGeom>
        </p:spPr>
      </p:pic>
      <p:sp>
        <p:nvSpPr>
          <p:cNvPr id="3" name="Date Placeholder 2"/>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77</a:t>
            </a:fld>
            <a:endParaRPr lang="en-US"/>
          </a:p>
        </p:txBody>
      </p:sp>
    </p:spTree>
    <p:extLst>
      <p:ext uri="{BB962C8B-B14F-4D97-AF65-F5344CB8AC3E}">
        <p14:creationId xmlns:p14="http://schemas.microsoft.com/office/powerpoint/2010/main" val="4231953960"/>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5"/>
          <p:cNvSpPr txBox="1">
            <a:spLocks/>
          </p:cNvSpPr>
          <p:nvPr/>
        </p:nvSpPr>
        <p:spPr>
          <a:xfrm>
            <a:off x="457202" y="205978"/>
            <a:ext cx="6653063" cy="627528"/>
          </a:xfrm>
          <a:prstGeom prst="rect">
            <a:avLst/>
          </a:prstGeom>
        </p:spPr>
        <p:txBody>
          <a:bodyPr vert="horz" lIns="91440" tIns="45720" rIns="91440" bIns="4572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t>Success Stories - MTU </a:t>
            </a:r>
            <a:r>
              <a:rPr lang="en-US" dirty="0" smtClean="0"/>
              <a:t>Changes</a:t>
            </a:r>
          </a:p>
        </p:txBody>
      </p:sp>
      <p:pic>
        <p:nvPicPr>
          <p:cNvPr id="3" name="Picture 2" descr="Screen Shot 2014-09-29 at 6.15.10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045" y="1279567"/>
            <a:ext cx="8990438" cy="3022879"/>
          </a:xfrm>
          <a:prstGeom prst="rect">
            <a:avLst/>
          </a:prstGeom>
        </p:spPr>
      </p:pic>
      <p:sp>
        <p:nvSpPr>
          <p:cNvPr id="2" name="Date Placeholder 1"/>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78</a:t>
            </a:fld>
            <a:endParaRPr lang="en-US"/>
          </a:p>
        </p:txBody>
      </p:sp>
    </p:spTree>
    <p:extLst>
      <p:ext uri="{BB962C8B-B14F-4D97-AF65-F5344CB8AC3E}">
        <p14:creationId xmlns:p14="http://schemas.microsoft.com/office/powerpoint/2010/main" val="2946119323"/>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3643"/>
            <a:ext cx="8229600" cy="441811"/>
          </a:xfrm>
        </p:spPr>
        <p:txBody>
          <a:bodyPr>
            <a:noAutofit/>
          </a:bodyPr>
          <a:lstStyle/>
          <a:p>
            <a:r>
              <a:rPr lang="en-US" sz="3600" dirty="0" smtClean="0"/>
              <a:t>Another Failing Line Card Example</a:t>
            </a:r>
            <a:endParaRPr lang="en-US" sz="3600" dirty="0"/>
          </a:p>
        </p:txBody>
      </p:sp>
      <p:pic>
        <p:nvPicPr>
          <p:cNvPr id="8" name="Picture 7" descr="gmu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62189"/>
            <a:ext cx="9144000" cy="4476007"/>
          </a:xfrm>
          <a:prstGeom prst="rect">
            <a:avLst/>
          </a:prstGeom>
        </p:spPr>
      </p:pic>
      <p:sp>
        <p:nvSpPr>
          <p:cNvPr id="2" name="Date Placeholder 1"/>
          <p:cNvSpPr>
            <a:spLocks noGrp="1"/>
          </p:cNvSpPr>
          <p:nvPr>
            <p:ph type="dt" sz="half" idx="10"/>
          </p:nvPr>
        </p:nvSpPr>
        <p:spPr/>
        <p:txBody>
          <a:bodyPr/>
          <a:lstStyle/>
          <a:p>
            <a:r>
              <a:rPr lang="en-US" smtClean="0"/>
              <a:t>6/2/15</a:t>
            </a:r>
            <a:endParaRPr lang="en-US"/>
          </a:p>
        </p:txBody>
      </p:sp>
      <p:sp>
        <p:nvSpPr>
          <p:cNvPr id="9" name="Slide Number Placeholder 8"/>
          <p:cNvSpPr>
            <a:spLocks noGrp="1"/>
          </p:cNvSpPr>
          <p:nvPr>
            <p:ph type="sldNum" sz="quarter" idx="12"/>
          </p:nvPr>
        </p:nvSpPr>
        <p:spPr/>
        <p:txBody>
          <a:bodyPr/>
          <a:lstStyle/>
          <a:p>
            <a:fld id="{318151B9-CF22-1341-A1FA-AF855BA4AD15}" type="slidenum">
              <a:rPr lang="en-US" smtClean="0"/>
              <a:t>79</a:t>
            </a:fld>
            <a:endParaRPr lang="en-US"/>
          </a:p>
        </p:txBody>
      </p:sp>
    </p:spTree>
    <p:extLst>
      <p:ext uri="{BB962C8B-B14F-4D97-AF65-F5344CB8AC3E}">
        <p14:creationId xmlns:p14="http://schemas.microsoft.com/office/powerpoint/2010/main" val="27726582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Hard vs. Soft Failures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“Hard failures” are the kind of problems every organization understands</a:t>
            </a:r>
          </a:p>
          <a:p>
            <a:pPr lvl="1"/>
            <a:r>
              <a:rPr lang="en-US" dirty="0" smtClean="0"/>
              <a:t>Fiber cut</a:t>
            </a:r>
          </a:p>
          <a:p>
            <a:pPr lvl="1"/>
            <a:r>
              <a:rPr lang="en-US" dirty="0" smtClean="0"/>
              <a:t>Power failure takes down routers</a:t>
            </a:r>
          </a:p>
          <a:p>
            <a:pPr lvl="1"/>
            <a:r>
              <a:rPr lang="en-US" dirty="0" smtClean="0"/>
              <a:t>Hardware ceases to function</a:t>
            </a:r>
          </a:p>
          <a:p>
            <a:r>
              <a:rPr lang="en-US" dirty="0" smtClean="0"/>
              <a:t>Classic monitoring systems are good at alerting hard failures</a:t>
            </a:r>
          </a:p>
          <a:p>
            <a:pPr lvl="1"/>
            <a:r>
              <a:rPr lang="en-US" dirty="0" smtClean="0"/>
              <a:t>i.e., NOC sees something turn red on their screen</a:t>
            </a:r>
          </a:p>
          <a:p>
            <a:pPr lvl="1"/>
            <a:r>
              <a:rPr lang="en-US" dirty="0" smtClean="0"/>
              <a:t>Engineers paged by monitoring systems</a:t>
            </a:r>
          </a:p>
          <a:p>
            <a:r>
              <a:rPr lang="en-US" dirty="0" smtClean="0"/>
              <a:t>“Soft failures” are different and often go undetected</a:t>
            </a:r>
          </a:p>
          <a:p>
            <a:pPr lvl="1"/>
            <a:r>
              <a:rPr lang="en-US" dirty="0" smtClean="0"/>
              <a:t>Basic connectivity (ping, traceroute, web pages, email) works</a:t>
            </a:r>
          </a:p>
          <a:p>
            <a:pPr lvl="1"/>
            <a:r>
              <a:rPr lang="en-US" dirty="0" smtClean="0"/>
              <a:t>Performance is just poor</a:t>
            </a:r>
          </a:p>
          <a:p>
            <a:r>
              <a:rPr lang="en-US" dirty="0" smtClean="0"/>
              <a:t>How much should we care about soft failures?</a:t>
            </a:r>
          </a:p>
        </p:txBody>
      </p:sp>
      <p:sp>
        <p:nvSpPr>
          <p:cNvPr id="4" name="Date Placeholder 3"/>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8</a:t>
            </a:fld>
            <a:endParaRPr lang="en-US"/>
          </a:p>
        </p:txBody>
      </p:sp>
    </p:spTree>
    <p:extLst>
      <p:ext uri="{BB962C8B-B14F-4D97-AF65-F5344CB8AC3E}">
        <p14:creationId xmlns:p14="http://schemas.microsoft.com/office/powerpoint/2010/main" val="2484532672"/>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sz="4000" dirty="0"/>
              <a:t>Success </a:t>
            </a:r>
            <a:r>
              <a:rPr lang="en-US" sz="4000" dirty="0" smtClean="0"/>
              <a:t>Stories Summary</a:t>
            </a:r>
            <a:endParaRPr lang="en-US" sz="4000" dirty="0"/>
          </a:p>
        </p:txBody>
      </p:sp>
      <p:sp>
        <p:nvSpPr>
          <p:cNvPr id="3" name="Content Placeholder 2"/>
          <p:cNvSpPr>
            <a:spLocks noGrp="1"/>
          </p:cNvSpPr>
          <p:nvPr>
            <p:ph idx="1"/>
          </p:nvPr>
        </p:nvSpPr>
        <p:spPr/>
        <p:txBody>
          <a:bodyPr>
            <a:normAutofit/>
          </a:bodyPr>
          <a:lstStyle/>
          <a:p>
            <a:r>
              <a:rPr lang="en-US" sz="2400" b="1" i="1" dirty="0" smtClean="0"/>
              <a:t>Key Message(s)</a:t>
            </a:r>
            <a:r>
              <a:rPr lang="en-US" sz="2400" dirty="0" smtClean="0"/>
              <a:t>: </a:t>
            </a:r>
          </a:p>
          <a:p>
            <a:pPr>
              <a:buFont typeface="Arial"/>
              <a:buChar char="•"/>
            </a:pPr>
            <a:r>
              <a:rPr lang="en-US" sz="2400" dirty="0" smtClean="0"/>
              <a:t>This type of active monitoring find problems in the network and on the end hosts.</a:t>
            </a:r>
          </a:p>
          <a:p>
            <a:pPr>
              <a:buFont typeface="Arial"/>
              <a:buChar char="•"/>
            </a:pPr>
            <a:r>
              <a:rPr lang="en-US" sz="2400" dirty="0" smtClean="0"/>
              <a:t>Ability to view long term trends in latency, loss, and throughput is very useful</a:t>
            </a:r>
          </a:p>
          <a:p>
            <a:pPr lvl="1">
              <a:buFont typeface="Arial"/>
              <a:buChar char="•"/>
            </a:pPr>
            <a:r>
              <a:rPr lang="en-US" sz="2000" dirty="0" smtClean="0"/>
              <a:t>Ability to show someone a plot, and say “what did you do on Day X? It broke something.”</a:t>
            </a:r>
          </a:p>
          <a:p>
            <a:pPr lvl="1">
              <a:buFont typeface="Arial"/>
              <a:buChar char="•"/>
            </a:pPr>
            <a:r>
              <a:rPr lang="en-US" sz="2000" dirty="0" smtClean="0"/>
              <a:t>Ability to show impact of an upgrade (or lack thereof).</a:t>
            </a:r>
          </a:p>
          <a:p>
            <a:pPr marL="0" indent="0">
              <a:buNone/>
            </a:pPr>
            <a:endParaRPr lang="en-US" sz="2400" dirty="0" smtClean="0"/>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80</a:t>
            </a:fld>
            <a:endParaRPr lang="en-US"/>
          </a:p>
        </p:txBody>
      </p:sp>
    </p:spTree>
    <p:extLst>
      <p:ext uri="{BB962C8B-B14F-4D97-AF65-F5344CB8AC3E}">
        <p14:creationId xmlns:p14="http://schemas.microsoft.com/office/powerpoint/2010/main" val="3697811023"/>
      </p:ext>
    </p:extLst>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endParaRPr lang="en-US" dirty="0"/>
          </a:p>
        </p:txBody>
      </p:sp>
      <p:pic>
        <p:nvPicPr>
          <p:cNvPr id="8" name="Content Placeholder 7" descr="Resources-and-useful-links.jpg"/>
          <p:cNvPicPr>
            <a:picLocks noGrp="1" noChangeAspect="1"/>
          </p:cNvPicPr>
          <p:nvPr>
            <p:ph sz="half" idx="1"/>
          </p:nvPr>
        </p:nvPicPr>
        <p:blipFill>
          <a:blip r:embed="rId2" cstate="print">
            <a:extLst>
              <a:ext uri="{28A0092B-C50C-407E-A947-70E740481C1C}">
                <a14:useLocalDpi xmlns:a14="http://schemas.microsoft.com/office/drawing/2010/main"/>
              </a:ext>
            </a:extLst>
          </a:blip>
          <a:srcRect/>
          <a:stretch>
            <a:fillRect/>
          </a:stretch>
        </p:blipFill>
        <p:spPr/>
      </p:pic>
      <p:sp>
        <p:nvSpPr>
          <p:cNvPr id="4" name="Content Placeholder 3"/>
          <p:cNvSpPr>
            <a:spLocks noGrp="1"/>
          </p:cNvSpPr>
          <p:nvPr>
            <p:ph sz="half" idx="2"/>
          </p:nvPr>
        </p:nvSpPr>
        <p:spPr/>
        <p:txBody>
          <a:bodyPr>
            <a:normAutofit fontScale="70000" lnSpcReduction="20000"/>
          </a:bodyPr>
          <a:lstStyle/>
          <a:p>
            <a:r>
              <a:rPr lang="en-US" dirty="0" err="1" smtClean="0"/>
              <a:t>perfSONAR</a:t>
            </a:r>
            <a:r>
              <a:rPr lang="en-US" dirty="0" smtClean="0"/>
              <a:t> website</a:t>
            </a:r>
          </a:p>
          <a:p>
            <a:pPr lvl="1"/>
            <a:r>
              <a:rPr lang="en-US" dirty="0">
                <a:hlinkClick r:id="rId3"/>
              </a:rPr>
              <a:t>http://www.perfsonar.net</a:t>
            </a:r>
            <a:r>
              <a:rPr lang="en-US" dirty="0" smtClean="0">
                <a:hlinkClick r:id="rId3"/>
              </a:rPr>
              <a:t>/</a:t>
            </a:r>
            <a:r>
              <a:rPr lang="en-US" dirty="0" smtClean="0"/>
              <a:t> </a:t>
            </a:r>
          </a:p>
          <a:p>
            <a:r>
              <a:rPr lang="en-US" dirty="0" smtClean="0"/>
              <a:t>perfSONAR Toolkit Manual</a:t>
            </a:r>
          </a:p>
          <a:p>
            <a:pPr lvl="1"/>
            <a:r>
              <a:rPr lang="en-US" dirty="0" smtClean="0">
                <a:hlinkClick r:id="rId4"/>
              </a:rPr>
              <a:t>http://docs.perfsonar.net/</a:t>
            </a:r>
            <a:endParaRPr lang="en-US" dirty="0" smtClean="0"/>
          </a:p>
          <a:p>
            <a:r>
              <a:rPr lang="en-US" dirty="0" smtClean="0"/>
              <a:t>perfSONAR mailing lists</a:t>
            </a:r>
          </a:p>
          <a:p>
            <a:pPr lvl="1"/>
            <a:r>
              <a:rPr lang="en-US" dirty="0">
                <a:hlinkClick r:id="rId5"/>
              </a:rPr>
              <a:t>http://www.perfsonar.net/about/getting-help</a:t>
            </a:r>
            <a:r>
              <a:rPr lang="en-US" dirty="0" smtClean="0">
                <a:hlinkClick r:id="rId5"/>
              </a:rPr>
              <a:t>/</a:t>
            </a:r>
            <a:endParaRPr lang="en-US" dirty="0" smtClean="0"/>
          </a:p>
          <a:p>
            <a:r>
              <a:rPr lang="en-US" dirty="0" smtClean="0"/>
              <a:t>perfSONAR directory</a:t>
            </a:r>
          </a:p>
          <a:p>
            <a:pPr lvl="1"/>
            <a:r>
              <a:rPr lang="en-US" dirty="0">
                <a:hlinkClick r:id="rId6"/>
              </a:rPr>
              <a:t>http://stats.es.net/ServicesDirectory</a:t>
            </a:r>
            <a:r>
              <a:rPr lang="en-US" dirty="0" smtClean="0">
                <a:hlinkClick r:id="rId6"/>
              </a:rPr>
              <a:t>/</a:t>
            </a:r>
            <a:r>
              <a:rPr lang="en-US" dirty="0" smtClean="0"/>
              <a:t> </a:t>
            </a:r>
          </a:p>
          <a:p>
            <a:r>
              <a:rPr lang="en-US" dirty="0" err="1" smtClean="0"/>
              <a:t>FasterData</a:t>
            </a:r>
            <a:r>
              <a:rPr lang="en-US" dirty="0" smtClean="0"/>
              <a:t> Knowledgebase</a:t>
            </a:r>
          </a:p>
          <a:p>
            <a:pPr lvl="1"/>
            <a:r>
              <a:rPr lang="en-US" dirty="0" smtClean="0">
                <a:hlinkClick r:id="rId7"/>
              </a:rPr>
              <a:t>http://fasterdata.es.net/</a:t>
            </a:r>
            <a:r>
              <a:rPr lang="en-US" dirty="0" smtClean="0"/>
              <a:t> </a:t>
            </a:r>
          </a:p>
          <a:p>
            <a:endParaRPr lang="en-US" dirty="0"/>
          </a:p>
        </p:txBody>
      </p:sp>
      <p:sp>
        <p:nvSpPr>
          <p:cNvPr id="3" name="Date Placeholder 2"/>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81</a:t>
            </a:fld>
            <a:endParaRPr lang="en-US"/>
          </a:p>
        </p:txBody>
      </p:sp>
    </p:spTree>
    <p:extLst>
      <p:ext uri="{BB962C8B-B14F-4D97-AF65-F5344CB8AC3E}">
        <p14:creationId xmlns:p14="http://schemas.microsoft.com/office/powerpoint/2010/main" val="3026963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Extra Slides</a:t>
            </a:r>
            <a:endParaRPr lang="en-US" dirty="0"/>
          </a:p>
        </p:txBody>
      </p:sp>
      <p:sp>
        <p:nvSpPr>
          <p:cNvPr id="9" name="Text Placeholder 8"/>
          <p:cNvSpPr>
            <a:spLocks noGrp="1"/>
          </p:cNvSpPr>
          <p:nvPr>
            <p:ph type="body" idx="1"/>
          </p:nvPr>
        </p:nvSpPr>
        <p:spPr/>
        <p:txBody>
          <a:bodyPr/>
          <a:lstStyle/>
          <a:p>
            <a:endParaRPr lang="en-US"/>
          </a:p>
        </p:txBody>
      </p:sp>
      <p:sp>
        <p:nvSpPr>
          <p:cNvPr id="2" name="Date Placeholder 1"/>
          <p:cNvSpPr>
            <a:spLocks noGrp="1"/>
          </p:cNvSpPr>
          <p:nvPr>
            <p:ph type="dt" sz="half" idx="10"/>
          </p:nvPr>
        </p:nvSpPr>
        <p:spPr/>
        <p:txBody>
          <a:bodyPr/>
          <a:lstStyle/>
          <a:p>
            <a:r>
              <a:rPr lang="en-US" smtClean="0"/>
              <a:t>6/2/15</a:t>
            </a:r>
            <a:endParaRPr lang="en-US"/>
          </a:p>
        </p:txBody>
      </p:sp>
      <p:sp>
        <p:nvSpPr>
          <p:cNvPr id="4" name="Slide Number Placeholder 3"/>
          <p:cNvSpPr>
            <a:spLocks noGrp="1"/>
          </p:cNvSpPr>
          <p:nvPr>
            <p:ph type="sldNum" sz="quarter" idx="12"/>
          </p:nvPr>
        </p:nvSpPr>
        <p:spPr/>
        <p:txBody>
          <a:bodyPr/>
          <a:lstStyle/>
          <a:p>
            <a:fld id="{318151B9-CF22-1341-A1FA-AF855BA4AD15}" type="slidenum">
              <a:rPr lang="en-US" smtClean="0"/>
              <a:t>82</a:t>
            </a:fld>
            <a:endParaRPr lang="en-US"/>
          </a:p>
        </p:txBody>
      </p:sp>
    </p:spTree>
    <p:extLst>
      <p:ext uri="{BB962C8B-B14F-4D97-AF65-F5344CB8AC3E}">
        <p14:creationId xmlns:p14="http://schemas.microsoft.com/office/powerpoint/2010/main" val="46513098"/>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BWCTL Example (</a:t>
            </a:r>
            <a:r>
              <a:rPr lang="en-US" sz="4000" dirty="0" err="1"/>
              <a:t>iperf</a:t>
            </a:r>
            <a:r>
              <a:rPr lang="en-US" sz="4000" dirty="0"/>
              <a:t>)</a:t>
            </a:r>
          </a:p>
        </p:txBody>
      </p:sp>
      <p:sp>
        <p:nvSpPr>
          <p:cNvPr id="3" name="Content Placeholder 2"/>
          <p:cNvSpPr>
            <a:spLocks noGrp="1"/>
          </p:cNvSpPr>
          <p:nvPr>
            <p:ph idx="1"/>
          </p:nvPr>
        </p:nvSpPr>
        <p:spPr>
          <a:xfrm>
            <a:off x="457200" y="852539"/>
            <a:ext cx="8229600" cy="4063669"/>
          </a:xfrm>
        </p:spPr>
        <p:txBody>
          <a:bodyPr>
            <a:noAutofit/>
          </a:bodyPr>
          <a:lstStyle/>
          <a:p>
            <a:pPr marL="0" indent="0">
              <a:lnSpc>
                <a:spcPct val="120000"/>
              </a:lnSpc>
              <a:spcBef>
                <a:spcPts val="0"/>
              </a:spcBef>
              <a:buNone/>
            </a:pPr>
            <a:r>
              <a:rPr lang="en-US" sz="1000" b="1" dirty="0">
                <a:latin typeface="Courier"/>
                <a:cs typeface="Courier"/>
              </a:rPr>
              <a:t>[zurawski@wash-pt1 ~]$ </a:t>
            </a:r>
            <a:r>
              <a:rPr lang="en-US" sz="1000" b="1" dirty="0" err="1">
                <a:latin typeface="Courier"/>
                <a:cs typeface="Courier"/>
              </a:rPr>
              <a:t>bwctl</a:t>
            </a:r>
            <a:r>
              <a:rPr lang="en-US" sz="1000" b="1" dirty="0">
                <a:latin typeface="Courier"/>
                <a:cs typeface="Courier"/>
              </a:rPr>
              <a:t> </a:t>
            </a:r>
            <a:r>
              <a:rPr lang="en-US" sz="1000" b="1" dirty="0">
                <a:solidFill>
                  <a:srgbClr val="FF0000"/>
                </a:solidFill>
                <a:latin typeface="Courier"/>
                <a:cs typeface="Courier"/>
              </a:rPr>
              <a:t>-T </a:t>
            </a:r>
            <a:r>
              <a:rPr lang="en-US" sz="1000" b="1" dirty="0" err="1">
                <a:solidFill>
                  <a:srgbClr val="FF0000"/>
                </a:solidFill>
                <a:latin typeface="Courier"/>
                <a:cs typeface="Courier"/>
              </a:rPr>
              <a:t>iperf</a:t>
            </a:r>
            <a:r>
              <a:rPr lang="en-US" sz="1000" b="1" dirty="0">
                <a:solidFill>
                  <a:srgbClr val="FF0000"/>
                </a:solidFill>
                <a:latin typeface="Courier"/>
                <a:cs typeface="Courier"/>
              </a:rPr>
              <a:t> -f m -t 10 -</a:t>
            </a:r>
            <a:r>
              <a:rPr lang="en-US" sz="1000" b="1" dirty="0" err="1">
                <a:solidFill>
                  <a:srgbClr val="FF0000"/>
                </a:solidFill>
                <a:latin typeface="Courier"/>
                <a:cs typeface="Courier"/>
              </a:rPr>
              <a:t>i</a:t>
            </a:r>
            <a:r>
              <a:rPr lang="en-US" sz="1000" b="1" dirty="0">
                <a:solidFill>
                  <a:srgbClr val="FF0000"/>
                </a:solidFill>
                <a:latin typeface="Courier"/>
                <a:cs typeface="Courier"/>
              </a:rPr>
              <a:t> 2 -c sunn-pt1.es.net</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83 seconds until test results available</a:t>
            </a:r>
          </a:p>
          <a:p>
            <a:pPr marL="0" indent="0">
              <a:lnSpc>
                <a:spcPct val="120000"/>
              </a:lnSpc>
              <a:spcBef>
                <a:spcPts val="0"/>
              </a:spcBef>
              <a:buNone/>
            </a:pPr>
            <a:r>
              <a:rPr lang="en-US" sz="1000" b="1" dirty="0" smtClean="0">
                <a:latin typeface="Courier"/>
                <a:cs typeface="Courier"/>
              </a:rPr>
              <a:t>bwctl</a:t>
            </a:r>
            <a:r>
              <a:rPr lang="en-US" sz="1000" b="1" dirty="0">
                <a:latin typeface="Courier"/>
                <a:cs typeface="Courier"/>
              </a:rPr>
              <a:t>: </a:t>
            </a:r>
            <a:r>
              <a:rPr lang="en-US" sz="1000" b="1" dirty="0" err="1">
                <a:latin typeface="Courier"/>
                <a:cs typeface="Courier"/>
              </a:rPr>
              <a:t>exec_line</a:t>
            </a:r>
            <a:r>
              <a:rPr lang="en-US" sz="1000" b="1" dirty="0">
                <a:latin typeface="Courier"/>
                <a:cs typeface="Courier"/>
              </a:rPr>
              <a:t>: /</a:t>
            </a:r>
            <a:r>
              <a:rPr lang="en-US" sz="1000" b="1" dirty="0" err="1">
                <a:latin typeface="Courier"/>
                <a:cs typeface="Courier"/>
              </a:rPr>
              <a:t>usr</a:t>
            </a:r>
            <a:r>
              <a:rPr lang="en-US" sz="1000" b="1" dirty="0">
                <a:latin typeface="Courier"/>
                <a:cs typeface="Courier"/>
              </a:rPr>
              <a:t>/bin/</a:t>
            </a:r>
            <a:r>
              <a:rPr lang="en-US" sz="1000" b="1" dirty="0" err="1">
                <a:latin typeface="Courier"/>
                <a:cs typeface="Courier"/>
              </a:rPr>
              <a:t>iperf</a:t>
            </a:r>
            <a:r>
              <a:rPr lang="en-US" sz="1000" b="1" dirty="0">
                <a:latin typeface="Courier"/>
                <a:cs typeface="Courier"/>
              </a:rPr>
              <a:t> -B 198.129.254.58 -s -f m -m -p 5136 -t 10 -</a:t>
            </a:r>
            <a:r>
              <a:rPr lang="en-US" sz="1000" b="1" dirty="0" err="1">
                <a:latin typeface="Courier"/>
                <a:cs typeface="Courier"/>
              </a:rPr>
              <a:t>i</a:t>
            </a:r>
            <a:r>
              <a:rPr lang="en-US" sz="1000" b="1" dirty="0">
                <a:latin typeface="Courier"/>
                <a:cs typeface="Courier"/>
              </a:rPr>
              <a:t> 2.000000</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tester: </a:t>
            </a:r>
            <a:r>
              <a:rPr lang="en-US" sz="1000" b="1" dirty="0" err="1">
                <a:latin typeface="Courier"/>
                <a:cs typeface="Courier"/>
              </a:rPr>
              <a:t>iperf</a:t>
            </a:r>
            <a:endParaRPr lang="en-US" sz="1000" b="1" dirty="0">
              <a:latin typeface="Courier"/>
              <a:cs typeface="Courier"/>
            </a:endParaRP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receiver: 198.129.254.58</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sender: 198.124.238.34</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start_tool</a:t>
            </a:r>
            <a:r>
              <a:rPr lang="en-US" sz="1000" b="1" dirty="0">
                <a:latin typeface="Courier"/>
                <a:cs typeface="Courier"/>
              </a:rPr>
              <a:t>: 3598657357.738868</a:t>
            </a:r>
          </a:p>
          <a:p>
            <a:pPr marL="0" indent="0">
              <a:lnSpc>
                <a:spcPct val="120000"/>
              </a:lnSpc>
              <a:spcBef>
                <a:spcPts val="0"/>
              </a:spcBef>
              <a:buNone/>
            </a:pPr>
            <a:r>
              <a:rPr lang="en-US" sz="1000" b="1" dirty="0">
                <a:latin typeface="Courier"/>
                <a:cs typeface="Courier"/>
              </a:rPr>
              <a:t>------------------------------------------------------------</a:t>
            </a:r>
          </a:p>
          <a:p>
            <a:pPr marL="0" indent="0">
              <a:lnSpc>
                <a:spcPct val="120000"/>
              </a:lnSpc>
              <a:spcBef>
                <a:spcPts val="0"/>
              </a:spcBef>
              <a:buNone/>
            </a:pPr>
            <a:r>
              <a:rPr lang="en-US" sz="1000" b="1" dirty="0">
                <a:latin typeface="Courier"/>
                <a:cs typeface="Courier"/>
              </a:rPr>
              <a:t>Server listening on TCP port 5136</a:t>
            </a:r>
          </a:p>
          <a:p>
            <a:pPr marL="0" indent="0">
              <a:lnSpc>
                <a:spcPct val="120000"/>
              </a:lnSpc>
              <a:spcBef>
                <a:spcPts val="0"/>
              </a:spcBef>
              <a:buNone/>
            </a:pPr>
            <a:r>
              <a:rPr lang="en-US" sz="1000" b="1" dirty="0">
                <a:latin typeface="Courier"/>
                <a:cs typeface="Courier"/>
              </a:rPr>
              <a:t>Binding to local address 198.129.254.58</a:t>
            </a:r>
          </a:p>
          <a:p>
            <a:pPr marL="0" indent="0">
              <a:lnSpc>
                <a:spcPct val="120000"/>
              </a:lnSpc>
              <a:spcBef>
                <a:spcPts val="0"/>
              </a:spcBef>
              <a:buNone/>
            </a:pPr>
            <a:r>
              <a:rPr lang="en-US" sz="1000" b="1" dirty="0">
                <a:latin typeface="Courier"/>
                <a:cs typeface="Courier"/>
              </a:rPr>
              <a:t>TCP window size: 0.08 </a:t>
            </a:r>
            <a:r>
              <a:rPr lang="en-US" sz="1000" b="1" dirty="0" err="1">
                <a:latin typeface="Courier"/>
                <a:cs typeface="Courier"/>
              </a:rPr>
              <a:t>MByte</a:t>
            </a:r>
            <a:r>
              <a:rPr lang="en-US" sz="1000" b="1" dirty="0">
                <a:latin typeface="Courier"/>
                <a:cs typeface="Courier"/>
              </a:rPr>
              <a:t> (default)</a:t>
            </a:r>
          </a:p>
          <a:p>
            <a:pPr marL="0" indent="0">
              <a:lnSpc>
                <a:spcPct val="120000"/>
              </a:lnSpc>
              <a:spcBef>
                <a:spcPts val="0"/>
              </a:spcBef>
              <a:buNone/>
            </a:pPr>
            <a:r>
              <a:rPr lang="en-US" sz="1000" b="1" dirty="0">
                <a:latin typeface="Courier"/>
                <a:cs typeface="Courier"/>
              </a:rPr>
              <a:t>------------------------------------------------------------</a:t>
            </a:r>
          </a:p>
          <a:p>
            <a:pPr marL="0" indent="0">
              <a:lnSpc>
                <a:spcPct val="120000"/>
              </a:lnSpc>
              <a:spcBef>
                <a:spcPts val="0"/>
              </a:spcBef>
              <a:buNone/>
            </a:pPr>
            <a:r>
              <a:rPr lang="en-US" sz="1000" b="1" dirty="0">
                <a:latin typeface="Courier"/>
                <a:cs typeface="Courier"/>
              </a:rPr>
              <a:t>[ 16] local 198.129.254.58 port 5136 connected with 198.124.238.34 port 5136</a:t>
            </a:r>
          </a:p>
          <a:p>
            <a:pPr marL="0" indent="0">
              <a:lnSpc>
                <a:spcPct val="120000"/>
              </a:lnSpc>
              <a:spcBef>
                <a:spcPts val="0"/>
              </a:spcBef>
              <a:buNone/>
            </a:pPr>
            <a:r>
              <a:rPr lang="en-US" sz="1000" b="1" dirty="0">
                <a:latin typeface="Courier"/>
                <a:cs typeface="Courier"/>
              </a:rPr>
              <a:t>[ ID] Interval       Transfer     Bandwidth</a:t>
            </a:r>
          </a:p>
          <a:p>
            <a:pPr marL="0" indent="0">
              <a:lnSpc>
                <a:spcPct val="120000"/>
              </a:lnSpc>
              <a:spcBef>
                <a:spcPts val="0"/>
              </a:spcBef>
              <a:buNone/>
            </a:pPr>
            <a:r>
              <a:rPr lang="en-US" sz="1000" b="1" dirty="0">
                <a:solidFill>
                  <a:srgbClr val="FF0000"/>
                </a:solidFill>
                <a:latin typeface="Courier"/>
                <a:cs typeface="Courier"/>
              </a:rPr>
              <a:t>[ 16]  0.0- 2.0 sec  90.4 </a:t>
            </a:r>
            <a:r>
              <a:rPr lang="en-US" sz="1000" b="1" dirty="0" err="1">
                <a:solidFill>
                  <a:srgbClr val="FF0000"/>
                </a:solidFill>
                <a:latin typeface="Courier"/>
                <a:cs typeface="Courier"/>
              </a:rPr>
              <a:t>MBytes</a:t>
            </a:r>
            <a:r>
              <a:rPr lang="en-US" sz="1000" b="1" dirty="0">
                <a:solidFill>
                  <a:srgbClr val="FF0000"/>
                </a:solidFill>
                <a:latin typeface="Courier"/>
                <a:cs typeface="Courier"/>
              </a:rPr>
              <a:t>   379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2.0- 4.0 sec   689 </a:t>
            </a:r>
            <a:r>
              <a:rPr lang="en-US" sz="1000" b="1" dirty="0" err="1">
                <a:solidFill>
                  <a:srgbClr val="FF0000"/>
                </a:solidFill>
                <a:latin typeface="Courier"/>
                <a:cs typeface="Courier"/>
              </a:rPr>
              <a:t>MBytes</a:t>
            </a:r>
            <a:r>
              <a:rPr lang="en-US" sz="1000" b="1" dirty="0">
                <a:solidFill>
                  <a:srgbClr val="FF0000"/>
                </a:solidFill>
                <a:latin typeface="Courier"/>
                <a:cs typeface="Courier"/>
              </a:rPr>
              <a:t>  2891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4.0- 6.0 sec   684 </a:t>
            </a:r>
            <a:r>
              <a:rPr lang="en-US" sz="1000" b="1" dirty="0" err="1">
                <a:solidFill>
                  <a:srgbClr val="FF0000"/>
                </a:solidFill>
                <a:latin typeface="Courier"/>
                <a:cs typeface="Courier"/>
              </a:rPr>
              <a:t>MBytes</a:t>
            </a:r>
            <a:r>
              <a:rPr lang="en-US" sz="1000" b="1" dirty="0">
                <a:solidFill>
                  <a:srgbClr val="FF0000"/>
                </a:solidFill>
                <a:latin typeface="Courier"/>
                <a:cs typeface="Courier"/>
              </a:rPr>
              <a:t>  2867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6.0- 8.0 sec   691 </a:t>
            </a:r>
            <a:r>
              <a:rPr lang="en-US" sz="1000" b="1" dirty="0" err="1">
                <a:solidFill>
                  <a:srgbClr val="FF0000"/>
                </a:solidFill>
                <a:latin typeface="Courier"/>
                <a:cs typeface="Courier"/>
              </a:rPr>
              <a:t>MBytes</a:t>
            </a:r>
            <a:r>
              <a:rPr lang="en-US" sz="1000" b="1" dirty="0">
                <a:solidFill>
                  <a:srgbClr val="FF0000"/>
                </a:solidFill>
                <a:latin typeface="Courier"/>
                <a:cs typeface="Courier"/>
              </a:rPr>
              <a:t>  2897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8.0-10.0 sec   691 </a:t>
            </a:r>
            <a:r>
              <a:rPr lang="en-US" sz="1000" b="1" dirty="0" err="1">
                <a:solidFill>
                  <a:srgbClr val="FF0000"/>
                </a:solidFill>
                <a:latin typeface="Courier"/>
                <a:cs typeface="Courier"/>
              </a:rPr>
              <a:t>MBytes</a:t>
            </a:r>
            <a:r>
              <a:rPr lang="en-US" sz="1000" b="1" dirty="0">
                <a:solidFill>
                  <a:srgbClr val="FF0000"/>
                </a:solidFill>
                <a:latin typeface="Courier"/>
                <a:cs typeface="Courier"/>
              </a:rPr>
              <a:t>  2898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0.0-10.0 sec  2853 </a:t>
            </a:r>
            <a:r>
              <a:rPr lang="en-US" sz="1000" b="1" dirty="0" err="1">
                <a:solidFill>
                  <a:srgbClr val="FF0000"/>
                </a:solidFill>
                <a:latin typeface="Courier"/>
                <a:cs typeface="Courier"/>
              </a:rPr>
              <a:t>MBytes</a:t>
            </a:r>
            <a:r>
              <a:rPr lang="en-US" sz="1000" b="1" dirty="0">
                <a:solidFill>
                  <a:srgbClr val="FF0000"/>
                </a:solidFill>
                <a:latin typeface="Courier"/>
                <a:cs typeface="Courier"/>
              </a:rPr>
              <a:t>  2386 </a:t>
            </a:r>
            <a:r>
              <a:rPr lang="en-US" sz="1000" b="1" dirty="0" err="1">
                <a:solidFill>
                  <a:srgbClr val="FF0000"/>
                </a:solidFill>
                <a:latin typeface="Courier"/>
                <a:cs typeface="Courier"/>
              </a:rPr>
              <a:t>Mbits</a:t>
            </a:r>
            <a:r>
              <a:rPr lang="en-US" sz="1000" b="1" dirty="0">
                <a:solidFill>
                  <a:srgbClr val="FF0000"/>
                </a:solidFill>
                <a:latin typeface="Courier"/>
                <a:cs typeface="Courier"/>
              </a:rPr>
              <a:t>/sec</a:t>
            </a:r>
          </a:p>
          <a:p>
            <a:pPr marL="0" indent="0">
              <a:lnSpc>
                <a:spcPct val="120000"/>
              </a:lnSpc>
              <a:spcBef>
                <a:spcPts val="0"/>
              </a:spcBef>
              <a:buNone/>
            </a:pPr>
            <a:r>
              <a:rPr lang="en-US" sz="1000" b="1" dirty="0">
                <a:solidFill>
                  <a:srgbClr val="FF0000"/>
                </a:solidFill>
                <a:latin typeface="Courier"/>
                <a:cs typeface="Courier"/>
              </a:rPr>
              <a:t>[ 16] MSS size 8948 bytes (MTU 8988 bytes, unknown interface</a:t>
            </a:r>
            <a:r>
              <a:rPr lang="en-US" sz="1000" b="1" dirty="0" smtClean="0">
                <a:solidFill>
                  <a:srgbClr val="FF0000"/>
                </a:solidFill>
                <a:latin typeface="Courier"/>
                <a:cs typeface="Courier"/>
              </a:rPr>
              <a:t>)</a:t>
            </a:r>
            <a:endParaRPr lang="en-US" sz="1000" b="1" dirty="0">
              <a:solidFill>
                <a:srgbClr val="FF0000"/>
              </a:solidFill>
              <a:latin typeface="Courier"/>
              <a:cs typeface="Courier"/>
            </a:endParaRPr>
          </a:p>
        </p:txBody>
      </p:sp>
      <p:sp>
        <p:nvSpPr>
          <p:cNvPr id="5" name="Oval 4"/>
          <p:cNvSpPr/>
          <p:nvPr/>
        </p:nvSpPr>
        <p:spPr>
          <a:xfrm>
            <a:off x="2807102" y="4352599"/>
            <a:ext cx="1236133" cy="196850"/>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a:stCxn id="5" idx="6"/>
          </p:cNvCxnSpPr>
          <p:nvPr/>
        </p:nvCxnSpPr>
        <p:spPr>
          <a:xfrm flipV="1">
            <a:off x="4043222" y="3715267"/>
            <a:ext cx="2069729" cy="735758"/>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074831" y="3345935"/>
            <a:ext cx="2819400" cy="738664"/>
          </a:xfrm>
          <a:prstGeom prst="rect">
            <a:avLst/>
          </a:prstGeom>
          <a:noFill/>
        </p:spPr>
        <p:txBody>
          <a:bodyPr wrap="square" rtlCol="0">
            <a:spAutoFit/>
          </a:bodyPr>
          <a:lstStyle/>
          <a:p>
            <a:pPr marL="228600" indent="-228600">
              <a:spcBef>
                <a:spcPts val="880"/>
              </a:spcBef>
              <a:buClr>
                <a:srgbClr val="2DB2CF"/>
              </a:buClr>
            </a:pPr>
            <a:r>
              <a:rPr lang="en-US" sz="1400" b="1" i="1" dirty="0" smtClean="0">
                <a:solidFill>
                  <a:srgbClr val="58585B"/>
                </a:solidFill>
              </a:rPr>
              <a:t>	This is what perfSONAR Graphs – the average of the complete test</a:t>
            </a:r>
          </a:p>
        </p:txBody>
      </p:sp>
      <p:sp>
        <p:nvSpPr>
          <p:cNvPr id="4" name="Date Placeholder 3"/>
          <p:cNvSpPr>
            <a:spLocks noGrp="1"/>
          </p:cNvSpPr>
          <p:nvPr>
            <p:ph type="dt" sz="half" idx="10"/>
          </p:nvPr>
        </p:nvSpPr>
        <p:spPr/>
        <p:txBody>
          <a:bodyPr/>
          <a:lstStyle/>
          <a:p>
            <a:r>
              <a:rPr lang="en-US" smtClean="0"/>
              <a:t>6/2/15</a:t>
            </a:r>
            <a:endParaRPr lang="en-US"/>
          </a:p>
        </p:txBody>
      </p:sp>
      <p:sp>
        <p:nvSpPr>
          <p:cNvPr id="10" name="Slide Number Placeholder 9"/>
          <p:cNvSpPr>
            <a:spLocks noGrp="1"/>
          </p:cNvSpPr>
          <p:nvPr>
            <p:ph type="sldNum" sz="quarter" idx="12"/>
          </p:nvPr>
        </p:nvSpPr>
        <p:spPr/>
        <p:txBody>
          <a:bodyPr/>
          <a:lstStyle/>
          <a:p>
            <a:fld id="{318151B9-CF22-1341-A1FA-AF855BA4AD15}" type="slidenum">
              <a:rPr lang="en-US" smtClean="0"/>
              <a:t>83</a:t>
            </a:fld>
            <a:endParaRPr lang="en-US"/>
          </a:p>
        </p:txBody>
      </p:sp>
    </p:spTree>
    <p:extLst>
      <p:ext uri="{BB962C8B-B14F-4D97-AF65-F5344CB8AC3E}">
        <p14:creationId xmlns:p14="http://schemas.microsoft.com/office/powerpoint/2010/main" val="39715117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BWCTL Example (</a:t>
            </a:r>
            <a:r>
              <a:rPr lang="en-US" sz="4000" dirty="0" smtClean="0"/>
              <a:t>iperf3)</a:t>
            </a:r>
            <a:endParaRPr lang="en-US" sz="4000" dirty="0"/>
          </a:p>
        </p:txBody>
      </p:sp>
      <p:sp>
        <p:nvSpPr>
          <p:cNvPr id="3" name="Content Placeholder 2"/>
          <p:cNvSpPr>
            <a:spLocks noGrp="1"/>
          </p:cNvSpPr>
          <p:nvPr>
            <p:ph idx="1"/>
          </p:nvPr>
        </p:nvSpPr>
        <p:spPr>
          <a:xfrm>
            <a:off x="457200" y="729343"/>
            <a:ext cx="8229600" cy="3815956"/>
          </a:xfrm>
        </p:spPr>
        <p:txBody>
          <a:bodyPr>
            <a:noAutofit/>
          </a:bodyPr>
          <a:lstStyle/>
          <a:p>
            <a:pPr marL="0" indent="0">
              <a:lnSpc>
                <a:spcPct val="120000"/>
              </a:lnSpc>
              <a:spcBef>
                <a:spcPts val="0"/>
              </a:spcBef>
              <a:buNone/>
            </a:pPr>
            <a:r>
              <a:rPr lang="en-US" sz="1000" b="1" dirty="0">
                <a:latin typeface="Courier"/>
                <a:cs typeface="Courier"/>
              </a:rPr>
              <a:t>[zurawski@wash-pt1 ~]$ bwctl -T iperf3 </a:t>
            </a:r>
            <a:r>
              <a:rPr lang="en-US" sz="1000" b="1" dirty="0" smtClean="0">
                <a:latin typeface="Courier"/>
                <a:cs typeface="Courier"/>
              </a:rPr>
              <a:t>-</a:t>
            </a:r>
            <a:r>
              <a:rPr lang="en-US" sz="1000" b="1" dirty="0">
                <a:latin typeface="Courier"/>
                <a:cs typeface="Courier"/>
              </a:rPr>
              <a:t>t 10 -</a:t>
            </a:r>
            <a:r>
              <a:rPr lang="en-US" sz="1000" b="1" dirty="0" err="1">
                <a:latin typeface="Courier"/>
                <a:cs typeface="Courier"/>
              </a:rPr>
              <a:t>i</a:t>
            </a:r>
            <a:r>
              <a:rPr lang="en-US" sz="1000" b="1" dirty="0">
                <a:latin typeface="Courier"/>
                <a:cs typeface="Courier"/>
              </a:rPr>
              <a:t> 2 -c sunn-pt1.es.net</a:t>
            </a:r>
          </a:p>
          <a:p>
            <a:pPr marL="0" indent="0">
              <a:lnSpc>
                <a:spcPct val="120000"/>
              </a:lnSpc>
              <a:spcBef>
                <a:spcPts val="0"/>
              </a:spcBef>
              <a:buNone/>
            </a:pPr>
            <a:endParaRPr lang="en-US" sz="1000" b="1" dirty="0">
              <a:latin typeface="Courier"/>
              <a:cs typeface="Courier"/>
            </a:endParaRPr>
          </a:p>
          <a:p>
            <a:pPr marL="0" indent="0">
              <a:lnSpc>
                <a:spcPct val="120000"/>
              </a:lnSpc>
              <a:spcBef>
                <a:spcPts val="0"/>
              </a:spcBef>
              <a:buNone/>
            </a:pPr>
            <a:r>
              <a:rPr lang="en-US" sz="1000" b="1" dirty="0" smtClean="0">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tester: iperf3</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receiver: 198.129.254.58</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run_tool</a:t>
            </a:r>
            <a:r>
              <a:rPr lang="en-US" sz="1000" b="1" dirty="0">
                <a:latin typeface="Courier"/>
                <a:cs typeface="Courier"/>
              </a:rPr>
              <a:t>: sender: 198.124.238.34</a:t>
            </a:r>
          </a:p>
          <a:p>
            <a:pPr marL="0" indent="0">
              <a:lnSpc>
                <a:spcPct val="120000"/>
              </a:lnSpc>
              <a:spcBef>
                <a:spcPts val="0"/>
              </a:spcBef>
              <a:buNone/>
            </a:pPr>
            <a:r>
              <a:rPr lang="en-US" sz="1000" b="1" dirty="0" err="1">
                <a:latin typeface="Courier"/>
                <a:cs typeface="Courier"/>
              </a:rPr>
              <a:t>bwctl</a:t>
            </a:r>
            <a:r>
              <a:rPr lang="en-US" sz="1000" b="1" dirty="0">
                <a:latin typeface="Courier"/>
                <a:cs typeface="Courier"/>
              </a:rPr>
              <a:t>: </a:t>
            </a:r>
            <a:r>
              <a:rPr lang="en-US" sz="1000" b="1" dirty="0" err="1">
                <a:latin typeface="Courier"/>
                <a:cs typeface="Courier"/>
              </a:rPr>
              <a:t>start_tool</a:t>
            </a:r>
            <a:r>
              <a:rPr lang="en-US" sz="1000" b="1" dirty="0">
                <a:latin typeface="Courier"/>
                <a:cs typeface="Courier"/>
              </a:rPr>
              <a:t>: 3598657653.219168</a:t>
            </a:r>
          </a:p>
          <a:p>
            <a:pPr marL="0" indent="0">
              <a:lnSpc>
                <a:spcPct val="120000"/>
              </a:lnSpc>
              <a:spcBef>
                <a:spcPts val="0"/>
              </a:spcBef>
              <a:buNone/>
            </a:pPr>
            <a:r>
              <a:rPr lang="en-US" sz="1000" b="1" dirty="0">
                <a:latin typeface="Courier"/>
                <a:cs typeface="Courier"/>
              </a:rPr>
              <a:t>Test initialized</a:t>
            </a:r>
          </a:p>
          <a:p>
            <a:pPr marL="0" indent="0">
              <a:lnSpc>
                <a:spcPct val="120000"/>
              </a:lnSpc>
              <a:spcBef>
                <a:spcPts val="0"/>
              </a:spcBef>
              <a:buNone/>
            </a:pPr>
            <a:r>
              <a:rPr lang="en-US" sz="1000" b="1" dirty="0">
                <a:latin typeface="Courier"/>
                <a:cs typeface="Courier"/>
              </a:rPr>
              <a:t>Running client</a:t>
            </a:r>
          </a:p>
          <a:p>
            <a:pPr marL="0" indent="0">
              <a:lnSpc>
                <a:spcPct val="120000"/>
              </a:lnSpc>
              <a:spcBef>
                <a:spcPts val="0"/>
              </a:spcBef>
              <a:buNone/>
            </a:pPr>
            <a:r>
              <a:rPr lang="en-US" sz="1000" b="1" dirty="0">
                <a:latin typeface="Courier"/>
                <a:cs typeface="Courier"/>
              </a:rPr>
              <a:t>Connecting to host 198.129.254.58, port 5001</a:t>
            </a:r>
          </a:p>
          <a:p>
            <a:pPr marL="0" indent="0">
              <a:lnSpc>
                <a:spcPct val="120000"/>
              </a:lnSpc>
              <a:spcBef>
                <a:spcPts val="0"/>
              </a:spcBef>
              <a:buNone/>
            </a:pPr>
            <a:r>
              <a:rPr lang="en-US" sz="1000" b="1" dirty="0">
                <a:latin typeface="Courier"/>
                <a:cs typeface="Courier"/>
              </a:rPr>
              <a:t>[ 17] local 198.124.238.34 port 34277 connected to 198.129.254.58 port 5001</a:t>
            </a:r>
          </a:p>
          <a:p>
            <a:pPr marL="0" indent="0">
              <a:lnSpc>
                <a:spcPct val="120000"/>
              </a:lnSpc>
              <a:spcBef>
                <a:spcPts val="0"/>
              </a:spcBef>
              <a:buNone/>
            </a:pPr>
            <a:r>
              <a:rPr lang="en-US" sz="1000" b="1" dirty="0">
                <a:latin typeface="Courier"/>
                <a:cs typeface="Courier"/>
              </a:rPr>
              <a:t>[ ID] Interval           Transfer     Bandwidth       Retransmits</a:t>
            </a:r>
          </a:p>
          <a:p>
            <a:pPr marL="0" indent="0">
              <a:lnSpc>
                <a:spcPct val="120000"/>
              </a:lnSpc>
              <a:spcBef>
                <a:spcPts val="0"/>
              </a:spcBef>
              <a:buNone/>
            </a:pPr>
            <a:r>
              <a:rPr lang="en-US" sz="1000" b="1" dirty="0">
                <a:solidFill>
                  <a:srgbClr val="FF0000"/>
                </a:solidFill>
                <a:latin typeface="Courier"/>
                <a:cs typeface="Courier"/>
              </a:rPr>
              <a:t>[ 17]   0.00-2.00   sec   430 </a:t>
            </a:r>
            <a:r>
              <a:rPr lang="en-US" sz="1000" b="1" dirty="0" err="1">
                <a:solidFill>
                  <a:srgbClr val="FF0000"/>
                </a:solidFill>
                <a:latin typeface="Courier"/>
                <a:cs typeface="Courier"/>
              </a:rPr>
              <a:t>MBytes</a:t>
            </a:r>
            <a:r>
              <a:rPr lang="en-US" sz="1000" b="1" dirty="0">
                <a:solidFill>
                  <a:srgbClr val="FF0000"/>
                </a:solidFill>
                <a:latin typeface="Courier"/>
                <a:cs typeface="Courier"/>
              </a:rPr>
              <a:t>  1.80 </a:t>
            </a:r>
            <a:r>
              <a:rPr lang="en-US" sz="1000" b="1" dirty="0" err="1">
                <a:solidFill>
                  <a:srgbClr val="FF0000"/>
                </a:solidFill>
                <a:latin typeface="Courier"/>
                <a:cs typeface="Courier"/>
              </a:rPr>
              <a:t>Gbits</a:t>
            </a:r>
            <a:r>
              <a:rPr lang="en-US" sz="1000" b="1" dirty="0">
                <a:solidFill>
                  <a:srgbClr val="FF0000"/>
                </a:solidFill>
                <a:latin typeface="Courier"/>
                <a:cs typeface="Courier"/>
              </a:rPr>
              <a:t>/sec  2</a:t>
            </a:r>
          </a:p>
          <a:p>
            <a:pPr marL="0" indent="0">
              <a:lnSpc>
                <a:spcPct val="120000"/>
              </a:lnSpc>
              <a:spcBef>
                <a:spcPts val="0"/>
              </a:spcBef>
              <a:buNone/>
            </a:pPr>
            <a:r>
              <a:rPr lang="en-US" sz="1000" b="1" dirty="0">
                <a:latin typeface="Courier"/>
                <a:cs typeface="Courier"/>
              </a:rPr>
              <a:t>[ 17]   2.00-4.00   sec   680 </a:t>
            </a:r>
            <a:r>
              <a:rPr lang="en-US" sz="1000" b="1" dirty="0" err="1">
                <a:latin typeface="Courier"/>
                <a:cs typeface="Courier"/>
              </a:rPr>
              <a:t>MBytes</a:t>
            </a:r>
            <a:r>
              <a:rPr lang="en-US" sz="1000" b="1" dirty="0">
                <a:latin typeface="Courier"/>
                <a:cs typeface="Courier"/>
              </a:rPr>
              <a:t>  2.85 </a:t>
            </a:r>
            <a:r>
              <a:rPr lang="en-US" sz="1000" b="1" dirty="0" err="1">
                <a:latin typeface="Courier"/>
                <a:cs typeface="Courier"/>
              </a:rPr>
              <a:t>Gbits</a:t>
            </a:r>
            <a:r>
              <a:rPr lang="en-US" sz="1000" b="1" dirty="0">
                <a:latin typeface="Courier"/>
                <a:cs typeface="Courier"/>
              </a:rPr>
              <a:t>/sec  0</a:t>
            </a:r>
          </a:p>
          <a:p>
            <a:pPr marL="0" indent="0">
              <a:lnSpc>
                <a:spcPct val="120000"/>
              </a:lnSpc>
              <a:spcBef>
                <a:spcPts val="0"/>
              </a:spcBef>
              <a:buNone/>
            </a:pPr>
            <a:r>
              <a:rPr lang="en-US" sz="1000" b="1" dirty="0">
                <a:latin typeface="Courier"/>
                <a:cs typeface="Courier"/>
              </a:rPr>
              <a:t>[ 17]   4.00-6.00   sec   669 </a:t>
            </a:r>
            <a:r>
              <a:rPr lang="en-US" sz="1000" b="1" dirty="0" err="1">
                <a:latin typeface="Courier"/>
                <a:cs typeface="Courier"/>
              </a:rPr>
              <a:t>MBytes</a:t>
            </a:r>
            <a:r>
              <a:rPr lang="en-US" sz="1000" b="1" dirty="0">
                <a:latin typeface="Courier"/>
                <a:cs typeface="Courier"/>
              </a:rPr>
              <a:t>  2.80 </a:t>
            </a:r>
            <a:r>
              <a:rPr lang="en-US" sz="1000" b="1" dirty="0" err="1">
                <a:latin typeface="Courier"/>
                <a:cs typeface="Courier"/>
              </a:rPr>
              <a:t>Gbits</a:t>
            </a:r>
            <a:r>
              <a:rPr lang="en-US" sz="1000" b="1" dirty="0">
                <a:latin typeface="Courier"/>
                <a:cs typeface="Courier"/>
              </a:rPr>
              <a:t>/sec  0</a:t>
            </a:r>
          </a:p>
          <a:p>
            <a:pPr marL="0" indent="0">
              <a:lnSpc>
                <a:spcPct val="120000"/>
              </a:lnSpc>
              <a:spcBef>
                <a:spcPts val="0"/>
              </a:spcBef>
              <a:buNone/>
            </a:pPr>
            <a:r>
              <a:rPr lang="en-US" sz="1000" b="1" dirty="0">
                <a:latin typeface="Courier"/>
                <a:cs typeface="Courier"/>
              </a:rPr>
              <a:t>[ 17]   6.00-8.00   sec   670 </a:t>
            </a:r>
            <a:r>
              <a:rPr lang="en-US" sz="1000" b="1" dirty="0" err="1">
                <a:latin typeface="Courier"/>
                <a:cs typeface="Courier"/>
              </a:rPr>
              <a:t>MBytes</a:t>
            </a:r>
            <a:r>
              <a:rPr lang="en-US" sz="1000" b="1" dirty="0">
                <a:latin typeface="Courier"/>
                <a:cs typeface="Courier"/>
              </a:rPr>
              <a:t>  2.81 </a:t>
            </a:r>
            <a:r>
              <a:rPr lang="en-US" sz="1000" b="1" dirty="0" err="1">
                <a:latin typeface="Courier"/>
                <a:cs typeface="Courier"/>
              </a:rPr>
              <a:t>Gbits</a:t>
            </a:r>
            <a:r>
              <a:rPr lang="en-US" sz="1000" b="1" dirty="0">
                <a:latin typeface="Courier"/>
                <a:cs typeface="Courier"/>
              </a:rPr>
              <a:t>/sec  0</a:t>
            </a:r>
          </a:p>
          <a:p>
            <a:pPr marL="0" indent="0">
              <a:lnSpc>
                <a:spcPct val="120000"/>
              </a:lnSpc>
              <a:spcBef>
                <a:spcPts val="0"/>
              </a:spcBef>
              <a:buNone/>
            </a:pPr>
            <a:r>
              <a:rPr lang="en-US" sz="1000" b="1" dirty="0">
                <a:latin typeface="Courier"/>
                <a:cs typeface="Courier"/>
              </a:rPr>
              <a:t>[ 17]   8.00-10.00  sec   680 </a:t>
            </a:r>
            <a:r>
              <a:rPr lang="en-US" sz="1000" b="1" dirty="0" err="1">
                <a:latin typeface="Courier"/>
                <a:cs typeface="Courier"/>
              </a:rPr>
              <a:t>MBytes</a:t>
            </a:r>
            <a:r>
              <a:rPr lang="en-US" sz="1000" b="1" dirty="0">
                <a:latin typeface="Courier"/>
                <a:cs typeface="Courier"/>
              </a:rPr>
              <a:t>  2.85 </a:t>
            </a:r>
            <a:r>
              <a:rPr lang="en-US" sz="1000" b="1" dirty="0" err="1">
                <a:latin typeface="Courier"/>
                <a:cs typeface="Courier"/>
              </a:rPr>
              <a:t>Gbits</a:t>
            </a:r>
            <a:r>
              <a:rPr lang="en-US" sz="1000" b="1" dirty="0">
                <a:latin typeface="Courier"/>
                <a:cs typeface="Courier"/>
              </a:rPr>
              <a:t>/sec  0</a:t>
            </a:r>
          </a:p>
          <a:p>
            <a:pPr marL="0" indent="0">
              <a:lnSpc>
                <a:spcPct val="120000"/>
              </a:lnSpc>
              <a:spcBef>
                <a:spcPts val="0"/>
              </a:spcBef>
              <a:buNone/>
            </a:pPr>
            <a:r>
              <a:rPr lang="en-US" sz="1000" b="1" dirty="0">
                <a:latin typeface="Courier"/>
                <a:cs typeface="Courier"/>
              </a:rPr>
              <a:t>[ ID] Interval           Transfer     Bandwidth       Retransmits</a:t>
            </a:r>
          </a:p>
          <a:p>
            <a:pPr marL="0" indent="0">
              <a:lnSpc>
                <a:spcPct val="120000"/>
              </a:lnSpc>
              <a:spcBef>
                <a:spcPts val="0"/>
              </a:spcBef>
              <a:buNone/>
            </a:pPr>
            <a:r>
              <a:rPr lang="en-US" sz="1000" b="1" dirty="0">
                <a:latin typeface="Courier"/>
                <a:cs typeface="Courier"/>
              </a:rPr>
              <a:t>      Sent</a:t>
            </a:r>
          </a:p>
          <a:p>
            <a:pPr marL="0" indent="0">
              <a:lnSpc>
                <a:spcPct val="120000"/>
              </a:lnSpc>
              <a:spcBef>
                <a:spcPts val="0"/>
              </a:spcBef>
              <a:buNone/>
            </a:pPr>
            <a:r>
              <a:rPr lang="en-US" sz="1000" b="1" dirty="0">
                <a:latin typeface="Courier"/>
                <a:cs typeface="Courier"/>
              </a:rPr>
              <a:t>[ 17]   0.00-10.00  sec  3.06 </a:t>
            </a:r>
            <a:r>
              <a:rPr lang="en-US" sz="1000" b="1" dirty="0" err="1">
                <a:latin typeface="Courier"/>
                <a:cs typeface="Courier"/>
              </a:rPr>
              <a:t>GBytes</a:t>
            </a:r>
            <a:r>
              <a:rPr lang="en-US" sz="1000" b="1" dirty="0">
                <a:latin typeface="Courier"/>
                <a:cs typeface="Courier"/>
              </a:rPr>
              <a:t>  2.62 </a:t>
            </a:r>
            <a:r>
              <a:rPr lang="en-US" sz="1000" b="1" dirty="0" err="1">
                <a:latin typeface="Courier"/>
                <a:cs typeface="Courier"/>
              </a:rPr>
              <a:t>Gbits</a:t>
            </a:r>
            <a:r>
              <a:rPr lang="en-US" sz="1000" b="1" dirty="0">
                <a:latin typeface="Courier"/>
                <a:cs typeface="Courier"/>
              </a:rPr>
              <a:t>/sec  </a:t>
            </a:r>
            <a:r>
              <a:rPr lang="en-US" sz="1000" b="1" dirty="0">
                <a:solidFill>
                  <a:srgbClr val="FF0000"/>
                </a:solidFill>
                <a:latin typeface="Courier"/>
                <a:cs typeface="Courier"/>
              </a:rPr>
              <a:t>2</a:t>
            </a:r>
          </a:p>
          <a:p>
            <a:pPr marL="0" indent="0">
              <a:lnSpc>
                <a:spcPct val="120000"/>
              </a:lnSpc>
              <a:spcBef>
                <a:spcPts val="0"/>
              </a:spcBef>
              <a:buNone/>
            </a:pPr>
            <a:r>
              <a:rPr lang="en-US" sz="1000" b="1" dirty="0">
                <a:latin typeface="Courier"/>
                <a:cs typeface="Courier"/>
              </a:rPr>
              <a:t>      Received</a:t>
            </a:r>
          </a:p>
          <a:p>
            <a:pPr marL="0" indent="0">
              <a:lnSpc>
                <a:spcPct val="120000"/>
              </a:lnSpc>
              <a:spcBef>
                <a:spcPts val="0"/>
              </a:spcBef>
              <a:buNone/>
            </a:pPr>
            <a:r>
              <a:rPr lang="en-US" sz="1000" b="1" dirty="0">
                <a:latin typeface="Courier"/>
                <a:cs typeface="Courier"/>
              </a:rPr>
              <a:t>[ 17]   0.00-10.00  sec  3.06 </a:t>
            </a:r>
            <a:r>
              <a:rPr lang="en-US" sz="1000" b="1" dirty="0" err="1">
                <a:latin typeface="Courier"/>
                <a:cs typeface="Courier"/>
              </a:rPr>
              <a:t>GBytes</a:t>
            </a:r>
            <a:r>
              <a:rPr lang="en-US" sz="1000" b="1" dirty="0">
                <a:latin typeface="Courier"/>
                <a:cs typeface="Courier"/>
              </a:rPr>
              <a:t>  </a:t>
            </a:r>
            <a:r>
              <a:rPr lang="en-US" sz="1000" b="1" dirty="0">
                <a:solidFill>
                  <a:srgbClr val="FF0000"/>
                </a:solidFill>
                <a:latin typeface="Courier"/>
                <a:cs typeface="Courier"/>
              </a:rPr>
              <a:t>2.63 </a:t>
            </a:r>
            <a:r>
              <a:rPr lang="en-US" sz="1000" b="1" dirty="0" err="1">
                <a:solidFill>
                  <a:srgbClr val="FF0000"/>
                </a:solidFill>
                <a:latin typeface="Courier"/>
                <a:cs typeface="Courier"/>
              </a:rPr>
              <a:t>Gbits</a:t>
            </a:r>
            <a:r>
              <a:rPr lang="en-US" sz="1000" b="1" dirty="0">
                <a:solidFill>
                  <a:srgbClr val="FF0000"/>
                </a:solidFill>
                <a:latin typeface="Courier"/>
                <a:cs typeface="Courier"/>
              </a:rPr>
              <a:t>/</a:t>
            </a:r>
            <a:r>
              <a:rPr lang="en-US" sz="1000" b="1" dirty="0" smtClean="0">
                <a:solidFill>
                  <a:srgbClr val="FF0000"/>
                </a:solidFill>
                <a:latin typeface="Courier"/>
                <a:cs typeface="Courier"/>
              </a:rPr>
              <a:t>sec</a:t>
            </a:r>
            <a:endParaRPr lang="en-US" sz="1000" b="1" dirty="0">
              <a:latin typeface="Courier"/>
              <a:cs typeface="Courier"/>
            </a:endParaRPr>
          </a:p>
          <a:p>
            <a:pPr marL="0" indent="0">
              <a:lnSpc>
                <a:spcPct val="120000"/>
              </a:lnSpc>
              <a:spcBef>
                <a:spcPts val="0"/>
              </a:spcBef>
              <a:buNone/>
            </a:pPr>
            <a:r>
              <a:rPr lang="en-US" sz="1000" b="1" dirty="0" err="1">
                <a:latin typeface="Courier"/>
                <a:cs typeface="Courier"/>
              </a:rPr>
              <a:t>iperf</a:t>
            </a:r>
            <a:r>
              <a:rPr lang="en-US" sz="1000" b="1" dirty="0">
                <a:latin typeface="Courier"/>
                <a:cs typeface="Courier"/>
              </a:rPr>
              <a:t> Done.</a:t>
            </a:r>
          </a:p>
          <a:p>
            <a:pPr marL="0" indent="0">
              <a:lnSpc>
                <a:spcPct val="120000"/>
              </a:lnSpc>
              <a:spcBef>
                <a:spcPts val="0"/>
              </a:spcBef>
              <a:buNone/>
            </a:pPr>
            <a:r>
              <a:rPr lang="en-US" sz="1000" b="1" dirty="0">
                <a:latin typeface="Courier"/>
                <a:cs typeface="Courier"/>
              </a:rPr>
              <a:t>bwctl: </a:t>
            </a:r>
            <a:r>
              <a:rPr lang="en-US" sz="1000" b="1" dirty="0" err="1">
                <a:latin typeface="Courier"/>
                <a:cs typeface="Courier"/>
              </a:rPr>
              <a:t>stop_tool</a:t>
            </a:r>
            <a:r>
              <a:rPr lang="en-US" sz="1000" b="1" dirty="0">
                <a:latin typeface="Courier"/>
                <a:cs typeface="Courier"/>
              </a:rPr>
              <a:t>: </a:t>
            </a:r>
            <a:r>
              <a:rPr lang="en-US" sz="1000" b="1" dirty="0" smtClean="0">
                <a:latin typeface="Courier"/>
                <a:cs typeface="Courier"/>
              </a:rPr>
              <a:t>3598657664.995604</a:t>
            </a:r>
            <a:endParaRPr lang="en-US" sz="1000" b="1" dirty="0">
              <a:latin typeface="Courier"/>
              <a:cs typeface="Courier"/>
            </a:endParaRPr>
          </a:p>
        </p:txBody>
      </p:sp>
      <p:sp>
        <p:nvSpPr>
          <p:cNvPr id="5" name="Oval 4"/>
          <p:cNvSpPr/>
          <p:nvPr/>
        </p:nvSpPr>
        <p:spPr>
          <a:xfrm>
            <a:off x="3295672" y="4446874"/>
            <a:ext cx="1236133" cy="196850"/>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a:stCxn id="5" idx="6"/>
          </p:cNvCxnSpPr>
          <p:nvPr/>
        </p:nvCxnSpPr>
        <p:spPr>
          <a:xfrm flipV="1">
            <a:off x="4531811" y="3677581"/>
            <a:ext cx="1974951" cy="867725"/>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238812" y="3603482"/>
            <a:ext cx="2819400" cy="738664"/>
          </a:xfrm>
          <a:prstGeom prst="rect">
            <a:avLst/>
          </a:prstGeom>
          <a:noFill/>
        </p:spPr>
        <p:txBody>
          <a:bodyPr wrap="square" rtlCol="0">
            <a:spAutoFit/>
          </a:bodyPr>
          <a:lstStyle/>
          <a:p>
            <a:pPr marL="228600" indent="-228600">
              <a:spcBef>
                <a:spcPts val="880"/>
              </a:spcBef>
              <a:buClr>
                <a:srgbClr val="2DB2CF"/>
              </a:buClr>
            </a:pPr>
            <a:r>
              <a:rPr lang="en-US" sz="1400" b="1" i="1" dirty="0" smtClean="0">
                <a:solidFill>
                  <a:srgbClr val="58585B"/>
                </a:solidFill>
              </a:rPr>
              <a:t>	This is what perfSONAR Graphs – the average of the complete test</a:t>
            </a:r>
          </a:p>
        </p:txBody>
      </p:sp>
      <p:sp>
        <p:nvSpPr>
          <p:cNvPr id="4" name="Date Placeholder 3"/>
          <p:cNvSpPr>
            <a:spLocks noGrp="1"/>
          </p:cNvSpPr>
          <p:nvPr>
            <p:ph type="dt" sz="half" idx="10"/>
          </p:nvPr>
        </p:nvSpPr>
        <p:spPr/>
        <p:txBody>
          <a:bodyPr/>
          <a:lstStyle/>
          <a:p>
            <a:r>
              <a:rPr lang="en-US" smtClean="0"/>
              <a:t>6/2/15</a:t>
            </a:r>
            <a:endParaRPr lang="en-US"/>
          </a:p>
        </p:txBody>
      </p:sp>
      <p:sp>
        <p:nvSpPr>
          <p:cNvPr id="10" name="Slide Number Placeholder 9"/>
          <p:cNvSpPr>
            <a:spLocks noGrp="1"/>
          </p:cNvSpPr>
          <p:nvPr>
            <p:ph type="sldNum" sz="quarter" idx="12"/>
          </p:nvPr>
        </p:nvSpPr>
        <p:spPr/>
        <p:txBody>
          <a:bodyPr/>
          <a:lstStyle/>
          <a:p>
            <a:fld id="{318151B9-CF22-1341-A1FA-AF855BA4AD15}" type="slidenum">
              <a:rPr lang="en-US" smtClean="0"/>
              <a:t>84</a:t>
            </a:fld>
            <a:endParaRPr lang="en-US"/>
          </a:p>
        </p:txBody>
      </p:sp>
    </p:spTree>
    <p:extLst>
      <p:ext uri="{BB962C8B-B14F-4D97-AF65-F5344CB8AC3E}">
        <p14:creationId xmlns:p14="http://schemas.microsoft.com/office/powerpoint/2010/main" val="24476214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BWCTL Example </a:t>
            </a:r>
            <a:r>
              <a:rPr lang="en-US" sz="4000" dirty="0" smtClean="0"/>
              <a:t>(</a:t>
            </a:r>
            <a:r>
              <a:rPr lang="en-US" sz="4000" dirty="0" err="1" smtClean="0"/>
              <a:t>nuttcp</a:t>
            </a:r>
            <a:r>
              <a:rPr lang="en-US" sz="4000" dirty="0" smtClean="0"/>
              <a:t>)</a:t>
            </a:r>
            <a:endParaRPr lang="en-US" sz="4000" dirty="0"/>
          </a:p>
        </p:txBody>
      </p:sp>
      <p:sp>
        <p:nvSpPr>
          <p:cNvPr id="3" name="Content Placeholder 2"/>
          <p:cNvSpPr>
            <a:spLocks noGrp="1"/>
          </p:cNvSpPr>
          <p:nvPr>
            <p:ph idx="1"/>
          </p:nvPr>
        </p:nvSpPr>
        <p:spPr>
          <a:xfrm>
            <a:off x="457200" y="739186"/>
            <a:ext cx="8229600" cy="4295472"/>
          </a:xfrm>
        </p:spPr>
        <p:txBody>
          <a:bodyPr>
            <a:noAutofit/>
          </a:bodyPr>
          <a:lstStyle/>
          <a:p>
            <a:pPr marL="0" indent="0">
              <a:lnSpc>
                <a:spcPct val="120000"/>
              </a:lnSpc>
              <a:spcBef>
                <a:spcPts val="0"/>
              </a:spcBef>
              <a:buNone/>
            </a:pPr>
            <a:r>
              <a:rPr lang="en-US" sz="1000" b="1" dirty="0" smtClean="0">
                <a:latin typeface="Courier"/>
                <a:cs typeface="Courier"/>
              </a:rPr>
              <a:t>&gt; bwctl </a:t>
            </a:r>
            <a:r>
              <a:rPr lang="en-US" sz="1000" b="1" dirty="0">
                <a:latin typeface="Courier"/>
                <a:cs typeface="Courier"/>
              </a:rPr>
              <a:t>-T </a:t>
            </a:r>
            <a:r>
              <a:rPr lang="en-US" sz="1000" b="1" dirty="0" err="1">
                <a:latin typeface="Courier"/>
                <a:cs typeface="Courier"/>
              </a:rPr>
              <a:t>nuttcp</a:t>
            </a:r>
            <a:r>
              <a:rPr lang="en-US" sz="1000" b="1" dirty="0">
                <a:latin typeface="Courier"/>
                <a:cs typeface="Courier"/>
              </a:rPr>
              <a:t> -f m -t 10 -</a:t>
            </a:r>
            <a:r>
              <a:rPr lang="en-US" sz="1000" b="1" dirty="0" err="1">
                <a:latin typeface="Courier"/>
                <a:cs typeface="Courier"/>
              </a:rPr>
              <a:t>i</a:t>
            </a:r>
            <a:r>
              <a:rPr lang="en-US" sz="1000" b="1" dirty="0">
                <a:latin typeface="Courier"/>
                <a:cs typeface="Courier"/>
              </a:rPr>
              <a:t> 2 -c sunn-pt1.es.net</a:t>
            </a:r>
          </a:p>
          <a:p>
            <a:pPr marL="0" indent="0">
              <a:lnSpc>
                <a:spcPct val="120000"/>
              </a:lnSpc>
              <a:spcBef>
                <a:spcPts val="0"/>
              </a:spcBef>
              <a:buNone/>
            </a:pPr>
            <a:r>
              <a:rPr lang="en-US" sz="1000" b="1" dirty="0" err="1" smtClean="0">
                <a:latin typeface="Courier"/>
                <a:cs typeface="Courier"/>
              </a:rPr>
              <a:t>nuttcp</a:t>
            </a:r>
            <a:r>
              <a:rPr lang="en-US" sz="1000" b="1" dirty="0">
                <a:latin typeface="Courier"/>
                <a:cs typeface="Courier"/>
              </a:rPr>
              <a:t>-t: </a:t>
            </a:r>
            <a:r>
              <a:rPr lang="en-US" sz="1000" b="1" dirty="0" err="1">
                <a:latin typeface="Courier"/>
                <a:cs typeface="Courier"/>
              </a:rPr>
              <a:t>buflen</a:t>
            </a:r>
            <a:r>
              <a:rPr lang="en-US" sz="1000" b="1" dirty="0">
                <a:latin typeface="Courier"/>
                <a:cs typeface="Courier"/>
              </a:rPr>
              <a:t>=65536, </a:t>
            </a:r>
            <a:r>
              <a:rPr lang="en-US" sz="1000" b="1" dirty="0" err="1">
                <a:latin typeface="Courier"/>
                <a:cs typeface="Courier"/>
              </a:rPr>
              <a:t>nstream</a:t>
            </a:r>
            <a:r>
              <a:rPr lang="en-US" sz="1000" b="1" dirty="0">
                <a:latin typeface="Courier"/>
                <a:cs typeface="Courier"/>
              </a:rPr>
              <a:t>=1, port=5001 </a:t>
            </a:r>
            <a:r>
              <a:rPr lang="en-US" sz="1000" b="1" dirty="0" err="1">
                <a:latin typeface="Courier"/>
                <a:cs typeface="Courier"/>
              </a:rPr>
              <a:t>tcp</a:t>
            </a:r>
            <a:r>
              <a:rPr lang="en-US" sz="1000" b="1" dirty="0">
                <a:latin typeface="Courier"/>
                <a:cs typeface="Courier"/>
              </a:rPr>
              <a:t> -&gt; 198.129.254.58</a:t>
            </a:r>
          </a:p>
          <a:p>
            <a:pPr marL="0" indent="0">
              <a:lnSpc>
                <a:spcPct val="120000"/>
              </a:lnSpc>
              <a:spcBef>
                <a:spcPts val="0"/>
              </a:spcBef>
              <a:buNone/>
            </a:pPr>
            <a:r>
              <a:rPr lang="en-US" sz="1000" b="1" dirty="0" err="1" smtClean="0">
                <a:latin typeface="Courier"/>
                <a:cs typeface="Courier"/>
              </a:rPr>
              <a:t>nuttcp</a:t>
            </a:r>
            <a:r>
              <a:rPr lang="en-US" sz="1000" b="1" dirty="0">
                <a:latin typeface="Courier"/>
                <a:cs typeface="Courier"/>
              </a:rPr>
              <a:t>-t: connect to 198.129.254.58 with </a:t>
            </a:r>
            <a:r>
              <a:rPr lang="en-US" sz="1000" b="1" dirty="0" err="1">
                <a:latin typeface="Courier"/>
                <a:cs typeface="Courier"/>
              </a:rPr>
              <a:t>mss</a:t>
            </a:r>
            <a:r>
              <a:rPr lang="en-US" sz="1000" b="1" dirty="0">
                <a:latin typeface="Courier"/>
                <a:cs typeface="Courier"/>
              </a:rPr>
              <a:t>=8948, RTT=62.418 </a:t>
            </a:r>
            <a:r>
              <a:rPr lang="en-US" sz="1000" b="1" dirty="0" err="1">
                <a:latin typeface="Courier"/>
                <a:cs typeface="Courier"/>
              </a:rPr>
              <a:t>ms</a:t>
            </a:r>
            <a:endParaRPr lang="en-US" sz="1000" b="1" dirty="0">
              <a:latin typeface="Courier"/>
              <a:cs typeface="Courier"/>
            </a:endParaRP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a:t>
            </a:r>
            <a:r>
              <a:rPr lang="en-US" sz="1000" b="1" dirty="0">
                <a:solidFill>
                  <a:srgbClr val="FF0000"/>
                </a:solidFill>
                <a:latin typeface="Courier"/>
                <a:cs typeface="Courier"/>
              </a:rPr>
              <a:t>send window size = 98720, receive window size = 87380</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a:t>
            </a:r>
            <a:r>
              <a:rPr lang="en-US" sz="1000" b="1" dirty="0">
                <a:solidFill>
                  <a:srgbClr val="FF0000"/>
                </a:solidFill>
                <a:latin typeface="Courier"/>
                <a:cs typeface="Courier"/>
              </a:rPr>
              <a:t>available send window = 74040, available receive window = 65535</a:t>
            </a:r>
          </a:p>
          <a:p>
            <a:pPr marL="0" indent="0">
              <a:lnSpc>
                <a:spcPct val="120000"/>
              </a:lnSpc>
              <a:spcBef>
                <a:spcPts val="0"/>
              </a:spcBef>
              <a:buNone/>
            </a:pPr>
            <a:r>
              <a:rPr lang="en-US" sz="1000" b="1" dirty="0" err="1" smtClean="0">
                <a:latin typeface="Courier"/>
                <a:cs typeface="Courier"/>
              </a:rPr>
              <a:t>nuttcp</a:t>
            </a:r>
            <a:r>
              <a:rPr lang="en-US" sz="1000" b="1" dirty="0">
                <a:latin typeface="Courier"/>
                <a:cs typeface="Courier"/>
              </a:rPr>
              <a:t>-r: </a:t>
            </a:r>
            <a:r>
              <a:rPr lang="en-US" sz="1000" b="1" dirty="0" err="1">
                <a:latin typeface="Courier"/>
                <a:cs typeface="Courier"/>
              </a:rPr>
              <a:t>buflen</a:t>
            </a:r>
            <a:r>
              <a:rPr lang="en-US" sz="1000" b="1" dirty="0">
                <a:latin typeface="Courier"/>
                <a:cs typeface="Courier"/>
              </a:rPr>
              <a:t>=65536, </a:t>
            </a:r>
            <a:r>
              <a:rPr lang="en-US" sz="1000" b="1" dirty="0" err="1">
                <a:latin typeface="Courier"/>
                <a:cs typeface="Courier"/>
              </a:rPr>
              <a:t>nstream</a:t>
            </a:r>
            <a:r>
              <a:rPr lang="en-US" sz="1000" b="1" dirty="0">
                <a:latin typeface="Courier"/>
                <a:cs typeface="Courier"/>
              </a:rPr>
              <a:t>=1, port=5001 </a:t>
            </a:r>
            <a:r>
              <a:rPr lang="en-US" sz="1000" b="1" dirty="0" err="1">
                <a:latin typeface="Courier"/>
                <a:cs typeface="Courier"/>
              </a:rPr>
              <a:t>tcp</a:t>
            </a:r>
            <a:endParaRPr lang="en-US" sz="1000" b="1" dirty="0">
              <a:latin typeface="Courier"/>
              <a:cs typeface="Courier"/>
            </a:endParaRPr>
          </a:p>
          <a:p>
            <a:pPr marL="0" indent="0">
              <a:lnSpc>
                <a:spcPct val="120000"/>
              </a:lnSpc>
              <a:spcBef>
                <a:spcPts val="0"/>
              </a:spcBef>
              <a:buNone/>
            </a:pPr>
            <a:r>
              <a:rPr lang="en-US" sz="1000" b="1" dirty="0" err="1" smtClean="0">
                <a:latin typeface="Courier"/>
                <a:cs typeface="Courier"/>
              </a:rPr>
              <a:t>nuttcp</a:t>
            </a:r>
            <a:r>
              <a:rPr lang="en-US" sz="1000" b="1" dirty="0">
                <a:latin typeface="Courier"/>
                <a:cs typeface="Courier"/>
              </a:rPr>
              <a:t>-r: send window size = 98720, receive window size = 87380</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-r: available send window = 74040, available receive window = 65535</a:t>
            </a:r>
          </a:p>
          <a:p>
            <a:pPr marL="0" indent="0">
              <a:lnSpc>
                <a:spcPct val="120000"/>
              </a:lnSpc>
              <a:spcBef>
                <a:spcPts val="0"/>
              </a:spcBef>
              <a:buNone/>
            </a:pPr>
            <a:r>
              <a:rPr lang="en-US" sz="1000" b="1" dirty="0">
                <a:latin typeface="Courier"/>
                <a:cs typeface="Courier"/>
              </a:rPr>
              <a:t>  131.0625 MB /   2.00 sec =  549.7033 Mbps    </a:t>
            </a:r>
            <a:r>
              <a:rPr lang="en-US" sz="1000" b="1" dirty="0">
                <a:solidFill>
                  <a:srgbClr val="FF0000"/>
                </a:solidFill>
                <a:latin typeface="Courier"/>
                <a:cs typeface="Courier"/>
              </a:rPr>
              <a:t> 1 </a:t>
            </a:r>
            <a:r>
              <a:rPr lang="en-US" sz="1000" b="1" dirty="0" err="1">
                <a:solidFill>
                  <a:srgbClr val="FF0000"/>
                </a:solidFill>
                <a:latin typeface="Courier"/>
                <a:cs typeface="Courier"/>
              </a:rPr>
              <a:t>retrans</a:t>
            </a:r>
            <a:endParaRPr lang="en-US" sz="1000" b="1" dirty="0">
              <a:solidFill>
                <a:srgbClr val="FF0000"/>
              </a:solidFill>
              <a:latin typeface="Courier"/>
              <a:cs typeface="Courier"/>
            </a:endParaRPr>
          </a:p>
          <a:p>
            <a:pPr marL="0" indent="0">
              <a:lnSpc>
                <a:spcPct val="120000"/>
              </a:lnSpc>
              <a:spcBef>
                <a:spcPts val="0"/>
              </a:spcBef>
              <a:buNone/>
            </a:pPr>
            <a:r>
              <a:rPr lang="en-US" sz="1000" b="1" dirty="0">
                <a:latin typeface="Courier"/>
                <a:cs typeface="Courier"/>
              </a:rPr>
              <a:t>  725.6250 MB /   2.00 sec = 3043.4964 Mbps     0 </a:t>
            </a:r>
            <a:r>
              <a:rPr lang="en-US" sz="1000" b="1" dirty="0" err="1">
                <a:latin typeface="Courier"/>
                <a:cs typeface="Courier"/>
              </a:rPr>
              <a:t>retrans</a:t>
            </a:r>
            <a:endParaRPr lang="en-US" sz="1000" b="1" dirty="0">
              <a:latin typeface="Courier"/>
              <a:cs typeface="Courier"/>
            </a:endParaRPr>
          </a:p>
          <a:p>
            <a:pPr marL="0" indent="0">
              <a:lnSpc>
                <a:spcPct val="120000"/>
              </a:lnSpc>
              <a:spcBef>
                <a:spcPts val="0"/>
              </a:spcBef>
              <a:buNone/>
            </a:pPr>
            <a:r>
              <a:rPr lang="en-US" sz="1000" b="1" dirty="0">
                <a:latin typeface="Courier"/>
                <a:cs typeface="Courier"/>
              </a:rPr>
              <a:t>  715.0000 MB /   2.00 sec = 2998.8284 Mbps     0 </a:t>
            </a:r>
            <a:r>
              <a:rPr lang="en-US" sz="1000" b="1" dirty="0" err="1">
                <a:latin typeface="Courier"/>
                <a:cs typeface="Courier"/>
              </a:rPr>
              <a:t>retrans</a:t>
            </a:r>
            <a:endParaRPr lang="en-US" sz="1000" b="1" dirty="0">
              <a:latin typeface="Courier"/>
              <a:cs typeface="Courier"/>
            </a:endParaRPr>
          </a:p>
          <a:p>
            <a:pPr marL="0" indent="0">
              <a:lnSpc>
                <a:spcPct val="120000"/>
              </a:lnSpc>
              <a:spcBef>
                <a:spcPts val="0"/>
              </a:spcBef>
              <a:buNone/>
            </a:pPr>
            <a:r>
              <a:rPr lang="en-US" sz="1000" b="1" dirty="0">
                <a:latin typeface="Courier"/>
                <a:cs typeface="Courier"/>
              </a:rPr>
              <a:t>  714.3750 MB /   2.00 sec = 2996.4168 Mbps     0 </a:t>
            </a:r>
            <a:r>
              <a:rPr lang="en-US" sz="1000" b="1" dirty="0" err="1">
                <a:latin typeface="Courier"/>
                <a:cs typeface="Courier"/>
              </a:rPr>
              <a:t>retrans</a:t>
            </a:r>
            <a:endParaRPr lang="en-US" sz="1000" b="1" dirty="0">
              <a:latin typeface="Courier"/>
              <a:cs typeface="Courier"/>
            </a:endParaRPr>
          </a:p>
          <a:p>
            <a:pPr marL="0" indent="0">
              <a:lnSpc>
                <a:spcPct val="120000"/>
              </a:lnSpc>
              <a:spcBef>
                <a:spcPts val="0"/>
              </a:spcBef>
              <a:buNone/>
            </a:pPr>
            <a:r>
              <a:rPr lang="en-US" sz="1000" b="1" dirty="0">
                <a:latin typeface="Courier"/>
                <a:cs typeface="Courier"/>
              </a:rPr>
              <a:t>  707.1250 MB /   2.00 sec = 2965.8349 Mbps     0 </a:t>
            </a:r>
            <a:r>
              <a:rPr lang="en-US" sz="1000" b="1" dirty="0" err="1">
                <a:latin typeface="Courier"/>
                <a:cs typeface="Courier"/>
              </a:rPr>
              <a:t>retrans</a:t>
            </a:r>
            <a:endParaRPr lang="en-US" sz="1000" b="1" dirty="0">
              <a:latin typeface="Courier"/>
              <a:cs typeface="Courier"/>
            </a:endParaRPr>
          </a:p>
          <a:p>
            <a:pPr marL="0" indent="0">
              <a:lnSpc>
                <a:spcPct val="120000"/>
              </a:lnSpc>
              <a:spcBef>
                <a:spcPts val="0"/>
              </a:spcBef>
              <a:buNone/>
            </a:pPr>
            <a:r>
              <a:rPr lang="en-US" sz="1000" b="1" dirty="0" err="1">
                <a:solidFill>
                  <a:srgbClr val="FF0000"/>
                </a:solidFill>
                <a:latin typeface="Courier"/>
                <a:cs typeface="Courier"/>
              </a:rPr>
              <a:t>nuttcp</a:t>
            </a:r>
            <a:r>
              <a:rPr lang="en-US" sz="1000" b="1" dirty="0">
                <a:solidFill>
                  <a:srgbClr val="FF0000"/>
                </a:solidFill>
                <a:latin typeface="Courier"/>
                <a:cs typeface="Courier"/>
              </a:rPr>
              <a:t>-t: 2998.1379 MB in 10.00 real seconds = 307005.08 KB/sec = 2514.9856 Mbps</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2998.1379 MB in 2.32 CPU seconds = 1325802.48 KB/</a:t>
            </a:r>
            <a:r>
              <a:rPr lang="en-US" sz="1000" b="1" dirty="0" err="1">
                <a:latin typeface="Courier"/>
                <a:cs typeface="Courier"/>
              </a:rPr>
              <a:t>cpu</a:t>
            </a:r>
            <a:r>
              <a:rPr lang="en-US" sz="1000" b="1" dirty="0">
                <a:latin typeface="Courier"/>
                <a:cs typeface="Courier"/>
              </a:rPr>
              <a:t> sec</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a:t>
            </a:r>
            <a:r>
              <a:rPr lang="en-US" sz="1000" b="1" dirty="0" err="1">
                <a:solidFill>
                  <a:srgbClr val="FF0000"/>
                </a:solidFill>
                <a:latin typeface="Courier"/>
                <a:cs typeface="Courier"/>
              </a:rPr>
              <a:t>retrans</a:t>
            </a:r>
            <a:r>
              <a:rPr lang="en-US" sz="1000" b="1" dirty="0">
                <a:solidFill>
                  <a:srgbClr val="FF0000"/>
                </a:solidFill>
                <a:latin typeface="Courier"/>
                <a:cs typeface="Courier"/>
              </a:rPr>
              <a:t> = 1</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47971 I/O calls, </a:t>
            </a:r>
            <a:r>
              <a:rPr lang="en-US" sz="1000" b="1" dirty="0" err="1">
                <a:latin typeface="Courier"/>
                <a:cs typeface="Courier"/>
              </a:rPr>
              <a:t>msec</a:t>
            </a:r>
            <a:r>
              <a:rPr lang="en-US" sz="1000" b="1" dirty="0">
                <a:latin typeface="Courier"/>
                <a:cs typeface="Courier"/>
              </a:rPr>
              <a:t>/call = 0.21, calls/sec = 4797.03</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-t: 0.0user 2.3sys 0:10real 23% 0i+0d 768maxrss 0+2pf 156+28csw</a:t>
            </a:r>
          </a:p>
          <a:p>
            <a:pPr marL="0" indent="0">
              <a:lnSpc>
                <a:spcPct val="120000"/>
              </a:lnSpc>
              <a:spcBef>
                <a:spcPts val="0"/>
              </a:spcBef>
              <a:buNone/>
            </a:pPr>
            <a:endParaRPr lang="en-US" sz="1000" b="1" dirty="0">
              <a:latin typeface="Courier"/>
              <a:cs typeface="Courier"/>
            </a:endParaRP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-r: 2998.1379 MB in 10.07 real seconds = 304959.96 KB/sec = 2498.2320 Mbps</a:t>
            </a:r>
          </a:p>
          <a:p>
            <a:pPr marL="0" indent="0">
              <a:lnSpc>
                <a:spcPct val="120000"/>
              </a:lnSpc>
              <a:spcBef>
                <a:spcPts val="0"/>
              </a:spcBef>
              <a:buNone/>
            </a:pPr>
            <a:r>
              <a:rPr lang="en-US" sz="1000" b="1" dirty="0" err="1">
                <a:solidFill>
                  <a:srgbClr val="FF0000"/>
                </a:solidFill>
                <a:latin typeface="Courier"/>
                <a:cs typeface="Courier"/>
              </a:rPr>
              <a:t>nuttcp</a:t>
            </a:r>
            <a:r>
              <a:rPr lang="en-US" sz="1000" b="1" dirty="0">
                <a:solidFill>
                  <a:srgbClr val="FF0000"/>
                </a:solidFill>
                <a:latin typeface="Courier"/>
                <a:cs typeface="Courier"/>
              </a:rPr>
              <a:t>-r: 2998.1379 MB in 2.36 CPU seconds = 1301084.31 KB/</a:t>
            </a:r>
            <a:r>
              <a:rPr lang="en-US" sz="1000" b="1" dirty="0" err="1">
                <a:solidFill>
                  <a:srgbClr val="FF0000"/>
                </a:solidFill>
                <a:latin typeface="Courier"/>
                <a:cs typeface="Courier"/>
              </a:rPr>
              <a:t>cpu</a:t>
            </a:r>
            <a:r>
              <a:rPr lang="en-US" sz="1000" b="1" dirty="0">
                <a:solidFill>
                  <a:srgbClr val="FF0000"/>
                </a:solidFill>
                <a:latin typeface="Courier"/>
                <a:cs typeface="Courier"/>
              </a:rPr>
              <a:t> sec</a:t>
            </a:r>
          </a:p>
          <a:p>
            <a:pPr marL="0" indent="0">
              <a:lnSpc>
                <a:spcPct val="120000"/>
              </a:lnSpc>
              <a:spcBef>
                <a:spcPts val="0"/>
              </a:spcBef>
              <a:buNone/>
            </a:pPr>
            <a:r>
              <a:rPr lang="en-US" sz="1000" b="1" dirty="0" err="1">
                <a:latin typeface="Courier"/>
                <a:cs typeface="Courier"/>
              </a:rPr>
              <a:t>nuttcp</a:t>
            </a:r>
            <a:r>
              <a:rPr lang="en-US" sz="1000" b="1" dirty="0">
                <a:latin typeface="Courier"/>
                <a:cs typeface="Courier"/>
              </a:rPr>
              <a:t>-r: 57808 I/O calls, </a:t>
            </a:r>
            <a:r>
              <a:rPr lang="en-US" sz="1000" b="1" dirty="0" err="1">
                <a:latin typeface="Courier"/>
                <a:cs typeface="Courier"/>
              </a:rPr>
              <a:t>msec</a:t>
            </a:r>
            <a:r>
              <a:rPr lang="en-US" sz="1000" b="1" dirty="0">
                <a:latin typeface="Courier"/>
                <a:cs typeface="Courier"/>
              </a:rPr>
              <a:t>/call = 0.18, calls/sec = 5742.21</a:t>
            </a:r>
          </a:p>
          <a:p>
            <a:pPr marL="0" indent="0">
              <a:lnSpc>
                <a:spcPct val="120000"/>
              </a:lnSpc>
              <a:spcBef>
                <a:spcPts val="0"/>
              </a:spcBef>
              <a:buNone/>
            </a:pPr>
            <a:r>
              <a:rPr lang="en-US" sz="1000" b="1" dirty="0" err="1">
                <a:solidFill>
                  <a:srgbClr val="FF0000"/>
                </a:solidFill>
                <a:latin typeface="Courier"/>
                <a:cs typeface="Courier"/>
              </a:rPr>
              <a:t>nuttcp</a:t>
            </a:r>
            <a:r>
              <a:rPr lang="en-US" sz="1000" b="1" dirty="0">
                <a:solidFill>
                  <a:srgbClr val="FF0000"/>
                </a:solidFill>
                <a:latin typeface="Courier"/>
                <a:cs typeface="Courier"/>
              </a:rPr>
              <a:t>-r: 0.0user 2.3sys 0:10real 23% 0i+0d 770maxrss 0+4pf 9146+</a:t>
            </a:r>
            <a:r>
              <a:rPr lang="en-US" sz="1000" b="1" dirty="0" smtClean="0">
                <a:solidFill>
                  <a:srgbClr val="FF0000"/>
                </a:solidFill>
                <a:latin typeface="Courier"/>
                <a:cs typeface="Courier"/>
              </a:rPr>
              <a:t>24csw</a:t>
            </a:r>
            <a:endParaRPr lang="en-US" sz="1000" b="1" dirty="0">
              <a:solidFill>
                <a:srgbClr val="FF0000"/>
              </a:solidFill>
              <a:latin typeface="Courier"/>
              <a:cs typeface="Courier"/>
            </a:endParaRPr>
          </a:p>
        </p:txBody>
      </p:sp>
      <p:sp>
        <p:nvSpPr>
          <p:cNvPr id="5" name="Oval 4"/>
          <p:cNvSpPr/>
          <p:nvPr/>
        </p:nvSpPr>
        <p:spPr>
          <a:xfrm>
            <a:off x="5498014" y="3082054"/>
            <a:ext cx="1236133" cy="299041"/>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6/2/15</a:t>
            </a:r>
            <a:endParaRPr lang="en-US"/>
          </a:p>
        </p:txBody>
      </p:sp>
      <p:sp>
        <p:nvSpPr>
          <p:cNvPr id="10" name="Slide Number Placeholder 9"/>
          <p:cNvSpPr>
            <a:spLocks noGrp="1"/>
          </p:cNvSpPr>
          <p:nvPr>
            <p:ph type="sldNum" sz="quarter" idx="12"/>
          </p:nvPr>
        </p:nvSpPr>
        <p:spPr/>
        <p:txBody>
          <a:bodyPr/>
          <a:lstStyle/>
          <a:p>
            <a:fld id="{318151B9-CF22-1341-A1FA-AF855BA4AD15}" type="slidenum">
              <a:rPr lang="en-US" smtClean="0"/>
              <a:t>85</a:t>
            </a:fld>
            <a:endParaRPr lang="en-US"/>
          </a:p>
        </p:txBody>
      </p:sp>
    </p:spTree>
    <p:extLst>
      <p:ext uri="{BB962C8B-B14F-4D97-AF65-F5344CB8AC3E}">
        <p14:creationId xmlns:p14="http://schemas.microsoft.com/office/powerpoint/2010/main" val="16502051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BWCTL Example </a:t>
            </a:r>
            <a:r>
              <a:rPr lang="en-US" sz="3600" dirty="0" smtClean="0"/>
              <a:t>(</a:t>
            </a:r>
            <a:r>
              <a:rPr lang="en-US" sz="3600" dirty="0" err="1" smtClean="0"/>
              <a:t>nuttcp</a:t>
            </a:r>
            <a:r>
              <a:rPr lang="en-US" sz="3600" dirty="0" smtClean="0"/>
              <a:t>, [1%] loss)</a:t>
            </a:r>
            <a:endParaRPr lang="en-US" sz="3600" dirty="0"/>
          </a:p>
        </p:txBody>
      </p:sp>
      <p:sp>
        <p:nvSpPr>
          <p:cNvPr id="3" name="Content Placeholder 2"/>
          <p:cNvSpPr>
            <a:spLocks noGrp="1"/>
          </p:cNvSpPr>
          <p:nvPr>
            <p:ph idx="1"/>
          </p:nvPr>
        </p:nvSpPr>
        <p:spPr>
          <a:xfrm>
            <a:off x="457200" y="852540"/>
            <a:ext cx="8229600" cy="3912574"/>
          </a:xfrm>
        </p:spPr>
        <p:txBody>
          <a:bodyPr>
            <a:noAutofit/>
          </a:bodyPr>
          <a:lstStyle/>
          <a:p>
            <a:pPr marL="0" indent="0">
              <a:lnSpc>
                <a:spcPct val="120000"/>
              </a:lnSpc>
              <a:spcBef>
                <a:spcPts val="0"/>
              </a:spcBef>
              <a:buNone/>
            </a:pPr>
            <a:r>
              <a:rPr lang="en-US" sz="900" b="1" dirty="0" smtClean="0">
                <a:latin typeface="Courier"/>
                <a:cs typeface="Courier"/>
              </a:rPr>
              <a:t>&gt; bwctl </a:t>
            </a:r>
            <a:r>
              <a:rPr lang="en-US" sz="900" b="1" dirty="0">
                <a:latin typeface="Courier"/>
                <a:cs typeface="Courier"/>
              </a:rPr>
              <a:t>-T </a:t>
            </a:r>
            <a:r>
              <a:rPr lang="en-US" sz="900" b="1" dirty="0" err="1">
                <a:latin typeface="Courier"/>
                <a:cs typeface="Courier"/>
              </a:rPr>
              <a:t>nuttcp</a:t>
            </a:r>
            <a:r>
              <a:rPr lang="en-US" sz="900" b="1" dirty="0">
                <a:latin typeface="Courier"/>
                <a:cs typeface="Courier"/>
              </a:rPr>
              <a:t> -f m -t 10 -</a:t>
            </a:r>
            <a:r>
              <a:rPr lang="en-US" sz="900" b="1" dirty="0" err="1">
                <a:latin typeface="Courier"/>
                <a:cs typeface="Courier"/>
              </a:rPr>
              <a:t>i</a:t>
            </a:r>
            <a:r>
              <a:rPr lang="en-US" sz="900" b="1" dirty="0">
                <a:latin typeface="Courier"/>
                <a:cs typeface="Courier"/>
              </a:rPr>
              <a:t> 2 -c sunn-pt1.es.net</a:t>
            </a:r>
          </a:p>
          <a:p>
            <a:pPr marL="0" indent="0">
              <a:lnSpc>
                <a:spcPct val="120000"/>
              </a:lnSpc>
              <a:spcBef>
                <a:spcPts val="0"/>
              </a:spcBef>
              <a:buNone/>
            </a:pPr>
            <a:r>
              <a:rPr lang="en-US" sz="900" b="1" dirty="0" smtClean="0">
                <a:latin typeface="Courier"/>
                <a:cs typeface="Courier"/>
              </a:rPr>
              <a:t>bwctl</a:t>
            </a:r>
            <a:r>
              <a:rPr lang="en-US" sz="900" b="1" dirty="0">
                <a:latin typeface="Courier"/>
                <a:cs typeface="Courier"/>
              </a:rPr>
              <a:t>: </a:t>
            </a:r>
            <a:r>
              <a:rPr lang="en-US" sz="900" b="1" dirty="0" err="1">
                <a:latin typeface="Courier"/>
                <a:cs typeface="Courier"/>
              </a:rPr>
              <a:t>exec_line</a:t>
            </a:r>
            <a:r>
              <a:rPr lang="en-US" sz="900" b="1" dirty="0">
                <a:latin typeface="Courier"/>
                <a:cs typeface="Courier"/>
              </a:rPr>
              <a:t>: /</a:t>
            </a:r>
            <a:r>
              <a:rPr lang="en-US" sz="900" b="1" dirty="0" err="1">
                <a:latin typeface="Courier"/>
                <a:cs typeface="Courier"/>
              </a:rPr>
              <a:t>usr</a:t>
            </a:r>
            <a:r>
              <a:rPr lang="en-US" sz="900" b="1" dirty="0">
                <a:latin typeface="Courier"/>
                <a:cs typeface="Courier"/>
              </a:rPr>
              <a:t>/bin/</a:t>
            </a:r>
            <a:r>
              <a:rPr lang="en-US" sz="900" b="1" dirty="0" err="1">
                <a:latin typeface="Courier"/>
                <a:cs typeface="Courier"/>
              </a:rPr>
              <a:t>nuttcp</a:t>
            </a:r>
            <a:r>
              <a:rPr lang="en-US" sz="900" b="1" dirty="0">
                <a:latin typeface="Courier"/>
                <a:cs typeface="Courier"/>
              </a:rPr>
              <a:t> -</a:t>
            </a:r>
            <a:r>
              <a:rPr lang="en-US" sz="900" b="1" dirty="0" err="1">
                <a:latin typeface="Courier"/>
                <a:cs typeface="Courier"/>
              </a:rPr>
              <a:t>vv</a:t>
            </a:r>
            <a:r>
              <a:rPr lang="en-US" sz="900" b="1" dirty="0">
                <a:latin typeface="Courier"/>
                <a:cs typeface="Courier"/>
              </a:rPr>
              <a:t> -p 5004 -</a:t>
            </a:r>
            <a:r>
              <a:rPr lang="en-US" sz="900" b="1" dirty="0" err="1">
                <a:latin typeface="Courier"/>
                <a:cs typeface="Courier"/>
              </a:rPr>
              <a:t>i</a:t>
            </a:r>
            <a:r>
              <a:rPr lang="en-US" sz="900" b="1" dirty="0">
                <a:latin typeface="Courier"/>
                <a:cs typeface="Courier"/>
              </a:rPr>
              <a:t> 2.000000 -T 10 -t 198.129.254.58</a:t>
            </a:r>
          </a:p>
          <a:p>
            <a:pPr marL="0" indent="0">
              <a:lnSpc>
                <a:spcPct val="120000"/>
              </a:lnSpc>
              <a:spcBef>
                <a:spcPts val="0"/>
              </a:spcBef>
              <a:buNone/>
            </a:pPr>
            <a:r>
              <a:rPr lang="en-US" sz="900" b="1" dirty="0" err="1" smtClean="0">
                <a:latin typeface="Courier"/>
                <a:cs typeface="Courier"/>
              </a:rPr>
              <a:t>nuttcp</a:t>
            </a:r>
            <a:r>
              <a:rPr lang="en-US" sz="900" b="1" dirty="0">
                <a:latin typeface="Courier"/>
                <a:cs typeface="Courier"/>
              </a:rPr>
              <a:t>-t: </a:t>
            </a:r>
            <a:r>
              <a:rPr lang="en-US" sz="900" b="1" dirty="0" err="1">
                <a:latin typeface="Courier"/>
                <a:cs typeface="Courier"/>
              </a:rPr>
              <a:t>buflen</a:t>
            </a:r>
            <a:r>
              <a:rPr lang="en-US" sz="900" b="1" dirty="0">
                <a:latin typeface="Courier"/>
                <a:cs typeface="Courier"/>
              </a:rPr>
              <a:t>=65536, </a:t>
            </a:r>
            <a:r>
              <a:rPr lang="en-US" sz="900" b="1" dirty="0" err="1">
                <a:latin typeface="Courier"/>
                <a:cs typeface="Courier"/>
              </a:rPr>
              <a:t>nstream</a:t>
            </a:r>
            <a:r>
              <a:rPr lang="en-US" sz="900" b="1" dirty="0">
                <a:latin typeface="Courier"/>
                <a:cs typeface="Courier"/>
              </a:rPr>
              <a:t>=1, port=5004 </a:t>
            </a:r>
            <a:r>
              <a:rPr lang="en-US" sz="900" b="1" dirty="0" err="1">
                <a:latin typeface="Courier"/>
                <a:cs typeface="Courier"/>
              </a:rPr>
              <a:t>tcp</a:t>
            </a:r>
            <a:r>
              <a:rPr lang="en-US" sz="900" b="1" dirty="0">
                <a:latin typeface="Courier"/>
                <a:cs typeface="Courier"/>
              </a:rPr>
              <a:t> -&gt; 198.129.254.58</a:t>
            </a:r>
          </a:p>
          <a:p>
            <a:pPr marL="0" indent="0">
              <a:lnSpc>
                <a:spcPct val="120000"/>
              </a:lnSpc>
              <a:spcBef>
                <a:spcPts val="0"/>
              </a:spcBef>
              <a:buNone/>
            </a:pPr>
            <a:r>
              <a:rPr lang="en-US" sz="900" b="1" dirty="0" err="1" smtClean="0">
                <a:latin typeface="Courier"/>
                <a:cs typeface="Courier"/>
              </a:rPr>
              <a:t>nuttcp</a:t>
            </a:r>
            <a:r>
              <a:rPr lang="en-US" sz="900" b="1" dirty="0">
                <a:latin typeface="Courier"/>
                <a:cs typeface="Courier"/>
              </a:rPr>
              <a:t>-t: connect to 198.129.254.58 with </a:t>
            </a:r>
            <a:r>
              <a:rPr lang="en-US" sz="900" b="1" dirty="0" err="1">
                <a:latin typeface="Courier"/>
                <a:cs typeface="Courier"/>
              </a:rPr>
              <a:t>mss</a:t>
            </a:r>
            <a:r>
              <a:rPr lang="en-US" sz="900" b="1" dirty="0">
                <a:latin typeface="Courier"/>
                <a:cs typeface="Courier"/>
              </a:rPr>
              <a:t>=8948, </a:t>
            </a:r>
            <a:r>
              <a:rPr lang="en-US" sz="900" b="1" dirty="0">
                <a:solidFill>
                  <a:srgbClr val="FF0000"/>
                </a:solidFill>
                <a:latin typeface="Courier"/>
                <a:cs typeface="Courier"/>
              </a:rPr>
              <a:t>RTT=62.440 </a:t>
            </a:r>
            <a:r>
              <a:rPr lang="en-US" sz="900" b="1" dirty="0" err="1">
                <a:latin typeface="Courier"/>
                <a:cs typeface="Courier"/>
              </a:rPr>
              <a:t>ms</a:t>
            </a:r>
            <a:endParaRPr lang="en-US" sz="900" b="1" dirty="0">
              <a:latin typeface="Courier"/>
              <a:cs typeface="Courier"/>
            </a:endParaRP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-t: send window size = 98720, receive window size = 87380</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-t: available send window = 74040, available receive window = 65535</a:t>
            </a:r>
          </a:p>
          <a:p>
            <a:pPr marL="0" indent="0">
              <a:lnSpc>
                <a:spcPct val="120000"/>
              </a:lnSpc>
              <a:spcBef>
                <a:spcPts val="0"/>
              </a:spcBef>
              <a:buNone/>
            </a:pPr>
            <a:r>
              <a:rPr lang="en-US" sz="900" b="1" dirty="0" err="1" smtClean="0">
                <a:latin typeface="Courier"/>
                <a:cs typeface="Courier"/>
              </a:rPr>
              <a:t>nuttcp</a:t>
            </a:r>
            <a:r>
              <a:rPr lang="en-US" sz="900" b="1" dirty="0">
                <a:latin typeface="Courier"/>
                <a:cs typeface="Courier"/>
              </a:rPr>
              <a:t>-r: send window size = 98720, receive window size = 87380</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-r: available send window = 74040, available receive window = 65535</a:t>
            </a:r>
          </a:p>
          <a:p>
            <a:pPr marL="0" indent="0">
              <a:lnSpc>
                <a:spcPct val="120000"/>
              </a:lnSpc>
              <a:spcBef>
                <a:spcPts val="0"/>
              </a:spcBef>
              <a:buNone/>
            </a:pPr>
            <a:r>
              <a:rPr lang="en-US" sz="900" b="1" dirty="0">
                <a:solidFill>
                  <a:srgbClr val="FF0000"/>
                </a:solidFill>
                <a:latin typeface="Courier"/>
                <a:cs typeface="Courier"/>
              </a:rPr>
              <a:t>    6.3125 MB /   2.00 sec =   26.4759 Mbps    27 </a:t>
            </a:r>
            <a:r>
              <a:rPr lang="en-US" sz="900" b="1" dirty="0" err="1">
                <a:solidFill>
                  <a:srgbClr val="FF0000"/>
                </a:solidFill>
                <a:latin typeface="Courier"/>
                <a:cs typeface="Courier"/>
              </a:rPr>
              <a:t>retrans</a:t>
            </a:r>
            <a:endParaRPr lang="en-US" sz="900" b="1" dirty="0">
              <a:solidFill>
                <a:srgbClr val="FF0000"/>
              </a:solidFill>
              <a:latin typeface="Courier"/>
              <a:cs typeface="Courier"/>
            </a:endParaRPr>
          </a:p>
          <a:p>
            <a:pPr marL="0" indent="0">
              <a:lnSpc>
                <a:spcPct val="120000"/>
              </a:lnSpc>
              <a:spcBef>
                <a:spcPts val="0"/>
              </a:spcBef>
              <a:buNone/>
            </a:pPr>
            <a:r>
              <a:rPr lang="en-US" sz="900" b="1" dirty="0">
                <a:solidFill>
                  <a:srgbClr val="FF0000"/>
                </a:solidFill>
                <a:latin typeface="Courier"/>
                <a:cs typeface="Courier"/>
              </a:rPr>
              <a:t>    3.5625 MB /   2.00 sec =   14.9423 Mbps     4 </a:t>
            </a:r>
            <a:r>
              <a:rPr lang="en-US" sz="900" b="1" dirty="0" err="1">
                <a:solidFill>
                  <a:srgbClr val="FF0000"/>
                </a:solidFill>
                <a:latin typeface="Courier"/>
                <a:cs typeface="Courier"/>
              </a:rPr>
              <a:t>retrans</a:t>
            </a:r>
            <a:endParaRPr lang="en-US" sz="900" b="1" dirty="0">
              <a:solidFill>
                <a:srgbClr val="FF0000"/>
              </a:solidFill>
              <a:latin typeface="Courier"/>
              <a:cs typeface="Courier"/>
            </a:endParaRPr>
          </a:p>
          <a:p>
            <a:pPr marL="0" indent="0">
              <a:lnSpc>
                <a:spcPct val="120000"/>
              </a:lnSpc>
              <a:spcBef>
                <a:spcPts val="0"/>
              </a:spcBef>
              <a:buNone/>
            </a:pPr>
            <a:r>
              <a:rPr lang="en-US" sz="900" b="1" dirty="0">
                <a:solidFill>
                  <a:srgbClr val="FF0000"/>
                </a:solidFill>
                <a:latin typeface="Courier"/>
                <a:cs typeface="Courier"/>
              </a:rPr>
              <a:t>    3.8125 MB /   2.00 sec =   15.9906 Mbps     7 </a:t>
            </a:r>
            <a:r>
              <a:rPr lang="en-US" sz="900" b="1" dirty="0" err="1">
                <a:solidFill>
                  <a:srgbClr val="FF0000"/>
                </a:solidFill>
                <a:latin typeface="Courier"/>
                <a:cs typeface="Courier"/>
              </a:rPr>
              <a:t>retrans</a:t>
            </a:r>
            <a:endParaRPr lang="en-US" sz="900" b="1" dirty="0">
              <a:solidFill>
                <a:srgbClr val="FF0000"/>
              </a:solidFill>
              <a:latin typeface="Courier"/>
              <a:cs typeface="Courier"/>
            </a:endParaRPr>
          </a:p>
          <a:p>
            <a:pPr marL="0" indent="0">
              <a:lnSpc>
                <a:spcPct val="120000"/>
              </a:lnSpc>
              <a:spcBef>
                <a:spcPts val="0"/>
              </a:spcBef>
              <a:buNone/>
            </a:pPr>
            <a:r>
              <a:rPr lang="en-US" sz="900" b="1" dirty="0">
                <a:solidFill>
                  <a:srgbClr val="FF0000"/>
                </a:solidFill>
                <a:latin typeface="Courier"/>
                <a:cs typeface="Courier"/>
              </a:rPr>
              <a:t>    4.8125 MB /   2.00 sec =   20.1853 Mbps    13 </a:t>
            </a:r>
            <a:r>
              <a:rPr lang="en-US" sz="900" b="1" dirty="0" err="1">
                <a:solidFill>
                  <a:srgbClr val="FF0000"/>
                </a:solidFill>
                <a:latin typeface="Courier"/>
                <a:cs typeface="Courier"/>
              </a:rPr>
              <a:t>retrans</a:t>
            </a:r>
            <a:endParaRPr lang="en-US" sz="900" b="1" dirty="0">
              <a:solidFill>
                <a:srgbClr val="FF0000"/>
              </a:solidFill>
              <a:latin typeface="Courier"/>
              <a:cs typeface="Courier"/>
            </a:endParaRPr>
          </a:p>
          <a:p>
            <a:pPr marL="0" indent="0">
              <a:lnSpc>
                <a:spcPct val="120000"/>
              </a:lnSpc>
              <a:spcBef>
                <a:spcPts val="0"/>
              </a:spcBef>
              <a:buNone/>
            </a:pPr>
            <a:r>
              <a:rPr lang="en-US" sz="900" b="1" dirty="0">
                <a:solidFill>
                  <a:srgbClr val="FF0000"/>
                </a:solidFill>
                <a:latin typeface="Courier"/>
                <a:cs typeface="Courier"/>
              </a:rPr>
              <a:t>    6.0000 MB /   2.00 sec =   25.1659 Mbps     7 </a:t>
            </a:r>
            <a:r>
              <a:rPr lang="en-US" sz="900" b="1" dirty="0" err="1">
                <a:solidFill>
                  <a:srgbClr val="FF0000"/>
                </a:solidFill>
                <a:latin typeface="Courier"/>
                <a:cs typeface="Courier"/>
              </a:rPr>
              <a:t>retrans</a:t>
            </a:r>
            <a:endParaRPr lang="en-US" sz="900" b="1" dirty="0">
              <a:solidFill>
                <a:srgbClr val="FF0000"/>
              </a:solidFill>
              <a:latin typeface="Courier"/>
              <a:cs typeface="Courier"/>
            </a:endParaRPr>
          </a:p>
          <a:p>
            <a:pPr marL="0" indent="0">
              <a:lnSpc>
                <a:spcPct val="120000"/>
              </a:lnSpc>
              <a:spcBef>
                <a:spcPts val="0"/>
              </a:spcBef>
              <a:buNone/>
            </a:pPr>
            <a:r>
              <a:rPr lang="en-US" sz="900" b="1" dirty="0" err="1">
                <a:solidFill>
                  <a:srgbClr val="FF0000"/>
                </a:solidFill>
                <a:latin typeface="Courier"/>
                <a:cs typeface="Courier"/>
              </a:rPr>
              <a:t>nuttcp</a:t>
            </a:r>
            <a:r>
              <a:rPr lang="en-US" sz="900" b="1" dirty="0">
                <a:solidFill>
                  <a:srgbClr val="FF0000"/>
                </a:solidFill>
                <a:latin typeface="Courier"/>
                <a:cs typeface="Courier"/>
              </a:rPr>
              <a:t>-t: 25.5066 MB in 10.00 real seconds = 2611.85 KB/sec = 21.3963 Mbps</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-t: 25.5066 MB in 0.01 CPU seconds = 1741480.37 KB/</a:t>
            </a:r>
            <a:r>
              <a:rPr lang="en-US" sz="900" b="1" dirty="0" err="1">
                <a:latin typeface="Courier"/>
                <a:cs typeface="Courier"/>
              </a:rPr>
              <a:t>cpu</a:t>
            </a:r>
            <a:r>
              <a:rPr lang="en-US" sz="900" b="1" dirty="0">
                <a:latin typeface="Courier"/>
                <a:cs typeface="Courier"/>
              </a:rPr>
              <a:t> sec</a:t>
            </a:r>
          </a:p>
          <a:p>
            <a:pPr marL="0" indent="0">
              <a:lnSpc>
                <a:spcPct val="120000"/>
              </a:lnSpc>
              <a:spcBef>
                <a:spcPts val="0"/>
              </a:spcBef>
              <a:buNone/>
            </a:pPr>
            <a:r>
              <a:rPr lang="en-US" sz="900" b="1" dirty="0" err="1">
                <a:solidFill>
                  <a:srgbClr val="FF0000"/>
                </a:solidFill>
                <a:latin typeface="Courier"/>
                <a:cs typeface="Courier"/>
              </a:rPr>
              <a:t>nuttcp</a:t>
            </a:r>
            <a:r>
              <a:rPr lang="en-US" sz="900" b="1" dirty="0">
                <a:solidFill>
                  <a:srgbClr val="FF0000"/>
                </a:solidFill>
                <a:latin typeface="Courier"/>
                <a:cs typeface="Courier"/>
              </a:rPr>
              <a:t>-t: </a:t>
            </a:r>
            <a:r>
              <a:rPr lang="en-US" sz="900" b="1" dirty="0" err="1">
                <a:solidFill>
                  <a:srgbClr val="FF0000"/>
                </a:solidFill>
                <a:latin typeface="Courier"/>
                <a:cs typeface="Courier"/>
              </a:rPr>
              <a:t>retrans</a:t>
            </a:r>
            <a:r>
              <a:rPr lang="en-US" sz="900" b="1" dirty="0">
                <a:solidFill>
                  <a:srgbClr val="FF0000"/>
                </a:solidFill>
                <a:latin typeface="Courier"/>
                <a:cs typeface="Courier"/>
              </a:rPr>
              <a:t> = 58</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-t: 409 I/O calls, </a:t>
            </a:r>
            <a:r>
              <a:rPr lang="en-US" sz="900" b="1" dirty="0" err="1">
                <a:latin typeface="Courier"/>
                <a:cs typeface="Courier"/>
              </a:rPr>
              <a:t>msec</a:t>
            </a:r>
            <a:r>
              <a:rPr lang="en-US" sz="900" b="1" dirty="0">
                <a:latin typeface="Courier"/>
                <a:cs typeface="Courier"/>
              </a:rPr>
              <a:t>/call = 25.04, calls/sec = 40.90</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-t: 0.0user 0.0sys 0:10real 0% 0i+0d 768maxrss 0+2pf 51+3csw</a:t>
            </a:r>
          </a:p>
          <a:p>
            <a:pPr marL="0" indent="0">
              <a:lnSpc>
                <a:spcPct val="120000"/>
              </a:lnSpc>
              <a:spcBef>
                <a:spcPts val="0"/>
              </a:spcBef>
              <a:buNone/>
            </a:pPr>
            <a:endParaRPr lang="en-US" sz="900" b="1" dirty="0">
              <a:latin typeface="Courier"/>
              <a:cs typeface="Courier"/>
            </a:endParaRP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-r: 25.5066 MB in 10.30 real seconds = 2537.03 KB/sec = 20.7833 Mbps</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-r: 25.5066 MB in 0.02 CPU seconds = 1044874.29 KB/</a:t>
            </a:r>
            <a:r>
              <a:rPr lang="en-US" sz="900" b="1" dirty="0" err="1">
                <a:latin typeface="Courier"/>
                <a:cs typeface="Courier"/>
              </a:rPr>
              <a:t>cpu</a:t>
            </a:r>
            <a:r>
              <a:rPr lang="en-US" sz="900" b="1" dirty="0">
                <a:latin typeface="Courier"/>
                <a:cs typeface="Courier"/>
              </a:rPr>
              <a:t> sec</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-r: 787 I/O calls, </a:t>
            </a:r>
            <a:r>
              <a:rPr lang="en-US" sz="900" b="1" dirty="0" err="1">
                <a:latin typeface="Courier"/>
                <a:cs typeface="Courier"/>
              </a:rPr>
              <a:t>msec</a:t>
            </a:r>
            <a:r>
              <a:rPr lang="en-US" sz="900" b="1" dirty="0">
                <a:latin typeface="Courier"/>
                <a:cs typeface="Courier"/>
              </a:rPr>
              <a:t>/call = 13.40, calls/sec = 76.44</a:t>
            </a:r>
          </a:p>
          <a:p>
            <a:pPr marL="0" indent="0">
              <a:lnSpc>
                <a:spcPct val="120000"/>
              </a:lnSpc>
              <a:spcBef>
                <a:spcPts val="0"/>
              </a:spcBef>
              <a:buNone/>
            </a:pPr>
            <a:r>
              <a:rPr lang="en-US" sz="900" b="1" dirty="0" err="1">
                <a:latin typeface="Courier"/>
                <a:cs typeface="Courier"/>
              </a:rPr>
              <a:t>nuttcp</a:t>
            </a:r>
            <a:r>
              <a:rPr lang="en-US" sz="900" b="1" dirty="0">
                <a:latin typeface="Courier"/>
                <a:cs typeface="Courier"/>
              </a:rPr>
              <a:t>-r: 0.0user 0.0sys 0:10real 0% 0i+0d 770maxrss 0+4pf 382+0csw</a:t>
            </a:r>
          </a:p>
          <a:p>
            <a:pPr marL="0" indent="0">
              <a:lnSpc>
                <a:spcPct val="120000"/>
              </a:lnSpc>
              <a:spcBef>
                <a:spcPts val="0"/>
              </a:spcBef>
              <a:buNone/>
            </a:pPr>
            <a:endParaRPr lang="en-US" sz="900" b="1" dirty="0">
              <a:latin typeface="Courier"/>
              <a:cs typeface="Courier"/>
            </a:endParaRPr>
          </a:p>
        </p:txBody>
      </p:sp>
      <p:sp>
        <p:nvSpPr>
          <p:cNvPr id="5" name="Oval 4"/>
          <p:cNvSpPr/>
          <p:nvPr/>
        </p:nvSpPr>
        <p:spPr>
          <a:xfrm>
            <a:off x="4638236" y="3056284"/>
            <a:ext cx="1088708" cy="137018"/>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6/2/15</a:t>
            </a:r>
            <a:endParaRPr lang="en-US"/>
          </a:p>
        </p:txBody>
      </p:sp>
      <p:sp>
        <p:nvSpPr>
          <p:cNvPr id="10" name="Slide Number Placeholder 9"/>
          <p:cNvSpPr>
            <a:spLocks noGrp="1"/>
          </p:cNvSpPr>
          <p:nvPr>
            <p:ph type="sldNum" sz="quarter" idx="12"/>
          </p:nvPr>
        </p:nvSpPr>
        <p:spPr/>
        <p:txBody>
          <a:bodyPr/>
          <a:lstStyle/>
          <a:p>
            <a:fld id="{318151B9-CF22-1341-A1FA-AF855BA4AD15}" type="slidenum">
              <a:rPr lang="en-US" smtClean="0"/>
              <a:t>86</a:t>
            </a:fld>
            <a:endParaRPr lang="en-US"/>
          </a:p>
        </p:txBody>
      </p:sp>
    </p:spTree>
    <p:extLst>
      <p:ext uri="{BB962C8B-B14F-4D97-AF65-F5344CB8AC3E}">
        <p14:creationId xmlns:p14="http://schemas.microsoft.com/office/powerpoint/2010/main" val="41512318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OWAMP (initial)</a:t>
            </a:r>
            <a:endParaRPr lang="en-US" sz="4000" dirty="0"/>
          </a:p>
        </p:txBody>
      </p:sp>
      <p:sp>
        <p:nvSpPr>
          <p:cNvPr id="3" name="Content Placeholder 2"/>
          <p:cNvSpPr>
            <a:spLocks noGrp="1"/>
          </p:cNvSpPr>
          <p:nvPr>
            <p:ph idx="1"/>
          </p:nvPr>
        </p:nvSpPr>
        <p:spPr/>
        <p:txBody>
          <a:bodyPr>
            <a:noAutofit/>
          </a:bodyPr>
          <a:lstStyle/>
          <a:p>
            <a:pPr marL="0" indent="0">
              <a:lnSpc>
                <a:spcPct val="120000"/>
              </a:lnSpc>
              <a:spcBef>
                <a:spcPts val="0"/>
              </a:spcBef>
              <a:buNone/>
            </a:pPr>
            <a:r>
              <a:rPr lang="en-US" sz="1100" b="1" dirty="0" smtClean="0">
                <a:latin typeface="Courier"/>
                <a:cs typeface="Courier"/>
              </a:rPr>
              <a:t>&gt; </a:t>
            </a:r>
            <a:r>
              <a:rPr lang="en-US" sz="1100" b="1" dirty="0" err="1">
                <a:latin typeface="Courier"/>
                <a:cs typeface="Courier"/>
              </a:rPr>
              <a:t>owping</a:t>
            </a:r>
            <a:r>
              <a:rPr lang="en-US" sz="1100" b="1" dirty="0">
                <a:latin typeface="Courier"/>
                <a:cs typeface="Courier"/>
              </a:rPr>
              <a:t> </a:t>
            </a:r>
            <a:r>
              <a:rPr lang="en-US" sz="1100" b="1" dirty="0" err="1">
                <a:latin typeface="Courier"/>
                <a:cs typeface="Courier"/>
              </a:rPr>
              <a:t>sunn-owamp.es.net</a:t>
            </a:r>
            <a:endParaRPr lang="en-US" sz="1100" b="1" dirty="0">
              <a:latin typeface="Courier"/>
              <a:cs typeface="Courier"/>
            </a:endParaRPr>
          </a:p>
          <a:p>
            <a:pPr marL="0" indent="0">
              <a:lnSpc>
                <a:spcPct val="120000"/>
              </a:lnSpc>
              <a:spcBef>
                <a:spcPts val="0"/>
              </a:spcBef>
              <a:buNone/>
            </a:pPr>
            <a:r>
              <a:rPr lang="en-US" sz="1100" b="1" dirty="0">
                <a:latin typeface="Courier"/>
                <a:cs typeface="Courier"/>
              </a:rPr>
              <a:t>Approximately 12.6 seconds until results </a:t>
            </a:r>
            <a:r>
              <a:rPr lang="en-US" sz="1100" b="1" dirty="0" smtClean="0">
                <a:latin typeface="Courier"/>
                <a:cs typeface="Courier"/>
              </a:rPr>
              <a:t>available</a:t>
            </a:r>
            <a:endParaRPr lang="en-US" sz="1100" b="1" dirty="0">
              <a:latin typeface="Courier"/>
              <a:cs typeface="Courier"/>
            </a:endParaRPr>
          </a:p>
          <a:p>
            <a:pPr marL="0" indent="0">
              <a:lnSpc>
                <a:spcPct val="120000"/>
              </a:lnSpc>
              <a:spcBef>
                <a:spcPts val="0"/>
              </a:spcBef>
              <a:buNone/>
            </a:pPr>
            <a:r>
              <a:rPr lang="en-US" sz="1100" b="1" dirty="0">
                <a:latin typeface="Courier"/>
                <a:cs typeface="Courier"/>
              </a:rPr>
              <a:t>--- </a:t>
            </a:r>
            <a:r>
              <a:rPr lang="en-US" sz="1100" b="1" dirty="0" err="1">
                <a:latin typeface="Courier"/>
                <a:cs typeface="Courier"/>
              </a:rPr>
              <a:t>owping</a:t>
            </a:r>
            <a:r>
              <a:rPr lang="en-US" sz="1100" b="1" dirty="0">
                <a:latin typeface="Courier"/>
                <a:cs typeface="Courier"/>
              </a:rPr>
              <a:t> statistics from [wash-</a:t>
            </a:r>
            <a:r>
              <a:rPr lang="en-US" sz="1100" b="1" dirty="0" err="1">
                <a:latin typeface="Courier"/>
                <a:cs typeface="Courier"/>
              </a:rPr>
              <a:t>owamp.es.net</a:t>
            </a:r>
            <a:r>
              <a:rPr lang="en-US" sz="1100" b="1" dirty="0">
                <a:latin typeface="Courier"/>
                <a:cs typeface="Courier"/>
              </a:rPr>
              <a:t>]:8885 to [</a:t>
            </a:r>
            <a:r>
              <a:rPr lang="en-US" sz="1100" b="1" dirty="0" err="1">
                <a:latin typeface="Courier"/>
                <a:cs typeface="Courier"/>
              </a:rPr>
              <a:t>sunn-owamp.es.net</a:t>
            </a:r>
            <a:r>
              <a:rPr lang="en-US" sz="1100" b="1" dirty="0">
                <a:latin typeface="Courier"/>
                <a:cs typeface="Courier"/>
              </a:rPr>
              <a:t>]:8827 ---</a:t>
            </a:r>
          </a:p>
          <a:p>
            <a:pPr marL="0" indent="0">
              <a:lnSpc>
                <a:spcPct val="120000"/>
              </a:lnSpc>
              <a:spcBef>
                <a:spcPts val="0"/>
              </a:spcBef>
              <a:buNone/>
            </a:pPr>
            <a:r>
              <a:rPr lang="en-US" sz="1100" b="1" dirty="0">
                <a:latin typeface="Courier"/>
                <a:cs typeface="Courier"/>
              </a:rPr>
              <a:t>SID:	c681fe4ed67f1b3e5faeb249f078ec8a</a:t>
            </a:r>
          </a:p>
          <a:p>
            <a:pPr marL="0" indent="0">
              <a:lnSpc>
                <a:spcPct val="120000"/>
              </a:lnSpc>
              <a:spcBef>
                <a:spcPts val="0"/>
              </a:spcBef>
              <a:buNone/>
            </a:pPr>
            <a:r>
              <a:rPr lang="en-US" sz="1100" b="1" dirty="0">
                <a:latin typeface="Courier"/>
                <a:cs typeface="Courier"/>
              </a:rPr>
              <a:t>first:	2014-01-13T18:11:11.420</a:t>
            </a:r>
          </a:p>
          <a:p>
            <a:pPr marL="0" indent="0">
              <a:lnSpc>
                <a:spcPct val="120000"/>
              </a:lnSpc>
              <a:spcBef>
                <a:spcPts val="0"/>
              </a:spcBef>
              <a:buNone/>
            </a:pPr>
            <a:r>
              <a:rPr lang="en-US" sz="1100" b="1" dirty="0">
                <a:latin typeface="Courier"/>
                <a:cs typeface="Courier"/>
              </a:rPr>
              <a:t>last:	2014-01-13T18:11:20.587</a:t>
            </a:r>
          </a:p>
          <a:p>
            <a:pPr marL="0" indent="0">
              <a:lnSpc>
                <a:spcPct val="120000"/>
              </a:lnSpc>
              <a:spcBef>
                <a:spcPts val="0"/>
              </a:spcBef>
              <a:buNone/>
            </a:pPr>
            <a:r>
              <a:rPr lang="en-US" sz="1100" b="1" dirty="0">
                <a:solidFill>
                  <a:srgbClr val="FF0000"/>
                </a:solidFill>
                <a:latin typeface="Courier"/>
                <a:cs typeface="Courier"/>
              </a:rPr>
              <a:t>100 sent, 0 lost (0.000%), 0 duplicates</a:t>
            </a:r>
          </a:p>
          <a:p>
            <a:pPr marL="0" indent="0">
              <a:lnSpc>
                <a:spcPct val="120000"/>
              </a:lnSpc>
              <a:spcBef>
                <a:spcPts val="0"/>
              </a:spcBef>
              <a:buNone/>
            </a:pPr>
            <a:r>
              <a:rPr lang="en-US" sz="1100" b="1" dirty="0">
                <a:solidFill>
                  <a:srgbClr val="FF0000"/>
                </a:solidFill>
                <a:latin typeface="Courier"/>
                <a:cs typeface="Courier"/>
              </a:rPr>
              <a:t>one-way delay min/median/max = 31/31.1/31.7 </a:t>
            </a:r>
            <a:r>
              <a:rPr lang="en-US" sz="1100" b="1" dirty="0" err="1">
                <a:solidFill>
                  <a:srgbClr val="FF0000"/>
                </a:solidFill>
                <a:latin typeface="Courier"/>
                <a:cs typeface="Courier"/>
              </a:rPr>
              <a:t>ms</a:t>
            </a:r>
            <a:r>
              <a:rPr lang="en-US" sz="1100" b="1" dirty="0">
                <a:solidFill>
                  <a:srgbClr val="FF0000"/>
                </a:solidFill>
                <a:latin typeface="Courier"/>
                <a:cs typeface="Courier"/>
              </a:rPr>
              <a:t>, (err=0.00201 </a:t>
            </a:r>
            <a:r>
              <a:rPr lang="en-US" sz="1100" b="1" dirty="0" err="1">
                <a:solidFill>
                  <a:srgbClr val="FF0000"/>
                </a:solidFill>
                <a:latin typeface="Courier"/>
                <a:cs typeface="Courier"/>
              </a:rPr>
              <a:t>ms</a:t>
            </a:r>
            <a:r>
              <a:rPr lang="en-US" sz="1100" b="1" dirty="0">
                <a:solidFill>
                  <a:srgbClr val="FF0000"/>
                </a:solidFill>
                <a:latin typeface="Courier"/>
                <a:cs typeface="Courier"/>
              </a:rPr>
              <a:t>)</a:t>
            </a:r>
          </a:p>
          <a:p>
            <a:pPr marL="0" indent="0">
              <a:lnSpc>
                <a:spcPct val="120000"/>
              </a:lnSpc>
              <a:spcBef>
                <a:spcPts val="0"/>
              </a:spcBef>
              <a:buNone/>
            </a:pPr>
            <a:r>
              <a:rPr lang="en-US" sz="1100" b="1" dirty="0">
                <a:solidFill>
                  <a:srgbClr val="FF0000"/>
                </a:solidFill>
                <a:latin typeface="Courier"/>
                <a:cs typeface="Courier"/>
              </a:rPr>
              <a:t>one-way jitter = 0 </a:t>
            </a:r>
            <a:r>
              <a:rPr lang="en-US" sz="1100" b="1" dirty="0" err="1">
                <a:solidFill>
                  <a:srgbClr val="FF0000"/>
                </a:solidFill>
                <a:latin typeface="Courier"/>
                <a:cs typeface="Courier"/>
              </a:rPr>
              <a:t>ms</a:t>
            </a:r>
            <a:r>
              <a:rPr lang="en-US" sz="1100" b="1" dirty="0">
                <a:solidFill>
                  <a:srgbClr val="FF0000"/>
                </a:solidFill>
                <a:latin typeface="Courier"/>
                <a:cs typeface="Courier"/>
              </a:rPr>
              <a:t> (P95-P50)</a:t>
            </a:r>
          </a:p>
          <a:p>
            <a:pPr marL="0" indent="0">
              <a:lnSpc>
                <a:spcPct val="120000"/>
              </a:lnSpc>
              <a:spcBef>
                <a:spcPts val="0"/>
              </a:spcBef>
              <a:buNone/>
            </a:pPr>
            <a:r>
              <a:rPr lang="en-US" sz="1100" b="1" dirty="0">
                <a:solidFill>
                  <a:srgbClr val="FF0000"/>
                </a:solidFill>
                <a:latin typeface="Courier"/>
                <a:cs typeface="Courier"/>
              </a:rPr>
              <a:t>Hops = 7 (consistently)</a:t>
            </a:r>
          </a:p>
          <a:p>
            <a:pPr marL="0" indent="0">
              <a:lnSpc>
                <a:spcPct val="120000"/>
              </a:lnSpc>
              <a:spcBef>
                <a:spcPts val="0"/>
              </a:spcBef>
              <a:buNone/>
            </a:pPr>
            <a:r>
              <a:rPr lang="en-US" sz="1100" b="1" dirty="0">
                <a:solidFill>
                  <a:srgbClr val="FF0000"/>
                </a:solidFill>
                <a:latin typeface="Courier"/>
                <a:cs typeface="Courier"/>
              </a:rPr>
              <a:t>no </a:t>
            </a:r>
            <a:r>
              <a:rPr lang="en-US" sz="1100" b="1" dirty="0" smtClean="0">
                <a:solidFill>
                  <a:srgbClr val="FF0000"/>
                </a:solidFill>
                <a:latin typeface="Courier"/>
                <a:cs typeface="Courier"/>
              </a:rPr>
              <a:t>reordering</a:t>
            </a:r>
            <a:endParaRPr lang="en-US" sz="1100" b="1" dirty="0">
              <a:solidFill>
                <a:srgbClr val="FF0000"/>
              </a:solidFill>
              <a:latin typeface="Courier"/>
              <a:cs typeface="Courier"/>
            </a:endParaRPr>
          </a:p>
          <a:p>
            <a:pPr marL="0" indent="0">
              <a:lnSpc>
                <a:spcPct val="120000"/>
              </a:lnSpc>
              <a:spcBef>
                <a:spcPts val="0"/>
              </a:spcBef>
              <a:buNone/>
            </a:pPr>
            <a:endParaRPr lang="en-US" sz="1100" b="1" dirty="0">
              <a:latin typeface="Courier"/>
              <a:cs typeface="Courier"/>
            </a:endParaRPr>
          </a:p>
          <a:p>
            <a:pPr marL="0" indent="0">
              <a:lnSpc>
                <a:spcPct val="120000"/>
              </a:lnSpc>
              <a:spcBef>
                <a:spcPts val="0"/>
              </a:spcBef>
              <a:buNone/>
            </a:pPr>
            <a:r>
              <a:rPr lang="en-US" sz="1100" b="1" dirty="0">
                <a:latin typeface="Courier"/>
                <a:cs typeface="Courier"/>
              </a:rPr>
              <a:t>--- </a:t>
            </a:r>
            <a:r>
              <a:rPr lang="en-US" sz="1100" b="1" dirty="0" err="1">
                <a:latin typeface="Courier"/>
                <a:cs typeface="Courier"/>
              </a:rPr>
              <a:t>owping</a:t>
            </a:r>
            <a:r>
              <a:rPr lang="en-US" sz="1100" b="1" dirty="0">
                <a:latin typeface="Courier"/>
                <a:cs typeface="Courier"/>
              </a:rPr>
              <a:t> statistics from [</a:t>
            </a:r>
            <a:r>
              <a:rPr lang="en-US" sz="1100" b="1" dirty="0" err="1">
                <a:latin typeface="Courier"/>
                <a:cs typeface="Courier"/>
              </a:rPr>
              <a:t>sunn-owamp.es.net</a:t>
            </a:r>
            <a:r>
              <a:rPr lang="en-US" sz="1100" b="1" dirty="0">
                <a:latin typeface="Courier"/>
                <a:cs typeface="Courier"/>
              </a:rPr>
              <a:t>]:9027 to [wash-</a:t>
            </a:r>
            <a:r>
              <a:rPr lang="en-US" sz="1100" b="1" dirty="0" err="1">
                <a:latin typeface="Courier"/>
                <a:cs typeface="Courier"/>
              </a:rPr>
              <a:t>owamp.es.net</a:t>
            </a:r>
            <a:r>
              <a:rPr lang="en-US" sz="1100" b="1" dirty="0">
                <a:latin typeface="Courier"/>
                <a:cs typeface="Courier"/>
              </a:rPr>
              <a:t>]:8888 ---</a:t>
            </a:r>
          </a:p>
          <a:p>
            <a:pPr marL="0" indent="0">
              <a:lnSpc>
                <a:spcPct val="120000"/>
              </a:lnSpc>
              <a:spcBef>
                <a:spcPts val="0"/>
              </a:spcBef>
              <a:buNone/>
            </a:pPr>
            <a:r>
              <a:rPr lang="en-US" sz="1100" b="1" dirty="0">
                <a:latin typeface="Courier"/>
                <a:cs typeface="Courier"/>
              </a:rPr>
              <a:t>SID:	c67cfc7ed67f1b3eaab69b94f393bc46</a:t>
            </a:r>
          </a:p>
          <a:p>
            <a:pPr marL="0" indent="0">
              <a:lnSpc>
                <a:spcPct val="120000"/>
              </a:lnSpc>
              <a:spcBef>
                <a:spcPts val="0"/>
              </a:spcBef>
              <a:buNone/>
            </a:pPr>
            <a:r>
              <a:rPr lang="en-US" sz="1100" b="1" dirty="0">
                <a:latin typeface="Courier"/>
                <a:cs typeface="Courier"/>
              </a:rPr>
              <a:t>first:	2014-01-13T18:11:11.321</a:t>
            </a:r>
          </a:p>
          <a:p>
            <a:pPr marL="0" indent="0">
              <a:lnSpc>
                <a:spcPct val="120000"/>
              </a:lnSpc>
              <a:spcBef>
                <a:spcPts val="0"/>
              </a:spcBef>
              <a:buNone/>
            </a:pPr>
            <a:r>
              <a:rPr lang="en-US" sz="1100" b="1" dirty="0">
                <a:latin typeface="Courier"/>
                <a:cs typeface="Courier"/>
              </a:rPr>
              <a:t>last:	2014-01-13T18:11:22.672</a:t>
            </a:r>
          </a:p>
          <a:p>
            <a:pPr marL="0" indent="0">
              <a:lnSpc>
                <a:spcPct val="120000"/>
              </a:lnSpc>
              <a:spcBef>
                <a:spcPts val="0"/>
              </a:spcBef>
              <a:buNone/>
            </a:pPr>
            <a:r>
              <a:rPr lang="en-US" sz="1100" b="1" dirty="0">
                <a:latin typeface="Courier"/>
                <a:cs typeface="Courier"/>
              </a:rPr>
              <a:t>100 sent, 0 lost (0.000%), 0 duplicates</a:t>
            </a:r>
          </a:p>
          <a:p>
            <a:pPr marL="0" indent="0">
              <a:lnSpc>
                <a:spcPct val="120000"/>
              </a:lnSpc>
              <a:spcBef>
                <a:spcPts val="0"/>
              </a:spcBef>
              <a:buNone/>
            </a:pPr>
            <a:r>
              <a:rPr lang="en-US" sz="1100" b="1" dirty="0">
                <a:latin typeface="Courier"/>
                <a:cs typeface="Courier"/>
              </a:rPr>
              <a:t>one-way delay min/median/max = 31.4/31.5/32.6 </a:t>
            </a:r>
            <a:r>
              <a:rPr lang="en-US" sz="1100" b="1" dirty="0" err="1">
                <a:latin typeface="Courier"/>
                <a:cs typeface="Courier"/>
              </a:rPr>
              <a:t>ms</a:t>
            </a:r>
            <a:r>
              <a:rPr lang="en-US" sz="1100" b="1" dirty="0">
                <a:latin typeface="Courier"/>
                <a:cs typeface="Courier"/>
              </a:rPr>
              <a:t>, (err=0.00201 </a:t>
            </a:r>
            <a:r>
              <a:rPr lang="en-US" sz="1100" b="1" dirty="0" err="1">
                <a:latin typeface="Courier"/>
                <a:cs typeface="Courier"/>
              </a:rPr>
              <a:t>ms</a:t>
            </a:r>
            <a:r>
              <a:rPr lang="en-US" sz="1100" b="1" dirty="0">
                <a:latin typeface="Courier"/>
                <a:cs typeface="Courier"/>
              </a:rPr>
              <a:t>)</a:t>
            </a:r>
          </a:p>
          <a:p>
            <a:pPr marL="0" indent="0">
              <a:lnSpc>
                <a:spcPct val="120000"/>
              </a:lnSpc>
              <a:spcBef>
                <a:spcPts val="0"/>
              </a:spcBef>
              <a:buNone/>
            </a:pPr>
            <a:r>
              <a:rPr lang="en-US" sz="1100" b="1" dirty="0">
                <a:latin typeface="Courier"/>
                <a:cs typeface="Courier"/>
              </a:rPr>
              <a:t>one-way jitter = 0 </a:t>
            </a:r>
            <a:r>
              <a:rPr lang="en-US" sz="1100" b="1" dirty="0" err="1">
                <a:latin typeface="Courier"/>
                <a:cs typeface="Courier"/>
              </a:rPr>
              <a:t>ms</a:t>
            </a:r>
            <a:r>
              <a:rPr lang="en-US" sz="1100" b="1" dirty="0">
                <a:latin typeface="Courier"/>
                <a:cs typeface="Courier"/>
              </a:rPr>
              <a:t> (P95-P50)</a:t>
            </a:r>
          </a:p>
          <a:p>
            <a:pPr marL="0" indent="0">
              <a:lnSpc>
                <a:spcPct val="120000"/>
              </a:lnSpc>
              <a:spcBef>
                <a:spcPts val="0"/>
              </a:spcBef>
              <a:buNone/>
            </a:pPr>
            <a:r>
              <a:rPr lang="en-US" sz="1100" b="1" dirty="0">
                <a:latin typeface="Courier"/>
                <a:cs typeface="Courier"/>
              </a:rPr>
              <a:t>Hops = 7 (consistently)</a:t>
            </a:r>
          </a:p>
          <a:p>
            <a:pPr marL="0" indent="0">
              <a:lnSpc>
                <a:spcPct val="120000"/>
              </a:lnSpc>
              <a:spcBef>
                <a:spcPts val="0"/>
              </a:spcBef>
              <a:buNone/>
            </a:pPr>
            <a:r>
              <a:rPr lang="en-US" sz="1100" b="1" dirty="0">
                <a:latin typeface="Courier"/>
                <a:cs typeface="Courier"/>
              </a:rPr>
              <a:t>no reordering</a:t>
            </a:r>
          </a:p>
        </p:txBody>
      </p:sp>
      <p:sp>
        <p:nvSpPr>
          <p:cNvPr id="5" name="Oval 4"/>
          <p:cNvSpPr/>
          <p:nvPr/>
        </p:nvSpPr>
        <p:spPr>
          <a:xfrm>
            <a:off x="240590" y="2045650"/>
            <a:ext cx="4030133" cy="27671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a:stCxn id="5" idx="6"/>
          </p:cNvCxnSpPr>
          <p:nvPr/>
        </p:nvCxnSpPr>
        <p:spPr>
          <a:xfrm>
            <a:off x="4270723" y="2184009"/>
            <a:ext cx="1969225" cy="86008"/>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112933" y="1903452"/>
            <a:ext cx="2819400" cy="738664"/>
          </a:xfrm>
          <a:prstGeom prst="rect">
            <a:avLst/>
          </a:prstGeom>
          <a:noFill/>
        </p:spPr>
        <p:txBody>
          <a:bodyPr wrap="square" rtlCol="0">
            <a:spAutoFit/>
          </a:bodyPr>
          <a:lstStyle/>
          <a:p>
            <a:pPr marL="228600" indent="-228600">
              <a:spcBef>
                <a:spcPts val="880"/>
              </a:spcBef>
              <a:buClr>
                <a:srgbClr val="2DB2CF"/>
              </a:buClr>
            </a:pPr>
            <a:r>
              <a:rPr lang="en-US" sz="1400" b="1" i="1" dirty="0" smtClean="0">
                <a:solidFill>
                  <a:srgbClr val="58585B"/>
                </a:solidFill>
              </a:rPr>
              <a:t>	This is what perfSONAR Graphs – the average of the complete test</a:t>
            </a:r>
          </a:p>
        </p:txBody>
      </p:sp>
      <p:sp>
        <p:nvSpPr>
          <p:cNvPr id="9" name="Oval 8"/>
          <p:cNvSpPr/>
          <p:nvPr/>
        </p:nvSpPr>
        <p:spPr>
          <a:xfrm>
            <a:off x="299851" y="4069543"/>
            <a:ext cx="4030133" cy="27671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4329978" y="2514609"/>
            <a:ext cx="1969236" cy="1651187"/>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6/2/15</a:t>
            </a:r>
            <a:endParaRPr lang="en-US"/>
          </a:p>
        </p:txBody>
      </p:sp>
      <p:sp>
        <p:nvSpPr>
          <p:cNvPr id="12" name="Slide Number Placeholder 11"/>
          <p:cNvSpPr>
            <a:spLocks noGrp="1"/>
          </p:cNvSpPr>
          <p:nvPr>
            <p:ph type="sldNum" sz="quarter" idx="12"/>
          </p:nvPr>
        </p:nvSpPr>
        <p:spPr/>
        <p:txBody>
          <a:bodyPr/>
          <a:lstStyle/>
          <a:p>
            <a:fld id="{318151B9-CF22-1341-A1FA-AF855BA4AD15}" type="slidenum">
              <a:rPr lang="en-US" smtClean="0"/>
              <a:t>87</a:t>
            </a:fld>
            <a:endParaRPr lang="en-US"/>
          </a:p>
        </p:txBody>
      </p:sp>
    </p:spTree>
    <p:extLst>
      <p:ext uri="{BB962C8B-B14F-4D97-AF65-F5344CB8AC3E}">
        <p14:creationId xmlns:p14="http://schemas.microsoft.com/office/powerpoint/2010/main" val="3991283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OWAMP (w/ loss)</a:t>
            </a:r>
            <a:endParaRPr lang="en-US" sz="4000" dirty="0"/>
          </a:p>
        </p:txBody>
      </p:sp>
      <p:sp>
        <p:nvSpPr>
          <p:cNvPr id="3" name="Content Placeholder 2"/>
          <p:cNvSpPr>
            <a:spLocks noGrp="1"/>
          </p:cNvSpPr>
          <p:nvPr>
            <p:ph idx="1"/>
          </p:nvPr>
        </p:nvSpPr>
        <p:spPr/>
        <p:txBody>
          <a:bodyPr>
            <a:normAutofit fontScale="25000" lnSpcReduction="20000"/>
          </a:bodyPr>
          <a:lstStyle/>
          <a:p>
            <a:pPr marL="0" indent="0">
              <a:lnSpc>
                <a:spcPct val="120000"/>
              </a:lnSpc>
              <a:spcBef>
                <a:spcPts val="0"/>
              </a:spcBef>
              <a:buNone/>
            </a:pPr>
            <a:r>
              <a:rPr lang="en-US" b="1" dirty="0" smtClean="0">
                <a:latin typeface="Courier"/>
                <a:cs typeface="Courier"/>
              </a:rPr>
              <a:t>&gt; </a:t>
            </a:r>
            <a:r>
              <a:rPr lang="en-US" b="1" dirty="0" err="1" smtClean="0">
                <a:latin typeface="Courier"/>
                <a:cs typeface="Courier"/>
              </a:rPr>
              <a:t>owping</a:t>
            </a:r>
            <a:r>
              <a:rPr lang="en-US" b="1" dirty="0" smtClean="0">
                <a:latin typeface="Courier"/>
                <a:cs typeface="Courier"/>
              </a:rPr>
              <a:t> </a:t>
            </a:r>
            <a:r>
              <a:rPr lang="en-US" b="1" dirty="0" err="1">
                <a:latin typeface="Courier"/>
                <a:cs typeface="Courier"/>
              </a:rPr>
              <a:t>sunn-owamp.es.net</a:t>
            </a:r>
            <a:endParaRPr lang="en-US" b="1" dirty="0">
              <a:latin typeface="Courier"/>
              <a:cs typeface="Courier"/>
            </a:endParaRPr>
          </a:p>
          <a:p>
            <a:pPr marL="0" indent="0">
              <a:lnSpc>
                <a:spcPct val="120000"/>
              </a:lnSpc>
              <a:spcBef>
                <a:spcPts val="0"/>
              </a:spcBef>
              <a:buNone/>
            </a:pPr>
            <a:r>
              <a:rPr lang="en-US" b="1" dirty="0">
                <a:latin typeface="Courier"/>
                <a:cs typeface="Courier"/>
              </a:rPr>
              <a:t>Approximately 12.6 seconds until results available</a:t>
            </a:r>
          </a:p>
          <a:p>
            <a:pPr marL="0" indent="0">
              <a:lnSpc>
                <a:spcPct val="120000"/>
              </a:lnSpc>
              <a:spcBef>
                <a:spcPts val="0"/>
              </a:spcBef>
              <a:buNone/>
            </a:pPr>
            <a:endParaRPr lang="en-US" b="1" dirty="0">
              <a:latin typeface="Courier"/>
              <a:cs typeface="Courier"/>
            </a:endParaRPr>
          </a:p>
          <a:p>
            <a:pPr marL="0" indent="0">
              <a:lnSpc>
                <a:spcPct val="120000"/>
              </a:lnSpc>
              <a:spcBef>
                <a:spcPts val="0"/>
              </a:spcBef>
              <a:buNone/>
            </a:pPr>
            <a:r>
              <a:rPr lang="en-US" b="1" dirty="0">
                <a:latin typeface="Courier"/>
                <a:cs typeface="Courier"/>
              </a:rPr>
              <a:t>--- </a:t>
            </a:r>
            <a:r>
              <a:rPr lang="en-US" b="1" dirty="0" err="1">
                <a:latin typeface="Courier"/>
                <a:cs typeface="Courier"/>
              </a:rPr>
              <a:t>owping</a:t>
            </a:r>
            <a:r>
              <a:rPr lang="en-US" b="1" dirty="0">
                <a:latin typeface="Courier"/>
                <a:cs typeface="Courier"/>
              </a:rPr>
              <a:t> statistics from [wash-</a:t>
            </a:r>
            <a:r>
              <a:rPr lang="en-US" b="1" dirty="0" err="1">
                <a:latin typeface="Courier"/>
                <a:cs typeface="Courier"/>
              </a:rPr>
              <a:t>owamp.es.net</a:t>
            </a:r>
            <a:r>
              <a:rPr lang="en-US" b="1" dirty="0">
                <a:latin typeface="Courier"/>
                <a:cs typeface="Courier"/>
              </a:rPr>
              <a:t>]:8852 to [</a:t>
            </a:r>
            <a:r>
              <a:rPr lang="en-US" b="1" dirty="0" err="1">
                <a:latin typeface="Courier"/>
                <a:cs typeface="Courier"/>
              </a:rPr>
              <a:t>sunn-owamp.es.net</a:t>
            </a:r>
            <a:r>
              <a:rPr lang="en-US" b="1" dirty="0">
                <a:latin typeface="Courier"/>
                <a:cs typeface="Courier"/>
              </a:rPr>
              <a:t>]:8837 ---</a:t>
            </a:r>
          </a:p>
          <a:p>
            <a:pPr marL="0" indent="0">
              <a:lnSpc>
                <a:spcPct val="120000"/>
              </a:lnSpc>
              <a:spcBef>
                <a:spcPts val="0"/>
              </a:spcBef>
              <a:buNone/>
            </a:pPr>
            <a:r>
              <a:rPr lang="en-US" b="1" dirty="0">
                <a:latin typeface="Courier"/>
                <a:cs typeface="Courier"/>
              </a:rPr>
              <a:t>SID:	c681fe4ed67f1f0908224c341a2b83f3</a:t>
            </a:r>
          </a:p>
          <a:p>
            <a:pPr marL="0" indent="0">
              <a:lnSpc>
                <a:spcPct val="120000"/>
              </a:lnSpc>
              <a:spcBef>
                <a:spcPts val="0"/>
              </a:spcBef>
              <a:buNone/>
            </a:pPr>
            <a:r>
              <a:rPr lang="en-US" b="1" dirty="0">
                <a:latin typeface="Courier"/>
                <a:cs typeface="Courier"/>
              </a:rPr>
              <a:t>first:	2014-01-13T18:27:22.032</a:t>
            </a:r>
          </a:p>
          <a:p>
            <a:pPr marL="0" indent="0">
              <a:lnSpc>
                <a:spcPct val="120000"/>
              </a:lnSpc>
              <a:spcBef>
                <a:spcPts val="0"/>
              </a:spcBef>
              <a:buNone/>
            </a:pPr>
            <a:r>
              <a:rPr lang="en-US" b="1" dirty="0">
                <a:latin typeface="Courier"/>
                <a:cs typeface="Courier"/>
              </a:rPr>
              <a:t>last:	2014-01-13T18:27:32.904</a:t>
            </a:r>
          </a:p>
          <a:p>
            <a:pPr marL="0" indent="0">
              <a:lnSpc>
                <a:spcPct val="120000"/>
              </a:lnSpc>
              <a:spcBef>
                <a:spcPts val="0"/>
              </a:spcBef>
              <a:buNone/>
            </a:pPr>
            <a:r>
              <a:rPr lang="en-US" b="1" dirty="0">
                <a:solidFill>
                  <a:srgbClr val="FF0000"/>
                </a:solidFill>
                <a:latin typeface="Courier"/>
                <a:cs typeface="Courier"/>
              </a:rPr>
              <a:t>100 sent, 12 lost (12.000%)</a:t>
            </a:r>
            <a:r>
              <a:rPr lang="en-US" b="1" dirty="0">
                <a:latin typeface="Courier"/>
                <a:cs typeface="Courier"/>
              </a:rPr>
              <a:t>, 0 duplicates</a:t>
            </a:r>
          </a:p>
          <a:p>
            <a:pPr marL="0" indent="0">
              <a:lnSpc>
                <a:spcPct val="120000"/>
              </a:lnSpc>
              <a:spcBef>
                <a:spcPts val="0"/>
              </a:spcBef>
              <a:buNone/>
            </a:pPr>
            <a:r>
              <a:rPr lang="en-US" b="1" dirty="0">
                <a:latin typeface="Courier"/>
                <a:cs typeface="Courier"/>
              </a:rPr>
              <a:t>one-way delay min/median/max = 31.1/31.1/31.3 </a:t>
            </a:r>
            <a:r>
              <a:rPr lang="en-US" b="1" dirty="0" err="1">
                <a:latin typeface="Courier"/>
                <a:cs typeface="Courier"/>
              </a:rPr>
              <a:t>ms</a:t>
            </a:r>
            <a:r>
              <a:rPr lang="en-US" b="1" dirty="0">
                <a:latin typeface="Courier"/>
                <a:cs typeface="Courier"/>
              </a:rPr>
              <a:t>, (err=0.00502 </a:t>
            </a:r>
            <a:r>
              <a:rPr lang="en-US" b="1" dirty="0" err="1">
                <a:latin typeface="Courier"/>
                <a:cs typeface="Courier"/>
              </a:rPr>
              <a:t>ms</a:t>
            </a:r>
            <a:r>
              <a:rPr lang="en-US" b="1" dirty="0">
                <a:latin typeface="Courier"/>
                <a:cs typeface="Courier"/>
              </a:rPr>
              <a:t>)</a:t>
            </a:r>
          </a:p>
          <a:p>
            <a:pPr marL="0" indent="0">
              <a:lnSpc>
                <a:spcPct val="120000"/>
              </a:lnSpc>
              <a:spcBef>
                <a:spcPts val="0"/>
              </a:spcBef>
              <a:buNone/>
            </a:pPr>
            <a:r>
              <a:rPr lang="en-US" b="1" dirty="0">
                <a:latin typeface="Courier"/>
                <a:cs typeface="Courier"/>
              </a:rPr>
              <a:t>one-way jitter = nan </a:t>
            </a:r>
            <a:r>
              <a:rPr lang="en-US" b="1" dirty="0" err="1">
                <a:latin typeface="Courier"/>
                <a:cs typeface="Courier"/>
              </a:rPr>
              <a:t>ms</a:t>
            </a:r>
            <a:r>
              <a:rPr lang="en-US" b="1" dirty="0">
                <a:latin typeface="Courier"/>
                <a:cs typeface="Courier"/>
              </a:rPr>
              <a:t> (P95-P50)</a:t>
            </a:r>
          </a:p>
          <a:p>
            <a:pPr marL="0" indent="0">
              <a:lnSpc>
                <a:spcPct val="120000"/>
              </a:lnSpc>
              <a:spcBef>
                <a:spcPts val="0"/>
              </a:spcBef>
              <a:buNone/>
            </a:pPr>
            <a:r>
              <a:rPr lang="en-US" b="1" dirty="0">
                <a:latin typeface="Courier"/>
                <a:cs typeface="Courier"/>
              </a:rPr>
              <a:t>Hops = 7 (consistently)</a:t>
            </a:r>
          </a:p>
          <a:p>
            <a:pPr marL="0" indent="0">
              <a:lnSpc>
                <a:spcPct val="120000"/>
              </a:lnSpc>
              <a:spcBef>
                <a:spcPts val="0"/>
              </a:spcBef>
              <a:buNone/>
            </a:pPr>
            <a:r>
              <a:rPr lang="en-US" b="1" dirty="0">
                <a:latin typeface="Courier"/>
                <a:cs typeface="Courier"/>
              </a:rPr>
              <a:t>no reordering</a:t>
            </a:r>
          </a:p>
          <a:p>
            <a:pPr marL="0" indent="0">
              <a:lnSpc>
                <a:spcPct val="120000"/>
              </a:lnSpc>
              <a:spcBef>
                <a:spcPts val="0"/>
              </a:spcBef>
              <a:buNone/>
            </a:pPr>
            <a:endParaRPr lang="en-US" b="1" dirty="0">
              <a:latin typeface="Courier"/>
              <a:cs typeface="Courier"/>
            </a:endParaRPr>
          </a:p>
          <a:p>
            <a:pPr marL="0" indent="0">
              <a:lnSpc>
                <a:spcPct val="120000"/>
              </a:lnSpc>
              <a:spcBef>
                <a:spcPts val="0"/>
              </a:spcBef>
              <a:buNone/>
            </a:pPr>
            <a:endParaRPr lang="en-US" b="1" dirty="0">
              <a:latin typeface="Courier"/>
              <a:cs typeface="Courier"/>
            </a:endParaRPr>
          </a:p>
          <a:p>
            <a:pPr marL="0" indent="0">
              <a:lnSpc>
                <a:spcPct val="120000"/>
              </a:lnSpc>
              <a:spcBef>
                <a:spcPts val="0"/>
              </a:spcBef>
              <a:buNone/>
            </a:pPr>
            <a:r>
              <a:rPr lang="en-US" b="1" dirty="0">
                <a:latin typeface="Courier"/>
                <a:cs typeface="Courier"/>
              </a:rPr>
              <a:t>--- </a:t>
            </a:r>
            <a:r>
              <a:rPr lang="en-US" b="1" dirty="0" err="1">
                <a:latin typeface="Courier"/>
                <a:cs typeface="Courier"/>
              </a:rPr>
              <a:t>owping</a:t>
            </a:r>
            <a:r>
              <a:rPr lang="en-US" b="1" dirty="0">
                <a:latin typeface="Courier"/>
                <a:cs typeface="Courier"/>
              </a:rPr>
              <a:t> statistics from [</a:t>
            </a:r>
            <a:r>
              <a:rPr lang="en-US" b="1" dirty="0" err="1">
                <a:latin typeface="Courier"/>
                <a:cs typeface="Courier"/>
              </a:rPr>
              <a:t>sunn-owamp.es.net</a:t>
            </a:r>
            <a:r>
              <a:rPr lang="en-US" b="1" dirty="0">
                <a:latin typeface="Courier"/>
                <a:cs typeface="Courier"/>
              </a:rPr>
              <a:t>]:9182 to [wash-</a:t>
            </a:r>
            <a:r>
              <a:rPr lang="en-US" b="1" dirty="0" err="1">
                <a:latin typeface="Courier"/>
                <a:cs typeface="Courier"/>
              </a:rPr>
              <a:t>owamp.es.net</a:t>
            </a:r>
            <a:r>
              <a:rPr lang="en-US" b="1" dirty="0">
                <a:latin typeface="Courier"/>
                <a:cs typeface="Courier"/>
              </a:rPr>
              <a:t>]:8893 ---</a:t>
            </a:r>
          </a:p>
          <a:p>
            <a:pPr marL="0" indent="0">
              <a:lnSpc>
                <a:spcPct val="120000"/>
              </a:lnSpc>
              <a:spcBef>
                <a:spcPts val="0"/>
              </a:spcBef>
              <a:buNone/>
            </a:pPr>
            <a:r>
              <a:rPr lang="en-US" b="1" dirty="0">
                <a:latin typeface="Courier"/>
                <a:cs typeface="Courier"/>
              </a:rPr>
              <a:t>SID:	c67cfc7ed67f1f09531c87cf38381bb6</a:t>
            </a:r>
          </a:p>
          <a:p>
            <a:pPr marL="0" indent="0">
              <a:lnSpc>
                <a:spcPct val="120000"/>
              </a:lnSpc>
              <a:spcBef>
                <a:spcPts val="0"/>
              </a:spcBef>
              <a:buNone/>
            </a:pPr>
            <a:r>
              <a:rPr lang="en-US" b="1" dirty="0">
                <a:latin typeface="Courier"/>
                <a:cs typeface="Courier"/>
              </a:rPr>
              <a:t>first:	2014-01-13T18:27:21.993</a:t>
            </a:r>
          </a:p>
          <a:p>
            <a:pPr marL="0" indent="0">
              <a:lnSpc>
                <a:spcPct val="120000"/>
              </a:lnSpc>
              <a:spcBef>
                <a:spcPts val="0"/>
              </a:spcBef>
              <a:buNone/>
            </a:pPr>
            <a:r>
              <a:rPr lang="en-US" b="1" dirty="0">
                <a:latin typeface="Courier"/>
                <a:cs typeface="Courier"/>
              </a:rPr>
              <a:t>last:	2014-01-13T18:27:33.785</a:t>
            </a:r>
          </a:p>
          <a:p>
            <a:pPr marL="0" indent="0">
              <a:lnSpc>
                <a:spcPct val="120000"/>
              </a:lnSpc>
              <a:spcBef>
                <a:spcPts val="0"/>
              </a:spcBef>
              <a:buNone/>
            </a:pPr>
            <a:r>
              <a:rPr lang="en-US" b="1" dirty="0">
                <a:latin typeface="Courier"/>
                <a:cs typeface="Courier"/>
              </a:rPr>
              <a:t>100 sent, 0 lost (0.000%), 0 duplicates</a:t>
            </a:r>
          </a:p>
          <a:p>
            <a:pPr marL="0" indent="0">
              <a:lnSpc>
                <a:spcPct val="120000"/>
              </a:lnSpc>
              <a:spcBef>
                <a:spcPts val="0"/>
              </a:spcBef>
              <a:buNone/>
            </a:pPr>
            <a:r>
              <a:rPr lang="en-US" b="1" dirty="0">
                <a:latin typeface="Courier"/>
                <a:cs typeface="Courier"/>
              </a:rPr>
              <a:t>one-way delay min/median/max = 31.4/31.5/31.5 </a:t>
            </a:r>
            <a:r>
              <a:rPr lang="en-US" b="1" dirty="0" err="1">
                <a:latin typeface="Courier"/>
                <a:cs typeface="Courier"/>
              </a:rPr>
              <a:t>ms</a:t>
            </a:r>
            <a:r>
              <a:rPr lang="en-US" b="1" dirty="0">
                <a:latin typeface="Courier"/>
                <a:cs typeface="Courier"/>
              </a:rPr>
              <a:t>, (err=0.00502 </a:t>
            </a:r>
            <a:r>
              <a:rPr lang="en-US" b="1" dirty="0" err="1">
                <a:latin typeface="Courier"/>
                <a:cs typeface="Courier"/>
              </a:rPr>
              <a:t>ms</a:t>
            </a:r>
            <a:r>
              <a:rPr lang="en-US" b="1" dirty="0">
                <a:latin typeface="Courier"/>
                <a:cs typeface="Courier"/>
              </a:rPr>
              <a:t>)</a:t>
            </a:r>
          </a:p>
          <a:p>
            <a:pPr marL="0" indent="0">
              <a:lnSpc>
                <a:spcPct val="120000"/>
              </a:lnSpc>
              <a:spcBef>
                <a:spcPts val="0"/>
              </a:spcBef>
              <a:buNone/>
            </a:pPr>
            <a:r>
              <a:rPr lang="en-US" b="1" dirty="0">
                <a:latin typeface="Courier"/>
                <a:cs typeface="Courier"/>
              </a:rPr>
              <a:t>one-way jitter = 0 </a:t>
            </a:r>
            <a:r>
              <a:rPr lang="en-US" b="1" dirty="0" err="1">
                <a:latin typeface="Courier"/>
                <a:cs typeface="Courier"/>
              </a:rPr>
              <a:t>ms</a:t>
            </a:r>
            <a:r>
              <a:rPr lang="en-US" b="1" dirty="0">
                <a:latin typeface="Courier"/>
                <a:cs typeface="Courier"/>
              </a:rPr>
              <a:t> (P95-P50)</a:t>
            </a:r>
          </a:p>
          <a:p>
            <a:pPr marL="0" indent="0">
              <a:lnSpc>
                <a:spcPct val="120000"/>
              </a:lnSpc>
              <a:spcBef>
                <a:spcPts val="0"/>
              </a:spcBef>
              <a:buNone/>
            </a:pPr>
            <a:r>
              <a:rPr lang="en-US" b="1" dirty="0">
                <a:latin typeface="Courier"/>
                <a:cs typeface="Courier"/>
              </a:rPr>
              <a:t>Hops = 7 (consistently)</a:t>
            </a:r>
          </a:p>
          <a:p>
            <a:pPr marL="0" indent="0">
              <a:lnSpc>
                <a:spcPct val="120000"/>
              </a:lnSpc>
              <a:spcBef>
                <a:spcPts val="0"/>
              </a:spcBef>
              <a:buNone/>
            </a:pPr>
            <a:r>
              <a:rPr lang="en-US" b="1" dirty="0">
                <a:latin typeface="Courier"/>
                <a:cs typeface="Courier"/>
              </a:rPr>
              <a:t>no reordering</a:t>
            </a:r>
          </a:p>
        </p:txBody>
      </p:sp>
      <p:sp>
        <p:nvSpPr>
          <p:cNvPr id="5" name="Oval 4"/>
          <p:cNvSpPr/>
          <p:nvPr/>
        </p:nvSpPr>
        <p:spPr>
          <a:xfrm>
            <a:off x="240590" y="1901335"/>
            <a:ext cx="4030133" cy="27671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3940495" y="2178053"/>
            <a:ext cx="2299441" cy="22224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112933" y="1903452"/>
            <a:ext cx="2819400" cy="738664"/>
          </a:xfrm>
          <a:prstGeom prst="rect">
            <a:avLst/>
          </a:prstGeom>
          <a:noFill/>
        </p:spPr>
        <p:txBody>
          <a:bodyPr wrap="square" rtlCol="0">
            <a:spAutoFit/>
          </a:bodyPr>
          <a:lstStyle/>
          <a:p>
            <a:pPr marL="228600" indent="-228600">
              <a:spcBef>
                <a:spcPts val="880"/>
              </a:spcBef>
              <a:buClr>
                <a:srgbClr val="2DB2CF"/>
              </a:buClr>
            </a:pPr>
            <a:r>
              <a:rPr lang="en-US" sz="1400" b="1" i="1" smtClean="0">
                <a:solidFill>
                  <a:srgbClr val="58585B"/>
                </a:solidFill>
              </a:rPr>
              <a:t>	This </a:t>
            </a:r>
            <a:r>
              <a:rPr lang="en-US" sz="1400" b="1" i="1" dirty="0" smtClean="0">
                <a:solidFill>
                  <a:srgbClr val="58585B"/>
                </a:solidFill>
              </a:rPr>
              <a:t>is what perfSONAR Graphs – the average of the complete test</a:t>
            </a:r>
          </a:p>
        </p:txBody>
      </p:sp>
      <p:sp>
        <p:nvSpPr>
          <p:cNvPr id="9" name="Oval 8"/>
          <p:cNvSpPr/>
          <p:nvPr/>
        </p:nvSpPr>
        <p:spPr>
          <a:xfrm>
            <a:off x="299851" y="3562924"/>
            <a:ext cx="4030133" cy="27671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a:stCxn id="9" idx="6"/>
          </p:cNvCxnSpPr>
          <p:nvPr/>
        </p:nvCxnSpPr>
        <p:spPr>
          <a:xfrm flipV="1">
            <a:off x="4329976" y="2514610"/>
            <a:ext cx="1969238" cy="1186679"/>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t>6/2/15</a:t>
            </a:r>
            <a:endParaRPr lang="en-US"/>
          </a:p>
        </p:txBody>
      </p:sp>
      <p:sp>
        <p:nvSpPr>
          <p:cNvPr id="12" name="Slide Number Placeholder 11"/>
          <p:cNvSpPr>
            <a:spLocks noGrp="1"/>
          </p:cNvSpPr>
          <p:nvPr>
            <p:ph type="sldNum" sz="quarter" idx="12"/>
          </p:nvPr>
        </p:nvSpPr>
        <p:spPr/>
        <p:txBody>
          <a:bodyPr/>
          <a:lstStyle/>
          <a:p>
            <a:fld id="{318151B9-CF22-1341-A1FA-AF855BA4AD15}" type="slidenum">
              <a:rPr lang="en-US" smtClean="0"/>
              <a:t>88</a:t>
            </a:fld>
            <a:endParaRPr lang="en-US"/>
          </a:p>
        </p:txBody>
      </p:sp>
    </p:spTree>
    <p:extLst>
      <p:ext uri="{BB962C8B-B14F-4D97-AF65-F5344CB8AC3E}">
        <p14:creationId xmlns:p14="http://schemas.microsoft.com/office/powerpoint/2010/main" val="27143402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P spid="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OWAMP (w/ re-ordering)</a:t>
            </a:r>
            <a:endParaRPr lang="en-US" sz="4000" dirty="0"/>
          </a:p>
        </p:txBody>
      </p:sp>
      <p:sp>
        <p:nvSpPr>
          <p:cNvPr id="3" name="Content Placeholder 2"/>
          <p:cNvSpPr>
            <a:spLocks noGrp="1"/>
          </p:cNvSpPr>
          <p:nvPr>
            <p:ph idx="1"/>
          </p:nvPr>
        </p:nvSpPr>
        <p:spPr>
          <a:xfrm>
            <a:off x="457200" y="852540"/>
            <a:ext cx="8229600" cy="4046934"/>
          </a:xfrm>
        </p:spPr>
        <p:txBody>
          <a:bodyPr>
            <a:noAutofit/>
          </a:bodyPr>
          <a:lstStyle/>
          <a:p>
            <a:pPr marL="0" indent="0">
              <a:lnSpc>
                <a:spcPct val="120000"/>
              </a:lnSpc>
              <a:spcBef>
                <a:spcPts val="0"/>
              </a:spcBef>
              <a:buNone/>
            </a:pPr>
            <a:r>
              <a:rPr lang="en-US" sz="900" b="1" dirty="0" smtClean="0">
                <a:latin typeface="Courier"/>
                <a:cs typeface="Courier"/>
              </a:rPr>
              <a:t>&gt; </a:t>
            </a:r>
            <a:r>
              <a:rPr lang="en-US" sz="900" b="1" dirty="0" err="1" smtClean="0">
                <a:latin typeface="Courier"/>
                <a:cs typeface="Courier"/>
              </a:rPr>
              <a:t>owping</a:t>
            </a:r>
            <a:r>
              <a:rPr lang="en-US" sz="900" b="1" dirty="0" smtClean="0">
                <a:latin typeface="Courier"/>
                <a:cs typeface="Courier"/>
              </a:rPr>
              <a:t> </a:t>
            </a:r>
            <a:r>
              <a:rPr lang="en-US" sz="900" b="1" dirty="0" err="1">
                <a:latin typeface="Courier"/>
                <a:cs typeface="Courier"/>
              </a:rPr>
              <a:t>sunn-owamp.es.net</a:t>
            </a:r>
            <a:endParaRPr lang="en-US" sz="900" b="1" dirty="0">
              <a:latin typeface="Courier"/>
              <a:cs typeface="Courier"/>
            </a:endParaRPr>
          </a:p>
          <a:p>
            <a:pPr marL="0" indent="0">
              <a:lnSpc>
                <a:spcPct val="120000"/>
              </a:lnSpc>
              <a:spcBef>
                <a:spcPts val="0"/>
              </a:spcBef>
              <a:buNone/>
            </a:pPr>
            <a:r>
              <a:rPr lang="en-US" sz="900" b="1" dirty="0">
                <a:latin typeface="Courier"/>
                <a:cs typeface="Courier"/>
              </a:rPr>
              <a:t>Approximately 12.9 seconds until results available</a:t>
            </a:r>
          </a:p>
          <a:p>
            <a:pPr marL="0" indent="0">
              <a:lnSpc>
                <a:spcPct val="120000"/>
              </a:lnSpc>
              <a:spcBef>
                <a:spcPts val="0"/>
              </a:spcBef>
              <a:buNone/>
            </a:pPr>
            <a:endParaRPr lang="en-US" sz="900" b="1" dirty="0">
              <a:latin typeface="Courier"/>
              <a:cs typeface="Courier"/>
            </a:endParaRPr>
          </a:p>
          <a:p>
            <a:pPr marL="0" indent="0">
              <a:lnSpc>
                <a:spcPct val="120000"/>
              </a:lnSpc>
              <a:spcBef>
                <a:spcPts val="0"/>
              </a:spcBef>
              <a:buNone/>
            </a:pPr>
            <a:r>
              <a:rPr lang="en-US" sz="900" b="1" dirty="0">
                <a:latin typeface="Courier"/>
                <a:cs typeface="Courier"/>
              </a:rPr>
              <a:t>--- </a:t>
            </a:r>
            <a:r>
              <a:rPr lang="en-US" sz="900" b="1" dirty="0" err="1">
                <a:latin typeface="Courier"/>
                <a:cs typeface="Courier"/>
              </a:rPr>
              <a:t>owping</a:t>
            </a:r>
            <a:r>
              <a:rPr lang="en-US" sz="900" b="1" dirty="0">
                <a:latin typeface="Courier"/>
                <a:cs typeface="Courier"/>
              </a:rPr>
              <a:t> statistics from [wash-</a:t>
            </a:r>
            <a:r>
              <a:rPr lang="en-US" sz="900" b="1" dirty="0" err="1">
                <a:latin typeface="Courier"/>
                <a:cs typeface="Courier"/>
              </a:rPr>
              <a:t>owamp.es.net</a:t>
            </a:r>
            <a:r>
              <a:rPr lang="en-US" sz="900" b="1" dirty="0">
                <a:latin typeface="Courier"/>
                <a:cs typeface="Courier"/>
              </a:rPr>
              <a:t>]:8814 to [</a:t>
            </a:r>
            <a:r>
              <a:rPr lang="en-US" sz="900" b="1" dirty="0" err="1">
                <a:latin typeface="Courier"/>
                <a:cs typeface="Courier"/>
              </a:rPr>
              <a:t>sunn-owamp.es.net</a:t>
            </a:r>
            <a:r>
              <a:rPr lang="en-US" sz="900" b="1" dirty="0">
                <a:latin typeface="Courier"/>
                <a:cs typeface="Courier"/>
              </a:rPr>
              <a:t>]:9062 ---</a:t>
            </a:r>
          </a:p>
          <a:p>
            <a:pPr marL="0" indent="0">
              <a:lnSpc>
                <a:spcPct val="120000"/>
              </a:lnSpc>
              <a:spcBef>
                <a:spcPts val="0"/>
              </a:spcBef>
              <a:buNone/>
            </a:pPr>
            <a:r>
              <a:rPr lang="en-US" sz="900" b="1" dirty="0">
                <a:latin typeface="Courier"/>
                <a:cs typeface="Courier"/>
              </a:rPr>
              <a:t>SID:	c681fe4ed67f21d94991ea335b7a1830</a:t>
            </a:r>
          </a:p>
          <a:p>
            <a:pPr marL="0" indent="0">
              <a:lnSpc>
                <a:spcPct val="120000"/>
              </a:lnSpc>
              <a:spcBef>
                <a:spcPts val="0"/>
              </a:spcBef>
              <a:buNone/>
            </a:pPr>
            <a:r>
              <a:rPr lang="en-US" sz="900" b="1" dirty="0">
                <a:latin typeface="Courier"/>
                <a:cs typeface="Courier"/>
              </a:rPr>
              <a:t>first:	2014-01-13T18:39:22.543</a:t>
            </a:r>
          </a:p>
          <a:p>
            <a:pPr marL="0" indent="0">
              <a:lnSpc>
                <a:spcPct val="120000"/>
              </a:lnSpc>
              <a:spcBef>
                <a:spcPts val="0"/>
              </a:spcBef>
              <a:buNone/>
            </a:pPr>
            <a:r>
              <a:rPr lang="en-US" sz="900" b="1" dirty="0">
                <a:latin typeface="Courier"/>
                <a:cs typeface="Courier"/>
              </a:rPr>
              <a:t>last:	2014-01-13T18:39:31.503</a:t>
            </a:r>
          </a:p>
          <a:p>
            <a:pPr marL="0" indent="0">
              <a:lnSpc>
                <a:spcPct val="120000"/>
              </a:lnSpc>
              <a:spcBef>
                <a:spcPts val="0"/>
              </a:spcBef>
              <a:buNone/>
            </a:pPr>
            <a:r>
              <a:rPr lang="en-US" sz="900" b="1" dirty="0">
                <a:latin typeface="Courier"/>
                <a:cs typeface="Courier"/>
              </a:rPr>
              <a:t>100 sent, 0 lost (0.000%), 0 duplicates</a:t>
            </a:r>
          </a:p>
          <a:p>
            <a:pPr marL="0" indent="0">
              <a:lnSpc>
                <a:spcPct val="120000"/>
              </a:lnSpc>
              <a:spcBef>
                <a:spcPts val="0"/>
              </a:spcBef>
              <a:buNone/>
            </a:pPr>
            <a:r>
              <a:rPr lang="en-US" sz="900" b="1" dirty="0">
                <a:solidFill>
                  <a:srgbClr val="FF0000"/>
                </a:solidFill>
                <a:latin typeface="Courier"/>
                <a:cs typeface="Courier"/>
              </a:rPr>
              <a:t>one-way delay min/median/max = 31.1/106/106 </a:t>
            </a:r>
            <a:r>
              <a:rPr lang="en-US" sz="900" b="1" dirty="0" err="1">
                <a:solidFill>
                  <a:srgbClr val="FF0000"/>
                </a:solidFill>
                <a:latin typeface="Courier"/>
                <a:cs typeface="Courier"/>
              </a:rPr>
              <a:t>ms</a:t>
            </a:r>
            <a:r>
              <a:rPr lang="en-US" sz="900" b="1" dirty="0">
                <a:solidFill>
                  <a:srgbClr val="FF0000"/>
                </a:solidFill>
                <a:latin typeface="Courier"/>
                <a:cs typeface="Courier"/>
              </a:rPr>
              <a:t>, (err=0.00201 </a:t>
            </a:r>
            <a:r>
              <a:rPr lang="en-US" sz="900" b="1" dirty="0" err="1">
                <a:solidFill>
                  <a:srgbClr val="FF0000"/>
                </a:solidFill>
                <a:latin typeface="Courier"/>
                <a:cs typeface="Courier"/>
              </a:rPr>
              <a:t>ms</a:t>
            </a:r>
            <a:r>
              <a:rPr lang="en-US" sz="900" b="1" dirty="0">
                <a:solidFill>
                  <a:srgbClr val="FF0000"/>
                </a:solidFill>
                <a:latin typeface="Courier"/>
                <a:cs typeface="Courier"/>
              </a:rPr>
              <a:t>)</a:t>
            </a:r>
          </a:p>
          <a:p>
            <a:pPr marL="0" indent="0">
              <a:lnSpc>
                <a:spcPct val="120000"/>
              </a:lnSpc>
              <a:spcBef>
                <a:spcPts val="0"/>
              </a:spcBef>
              <a:buNone/>
            </a:pPr>
            <a:r>
              <a:rPr lang="en-US" sz="900" b="1" dirty="0">
                <a:solidFill>
                  <a:srgbClr val="FF0000"/>
                </a:solidFill>
                <a:latin typeface="Courier"/>
                <a:cs typeface="Courier"/>
              </a:rPr>
              <a:t>one-way jitter = 0.1 </a:t>
            </a:r>
            <a:r>
              <a:rPr lang="en-US" sz="900" b="1" dirty="0" err="1">
                <a:solidFill>
                  <a:srgbClr val="FF0000"/>
                </a:solidFill>
                <a:latin typeface="Courier"/>
                <a:cs typeface="Courier"/>
              </a:rPr>
              <a:t>ms</a:t>
            </a:r>
            <a:r>
              <a:rPr lang="en-US" sz="900" b="1" dirty="0">
                <a:solidFill>
                  <a:srgbClr val="FF0000"/>
                </a:solidFill>
                <a:latin typeface="Courier"/>
                <a:cs typeface="Courier"/>
              </a:rPr>
              <a:t> (P95-P50)</a:t>
            </a:r>
          </a:p>
          <a:p>
            <a:pPr marL="0" indent="0">
              <a:lnSpc>
                <a:spcPct val="120000"/>
              </a:lnSpc>
              <a:spcBef>
                <a:spcPts val="0"/>
              </a:spcBef>
              <a:buNone/>
            </a:pPr>
            <a:r>
              <a:rPr lang="en-US" sz="900" b="1" dirty="0">
                <a:latin typeface="Courier"/>
                <a:cs typeface="Courier"/>
              </a:rPr>
              <a:t>Hops = 7 (consistently)</a:t>
            </a:r>
          </a:p>
          <a:p>
            <a:pPr marL="0" indent="0">
              <a:lnSpc>
                <a:spcPct val="120000"/>
              </a:lnSpc>
              <a:spcBef>
                <a:spcPts val="0"/>
              </a:spcBef>
              <a:buNone/>
            </a:pPr>
            <a:r>
              <a:rPr lang="en-US" sz="900" b="1" dirty="0">
                <a:solidFill>
                  <a:srgbClr val="FF0000"/>
                </a:solidFill>
                <a:latin typeface="Courier"/>
                <a:cs typeface="Courier"/>
              </a:rPr>
              <a:t>1-reordering = 19.000000%</a:t>
            </a:r>
          </a:p>
          <a:p>
            <a:pPr marL="0" indent="0">
              <a:lnSpc>
                <a:spcPct val="120000"/>
              </a:lnSpc>
              <a:spcBef>
                <a:spcPts val="0"/>
              </a:spcBef>
              <a:buNone/>
            </a:pPr>
            <a:r>
              <a:rPr lang="en-US" sz="900" b="1" dirty="0">
                <a:solidFill>
                  <a:srgbClr val="FF0000"/>
                </a:solidFill>
                <a:latin typeface="Courier"/>
                <a:cs typeface="Courier"/>
              </a:rPr>
              <a:t>2-reordering = 1.000000%</a:t>
            </a:r>
          </a:p>
          <a:p>
            <a:pPr marL="0" indent="0">
              <a:lnSpc>
                <a:spcPct val="120000"/>
              </a:lnSpc>
              <a:spcBef>
                <a:spcPts val="0"/>
              </a:spcBef>
              <a:buNone/>
            </a:pPr>
            <a:r>
              <a:rPr lang="en-US" sz="900" b="1" dirty="0">
                <a:solidFill>
                  <a:srgbClr val="FF0000"/>
                </a:solidFill>
                <a:latin typeface="Courier"/>
                <a:cs typeface="Courier"/>
              </a:rPr>
              <a:t>no 3-reordering</a:t>
            </a:r>
          </a:p>
          <a:p>
            <a:pPr marL="0" indent="0">
              <a:lnSpc>
                <a:spcPct val="120000"/>
              </a:lnSpc>
              <a:spcBef>
                <a:spcPts val="0"/>
              </a:spcBef>
              <a:buNone/>
            </a:pPr>
            <a:endParaRPr lang="en-US" sz="900" b="1" dirty="0">
              <a:latin typeface="Courier"/>
              <a:cs typeface="Courier"/>
            </a:endParaRPr>
          </a:p>
          <a:p>
            <a:pPr marL="0" indent="0">
              <a:lnSpc>
                <a:spcPct val="120000"/>
              </a:lnSpc>
              <a:spcBef>
                <a:spcPts val="0"/>
              </a:spcBef>
              <a:buNone/>
            </a:pPr>
            <a:r>
              <a:rPr lang="en-US" sz="900" b="1" dirty="0">
                <a:latin typeface="Courier"/>
                <a:cs typeface="Courier"/>
              </a:rPr>
              <a:t>--- </a:t>
            </a:r>
            <a:r>
              <a:rPr lang="en-US" sz="900" b="1" dirty="0" err="1">
                <a:latin typeface="Courier"/>
                <a:cs typeface="Courier"/>
              </a:rPr>
              <a:t>owping</a:t>
            </a:r>
            <a:r>
              <a:rPr lang="en-US" sz="900" b="1" dirty="0">
                <a:latin typeface="Courier"/>
                <a:cs typeface="Courier"/>
              </a:rPr>
              <a:t> statistics from [</a:t>
            </a:r>
            <a:r>
              <a:rPr lang="en-US" sz="900" b="1" dirty="0" err="1">
                <a:latin typeface="Courier"/>
                <a:cs typeface="Courier"/>
              </a:rPr>
              <a:t>sunn-owamp.es.net</a:t>
            </a:r>
            <a:r>
              <a:rPr lang="en-US" sz="900" b="1" dirty="0">
                <a:latin typeface="Courier"/>
                <a:cs typeface="Courier"/>
              </a:rPr>
              <a:t>]:8770 to [wash-</a:t>
            </a:r>
            <a:r>
              <a:rPr lang="en-US" sz="900" b="1" dirty="0" err="1">
                <a:latin typeface="Courier"/>
                <a:cs typeface="Courier"/>
              </a:rPr>
              <a:t>owamp.es.net</a:t>
            </a:r>
            <a:r>
              <a:rPr lang="en-US" sz="900" b="1" dirty="0">
                <a:latin typeface="Courier"/>
                <a:cs typeface="Courier"/>
              </a:rPr>
              <a:t>]:8939 ---</a:t>
            </a:r>
          </a:p>
          <a:p>
            <a:pPr marL="0" indent="0">
              <a:lnSpc>
                <a:spcPct val="120000"/>
              </a:lnSpc>
              <a:spcBef>
                <a:spcPts val="0"/>
              </a:spcBef>
              <a:buNone/>
            </a:pPr>
            <a:r>
              <a:rPr lang="en-US" sz="900" b="1" dirty="0">
                <a:latin typeface="Courier"/>
                <a:cs typeface="Courier"/>
              </a:rPr>
              <a:t>SID:	c67cfc7ed67f21d994c1302dff644543</a:t>
            </a:r>
          </a:p>
          <a:p>
            <a:pPr marL="0" indent="0">
              <a:lnSpc>
                <a:spcPct val="120000"/>
              </a:lnSpc>
              <a:spcBef>
                <a:spcPts val="0"/>
              </a:spcBef>
              <a:buNone/>
            </a:pPr>
            <a:r>
              <a:rPr lang="en-US" sz="900" b="1" dirty="0">
                <a:latin typeface="Courier"/>
                <a:cs typeface="Courier"/>
              </a:rPr>
              <a:t>first:	2014-01-13T18:39:22.602</a:t>
            </a:r>
          </a:p>
          <a:p>
            <a:pPr marL="0" indent="0">
              <a:lnSpc>
                <a:spcPct val="120000"/>
              </a:lnSpc>
              <a:spcBef>
                <a:spcPts val="0"/>
              </a:spcBef>
              <a:buNone/>
            </a:pPr>
            <a:r>
              <a:rPr lang="en-US" sz="900" b="1" dirty="0">
                <a:latin typeface="Courier"/>
                <a:cs typeface="Courier"/>
              </a:rPr>
              <a:t>last:	2014-01-13T18:39:31.279</a:t>
            </a:r>
          </a:p>
          <a:p>
            <a:pPr marL="0" indent="0">
              <a:lnSpc>
                <a:spcPct val="120000"/>
              </a:lnSpc>
              <a:spcBef>
                <a:spcPts val="0"/>
              </a:spcBef>
              <a:buNone/>
            </a:pPr>
            <a:r>
              <a:rPr lang="en-US" sz="900" b="1" dirty="0">
                <a:latin typeface="Courier"/>
                <a:cs typeface="Courier"/>
              </a:rPr>
              <a:t>100 sent, 0 lost (0.000%), 0 duplicates</a:t>
            </a:r>
          </a:p>
          <a:p>
            <a:pPr marL="0" indent="0">
              <a:lnSpc>
                <a:spcPct val="120000"/>
              </a:lnSpc>
              <a:spcBef>
                <a:spcPts val="0"/>
              </a:spcBef>
              <a:buNone/>
            </a:pPr>
            <a:r>
              <a:rPr lang="en-US" sz="900" b="1" dirty="0">
                <a:latin typeface="Courier"/>
                <a:cs typeface="Courier"/>
              </a:rPr>
              <a:t>one-way delay min/median/max = 31.4/31.5/32 </a:t>
            </a:r>
            <a:r>
              <a:rPr lang="en-US" sz="900" b="1" dirty="0" err="1">
                <a:latin typeface="Courier"/>
                <a:cs typeface="Courier"/>
              </a:rPr>
              <a:t>ms</a:t>
            </a:r>
            <a:r>
              <a:rPr lang="en-US" sz="900" b="1" dirty="0">
                <a:latin typeface="Courier"/>
                <a:cs typeface="Courier"/>
              </a:rPr>
              <a:t>, (err=0.00201 </a:t>
            </a:r>
            <a:r>
              <a:rPr lang="en-US" sz="900" b="1" dirty="0" err="1">
                <a:latin typeface="Courier"/>
                <a:cs typeface="Courier"/>
              </a:rPr>
              <a:t>ms</a:t>
            </a:r>
            <a:r>
              <a:rPr lang="en-US" sz="900" b="1" dirty="0">
                <a:latin typeface="Courier"/>
                <a:cs typeface="Courier"/>
              </a:rPr>
              <a:t>)</a:t>
            </a:r>
          </a:p>
          <a:p>
            <a:pPr marL="0" indent="0">
              <a:lnSpc>
                <a:spcPct val="120000"/>
              </a:lnSpc>
              <a:spcBef>
                <a:spcPts val="0"/>
              </a:spcBef>
              <a:buNone/>
            </a:pPr>
            <a:r>
              <a:rPr lang="en-US" sz="900" b="1" dirty="0">
                <a:latin typeface="Courier"/>
                <a:cs typeface="Courier"/>
              </a:rPr>
              <a:t>one-way jitter = 0 </a:t>
            </a:r>
            <a:r>
              <a:rPr lang="en-US" sz="900" b="1" dirty="0" err="1">
                <a:latin typeface="Courier"/>
                <a:cs typeface="Courier"/>
              </a:rPr>
              <a:t>ms</a:t>
            </a:r>
            <a:r>
              <a:rPr lang="en-US" sz="900" b="1" dirty="0">
                <a:latin typeface="Courier"/>
                <a:cs typeface="Courier"/>
              </a:rPr>
              <a:t> (P95-P50)</a:t>
            </a:r>
          </a:p>
          <a:p>
            <a:pPr marL="0" indent="0">
              <a:lnSpc>
                <a:spcPct val="120000"/>
              </a:lnSpc>
              <a:spcBef>
                <a:spcPts val="0"/>
              </a:spcBef>
              <a:buNone/>
            </a:pPr>
            <a:r>
              <a:rPr lang="en-US" sz="900" b="1" dirty="0">
                <a:latin typeface="Courier"/>
                <a:cs typeface="Courier"/>
              </a:rPr>
              <a:t>Hops = 7 (consistently)</a:t>
            </a:r>
          </a:p>
          <a:p>
            <a:pPr marL="0" indent="0">
              <a:lnSpc>
                <a:spcPct val="120000"/>
              </a:lnSpc>
              <a:spcBef>
                <a:spcPts val="0"/>
              </a:spcBef>
              <a:buNone/>
            </a:pPr>
            <a:r>
              <a:rPr lang="en-US" sz="900" b="1" dirty="0">
                <a:latin typeface="Courier"/>
                <a:cs typeface="Courier"/>
              </a:rPr>
              <a:t>no reordering</a:t>
            </a:r>
          </a:p>
        </p:txBody>
      </p:sp>
      <p:sp>
        <p:nvSpPr>
          <p:cNvPr id="4" name="Date Placeholder 3"/>
          <p:cNvSpPr>
            <a:spLocks noGrp="1"/>
          </p:cNvSpPr>
          <p:nvPr>
            <p:ph type="dt" sz="half" idx="10"/>
          </p:nvPr>
        </p:nvSpPr>
        <p:spPr/>
        <p:txBody>
          <a:bodyPr/>
          <a:lstStyle/>
          <a:p>
            <a:r>
              <a:rPr lang="en-US" smtClean="0"/>
              <a:t>6/2/15</a:t>
            </a:r>
            <a:endParaRPr lang="en-US"/>
          </a:p>
        </p:txBody>
      </p:sp>
      <p:sp>
        <p:nvSpPr>
          <p:cNvPr id="6" name="Slide Number Placeholder 5"/>
          <p:cNvSpPr>
            <a:spLocks noGrp="1"/>
          </p:cNvSpPr>
          <p:nvPr>
            <p:ph type="sldNum" sz="quarter" idx="12"/>
          </p:nvPr>
        </p:nvSpPr>
        <p:spPr/>
        <p:txBody>
          <a:bodyPr/>
          <a:lstStyle/>
          <a:p>
            <a:fld id="{318151B9-CF22-1341-A1FA-AF855BA4AD15}" type="slidenum">
              <a:rPr lang="en-US" smtClean="0"/>
              <a:t>89</a:t>
            </a:fld>
            <a:endParaRPr lang="en-US"/>
          </a:p>
        </p:txBody>
      </p:sp>
    </p:spTree>
    <p:extLst>
      <p:ext uri="{BB962C8B-B14F-4D97-AF65-F5344CB8AC3E}">
        <p14:creationId xmlns:p14="http://schemas.microsoft.com/office/powerpoint/2010/main" val="17706031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8686800" y="0"/>
            <a:ext cx="457200" cy="6253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Screenshot 2014-11-12 16.54.40.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38698" y="2611658"/>
            <a:ext cx="4040476" cy="2461203"/>
          </a:xfrm>
          <a:prstGeom prst="rect">
            <a:avLst/>
          </a:prstGeom>
        </p:spPr>
      </p:pic>
      <p:pic>
        <p:nvPicPr>
          <p:cNvPr id="6" name="Picture 5" descr="Screenshot 2014-11-12 16.54.01.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48319" y="76198"/>
            <a:ext cx="4054842" cy="2456150"/>
          </a:xfrm>
          <a:prstGeom prst="rect">
            <a:avLst/>
          </a:prstGeom>
        </p:spPr>
      </p:pic>
      <p:pic>
        <p:nvPicPr>
          <p:cNvPr id="7" name="Picture 6" descr="Screenshot 2014-11-12 16.54.29.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54010" y="2611658"/>
            <a:ext cx="4060113" cy="2461203"/>
          </a:xfrm>
          <a:prstGeom prst="rect">
            <a:avLst/>
          </a:prstGeom>
        </p:spPr>
      </p:pic>
      <p:pic>
        <p:nvPicPr>
          <p:cNvPr id="10" name="Picture 9" descr="Screenshot 2014-11-12 16.53.42.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54010" y="63499"/>
            <a:ext cx="4060113" cy="2456150"/>
          </a:xfrm>
          <a:prstGeom prst="rect">
            <a:avLst/>
          </a:prstGeom>
        </p:spPr>
      </p:pic>
      <p:sp>
        <p:nvSpPr>
          <p:cNvPr id="8" name="Date Placeholder 7"/>
          <p:cNvSpPr>
            <a:spLocks noGrp="1"/>
          </p:cNvSpPr>
          <p:nvPr>
            <p:ph type="dt" sz="half" idx="10"/>
          </p:nvPr>
        </p:nvSpPr>
        <p:spPr/>
        <p:txBody>
          <a:bodyPr/>
          <a:lstStyle/>
          <a:p>
            <a:r>
              <a:rPr lang="en-US" smtClean="0"/>
              <a:t>6/2/15</a:t>
            </a:r>
            <a:endParaRPr lang="en-US"/>
          </a:p>
        </p:txBody>
      </p:sp>
      <p:sp>
        <p:nvSpPr>
          <p:cNvPr id="11" name="Slide Number Placeholder 10"/>
          <p:cNvSpPr>
            <a:spLocks noGrp="1"/>
          </p:cNvSpPr>
          <p:nvPr>
            <p:ph type="sldNum" sz="quarter" idx="12"/>
          </p:nvPr>
        </p:nvSpPr>
        <p:spPr/>
        <p:txBody>
          <a:bodyPr/>
          <a:lstStyle/>
          <a:p>
            <a:fld id="{318151B9-CF22-1341-A1FA-AF855BA4AD15}" type="slidenum">
              <a:rPr lang="en-US" smtClean="0"/>
              <a:t>9</a:t>
            </a:fld>
            <a:endParaRPr lang="en-US"/>
          </a:p>
        </p:txBody>
      </p:sp>
    </p:spTree>
    <p:extLst>
      <p:ext uri="{BB962C8B-B14F-4D97-AF65-F5344CB8AC3E}">
        <p14:creationId xmlns:p14="http://schemas.microsoft.com/office/powerpoint/2010/main" val="1422847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94191" y="0"/>
            <a:ext cx="7099378" cy="496968"/>
          </a:xfrm>
        </p:spPr>
        <p:txBody>
          <a:bodyPr>
            <a:noAutofit/>
          </a:bodyPr>
          <a:lstStyle/>
          <a:p>
            <a:r>
              <a:rPr lang="en-US" sz="2800" dirty="0" smtClean="0"/>
              <a:t>Plotting owamp results</a:t>
            </a:r>
            <a:endParaRPr lang="en-US" sz="2800" dirty="0"/>
          </a:p>
        </p:txBody>
      </p:sp>
      <p:sp>
        <p:nvSpPr>
          <p:cNvPr id="3" name="Content Placeholder 2"/>
          <p:cNvSpPr>
            <a:spLocks noGrp="1"/>
          </p:cNvSpPr>
          <p:nvPr>
            <p:ph idx="1"/>
          </p:nvPr>
        </p:nvSpPr>
        <p:spPr/>
        <p:txBody>
          <a:bodyPr/>
          <a:lstStyle/>
          <a:p>
            <a:r>
              <a:rPr lang="en-US" dirty="0" smtClean="0"/>
              <a:t>Add new owamp plot here</a:t>
            </a:r>
            <a:endParaRPr lang="en-US" dirty="0"/>
          </a:p>
        </p:txBody>
      </p:sp>
      <p:pic>
        <p:nvPicPr>
          <p:cNvPr id="4" name="Picture 3" descr="Screen Shot 2015-05-28 at 5.59.26 P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78" y="496975"/>
            <a:ext cx="7435033" cy="4646531"/>
          </a:xfrm>
          <a:prstGeom prst="rect">
            <a:avLst/>
          </a:prstGeom>
        </p:spPr>
      </p:pic>
      <p:sp>
        <p:nvSpPr>
          <p:cNvPr id="2" name="Date Placeholder 1"/>
          <p:cNvSpPr>
            <a:spLocks noGrp="1"/>
          </p:cNvSpPr>
          <p:nvPr>
            <p:ph type="dt" sz="half" idx="10"/>
          </p:nvPr>
        </p:nvSpPr>
        <p:spPr/>
        <p:txBody>
          <a:bodyPr/>
          <a:lstStyle/>
          <a:p>
            <a:r>
              <a:rPr lang="en-US" smtClean="0"/>
              <a:t>6/2/15</a:t>
            </a:r>
            <a:endParaRPr lang="en-US"/>
          </a:p>
        </p:txBody>
      </p:sp>
      <p:sp>
        <p:nvSpPr>
          <p:cNvPr id="7" name="Slide Number Placeholder 6"/>
          <p:cNvSpPr>
            <a:spLocks noGrp="1"/>
          </p:cNvSpPr>
          <p:nvPr>
            <p:ph type="sldNum" sz="quarter" idx="12"/>
          </p:nvPr>
        </p:nvSpPr>
        <p:spPr/>
        <p:txBody>
          <a:bodyPr/>
          <a:lstStyle/>
          <a:p>
            <a:fld id="{318151B9-CF22-1341-A1FA-AF855BA4AD15}" type="slidenum">
              <a:rPr lang="en-US" smtClean="0"/>
              <a:t>90</a:t>
            </a:fld>
            <a:endParaRPr lang="en-US"/>
          </a:p>
        </p:txBody>
      </p:sp>
    </p:spTree>
    <p:extLst>
      <p:ext uri="{BB962C8B-B14F-4D97-AF65-F5344CB8AC3E}">
        <p14:creationId xmlns:p14="http://schemas.microsoft.com/office/powerpoint/2010/main" val="1184476664"/>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sz="4000" dirty="0" smtClean="0"/>
              <a:t>BWCTL (Traceroute)</a:t>
            </a:r>
            <a:endParaRPr lang="en-US" sz="4000" dirty="0"/>
          </a:p>
        </p:txBody>
      </p:sp>
      <p:sp>
        <p:nvSpPr>
          <p:cNvPr id="3" name="Content Placeholder 2"/>
          <p:cNvSpPr>
            <a:spLocks noGrp="1"/>
          </p:cNvSpPr>
          <p:nvPr>
            <p:ph idx="1"/>
          </p:nvPr>
        </p:nvSpPr>
        <p:spPr/>
        <p:txBody>
          <a:bodyPr>
            <a:noAutofit/>
          </a:bodyPr>
          <a:lstStyle/>
          <a:p>
            <a:pPr marL="0" indent="0">
              <a:buNone/>
            </a:pPr>
            <a:r>
              <a:rPr lang="en-US" sz="1000" b="1" dirty="0" smtClean="0">
                <a:solidFill>
                  <a:srgbClr val="FF0000"/>
                </a:solidFill>
                <a:latin typeface="Courier"/>
                <a:cs typeface="Courier"/>
              </a:rPr>
              <a:t>&gt; </a:t>
            </a:r>
            <a:r>
              <a:rPr lang="en-US" sz="1000" b="1" dirty="0" err="1" smtClean="0">
                <a:solidFill>
                  <a:srgbClr val="FF0000"/>
                </a:solidFill>
                <a:latin typeface="Courier"/>
                <a:cs typeface="Courier"/>
              </a:rPr>
              <a:t>bwtraceroute</a:t>
            </a:r>
            <a:r>
              <a:rPr lang="en-US" sz="1000" b="1" dirty="0" smtClean="0">
                <a:solidFill>
                  <a:srgbClr val="FF0000"/>
                </a:solidFill>
                <a:latin typeface="Courier"/>
                <a:cs typeface="Courier"/>
              </a:rPr>
              <a:t> </a:t>
            </a:r>
            <a:r>
              <a:rPr lang="en-US" sz="1000" b="1" dirty="0">
                <a:solidFill>
                  <a:srgbClr val="FF0000"/>
                </a:solidFill>
                <a:latin typeface="Courier"/>
                <a:cs typeface="Courier"/>
              </a:rPr>
              <a:t>-T </a:t>
            </a:r>
            <a:r>
              <a:rPr lang="en-US" sz="1000" b="1" dirty="0" smtClean="0">
                <a:solidFill>
                  <a:srgbClr val="FF0000"/>
                </a:solidFill>
                <a:latin typeface="Courier"/>
                <a:cs typeface="Courier"/>
              </a:rPr>
              <a:t>traceroute </a:t>
            </a:r>
            <a:r>
              <a:rPr lang="en-US" sz="1000" b="1" dirty="0">
                <a:solidFill>
                  <a:srgbClr val="FF0000"/>
                </a:solidFill>
                <a:latin typeface="Courier"/>
                <a:cs typeface="Courier"/>
              </a:rPr>
              <a:t>-s sacr-pt1.</a:t>
            </a:r>
            <a:r>
              <a:rPr lang="en-US" sz="1000" b="1" dirty="0" smtClean="0">
                <a:solidFill>
                  <a:srgbClr val="FF0000"/>
                </a:solidFill>
                <a:latin typeface="Courier"/>
                <a:cs typeface="Courier"/>
              </a:rPr>
              <a:t>es.net –c wash-pt1.es.net</a:t>
            </a:r>
            <a:endParaRPr lang="en-US" sz="1000" b="1" dirty="0">
              <a:solidFill>
                <a:srgbClr val="FF0000"/>
              </a:solidFill>
              <a:latin typeface="Courier"/>
              <a:cs typeface="Courier"/>
            </a:endParaRPr>
          </a:p>
          <a:p>
            <a:pPr marL="0" indent="0">
              <a:buNone/>
            </a:pPr>
            <a:r>
              <a:rPr lang="en-US" sz="1000" b="1" dirty="0" err="1">
                <a:latin typeface="Courier"/>
                <a:cs typeface="Courier"/>
              </a:rPr>
              <a:t>bwtraceroute</a:t>
            </a:r>
            <a:r>
              <a:rPr lang="en-US" sz="1000" b="1" dirty="0">
                <a:latin typeface="Courier"/>
                <a:cs typeface="Courier"/>
              </a:rPr>
              <a:t>: Using tool: </a:t>
            </a:r>
            <a:r>
              <a:rPr lang="en-US" sz="1000" b="1" dirty="0" smtClean="0">
                <a:latin typeface="Courier"/>
                <a:cs typeface="Courier"/>
              </a:rPr>
              <a:t>traceroute</a:t>
            </a:r>
            <a:endParaRPr lang="en-US" sz="1000" b="1" dirty="0">
              <a:latin typeface="Courier"/>
              <a:cs typeface="Courier"/>
            </a:endParaRPr>
          </a:p>
          <a:p>
            <a:pPr marL="0" indent="0">
              <a:buNone/>
            </a:pPr>
            <a:r>
              <a:rPr lang="en-US" sz="1000" b="1" dirty="0" smtClean="0">
                <a:latin typeface="Courier"/>
                <a:cs typeface="Courier"/>
              </a:rPr>
              <a:t>traceroute </a:t>
            </a:r>
            <a:r>
              <a:rPr lang="en-US" sz="1000" b="1" dirty="0">
                <a:latin typeface="Courier"/>
                <a:cs typeface="Courier"/>
              </a:rPr>
              <a:t>to 198.124.238.34 (198.124.238.34), 30 hops max, 60 byte packets</a:t>
            </a:r>
          </a:p>
          <a:p>
            <a:pPr marL="0" indent="0">
              <a:buNone/>
            </a:pPr>
            <a:r>
              <a:rPr lang="en-US" sz="1000" b="1" dirty="0">
                <a:latin typeface="Courier"/>
                <a:cs typeface="Courier"/>
              </a:rPr>
              <a:t> 1  sacrcr5-sacrpt1.es.net (198.129.254.37)  0.490 </a:t>
            </a:r>
            <a:r>
              <a:rPr lang="en-US" sz="1000" b="1" dirty="0" err="1">
                <a:latin typeface="Courier"/>
                <a:cs typeface="Courier"/>
              </a:rPr>
              <a:t>ms</a:t>
            </a:r>
            <a:r>
              <a:rPr lang="en-US" sz="1000" b="1" dirty="0">
                <a:latin typeface="Courier"/>
                <a:cs typeface="Courier"/>
              </a:rPr>
              <a:t>  0.788 </a:t>
            </a:r>
            <a:r>
              <a:rPr lang="en-US" sz="1000" b="1" dirty="0" err="1">
                <a:latin typeface="Courier"/>
                <a:cs typeface="Courier"/>
              </a:rPr>
              <a:t>ms</a:t>
            </a:r>
            <a:r>
              <a:rPr lang="en-US" sz="1000" b="1" dirty="0">
                <a:latin typeface="Courier"/>
                <a:cs typeface="Courier"/>
              </a:rPr>
              <a:t>  1.114 </a:t>
            </a:r>
            <a:r>
              <a:rPr lang="en-US" sz="1000" b="1" dirty="0" err="1">
                <a:latin typeface="Courier"/>
                <a:cs typeface="Courier"/>
              </a:rPr>
              <a:t>ms</a:t>
            </a:r>
            <a:endParaRPr lang="en-US" sz="1000" b="1" dirty="0">
              <a:latin typeface="Courier"/>
              <a:cs typeface="Courier"/>
            </a:endParaRPr>
          </a:p>
          <a:p>
            <a:pPr marL="0" indent="0">
              <a:buNone/>
            </a:pPr>
            <a:r>
              <a:rPr lang="sk-SK" sz="1000" b="1" dirty="0">
                <a:latin typeface="Courier"/>
                <a:cs typeface="Courier"/>
              </a:rPr>
              <a:t> 2  denvcr5-ip-a-sacrcr5.es.net (134.55.50.202)  21.304 ms  21.594 ms  21.924 ms</a:t>
            </a:r>
          </a:p>
          <a:p>
            <a:pPr marL="0" indent="0">
              <a:buNone/>
            </a:pPr>
            <a:r>
              <a:rPr lang="fi-FI" sz="1000" b="1" dirty="0">
                <a:latin typeface="Courier"/>
                <a:cs typeface="Courier"/>
              </a:rPr>
              <a:t> 3  kanscr5-ip-a-denvcr5.es.net (134.55.49.58)  31.944 ms  32.608 ms  32.838 ms</a:t>
            </a:r>
          </a:p>
          <a:p>
            <a:pPr marL="0" indent="0">
              <a:buNone/>
            </a:pPr>
            <a:r>
              <a:rPr lang="de-DE" sz="1000" b="1" dirty="0">
                <a:latin typeface="Courier"/>
                <a:cs typeface="Courier"/>
              </a:rPr>
              <a:t> 4  chiccr5-ip-a-kanscr5.es.net (134.55.43.81)  42.904 </a:t>
            </a:r>
            <a:r>
              <a:rPr lang="de-DE" sz="1000" b="1" dirty="0" err="1">
                <a:latin typeface="Courier"/>
                <a:cs typeface="Courier"/>
              </a:rPr>
              <a:t>ms</a:t>
            </a:r>
            <a:r>
              <a:rPr lang="de-DE" sz="1000" b="1" dirty="0">
                <a:latin typeface="Courier"/>
                <a:cs typeface="Courier"/>
              </a:rPr>
              <a:t>  43.236 </a:t>
            </a:r>
            <a:r>
              <a:rPr lang="de-DE" sz="1000" b="1" dirty="0" err="1">
                <a:latin typeface="Courier"/>
                <a:cs typeface="Courier"/>
              </a:rPr>
              <a:t>ms</a:t>
            </a:r>
            <a:r>
              <a:rPr lang="de-DE" sz="1000" b="1" dirty="0">
                <a:latin typeface="Courier"/>
                <a:cs typeface="Courier"/>
              </a:rPr>
              <a:t>  43.566 </a:t>
            </a:r>
            <a:r>
              <a:rPr lang="de-DE" sz="1000" b="1" dirty="0" err="1">
                <a:latin typeface="Courier"/>
                <a:cs typeface="Courier"/>
              </a:rPr>
              <a:t>ms</a:t>
            </a:r>
            <a:endParaRPr lang="de-DE" sz="1000" b="1" dirty="0">
              <a:latin typeface="Courier"/>
              <a:cs typeface="Courier"/>
            </a:endParaRPr>
          </a:p>
          <a:p>
            <a:pPr marL="0" indent="0">
              <a:buNone/>
            </a:pPr>
            <a:r>
              <a:rPr lang="de-DE" sz="1000" b="1" dirty="0">
                <a:latin typeface="Courier"/>
                <a:cs typeface="Courier"/>
              </a:rPr>
              <a:t> 5  washcr5-ip-a-chiccr5.es.net (134.55.36.46)  60.046 </a:t>
            </a:r>
            <a:r>
              <a:rPr lang="de-DE" sz="1000" b="1" dirty="0" err="1">
                <a:latin typeface="Courier"/>
                <a:cs typeface="Courier"/>
              </a:rPr>
              <a:t>ms</a:t>
            </a:r>
            <a:r>
              <a:rPr lang="de-DE" sz="1000" b="1" dirty="0">
                <a:latin typeface="Courier"/>
                <a:cs typeface="Courier"/>
              </a:rPr>
              <a:t>  60.339 </a:t>
            </a:r>
            <a:r>
              <a:rPr lang="de-DE" sz="1000" b="1" dirty="0" err="1">
                <a:latin typeface="Courier"/>
                <a:cs typeface="Courier"/>
              </a:rPr>
              <a:t>ms</a:t>
            </a:r>
            <a:r>
              <a:rPr lang="de-DE" sz="1000" b="1" dirty="0">
                <a:latin typeface="Courier"/>
                <a:cs typeface="Courier"/>
              </a:rPr>
              <a:t>  60.670 </a:t>
            </a:r>
            <a:r>
              <a:rPr lang="de-DE" sz="1000" b="1" dirty="0" err="1">
                <a:latin typeface="Courier"/>
                <a:cs typeface="Courier"/>
              </a:rPr>
              <a:t>ms</a:t>
            </a:r>
            <a:endParaRPr lang="de-DE" sz="1000" b="1" dirty="0">
              <a:latin typeface="Courier"/>
              <a:cs typeface="Courier"/>
            </a:endParaRPr>
          </a:p>
          <a:p>
            <a:pPr marL="0" indent="0">
              <a:buNone/>
            </a:pPr>
            <a:r>
              <a:rPr lang="en-US" sz="1000" b="1" dirty="0">
                <a:latin typeface="Courier"/>
                <a:cs typeface="Courier"/>
              </a:rPr>
              <a:t> 6  wash-pt1.es.net (198.124.238.34)  59.679 </a:t>
            </a:r>
            <a:r>
              <a:rPr lang="en-US" sz="1000" b="1" dirty="0" err="1">
                <a:latin typeface="Courier"/>
                <a:cs typeface="Courier"/>
              </a:rPr>
              <a:t>ms</a:t>
            </a:r>
            <a:r>
              <a:rPr lang="en-US" sz="1000" b="1" dirty="0">
                <a:latin typeface="Courier"/>
                <a:cs typeface="Courier"/>
              </a:rPr>
              <a:t>  59.693 </a:t>
            </a:r>
            <a:r>
              <a:rPr lang="en-US" sz="1000" b="1" dirty="0" err="1">
                <a:latin typeface="Courier"/>
                <a:cs typeface="Courier"/>
              </a:rPr>
              <a:t>ms</a:t>
            </a:r>
            <a:r>
              <a:rPr lang="en-US" sz="1000" b="1" dirty="0">
                <a:latin typeface="Courier"/>
                <a:cs typeface="Courier"/>
              </a:rPr>
              <a:t>  59.708 </a:t>
            </a:r>
            <a:r>
              <a:rPr lang="en-US" sz="1000" b="1" dirty="0" err="1" smtClean="0">
                <a:latin typeface="Courier"/>
                <a:cs typeface="Courier"/>
              </a:rPr>
              <a:t>ms</a:t>
            </a:r>
            <a:endParaRPr lang="en-US" sz="1000" b="1" dirty="0">
              <a:latin typeface="Courier"/>
              <a:cs typeface="Courier"/>
            </a:endParaRPr>
          </a:p>
          <a:p>
            <a:pPr marL="0" indent="0">
              <a:buNone/>
            </a:pPr>
            <a:endParaRPr lang="en-US" sz="1000" b="1" dirty="0">
              <a:latin typeface="Courier"/>
              <a:cs typeface="Courier"/>
            </a:endParaRPr>
          </a:p>
          <a:p>
            <a:pPr marL="0" indent="0">
              <a:buNone/>
            </a:pPr>
            <a:r>
              <a:rPr lang="en-US" sz="1000" b="1" dirty="0" smtClean="0">
                <a:solidFill>
                  <a:srgbClr val="FF0000"/>
                </a:solidFill>
                <a:latin typeface="Courier"/>
                <a:cs typeface="Courier"/>
              </a:rPr>
              <a:t>&gt; </a:t>
            </a:r>
            <a:r>
              <a:rPr lang="en-US" sz="1000" b="1" dirty="0" err="1" smtClean="0">
                <a:solidFill>
                  <a:srgbClr val="FF0000"/>
                </a:solidFill>
                <a:latin typeface="Courier"/>
                <a:cs typeface="Courier"/>
              </a:rPr>
              <a:t>bwtraceroute</a:t>
            </a:r>
            <a:r>
              <a:rPr lang="en-US" sz="1000" b="1" dirty="0" smtClean="0">
                <a:solidFill>
                  <a:srgbClr val="FF0000"/>
                </a:solidFill>
                <a:latin typeface="Courier"/>
                <a:cs typeface="Courier"/>
              </a:rPr>
              <a:t> </a:t>
            </a:r>
            <a:r>
              <a:rPr lang="en-US" sz="1000" b="1" dirty="0">
                <a:solidFill>
                  <a:srgbClr val="FF0000"/>
                </a:solidFill>
                <a:latin typeface="Courier"/>
                <a:cs typeface="Courier"/>
              </a:rPr>
              <a:t>-T </a:t>
            </a:r>
            <a:r>
              <a:rPr lang="en-US" sz="1000" b="1" dirty="0" smtClean="0">
                <a:solidFill>
                  <a:srgbClr val="FF0000"/>
                </a:solidFill>
                <a:latin typeface="Courier"/>
                <a:cs typeface="Courier"/>
              </a:rPr>
              <a:t>traceroute </a:t>
            </a:r>
            <a:r>
              <a:rPr lang="en-US" sz="1000" b="1" dirty="0">
                <a:solidFill>
                  <a:srgbClr val="FF0000"/>
                </a:solidFill>
                <a:latin typeface="Courier"/>
                <a:cs typeface="Courier"/>
              </a:rPr>
              <a:t>-c sacr-pt1.es.net </a:t>
            </a:r>
            <a:r>
              <a:rPr lang="en-US" sz="1000" b="1" dirty="0" smtClean="0">
                <a:solidFill>
                  <a:srgbClr val="FF0000"/>
                </a:solidFill>
                <a:latin typeface="Courier"/>
                <a:cs typeface="Courier"/>
              </a:rPr>
              <a:t>–s </a:t>
            </a:r>
            <a:r>
              <a:rPr lang="en-US" sz="1000" b="1" dirty="0">
                <a:solidFill>
                  <a:srgbClr val="FF0000"/>
                </a:solidFill>
                <a:latin typeface="Courier"/>
                <a:cs typeface="Courier"/>
              </a:rPr>
              <a:t>wash-pt1.</a:t>
            </a:r>
            <a:r>
              <a:rPr lang="en-US" sz="1000" b="1" dirty="0" smtClean="0">
                <a:solidFill>
                  <a:srgbClr val="FF0000"/>
                </a:solidFill>
                <a:latin typeface="Courier"/>
                <a:cs typeface="Courier"/>
              </a:rPr>
              <a:t>es.net</a:t>
            </a:r>
            <a:endParaRPr lang="en-US" sz="1000" b="1" dirty="0">
              <a:solidFill>
                <a:srgbClr val="FF0000"/>
              </a:solidFill>
              <a:latin typeface="Courier"/>
              <a:cs typeface="Courier"/>
            </a:endParaRPr>
          </a:p>
          <a:p>
            <a:pPr marL="0" indent="0">
              <a:buNone/>
            </a:pPr>
            <a:r>
              <a:rPr lang="en-US" sz="1000" b="1" dirty="0" err="1">
                <a:latin typeface="Courier"/>
                <a:cs typeface="Courier"/>
              </a:rPr>
              <a:t>bwtraceroute</a:t>
            </a:r>
            <a:r>
              <a:rPr lang="en-US" sz="1000" b="1" dirty="0">
                <a:latin typeface="Courier"/>
                <a:cs typeface="Courier"/>
              </a:rPr>
              <a:t>: Using tool: </a:t>
            </a:r>
            <a:r>
              <a:rPr lang="en-US" sz="1000" b="1" dirty="0" smtClean="0">
                <a:latin typeface="Courier"/>
                <a:cs typeface="Courier"/>
              </a:rPr>
              <a:t>traceroute</a:t>
            </a:r>
            <a:endParaRPr lang="en-US" sz="1000" b="1" dirty="0">
              <a:latin typeface="Courier"/>
              <a:cs typeface="Courier"/>
            </a:endParaRPr>
          </a:p>
          <a:p>
            <a:pPr marL="0" indent="0">
              <a:buNone/>
            </a:pPr>
            <a:r>
              <a:rPr lang="en-US" sz="1000" b="1" dirty="0" smtClean="0">
                <a:latin typeface="Courier"/>
                <a:cs typeface="Courier"/>
              </a:rPr>
              <a:t>traceroute </a:t>
            </a:r>
            <a:r>
              <a:rPr lang="en-US" sz="1000" b="1" dirty="0">
                <a:latin typeface="Courier"/>
                <a:cs typeface="Courier"/>
              </a:rPr>
              <a:t>to 198.129.254.38 (198.129.254.38), 30 hops max, 60 byte packets</a:t>
            </a:r>
          </a:p>
          <a:p>
            <a:pPr marL="0" indent="0">
              <a:buNone/>
            </a:pPr>
            <a:r>
              <a:rPr lang="en-US" sz="1000" b="1" dirty="0">
                <a:latin typeface="Courier"/>
                <a:cs typeface="Courier"/>
              </a:rPr>
              <a:t> 1  wash-te-perf-if1.es.net (198.124.238.33)  0.474 </a:t>
            </a:r>
            <a:r>
              <a:rPr lang="en-US" sz="1000" b="1" dirty="0" err="1">
                <a:latin typeface="Courier"/>
                <a:cs typeface="Courier"/>
              </a:rPr>
              <a:t>ms</a:t>
            </a:r>
            <a:r>
              <a:rPr lang="en-US" sz="1000" b="1" dirty="0">
                <a:latin typeface="Courier"/>
                <a:cs typeface="Courier"/>
              </a:rPr>
              <a:t>  0.816 </a:t>
            </a:r>
            <a:r>
              <a:rPr lang="en-US" sz="1000" b="1" dirty="0" err="1">
                <a:latin typeface="Courier"/>
                <a:cs typeface="Courier"/>
              </a:rPr>
              <a:t>ms</a:t>
            </a:r>
            <a:r>
              <a:rPr lang="en-US" sz="1000" b="1" dirty="0">
                <a:latin typeface="Courier"/>
                <a:cs typeface="Courier"/>
              </a:rPr>
              <a:t>  1.145 </a:t>
            </a:r>
            <a:r>
              <a:rPr lang="en-US" sz="1000" b="1" dirty="0" err="1">
                <a:latin typeface="Courier"/>
                <a:cs typeface="Courier"/>
              </a:rPr>
              <a:t>ms</a:t>
            </a:r>
            <a:endParaRPr lang="en-US" sz="1000" b="1" dirty="0">
              <a:latin typeface="Courier"/>
              <a:cs typeface="Courier"/>
            </a:endParaRPr>
          </a:p>
          <a:p>
            <a:pPr marL="0" indent="0">
              <a:buNone/>
            </a:pPr>
            <a:r>
              <a:rPr lang="de-DE" sz="1000" b="1" dirty="0">
                <a:latin typeface="Courier"/>
                <a:cs typeface="Courier"/>
              </a:rPr>
              <a:t> 2  chiccr5-ip-a-washcr5.es.net (134.55.36.45)  19.133 </a:t>
            </a:r>
            <a:r>
              <a:rPr lang="de-DE" sz="1000" b="1" dirty="0" err="1">
                <a:latin typeface="Courier"/>
                <a:cs typeface="Courier"/>
              </a:rPr>
              <a:t>ms</a:t>
            </a:r>
            <a:r>
              <a:rPr lang="de-DE" sz="1000" b="1" dirty="0">
                <a:latin typeface="Courier"/>
                <a:cs typeface="Courier"/>
              </a:rPr>
              <a:t>  19.463 </a:t>
            </a:r>
            <a:r>
              <a:rPr lang="de-DE" sz="1000" b="1" dirty="0" err="1">
                <a:latin typeface="Courier"/>
                <a:cs typeface="Courier"/>
              </a:rPr>
              <a:t>ms</a:t>
            </a:r>
            <a:r>
              <a:rPr lang="de-DE" sz="1000" b="1" dirty="0">
                <a:latin typeface="Courier"/>
                <a:cs typeface="Courier"/>
              </a:rPr>
              <a:t>  19.786 </a:t>
            </a:r>
            <a:r>
              <a:rPr lang="de-DE" sz="1000" b="1" dirty="0" err="1">
                <a:latin typeface="Courier"/>
                <a:cs typeface="Courier"/>
              </a:rPr>
              <a:t>ms</a:t>
            </a:r>
            <a:endParaRPr lang="de-DE" sz="1000" b="1" dirty="0">
              <a:latin typeface="Courier"/>
              <a:cs typeface="Courier"/>
            </a:endParaRPr>
          </a:p>
          <a:p>
            <a:pPr marL="0" indent="0">
              <a:buNone/>
            </a:pPr>
            <a:r>
              <a:rPr lang="nl-NL" sz="1000" b="1" dirty="0">
                <a:latin typeface="Courier"/>
                <a:cs typeface="Courier"/>
              </a:rPr>
              <a:t> 3  kanscr5-ip-a-chiccr5.es.net (134.55.43.82)  28.515 </a:t>
            </a:r>
            <a:r>
              <a:rPr lang="nl-NL" sz="1000" b="1" dirty="0" err="1">
                <a:latin typeface="Courier"/>
                <a:cs typeface="Courier"/>
              </a:rPr>
              <a:t>ms</a:t>
            </a:r>
            <a:r>
              <a:rPr lang="nl-NL" sz="1000" b="1" dirty="0">
                <a:latin typeface="Courier"/>
                <a:cs typeface="Courier"/>
              </a:rPr>
              <a:t>  28.799 </a:t>
            </a:r>
            <a:r>
              <a:rPr lang="nl-NL" sz="1000" b="1" dirty="0" err="1">
                <a:latin typeface="Courier"/>
                <a:cs typeface="Courier"/>
              </a:rPr>
              <a:t>ms</a:t>
            </a:r>
            <a:r>
              <a:rPr lang="nl-NL" sz="1000" b="1" dirty="0">
                <a:latin typeface="Courier"/>
                <a:cs typeface="Courier"/>
              </a:rPr>
              <a:t>  29.083 </a:t>
            </a:r>
            <a:r>
              <a:rPr lang="nl-NL" sz="1000" b="1" dirty="0" err="1">
                <a:latin typeface="Courier"/>
                <a:cs typeface="Courier"/>
              </a:rPr>
              <a:t>ms</a:t>
            </a:r>
            <a:endParaRPr lang="nl-NL" sz="1000" b="1" dirty="0">
              <a:latin typeface="Courier"/>
              <a:cs typeface="Courier"/>
            </a:endParaRPr>
          </a:p>
          <a:p>
            <a:pPr marL="0" indent="0">
              <a:buNone/>
            </a:pPr>
            <a:r>
              <a:rPr lang="sk-SK" sz="1000" b="1" dirty="0">
                <a:latin typeface="Courier"/>
                <a:cs typeface="Courier"/>
              </a:rPr>
              <a:t> 4  denvcr5-ip-a-kanscr5.es.net (134.55.49.57)  39.077 ms  39.348 ms  39.628 ms</a:t>
            </a:r>
          </a:p>
          <a:p>
            <a:pPr marL="0" indent="0">
              <a:buNone/>
            </a:pPr>
            <a:r>
              <a:rPr lang="sk-SK" sz="1000" b="1" dirty="0">
                <a:latin typeface="Courier"/>
                <a:cs typeface="Courier"/>
              </a:rPr>
              <a:t> 5  sacrcr5-ip-a-denvcr5.es.net (134.55.50.201)  60.013 ms  60.299 ms  60.983 ms</a:t>
            </a:r>
          </a:p>
          <a:p>
            <a:pPr marL="0" indent="0">
              <a:buNone/>
            </a:pPr>
            <a:r>
              <a:rPr lang="sk-SK" sz="1000" b="1" dirty="0">
                <a:latin typeface="Courier"/>
                <a:cs typeface="Courier"/>
              </a:rPr>
              <a:t> 6  sacr-pt1.es.net (198.129.254.38)  59.679 ms  59.678 ms  59.668 </a:t>
            </a:r>
            <a:r>
              <a:rPr lang="sk-SK" sz="1000" b="1" dirty="0" smtClean="0">
                <a:latin typeface="Courier"/>
                <a:cs typeface="Courier"/>
              </a:rPr>
              <a:t>ms</a:t>
            </a:r>
            <a:endParaRPr lang="sk-SK" sz="1000" b="1" dirty="0">
              <a:latin typeface="Courier"/>
              <a:cs typeface="Courier"/>
            </a:endParaRP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91</a:t>
            </a:fld>
            <a:endParaRPr lang="en-US"/>
          </a:p>
        </p:txBody>
      </p:sp>
    </p:spTree>
    <p:extLst>
      <p:ext uri="{BB962C8B-B14F-4D97-AF65-F5344CB8AC3E}">
        <p14:creationId xmlns:p14="http://schemas.microsoft.com/office/powerpoint/2010/main" val="2655368509"/>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sz="4000" dirty="0" smtClean="0"/>
              <a:t>BWCTL (</a:t>
            </a:r>
            <a:r>
              <a:rPr lang="en-US" sz="4000" dirty="0" err="1" smtClean="0"/>
              <a:t>Tracepath</a:t>
            </a:r>
            <a:r>
              <a:rPr lang="en-US" sz="4000" dirty="0" smtClean="0"/>
              <a:t>)</a:t>
            </a:r>
            <a:endParaRPr lang="en-US" sz="4000" dirty="0"/>
          </a:p>
        </p:txBody>
      </p:sp>
      <p:sp>
        <p:nvSpPr>
          <p:cNvPr id="3" name="Content Placeholder 2"/>
          <p:cNvSpPr>
            <a:spLocks noGrp="1"/>
          </p:cNvSpPr>
          <p:nvPr>
            <p:ph idx="1"/>
          </p:nvPr>
        </p:nvSpPr>
        <p:spPr/>
        <p:txBody>
          <a:bodyPr>
            <a:noAutofit/>
          </a:bodyPr>
          <a:lstStyle/>
          <a:p>
            <a:pPr marL="0" indent="0">
              <a:buNone/>
            </a:pPr>
            <a:r>
              <a:rPr lang="en-US" sz="1200" b="1" dirty="0" err="1" smtClean="0">
                <a:solidFill>
                  <a:srgbClr val="FF0000"/>
                </a:solidFill>
                <a:latin typeface="Courier"/>
                <a:cs typeface="Courier"/>
              </a:rPr>
              <a:t>bwtraceroute</a:t>
            </a:r>
            <a:r>
              <a:rPr lang="en-US" sz="1200" b="1" dirty="0" smtClean="0">
                <a:solidFill>
                  <a:srgbClr val="FF0000"/>
                </a:solidFill>
                <a:latin typeface="Courier"/>
                <a:cs typeface="Courier"/>
              </a:rPr>
              <a:t> </a:t>
            </a:r>
            <a:r>
              <a:rPr lang="en-US" sz="1200" b="1" dirty="0">
                <a:solidFill>
                  <a:srgbClr val="FF0000"/>
                </a:solidFill>
                <a:latin typeface="Courier"/>
                <a:cs typeface="Courier"/>
              </a:rPr>
              <a:t>-T </a:t>
            </a:r>
            <a:r>
              <a:rPr lang="en-US" sz="1200" b="1" dirty="0" err="1">
                <a:solidFill>
                  <a:srgbClr val="FF0000"/>
                </a:solidFill>
                <a:latin typeface="Courier"/>
                <a:cs typeface="Courier"/>
              </a:rPr>
              <a:t>tracepath</a:t>
            </a:r>
            <a:r>
              <a:rPr lang="en-US" sz="1200" b="1" dirty="0">
                <a:solidFill>
                  <a:srgbClr val="FF0000"/>
                </a:solidFill>
                <a:latin typeface="Courier"/>
                <a:cs typeface="Courier"/>
              </a:rPr>
              <a:t> </a:t>
            </a:r>
            <a:r>
              <a:rPr lang="en-US" sz="1200" b="1" dirty="0" smtClean="0">
                <a:latin typeface="Courier"/>
                <a:cs typeface="Courier"/>
              </a:rPr>
              <a:t>-</a:t>
            </a:r>
            <a:r>
              <a:rPr lang="en-US" sz="1200" b="1" dirty="0">
                <a:latin typeface="Courier"/>
                <a:cs typeface="Courier"/>
              </a:rPr>
              <a:t>s sacr-pt1.</a:t>
            </a:r>
            <a:r>
              <a:rPr lang="en-US" sz="1200" b="1" dirty="0" smtClean="0">
                <a:latin typeface="Courier"/>
                <a:cs typeface="Courier"/>
              </a:rPr>
              <a:t>es.net –c wash-pt1.es.net</a:t>
            </a:r>
            <a:endParaRPr lang="en-US" sz="1200" b="1" dirty="0">
              <a:latin typeface="Courier"/>
              <a:cs typeface="Courier"/>
            </a:endParaRPr>
          </a:p>
          <a:p>
            <a:pPr marL="0" indent="0">
              <a:buNone/>
            </a:pPr>
            <a:r>
              <a:rPr lang="en-US" sz="1200" b="1" dirty="0" err="1">
                <a:latin typeface="Courier"/>
                <a:cs typeface="Courier"/>
              </a:rPr>
              <a:t>bwtraceroute</a:t>
            </a:r>
            <a:r>
              <a:rPr lang="en-US" sz="1200" b="1" dirty="0">
                <a:latin typeface="Courier"/>
                <a:cs typeface="Courier"/>
              </a:rPr>
              <a:t>: Using tool: </a:t>
            </a:r>
            <a:r>
              <a:rPr lang="en-US" sz="1200" b="1" dirty="0" err="1">
                <a:latin typeface="Courier"/>
                <a:cs typeface="Courier"/>
              </a:rPr>
              <a:t>tracepath</a:t>
            </a:r>
            <a:endParaRPr lang="en-US" sz="1200" b="1" dirty="0">
              <a:latin typeface="Courier"/>
              <a:cs typeface="Courier"/>
            </a:endParaRPr>
          </a:p>
          <a:p>
            <a:pPr marL="0" indent="0">
              <a:buNone/>
            </a:pPr>
            <a:r>
              <a:rPr lang="en-US" sz="1200" b="1" dirty="0" err="1">
                <a:latin typeface="Courier"/>
                <a:cs typeface="Courier"/>
              </a:rPr>
              <a:t>bwtraceroute</a:t>
            </a:r>
            <a:r>
              <a:rPr lang="en-US" sz="1200" b="1" dirty="0">
                <a:latin typeface="Courier"/>
                <a:cs typeface="Courier"/>
              </a:rPr>
              <a:t>: 36 seconds until test results available</a:t>
            </a:r>
          </a:p>
          <a:p>
            <a:pPr marL="0" indent="0">
              <a:buNone/>
            </a:pPr>
            <a:endParaRPr lang="en-US" sz="1200" b="1" dirty="0">
              <a:latin typeface="Courier"/>
              <a:cs typeface="Courier"/>
            </a:endParaRPr>
          </a:p>
          <a:p>
            <a:pPr marL="0" indent="0">
              <a:buNone/>
            </a:pPr>
            <a:r>
              <a:rPr lang="en-US" sz="1200" b="1" dirty="0">
                <a:latin typeface="Courier"/>
                <a:cs typeface="Courier"/>
              </a:rPr>
              <a:t>SENDER START</a:t>
            </a:r>
          </a:p>
          <a:p>
            <a:pPr marL="0" indent="0">
              <a:buNone/>
            </a:pPr>
            <a:r>
              <a:rPr lang="sk-SK" sz="1200" b="1" dirty="0">
                <a:latin typeface="Courier"/>
                <a:cs typeface="Courier"/>
              </a:rPr>
              <a:t> 1?: [LOCALHOST]     </a:t>
            </a:r>
            <a:r>
              <a:rPr lang="sk-SK" sz="1200" b="1" dirty="0">
                <a:solidFill>
                  <a:srgbClr val="FF0000"/>
                </a:solidFill>
                <a:latin typeface="Courier"/>
                <a:cs typeface="Courier"/>
              </a:rPr>
              <a:t>pmtu 9000</a:t>
            </a:r>
          </a:p>
          <a:p>
            <a:pPr marL="0" indent="0">
              <a:buNone/>
            </a:pPr>
            <a:r>
              <a:rPr lang="sk-SK" sz="1200" b="1" dirty="0">
                <a:latin typeface="Courier"/>
                <a:cs typeface="Courier"/>
              </a:rPr>
              <a:t> 1:  sacrcr5-sacrpt1.es.net (198.129.254.37)                0.489ms </a:t>
            </a:r>
          </a:p>
          <a:p>
            <a:pPr marL="0" indent="0">
              <a:buNone/>
            </a:pPr>
            <a:r>
              <a:rPr lang="sk-SK" sz="1200" b="1" dirty="0">
                <a:latin typeface="Courier"/>
                <a:cs typeface="Courier"/>
              </a:rPr>
              <a:t> 1:  sacrcr5-sacrpt1.es.net (198.129.254.37)                0.463ms </a:t>
            </a:r>
          </a:p>
          <a:p>
            <a:pPr marL="0" indent="0">
              <a:buNone/>
            </a:pPr>
            <a:r>
              <a:rPr lang="sk-SK" sz="1200" b="1" dirty="0">
                <a:latin typeface="Courier"/>
                <a:cs typeface="Courier"/>
              </a:rPr>
              <a:t> 2:  denvcr5-ip-a-sacrcr5.es.net (134.55.50.202)           21.426ms </a:t>
            </a:r>
          </a:p>
          <a:p>
            <a:pPr marL="0" indent="0">
              <a:buNone/>
            </a:pPr>
            <a:r>
              <a:rPr lang="fi-FI" sz="1200" b="1" dirty="0">
                <a:latin typeface="Courier"/>
                <a:cs typeface="Courier"/>
              </a:rPr>
              <a:t> 3:  kanscr5-ip-a-denvcr5.es.net (134.55.49.58)            31.957ms </a:t>
            </a:r>
          </a:p>
          <a:p>
            <a:pPr marL="0" indent="0">
              <a:buNone/>
            </a:pPr>
            <a:r>
              <a:rPr lang="de-DE" sz="1200" b="1" dirty="0">
                <a:latin typeface="Courier"/>
                <a:cs typeface="Courier"/>
              </a:rPr>
              <a:t> 4:  chiccr5-ip-a-kanscr5.es.net (134.55.43.81)            42.947ms </a:t>
            </a:r>
          </a:p>
          <a:p>
            <a:pPr marL="0" indent="0">
              <a:buNone/>
            </a:pPr>
            <a:r>
              <a:rPr lang="de-DE" sz="1200" b="1" dirty="0">
                <a:latin typeface="Courier"/>
                <a:cs typeface="Courier"/>
              </a:rPr>
              <a:t> 5:  washcr5-ip-a-chiccr5.es.net (134.55.36.46)            60.092ms </a:t>
            </a:r>
          </a:p>
          <a:p>
            <a:pPr marL="0" indent="0">
              <a:buNone/>
            </a:pPr>
            <a:r>
              <a:rPr lang="en-US" sz="1200" b="1" dirty="0">
                <a:latin typeface="Courier"/>
                <a:cs typeface="Courier"/>
              </a:rPr>
              <a:t> 6:  wash-pt1.es.net (198.124.238.34)                      59.753ms reached</a:t>
            </a:r>
          </a:p>
          <a:p>
            <a:pPr marL="0" indent="0">
              <a:buNone/>
            </a:pPr>
            <a:r>
              <a:rPr lang="en-US" sz="1200" b="1" dirty="0">
                <a:latin typeface="Courier"/>
                <a:cs typeface="Courier"/>
              </a:rPr>
              <a:t>     Resume: </a:t>
            </a:r>
            <a:r>
              <a:rPr lang="en-US" sz="1200" b="1" dirty="0" err="1">
                <a:solidFill>
                  <a:srgbClr val="FF0000"/>
                </a:solidFill>
                <a:latin typeface="Courier"/>
                <a:cs typeface="Courier"/>
              </a:rPr>
              <a:t>pmtu</a:t>
            </a:r>
            <a:r>
              <a:rPr lang="en-US" sz="1200" b="1" dirty="0">
                <a:solidFill>
                  <a:srgbClr val="FF0000"/>
                </a:solidFill>
                <a:latin typeface="Courier"/>
                <a:cs typeface="Courier"/>
              </a:rPr>
              <a:t> 9000 </a:t>
            </a:r>
            <a:r>
              <a:rPr lang="en-US" sz="1200" b="1" dirty="0">
                <a:latin typeface="Courier"/>
                <a:cs typeface="Courier"/>
              </a:rPr>
              <a:t>hops 6 back 59 </a:t>
            </a:r>
          </a:p>
          <a:p>
            <a:pPr marL="0" indent="0">
              <a:buNone/>
            </a:pPr>
            <a:endParaRPr lang="en-US" sz="1200" b="1" dirty="0">
              <a:latin typeface="Courier"/>
              <a:cs typeface="Courier"/>
            </a:endParaRPr>
          </a:p>
          <a:p>
            <a:pPr marL="0" indent="0">
              <a:buNone/>
            </a:pPr>
            <a:r>
              <a:rPr lang="en-US" sz="1200" b="1" dirty="0">
                <a:latin typeface="Courier"/>
                <a:cs typeface="Courier"/>
              </a:rPr>
              <a:t>SENDER </a:t>
            </a:r>
            <a:r>
              <a:rPr lang="en-US" sz="1200" b="1" dirty="0" smtClean="0">
                <a:latin typeface="Courier"/>
                <a:cs typeface="Courier"/>
              </a:rPr>
              <a:t>END</a:t>
            </a:r>
            <a:endParaRPr lang="en-US" sz="1200" b="1" dirty="0">
              <a:latin typeface="Courier"/>
              <a:cs typeface="Courier"/>
            </a:endParaRP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92</a:t>
            </a:fld>
            <a:endParaRPr lang="en-US"/>
          </a:p>
        </p:txBody>
      </p:sp>
    </p:spTree>
    <p:extLst>
      <p:ext uri="{BB962C8B-B14F-4D97-AF65-F5344CB8AC3E}">
        <p14:creationId xmlns:p14="http://schemas.microsoft.com/office/powerpoint/2010/main" val="3535429899"/>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Autofit/>
          </a:bodyPr>
          <a:lstStyle/>
          <a:p>
            <a:r>
              <a:rPr lang="en-US" sz="3200" dirty="0" smtClean="0"/>
              <a:t>BWCTL (</a:t>
            </a:r>
            <a:r>
              <a:rPr lang="en-US" sz="3200" dirty="0" err="1" smtClean="0"/>
              <a:t>Tracepath</a:t>
            </a:r>
            <a:r>
              <a:rPr lang="en-US" sz="3200" dirty="0" smtClean="0"/>
              <a:t> with MTU mismatch)</a:t>
            </a:r>
            <a:endParaRPr lang="en-US" sz="3200" dirty="0"/>
          </a:p>
        </p:txBody>
      </p:sp>
      <p:sp>
        <p:nvSpPr>
          <p:cNvPr id="3" name="Content Placeholder 2"/>
          <p:cNvSpPr>
            <a:spLocks noGrp="1"/>
          </p:cNvSpPr>
          <p:nvPr>
            <p:ph idx="1"/>
          </p:nvPr>
        </p:nvSpPr>
        <p:spPr/>
        <p:txBody>
          <a:bodyPr>
            <a:noAutofit/>
          </a:bodyPr>
          <a:lstStyle/>
          <a:p>
            <a:pPr marL="0" indent="0">
              <a:buNone/>
            </a:pPr>
            <a:r>
              <a:rPr lang="en-US" sz="1200" b="1" dirty="0" smtClean="0"/>
              <a:t>&gt; </a:t>
            </a:r>
            <a:r>
              <a:rPr lang="en-US" sz="1200" b="1" dirty="0" err="1" smtClean="0"/>
              <a:t>bwtraceroute</a:t>
            </a:r>
            <a:r>
              <a:rPr lang="en-US" sz="1200" b="1" dirty="0" smtClean="0"/>
              <a:t> </a:t>
            </a:r>
            <a:r>
              <a:rPr lang="en-US" sz="1200" b="1" dirty="0"/>
              <a:t>-</a:t>
            </a:r>
            <a:r>
              <a:rPr lang="en-US" sz="1200" b="1" dirty="0">
                <a:solidFill>
                  <a:srgbClr val="FF0000"/>
                </a:solidFill>
              </a:rPr>
              <a:t>T </a:t>
            </a:r>
            <a:r>
              <a:rPr lang="en-US" sz="1200" b="1" dirty="0" err="1">
                <a:solidFill>
                  <a:srgbClr val="FF0000"/>
                </a:solidFill>
              </a:rPr>
              <a:t>tracepath</a:t>
            </a:r>
            <a:r>
              <a:rPr lang="en-US" sz="1200" b="1" dirty="0">
                <a:solidFill>
                  <a:srgbClr val="FF0000"/>
                </a:solidFill>
              </a:rPr>
              <a:t> </a:t>
            </a:r>
            <a:r>
              <a:rPr lang="en-US" sz="1200" b="1" dirty="0"/>
              <a:t>-c </a:t>
            </a:r>
            <a:r>
              <a:rPr lang="en-US" sz="1200" b="1" dirty="0" err="1"/>
              <a:t>nettest.lbl.gov</a:t>
            </a:r>
            <a:r>
              <a:rPr lang="en-US" sz="1200" b="1" dirty="0"/>
              <a:t> -s anl-pt1.es.net</a:t>
            </a:r>
          </a:p>
          <a:p>
            <a:pPr marL="0" indent="0">
              <a:buNone/>
            </a:pPr>
            <a:r>
              <a:rPr lang="en-US" sz="1200" b="1" dirty="0" err="1"/>
              <a:t>bwtraceroute</a:t>
            </a:r>
            <a:r>
              <a:rPr lang="en-US" sz="1200" b="1" dirty="0"/>
              <a:t>: Using tool: </a:t>
            </a:r>
            <a:r>
              <a:rPr lang="en-US" sz="1200" b="1" dirty="0" err="1"/>
              <a:t>tracepath</a:t>
            </a:r>
            <a:endParaRPr lang="en-US" sz="1200" b="1" dirty="0"/>
          </a:p>
          <a:p>
            <a:pPr marL="0" indent="0">
              <a:buNone/>
            </a:pPr>
            <a:endParaRPr lang="sk-SK" sz="1200" b="1" dirty="0" smtClean="0"/>
          </a:p>
          <a:p>
            <a:pPr marL="0" indent="0">
              <a:buNone/>
            </a:pPr>
            <a:r>
              <a:rPr lang="sk-SK" sz="1200" b="1" dirty="0" smtClean="0"/>
              <a:t>1</a:t>
            </a:r>
            <a:r>
              <a:rPr lang="sk-SK" sz="1200" b="1" dirty="0"/>
              <a:t>?: [LOCALHOST]     </a:t>
            </a:r>
            <a:r>
              <a:rPr lang="sk-SK" sz="1200" b="1" dirty="0">
                <a:solidFill>
                  <a:srgbClr val="FF0000"/>
                </a:solidFill>
              </a:rPr>
              <a:t>pmtu 9000</a:t>
            </a:r>
          </a:p>
          <a:p>
            <a:pPr marL="0" indent="0">
              <a:buNone/>
            </a:pPr>
            <a:r>
              <a:rPr lang="sv-SE" sz="1200" b="1" dirty="0"/>
              <a:t> 1:  anlmr2-anlpt1.es.net (198.124.252.118)                 0.249ms </a:t>
            </a:r>
            <a:r>
              <a:rPr lang="sv-SE" sz="1200" b="1" dirty="0" err="1"/>
              <a:t>asymm</a:t>
            </a:r>
            <a:r>
              <a:rPr lang="sv-SE" sz="1200" b="1" dirty="0"/>
              <a:t>  2 </a:t>
            </a:r>
          </a:p>
          <a:p>
            <a:pPr marL="0" indent="0">
              <a:buNone/>
            </a:pPr>
            <a:r>
              <a:rPr lang="sv-SE" sz="1200" b="1" dirty="0"/>
              <a:t> 1:  anlmr2-anlpt1.es.net (198.124.252.118)                 0.197ms </a:t>
            </a:r>
            <a:r>
              <a:rPr lang="sv-SE" sz="1200" b="1" dirty="0" err="1"/>
              <a:t>asymm</a:t>
            </a:r>
            <a:r>
              <a:rPr lang="sv-SE" sz="1200" b="1" dirty="0"/>
              <a:t>  2 </a:t>
            </a:r>
          </a:p>
          <a:p>
            <a:pPr marL="0" indent="0">
              <a:buNone/>
            </a:pPr>
            <a:r>
              <a:rPr lang="en-US" sz="1200" b="1" dirty="0"/>
              <a:t> 2:  no reply</a:t>
            </a:r>
          </a:p>
          <a:p>
            <a:pPr marL="0" indent="0">
              <a:buNone/>
            </a:pPr>
            <a:r>
              <a:rPr lang="nl-NL" sz="1200" b="1" dirty="0"/>
              <a:t> 3:  kanscr5-ip-a-chiccr5.es.net (134.55.43.82)            13.816ms </a:t>
            </a:r>
          </a:p>
          <a:p>
            <a:pPr marL="0" indent="0">
              <a:buNone/>
            </a:pPr>
            <a:r>
              <a:rPr lang="sk-SK" sz="1200" b="1" dirty="0"/>
              <a:t> 4:  denvcr5-ip-a-kanscr5.es.net (134.55.49.57)            24.379ms </a:t>
            </a:r>
          </a:p>
          <a:p>
            <a:pPr marL="0" indent="0">
              <a:buNone/>
            </a:pPr>
            <a:r>
              <a:rPr lang="sk-SK" sz="1200" b="1" dirty="0"/>
              <a:t> 5:  sacrcr5-ip-a-denvcr5.es.net (134.55.50.201)           45.298ms </a:t>
            </a:r>
          </a:p>
          <a:p>
            <a:pPr marL="0" indent="0">
              <a:buNone/>
            </a:pPr>
            <a:r>
              <a:rPr lang="ro-RO" sz="1200" b="1" dirty="0"/>
              <a:t> 6:  sunncr5-ip-a-sacrcr5.es.net (134.55.40.6)             47.890ms </a:t>
            </a:r>
          </a:p>
          <a:p>
            <a:pPr marL="0" indent="0">
              <a:buNone/>
            </a:pPr>
            <a:r>
              <a:rPr lang="hr-HR" sz="1200" b="1" dirty="0"/>
              <a:t> 7:  et-3-0-0-1411.er1-n1.lbl.gov (198.129.78.22)          50.093ms </a:t>
            </a:r>
          </a:p>
          <a:p>
            <a:pPr marL="0" indent="0">
              <a:buNone/>
            </a:pPr>
            <a:r>
              <a:rPr lang="hr-HR" sz="1200" b="1" dirty="0"/>
              <a:t> 8:  t5-4.ir1-n1.lbl.gov (131.243.244.131)                 50.772ms </a:t>
            </a:r>
          </a:p>
          <a:p>
            <a:pPr marL="0" indent="0">
              <a:buNone/>
            </a:pPr>
            <a:r>
              <a:rPr lang="hr-HR" sz="1200" b="1" dirty="0"/>
              <a:t> 9:  t5-4.ir1-n1.lbl.gov (131.243.244.131)                 52.669ms </a:t>
            </a:r>
            <a:r>
              <a:rPr lang="hr-HR" sz="1200" b="1" dirty="0">
                <a:solidFill>
                  <a:srgbClr val="FF0000"/>
                </a:solidFill>
              </a:rPr>
              <a:t>pmtu 1500</a:t>
            </a:r>
          </a:p>
          <a:p>
            <a:pPr marL="0" indent="0">
              <a:buNone/>
            </a:pPr>
            <a:r>
              <a:rPr lang="en-US" sz="1200" b="1" dirty="0"/>
              <a:t> 9:  </a:t>
            </a:r>
            <a:r>
              <a:rPr lang="en-US" sz="1200" b="1" dirty="0" err="1"/>
              <a:t>nettest.lbl.gov</a:t>
            </a:r>
            <a:r>
              <a:rPr lang="en-US" sz="1200" b="1" dirty="0"/>
              <a:t> (131.243.24.11)                       49.239ms reached</a:t>
            </a:r>
          </a:p>
          <a:p>
            <a:pPr marL="0" indent="0">
              <a:buNone/>
            </a:pPr>
            <a:r>
              <a:rPr lang="en-US" sz="1200" b="1" dirty="0"/>
              <a:t>     Resume: </a:t>
            </a:r>
            <a:r>
              <a:rPr lang="en-US" sz="1200" b="1" dirty="0" err="1"/>
              <a:t>pmtu</a:t>
            </a:r>
            <a:r>
              <a:rPr lang="en-US" sz="1200" b="1" dirty="0"/>
              <a:t> 1500 hops 9 back 56 </a:t>
            </a:r>
          </a:p>
          <a:p>
            <a:pPr marL="0" indent="0">
              <a:buNone/>
            </a:pPr>
            <a:endParaRPr lang="en-US" sz="1200" b="1" dirty="0">
              <a:latin typeface="Courier"/>
              <a:cs typeface="Courier"/>
            </a:endParaRP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93</a:t>
            </a:fld>
            <a:endParaRPr lang="en-US"/>
          </a:p>
        </p:txBody>
      </p:sp>
    </p:spTree>
    <p:extLst>
      <p:ext uri="{BB962C8B-B14F-4D97-AF65-F5344CB8AC3E}">
        <p14:creationId xmlns:p14="http://schemas.microsoft.com/office/powerpoint/2010/main" val="1040967407"/>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sz="4000" dirty="0" smtClean="0"/>
              <a:t>BWCTL (Ping)</a:t>
            </a:r>
            <a:endParaRPr lang="en-US" sz="4000" dirty="0"/>
          </a:p>
        </p:txBody>
      </p:sp>
      <p:sp>
        <p:nvSpPr>
          <p:cNvPr id="3" name="Content Placeholder 2"/>
          <p:cNvSpPr>
            <a:spLocks noGrp="1"/>
          </p:cNvSpPr>
          <p:nvPr>
            <p:ph idx="1"/>
          </p:nvPr>
        </p:nvSpPr>
        <p:spPr/>
        <p:txBody>
          <a:bodyPr>
            <a:noAutofit/>
          </a:bodyPr>
          <a:lstStyle/>
          <a:p>
            <a:pPr marL="0" indent="0">
              <a:buNone/>
            </a:pPr>
            <a:r>
              <a:rPr lang="en-US" sz="1200" b="1" dirty="0" smtClean="0"/>
              <a:t>&gt;</a:t>
            </a:r>
            <a:r>
              <a:rPr lang="en-US" sz="1200" b="1" dirty="0" err="1">
                <a:solidFill>
                  <a:srgbClr val="FF0000"/>
                </a:solidFill>
              </a:rPr>
              <a:t>bwping</a:t>
            </a:r>
            <a:r>
              <a:rPr lang="en-US" sz="1200" b="1" dirty="0">
                <a:solidFill>
                  <a:srgbClr val="FF0000"/>
                </a:solidFill>
              </a:rPr>
              <a:t> -c </a:t>
            </a:r>
            <a:r>
              <a:rPr lang="en-US" sz="1200" b="1" dirty="0" err="1">
                <a:solidFill>
                  <a:srgbClr val="FF0000"/>
                </a:solidFill>
              </a:rPr>
              <a:t>nettest.lbl.gov</a:t>
            </a:r>
            <a:r>
              <a:rPr lang="en-US" sz="1200" b="1" dirty="0">
                <a:solidFill>
                  <a:srgbClr val="FF0000"/>
                </a:solidFill>
              </a:rPr>
              <a:t> -s anl-pt1.es.net</a:t>
            </a:r>
          </a:p>
          <a:p>
            <a:pPr marL="0" indent="0">
              <a:buNone/>
            </a:pPr>
            <a:r>
              <a:rPr lang="en-US" sz="1200" b="1" dirty="0" err="1"/>
              <a:t>bwping</a:t>
            </a:r>
            <a:r>
              <a:rPr lang="en-US" sz="1200" b="1" dirty="0"/>
              <a:t>: Using tool: ping</a:t>
            </a:r>
          </a:p>
          <a:p>
            <a:pPr marL="0" indent="0">
              <a:buNone/>
            </a:pPr>
            <a:r>
              <a:rPr lang="en-US" sz="1200" b="1" dirty="0" smtClean="0"/>
              <a:t>PING </a:t>
            </a:r>
            <a:r>
              <a:rPr lang="en-US" sz="1200" b="1" dirty="0"/>
              <a:t>131.243.24.11 (131.243.24.11) from 198.124.252.117 : 56(84) bytes of data.</a:t>
            </a:r>
          </a:p>
          <a:p>
            <a:pPr marL="0" indent="0">
              <a:buNone/>
            </a:pPr>
            <a:r>
              <a:rPr lang="en-US" sz="1200" b="1" dirty="0"/>
              <a:t>64 bytes from 131.243.24.11: </a:t>
            </a:r>
            <a:r>
              <a:rPr lang="en-US" sz="1200" b="1" dirty="0" err="1"/>
              <a:t>icmp_seq</a:t>
            </a:r>
            <a:r>
              <a:rPr lang="en-US" sz="1200" b="1" dirty="0"/>
              <a:t>=1 </a:t>
            </a:r>
            <a:r>
              <a:rPr lang="en-US" sz="1200" b="1" dirty="0" err="1"/>
              <a:t>ttl</a:t>
            </a:r>
            <a:r>
              <a:rPr lang="en-US" sz="1200" b="1" dirty="0"/>
              <a:t>=56 time=49.1 </a:t>
            </a:r>
            <a:r>
              <a:rPr lang="en-US" sz="1200" b="1" dirty="0" err="1"/>
              <a:t>ms</a:t>
            </a:r>
            <a:endParaRPr lang="en-US" sz="1200" b="1" dirty="0"/>
          </a:p>
          <a:p>
            <a:pPr marL="0" indent="0">
              <a:buNone/>
            </a:pPr>
            <a:r>
              <a:rPr lang="en-US" sz="1200" b="1" dirty="0"/>
              <a:t>64 bytes from 131.243.24.11: </a:t>
            </a:r>
            <a:r>
              <a:rPr lang="en-US" sz="1200" b="1" dirty="0" err="1"/>
              <a:t>icmp_seq</a:t>
            </a:r>
            <a:r>
              <a:rPr lang="en-US" sz="1200" b="1" dirty="0"/>
              <a:t>=2 </a:t>
            </a:r>
            <a:r>
              <a:rPr lang="en-US" sz="1200" b="1" dirty="0" err="1"/>
              <a:t>ttl</a:t>
            </a:r>
            <a:r>
              <a:rPr lang="en-US" sz="1200" b="1" dirty="0"/>
              <a:t>=56 time=49.1 </a:t>
            </a:r>
            <a:r>
              <a:rPr lang="en-US" sz="1200" b="1" dirty="0" err="1"/>
              <a:t>ms</a:t>
            </a:r>
            <a:endParaRPr lang="en-US" sz="1200" b="1" dirty="0"/>
          </a:p>
          <a:p>
            <a:pPr marL="0" indent="0">
              <a:buNone/>
            </a:pPr>
            <a:r>
              <a:rPr lang="en-US" sz="1200" b="1" dirty="0"/>
              <a:t>64 bytes from 131.243.24.11: </a:t>
            </a:r>
            <a:r>
              <a:rPr lang="en-US" sz="1200" b="1" dirty="0" err="1"/>
              <a:t>icmp_seq</a:t>
            </a:r>
            <a:r>
              <a:rPr lang="en-US" sz="1200" b="1" dirty="0"/>
              <a:t>=3 </a:t>
            </a:r>
            <a:r>
              <a:rPr lang="en-US" sz="1200" b="1" dirty="0" err="1"/>
              <a:t>ttl</a:t>
            </a:r>
            <a:r>
              <a:rPr lang="en-US" sz="1200" b="1" dirty="0"/>
              <a:t>=56 time=49.1 </a:t>
            </a:r>
            <a:r>
              <a:rPr lang="en-US" sz="1200" b="1" dirty="0" err="1"/>
              <a:t>ms</a:t>
            </a:r>
            <a:endParaRPr lang="en-US" sz="1200" b="1" dirty="0"/>
          </a:p>
          <a:p>
            <a:pPr marL="0" indent="0">
              <a:buNone/>
            </a:pPr>
            <a:r>
              <a:rPr lang="en-US" sz="1200" b="1" dirty="0"/>
              <a:t>64 bytes from 131.243.24.11: </a:t>
            </a:r>
            <a:r>
              <a:rPr lang="en-US" sz="1200" b="1" dirty="0" err="1"/>
              <a:t>icmp_seq</a:t>
            </a:r>
            <a:r>
              <a:rPr lang="en-US" sz="1200" b="1" dirty="0"/>
              <a:t>=4 </a:t>
            </a:r>
            <a:r>
              <a:rPr lang="en-US" sz="1200" b="1" dirty="0" err="1"/>
              <a:t>ttl</a:t>
            </a:r>
            <a:r>
              <a:rPr lang="en-US" sz="1200" b="1" dirty="0"/>
              <a:t>=56 time=49.1 </a:t>
            </a:r>
            <a:r>
              <a:rPr lang="en-US" sz="1200" b="1" dirty="0" err="1"/>
              <a:t>ms</a:t>
            </a:r>
            <a:endParaRPr lang="en-US" sz="1200" b="1" dirty="0"/>
          </a:p>
          <a:p>
            <a:pPr marL="0" indent="0">
              <a:buNone/>
            </a:pPr>
            <a:r>
              <a:rPr lang="en-US" sz="1200" b="1" dirty="0"/>
              <a:t>64 bytes from 131.243.24.11: </a:t>
            </a:r>
            <a:r>
              <a:rPr lang="en-US" sz="1200" b="1" dirty="0" err="1"/>
              <a:t>icmp_seq</a:t>
            </a:r>
            <a:r>
              <a:rPr lang="en-US" sz="1200" b="1" dirty="0"/>
              <a:t>=5 </a:t>
            </a:r>
            <a:r>
              <a:rPr lang="en-US" sz="1200" b="1" dirty="0" err="1"/>
              <a:t>ttl</a:t>
            </a:r>
            <a:r>
              <a:rPr lang="en-US" sz="1200" b="1" dirty="0"/>
              <a:t>=56 time=49.1 </a:t>
            </a:r>
            <a:r>
              <a:rPr lang="en-US" sz="1200" b="1" dirty="0" err="1"/>
              <a:t>ms</a:t>
            </a:r>
            <a:endParaRPr lang="en-US" sz="1200" b="1" dirty="0"/>
          </a:p>
          <a:p>
            <a:pPr marL="0" indent="0">
              <a:buNone/>
            </a:pPr>
            <a:endParaRPr lang="en-US" sz="1200" b="1" dirty="0" smtClean="0"/>
          </a:p>
          <a:p>
            <a:pPr marL="0" indent="0">
              <a:buNone/>
            </a:pPr>
            <a:r>
              <a:rPr lang="en-US" sz="1200" b="1" dirty="0" smtClean="0"/>
              <a:t>To test to a host not running bwctl, use “-E”</a:t>
            </a:r>
          </a:p>
          <a:p>
            <a:pPr marL="0" indent="0">
              <a:buNone/>
            </a:pPr>
            <a:r>
              <a:rPr lang="en-US" sz="1200" b="1" dirty="0" smtClean="0"/>
              <a:t>&gt;</a:t>
            </a:r>
            <a:r>
              <a:rPr lang="en-US" sz="1200" b="1" dirty="0" err="1" smtClean="0">
                <a:solidFill>
                  <a:srgbClr val="FF0000"/>
                </a:solidFill>
              </a:rPr>
              <a:t>bwping</a:t>
            </a:r>
            <a:r>
              <a:rPr lang="en-US" sz="1200" b="1" dirty="0" smtClean="0">
                <a:solidFill>
                  <a:srgbClr val="FF0000"/>
                </a:solidFill>
              </a:rPr>
              <a:t> </a:t>
            </a:r>
            <a:r>
              <a:rPr lang="en-US" sz="1200" b="1" dirty="0">
                <a:solidFill>
                  <a:srgbClr val="FF0000"/>
                </a:solidFill>
              </a:rPr>
              <a:t>-E -c </a:t>
            </a:r>
            <a:r>
              <a:rPr lang="en-US" sz="1200" b="1" dirty="0" err="1">
                <a:solidFill>
                  <a:srgbClr val="FF0000"/>
                </a:solidFill>
              </a:rPr>
              <a:t>www.google.com</a:t>
            </a:r>
            <a:r>
              <a:rPr lang="en-US" sz="1200" b="1" dirty="0">
                <a:solidFill>
                  <a:srgbClr val="FF0000"/>
                </a:solidFill>
              </a:rPr>
              <a:t> </a:t>
            </a:r>
          </a:p>
          <a:p>
            <a:pPr marL="0" indent="0">
              <a:buNone/>
            </a:pPr>
            <a:r>
              <a:rPr lang="en-US" sz="1200" b="1" dirty="0" err="1" smtClean="0"/>
              <a:t>bwping</a:t>
            </a:r>
            <a:r>
              <a:rPr lang="en-US" sz="1200" b="1" dirty="0"/>
              <a:t>: Using tool: ping</a:t>
            </a:r>
          </a:p>
          <a:p>
            <a:pPr marL="0" indent="0">
              <a:buNone/>
            </a:pPr>
            <a:r>
              <a:rPr lang="en-US" sz="1200" b="1" dirty="0" smtClean="0"/>
              <a:t>PING </a:t>
            </a:r>
            <a:r>
              <a:rPr lang="en-US" sz="1200" b="1" dirty="0"/>
              <a:t>2607:f8b0:4010:800::1013(2607:f8b0:4010:800::1013) from 2001:400:2201:1190::3 : 56 data bytes</a:t>
            </a:r>
          </a:p>
          <a:p>
            <a:pPr marL="0" indent="0">
              <a:buNone/>
            </a:pPr>
            <a:r>
              <a:rPr lang="en-US" sz="1200" b="1" dirty="0"/>
              <a:t>64 bytes from 2607:f8b0:4010:800::1013: </a:t>
            </a:r>
            <a:r>
              <a:rPr lang="en-US" sz="1200" b="1" dirty="0" err="1"/>
              <a:t>icmp_seq</a:t>
            </a:r>
            <a:r>
              <a:rPr lang="en-US" sz="1200" b="1" dirty="0"/>
              <a:t>=1 </a:t>
            </a:r>
            <a:r>
              <a:rPr lang="en-US" sz="1200" b="1" dirty="0" err="1"/>
              <a:t>ttl</a:t>
            </a:r>
            <a:r>
              <a:rPr lang="en-US" sz="1200" b="1" dirty="0"/>
              <a:t>=54 time=48.1 </a:t>
            </a:r>
            <a:r>
              <a:rPr lang="en-US" sz="1200" b="1" dirty="0" err="1"/>
              <a:t>ms</a:t>
            </a:r>
            <a:endParaRPr lang="en-US" sz="1200" b="1" dirty="0"/>
          </a:p>
          <a:p>
            <a:pPr marL="0" indent="0">
              <a:buNone/>
            </a:pPr>
            <a:r>
              <a:rPr lang="en-US" sz="1200" b="1" dirty="0"/>
              <a:t>64 bytes from 2607:f8b0:4010:800::1013: </a:t>
            </a:r>
            <a:r>
              <a:rPr lang="en-US" sz="1200" b="1" dirty="0" err="1"/>
              <a:t>icmp_seq</a:t>
            </a:r>
            <a:r>
              <a:rPr lang="en-US" sz="1200" b="1" dirty="0"/>
              <a:t>=2 </a:t>
            </a:r>
            <a:r>
              <a:rPr lang="en-US" sz="1200" b="1" dirty="0" err="1"/>
              <a:t>ttl</a:t>
            </a:r>
            <a:r>
              <a:rPr lang="en-US" sz="1200" b="1" dirty="0"/>
              <a:t>=54 time=48.2 </a:t>
            </a:r>
            <a:r>
              <a:rPr lang="en-US" sz="1200" b="1" dirty="0" err="1"/>
              <a:t>ms</a:t>
            </a:r>
            <a:endParaRPr lang="en-US" sz="1200" b="1" dirty="0"/>
          </a:p>
          <a:p>
            <a:pPr marL="0" indent="0">
              <a:buNone/>
            </a:pPr>
            <a:r>
              <a:rPr lang="en-US" sz="1200" b="1" dirty="0"/>
              <a:t>64 bytes from 2607:f8b0:4010:800::1013: </a:t>
            </a:r>
            <a:r>
              <a:rPr lang="en-US" sz="1200" b="1" dirty="0" err="1"/>
              <a:t>icmp_seq</a:t>
            </a:r>
            <a:r>
              <a:rPr lang="en-US" sz="1200" b="1" dirty="0"/>
              <a:t>=3 </a:t>
            </a:r>
            <a:r>
              <a:rPr lang="en-US" sz="1200" b="1" dirty="0" err="1"/>
              <a:t>ttl</a:t>
            </a:r>
            <a:r>
              <a:rPr lang="en-US" sz="1200" b="1" dirty="0"/>
              <a:t>=54 time=48.2 </a:t>
            </a:r>
            <a:r>
              <a:rPr lang="en-US" sz="1200" b="1" dirty="0" err="1"/>
              <a:t>ms</a:t>
            </a:r>
            <a:endParaRPr lang="en-US" sz="1200" b="1" dirty="0"/>
          </a:p>
          <a:p>
            <a:pPr marL="0" indent="0">
              <a:buNone/>
            </a:pPr>
            <a:r>
              <a:rPr lang="en-US" sz="1200" b="1" dirty="0"/>
              <a:t>64 bytes from 2607:f8b0:4010:800::1013: </a:t>
            </a:r>
            <a:r>
              <a:rPr lang="en-US" sz="1200" b="1" dirty="0" err="1"/>
              <a:t>icmp_seq</a:t>
            </a:r>
            <a:r>
              <a:rPr lang="en-US" sz="1200" b="1" dirty="0"/>
              <a:t>=4 </a:t>
            </a:r>
            <a:r>
              <a:rPr lang="en-US" sz="1200" b="1" dirty="0" err="1"/>
              <a:t>ttl</a:t>
            </a:r>
            <a:r>
              <a:rPr lang="en-US" sz="1200" b="1" dirty="0"/>
              <a:t>=54 time=48.2 </a:t>
            </a:r>
            <a:r>
              <a:rPr lang="en-US" sz="1200" b="1" dirty="0" err="1"/>
              <a:t>ms</a:t>
            </a:r>
            <a:endParaRPr lang="en-US" sz="1200" b="1" dirty="0"/>
          </a:p>
          <a:p>
            <a:pPr marL="0" indent="0">
              <a:buNone/>
            </a:pPr>
            <a:r>
              <a:rPr lang="en-US" sz="1200" b="1" dirty="0" smtClean="0"/>
              <a:t> </a:t>
            </a:r>
            <a:endParaRPr lang="en-US" sz="1200" b="1" dirty="0"/>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94</a:t>
            </a:fld>
            <a:endParaRPr lang="en-US"/>
          </a:p>
        </p:txBody>
      </p:sp>
    </p:spTree>
    <p:extLst>
      <p:ext uri="{BB962C8B-B14F-4D97-AF65-F5344CB8AC3E}">
        <p14:creationId xmlns:p14="http://schemas.microsoft.com/office/powerpoint/2010/main" val="3454749617"/>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US" sz="4000" dirty="0" smtClean="0"/>
              <a:t>BWCTL (owamp)</a:t>
            </a:r>
            <a:endParaRPr lang="en-US" sz="4000" dirty="0"/>
          </a:p>
        </p:txBody>
      </p:sp>
      <p:sp>
        <p:nvSpPr>
          <p:cNvPr id="3" name="Content Placeholder 2"/>
          <p:cNvSpPr>
            <a:spLocks noGrp="1"/>
          </p:cNvSpPr>
          <p:nvPr>
            <p:ph idx="1"/>
          </p:nvPr>
        </p:nvSpPr>
        <p:spPr/>
        <p:txBody>
          <a:bodyPr>
            <a:noAutofit/>
          </a:bodyPr>
          <a:lstStyle/>
          <a:p>
            <a:pPr marL="0" indent="0">
              <a:buNone/>
            </a:pPr>
            <a:r>
              <a:rPr lang="en-US" sz="1200" b="1" dirty="0" smtClean="0">
                <a:latin typeface="Courier"/>
                <a:cs typeface="Courier"/>
              </a:rPr>
              <a:t>&gt; </a:t>
            </a:r>
            <a:r>
              <a:rPr lang="en-US" sz="1200" b="1" dirty="0" err="1">
                <a:solidFill>
                  <a:srgbClr val="FF0000"/>
                </a:solidFill>
                <a:latin typeface="Courier"/>
                <a:cs typeface="Courier"/>
              </a:rPr>
              <a:t>bwping</a:t>
            </a:r>
            <a:r>
              <a:rPr lang="en-US" sz="1200" b="1" dirty="0">
                <a:solidFill>
                  <a:srgbClr val="FF0000"/>
                </a:solidFill>
                <a:latin typeface="Courier"/>
                <a:cs typeface="Courier"/>
              </a:rPr>
              <a:t> -T owamp </a:t>
            </a:r>
            <a:r>
              <a:rPr lang="en-US" sz="1200" b="1" dirty="0">
                <a:latin typeface="Courier"/>
                <a:cs typeface="Courier"/>
              </a:rPr>
              <a:t>-4 -s sacr-pt1.</a:t>
            </a:r>
            <a:r>
              <a:rPr lang="en-US" sz="1200" b="1" dirty="0" smtClean="0">
                <a:latin typeface="Courier"/>
                <a:cs typeface="Courier"/>
              </a:rPr>
              <a:t>es.net –c wash-pt1.es.net</a:t>
            </a:r>
            <a:endParaRPr lang="en-US" sz="1200" b="1" dirty="0">
              <a:latin typeface="Courier"/>
              <a:cs typeface="Courier"/>
            </a:endParaRPr>
          </a:p>
          <a:p>
            <a:pPr marL="0" indent="0">
              <a:buNone/>
            </a:pPr>
            <a:r>
              <a:rPr lang="en-US" sz="1200" b="1" dirty="0" err="1">
                <a:latin typeface="Courier"/>
                <a:cs typeface="Courier"/>
              </a:rPr>
              <a:t>bwping</a:t>
            </a:r>
            <a:r>
              <a:rPr lang="en-US" sz="1200" b="1" dirty="0">
                <a:latin typeface="Courier"/>
                <a:cs typeface="Courier"/>
              </a:rPr>
              <a:t>: Using tool: </a:t>
            </a:r>
            <a:r>
              <a:rPr lang="en-US" sz="1200" b="1" dirty="0" err="1">
                <a:latin typeface="Courier"/>
                <a:cs typeface="Courier"/>
              </a:rPr>
              <a:t>owamp</a:t>
            </a:r>
            <a:endParaRPr lang="en-US" sz="1200" b="1" dirty="0">
              <a:latin typeface="Courier"/>
              <a:cs typeface="Courier"/>
            </a:endParaRPr>
          </a:p>
          <a:p>
            <a:pPr marL="0" indent="0">
              <a:buNone/>
            </a:pPr>
            <a:r>
              <a:rPr lang="en-US" sz="1200" b="1" dirty="0" err="1">
                <a:latin typeface="Courier"/>
                <a:cs typeface="Courier"/>
              </a:rPr>
              <a:t>bwping</a:t>
            </a:r>
            <a:r>
              <a:rPr lang="en-US" sz="1200" b="1" dirty="0">
                <a:latin typeface="Courier"/>
                <a:cs typeface="Courier"/>
              </a:rPr>
              <a:t>: 42 seconds until test results available</a:t>
            </a:r>
          </a:p>
          <a:p>
            <a:pPr marL="0" indent="0">
              <a:buNone/>
            </a:pPr>
            <a:endParaRPr lang="en-US" sz="1200" b="1" dirty="0">
              <a:latin typeface="Courier"/>
              <a:cs typeface="Courier"/>
            </a:endParaRPr>
          </a:p>
          <a:p>
            <a:pPr marL="0" indent="0">
              <a:buNone/>
            </a:pPr>
            <a:r>
              <a:rPr lang="en-US" sz="1200" b="1" dirty="0">
                <a:latin typeface="Courier"/>
                <a:cs typeface="Courier"/>
              </a:rPr>
              <a:t>--- </a:t>
            </a:r>
            <a:r>
              <a:rPr lang="en-US" sz="1200" b="1" dirty="0" err="1">
                <a:latin typeface="Courier"/>
                <a:cs typeface="Courier"/>
              </a:rPr>
              <a:t>owping</a:t>
            </a:r>
            <a:r>
              <a:rPr lang="en-US" sz="1200" b="1" dirty="0">
                <a:latin typeface="Courier"/>
                <a:cs typeface="Courier"/>
              </a:rPr>
              <a:t> statistics from [198.129.254.38]:5283 to [198.124.238.34]:5121 ---</a:t>
            </a:r>
          </a:p>
          <a:p>
            <a:pPr marL="0" indent="0">
              <a:buNone/>
            </a:pPr>
            <a:r>
              <a:rPr lang="nl-NL" sz="1200" b="1" dirty="0">
                <a:latin typeface="Courier"/>
                <a:cs typeface="Courier"/>
              </a:rPr>
              <a:t>SID:	c67cee22d85fc3b2bbe23f83da5947b2</a:t>
            </a:r>
          </a:p>
          <a:p>
            <a:pPr marL="0" indent="0">
              <a:buNone/>
            </a:pPr>
            <a:r>
              <a:rPr lang="en-US" sz="1200" b="1" dirty="0">
                <a:latin typeface="Courier"/>
                <a:cs typeface="Courier"/>
              </a:rPr>
              <a:t>first:	2015-01-13T08:17:58.534</a:t>
            </a:r>
          </a:p>
          <a:p>
            <a:pPr marL="0" indent="0">
              <a:buNone/>
            </a:pPr>
            <a:r>
              <a:rPr lang="en-US" sz="1200" b="1" dirty="0">
                <a:latin typeface="Courier"/>
                <a:cs typeface="Courier"/>
              </a:rPr>
              <a:t>last:	2015-01-13T08:18:17.581</a:t>
            </a:r>
          </a:p>
          <a:p>
            <a:pPr marL="0" indent="0">
              <a:buNone/>
            </a:pPr>
            <a:r>
              <a:rPr lang="ro-RO" sz="1200" b="1" dirty="0">
                <a:solidFill>
                  <a:srgbClr val="FF0000"/>
                </a:solidFill>
                <a:latin typeface="Courier"/>
                <a:cs typeface="Courier"/>
              </a:rPr>
              <a:t>10 sent, 0 lost (0.000%), 0 duplicates</a:t>
            </a:r>
          </a:p>
          <a:p>
            <a:pPr marL="0" indent="0">
              <a:buNone/>
            </a:pPr>
            <a:r>
              <a:rPr lang="en-US" sz="1200" b="1" dirty="0">
                <a:solidFill>
                  <a:srgbClr val="FF0000"/>
                </a:solidFill>
                <a:latin typeface="Courier"/>
                <a:cs typeface="Courier"/>
              </a:rPr>
              <a:t>one-way delay min/median/max = 29.9/29.9/29.9 </a:t>
            </a:r>
            <a:r>
              <a:rPr lang="en-US" sz="1200" b="1" dirty="0" err="1">
                <a:solidFill>
                  <a:srgbClr val="FF0000"/>
                </a:solidFill>
                <a:latin typeface="Courier"/>
                <a:cs typeface="Courier"/>
              </a:rPr>
              <a:t>ms</a:t>
            </a:r>
            <a:r>
              <a:rPr lang="en-US" sz="1200" b="1" dirty="0">
                <a:solidFill>
                  <a:srgbClr val="FF0000"/>
                </a:solidFill>
                <a:latin typeface="Courier"/>
                <a:cs typeface="Courier"/>
              </a:rPr>
              <a:t>, (err=0.191 </a:t>
            </a:r>
            <a:r>
              <a:rPr lang="en-US" sz="1200" b="1" dirty="0" err="1">
                <a:solidFill>
                  <a:srgbClr val="FF0000"/>
                </a:solidFill>
                <a:latin typeface="Courier"/>
                <a:cs typeface="Courier"/>
              </a:rPr>
              <a:t>ms</a:t>
            </a:r>
            <a:r>
              <a:rPr lang="en-US" sz="1200" b="1" dirty="0">
                <a:solidFill>
                  <a:srgbClr val="FF0000"/>
                </a:solidFill>
                <a:latin typeface="Courier"/>
                <a:cs typeface="Courier"/>
              </a:rPr>
              <a:t>)</a:t>
            </a:r>
          </a:p>
          <a:p>
            <a:pPr marL="0" indent="0">
              <a:buNone/>
            </a:pPr>
            <a:r>
              <a:rPr lang="en-US" sz="1200" b="1" dirty="0">
                <a:solidFill>
                  <a:srgbClr val="FF0000"/>
                </a:solidFill>
                <a:latin typeface="Courier"/>
                <a:cs typeface="Courier"/>
              </a:rPr>
              <a:t>one-way jitter = 0.1 </a:t>
            </a:r>
            <a:r>
              <a:rPr lang="en-US" sz="1200" b="1" dirty="0" err="1">
                <a:solidFill>
                  <a:srgbClr val="FF0000"/>
                </a:solidFill>
                <a:latin typeface="Courier"/>
                <a:cs typeface="Courier"/>
              </a:rPr>
              <a:t>ms</a:t>
            </a:r>
            <a:r>
              <a:rPr lang="en-US" sz="1200" b="1" dirty="0">
                <a:solidFill>
                  <a:srgbClr val="FF0000"/>
                </a:solidFill>
                <a:latin typeface="Courier"/>
                <a:cs typeface="Courier"/>
              </a:rPr>
              <a:t> (P95-P50)</a:t>
            </a:r>
          </a:p>
          <a:p>
            <a:pPr marL="0" indent="0">
              <a:buNone/>
            </a:pPr>
            <a:r>
              <a:rPr lang="en-US" sz="1200" b="1" dirty="0">
                <a:solidFill>
                  <a:srgbClr val="FF0000"/>
                </a:solidFill>
                <a:latin typeface="Courier"/>
                <a:cs typeface="Courier"/>
              </a:rPr>
              <a:t>Hops = 5 (consistently)</a:t>
            </a:r>
          </a:p>
          <a:p>
            <a:pPr marL="0" indent="0">
              <a:buNone/>
            </a:pPr>
            <a:r>
              <a:rPr lang="en-US" sz="1200" b="1" dirty="0">
                <a:solidFill>
                  <a:srgbClr val="FF0000"/>
                </a:solidFill>
                <a:latin typeface="Courier"/>
                <a:cs typeface="Courier"/>
              </a:rPr>
              <a:t>no reordering</a:t>
            </a:r>
          </a:p>
          <a:p>
            <a:pPr marL="0" indent="0">
              <a:buNone/>
            </a:pPr>
            <a:endParaRPr lang="en-US" sz="1200" b="1" dirty="0">
              <a:latin typeface="Courier"/>
              <a:cs typeface="Courier"/>
            </a:endParaRPr>
          </a:p>
        </p:txBody>
      </p:sp>
      <p:sp>
        <p:nvSpPr>
          <p:cNvPr id="2" name="Date Placeholder 1"/>
          <p:cNvSpPr>
            <a:spLocks noGrp="1"/>
          </p:cNvSpPr>
          <p:nvPr>
            <p:ph type="dt" sz="half" idx="10"/>
          </p:nvPr>
        </p:nvSpPr>
        <p:spPr/>
        <p:txBody>
          <a:bodyPr/>
          <a:lstStyle/>
          <a:p>
            <a:r>
              <a:rPr lang="en-US" smtClean="0"/>
              <a:t>6/2/15</a:t>
            </a:r>
            <a:endParaRPr lang="en-US"/>
          </a:p>
        </p:txBody>
      </p:sp>
      <p:sp>
        <p:nvSpPr>
          <p:cNvPr id="5" name="Slide Number Placeholder 4"/>
          <p:cNvSpPr>
            <a:spLocks noGrp="1"/>
          </p:cNvSpPr>
          <p:nvPr>
            <p:ph type="sldNum" sz="quarter" idx="12"/>
          </p:nvPr>
        </p:nvSpPr>
        <p:spPr/>
        <p:txBody>
          <a:bodyPr/>
          <a:lstStyle/>
          <a:p>
            <a:fld id="{318151B9-CF22-1341-A1FA-AF855BA4AD15}" type="slidenum">
              <a:rPr lang="en-US" smtClean="0"/>
              <a:t>95</a:t>
            </a:fld>
            <a:endParaRPr lang="en-US"/>
          </a:p>
        </p:txBody>
      </p:sp>
    </p:spTree>
    <p:extLst>
      <p:ext uri="{BB962C8B-B14F-4D97-AF65-F5344CB8AC3E}">
        <p14:creationId xmlns:p14="http://schemas.microsoft.com/office/powerpoint/2010/main" val="366666721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TotalTime>
  <Words>9450</Words>
  <Application>Microsoft Macintosh PowerPoint</Application>
  <PresentationFormat>On-screen Show (16:9)</PresentationFormat>
  <Paragraphs>1278</Paragraphs>
  <Slides>95</Slides>
  <Notes>36</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95</vt:i4>
      </vt:variant>
    </vt:vector>
  </HeadingPairs>
  <TitlesOfParts>
    <vt:vector size="97" baseType="lpstr">
      <vt:lpstr>Office Theme</vt:lpstr>
      <vt:lpstr>Bitmap Image</vt:lpstr>
      <vt:lpstr>Troubleshooting Network Performance Issues with Active Monitoring</vt:lpstr>
      <vt:lpstr>What is perfSONAR?</vt:lpstr>
      <vt:lpstr>Problem Statement</vt:lpstr>
      <vt:lpstr>Where Are The Problems?</vt:lpstr>
      <vt:lpstr>Local Testing Will Not Find Everything</vt:lpstr>
      <vt:lpstr>A small amount of packet loss makes a huge difference in TCP performance</vt:lpstr>
      <vt:lpstr>Soft Network Failures</vt:lpstr>
      <vt:lpstr>Hard vs. Soft Failures</vt:lpstr>
      <vt:lpstr>PowerPoint Presentation</vt:lpstr>
      <vt:lpstr>Causes of Packet Loss</vt:lpstr>
      <vt:lpstr>Sample Soft Failure: failing optics</vt:lpstr>
      <vt:lpstr>Sample Soft Failure: Under-powered Firewall</vt:lpstr>
      <vt:lpstr>Sample Soft Failure: Host Tuning</vt:lpstr>
      <vt:lpstr>Average TCP results, various switches</vt:lpstr>
      <vt:lpstr>What is perfSONAR?</vt:lpstr>
      <vt:lpstr>perfSONAR History</vt:lpstr>
      <vt:lpstr>The perfSONAR collaboration</vt:lpstr>
      <vt:lpstr>perfSONAR Toolkit</vt:lpstr>
      <vt:lpstr>perfSONAR Toolkit Components</vt:lpstr>
      <vt:lpstr>Who is running perfSONAR?</vt:lpstr>
      <vt:lpstr>perfSONAR Deployment Growth</vt:lpstr>
      <vt:lpstr>Active vs. Passive Monitoring </vt:lpstr>
      <vt:lpstr>perfSONAR Dashboard: Raising Expectations and improving network visibility </vt:lpstr>
      <vt:lpstr>psUI</vt:lpstr>
      <vt:lpstr>What is psUI for?</vt:lpstr>
      <vt:lpstr>PowerPoint Presentation</vt:lpstr>
      <vt:lpstr>perfSONAR Hardware</vt:lpstr>
      <vt:lpstr>Active and Growing perfSONAR Community</vt:lpstr>
      <vt:lpstr>perfSONAR Community</vt:lpstr>
      <vt:lpstr>Part 2: perfSONAR Measurement Tools: Hands On exercises</vt:lpstr>
      <vt:lpstr>perfSONAR Tools</vt:lpstr>
      <vt:lpstr>Default perfSONAR Throughput Tool: iperf3</vt:lpstr>
      <vt:lpstr>Sample iperf3 output on lossy network</vt:lpstr>
      <vt:lpstr>mininet Exercises</vt:lpstr>
      <vt:lpstr>Exercise: iperf3</vt:lpstr>
      <vt:lpstr>BWCTL</vt:lpstr>
      <vt:lpstr>bwctl features</vt:lpstr>
      <vt:lpstr>Throughput Test Tools</vt:lpstr>
      <vt:lpstr>Exercise: bwctl</vt:lpstr>
      <vt:lpstr>Throughput Expectations</vt:lpstr>
      <vt:lpstr>OWAMP</vt:lpstr>
      <vt:lpstr>What OWAMP Tells Us</vt:lpstr>
      <vt:lpstr>Exercise: owamp</vt:lpstr>
      <vt:lpstr>bwctl + tracepath</vt:lpstr>
      <vt:lpstr>BWCTL (Tracepath with MTU mismatch)</vt:lpstr>
      <vt:lpstr>Exercise: bwtraceroute</vt:lpstr>
      <vt:lpstr>Part3 : perfSONAR Measurement Tools  Hands-On-Session between VMs</vt:lpstr>
      <vt:lpstr>PowerPoint Presentation</vt:lpstr>
      <vt:lpstr>Check your environment</vt:lpstr>
      <vt:lpstr>iperf3 test natively (I)</vt:lpstr>
      <vt:lpstr>iperf3 TCP test natively (II)</vt:lpstr>
      <vt:lpstr>iperf3 UDP test natively (I)</vt:lpstr>
      <vt:lpstr>iperf3 UDP test natively (II)</vt:lpstr>
      <vt:lpstr>bwctl/iperf3 tests (I) check environment</vt:lpstr>
      <vt:lpstr>bwctl/iperf3 (II): TCP test</vt:lpstr>
      <vt:lpstr>bwctl/iperf3 (III) UDP test</vt:lpstr>
      <vt:lpstr>OWAMP Test (I)</vt:lpstr>
      <vt:lpstr>OWAMP Test (II)</vt:lpstr>
      <vt:lpstr>OWAMP Test (III)</vt:lpstr>
      <vt:lpstr>Changing link metrics between VMs</vt:lpstr>
      <vt:lpstr>Dashboard and Plots Demo</vt:lpstr>
      <vt:lpstr>Extra Exercise for those with a Mac </vt:lpstr>
      <vt:lpstr>Extra Exercise for those with a Linux VM</vt:lpstr>
      <vt:lpstr>Part 4: psUI: the perfSONAR web UI</vt:lpstr>
      <vt:lpstr>psUI architecture</vt:lpstr>
      <vt:lpstr>psUI usage</vt:lpstr>
      <vt:lpstr>Bandwidth (iperf)</vt:lpstr>
      <vt:lpstr>PowerPoint Presentation</vt:lpstr>
      <vt:lpstr>PowerPoint Presentation</vt:lpstr>
      <vt:lpstr>PowerPoint Presentation</vt:lpstr>
      <vt:lpstr>One way delay (owamp)</vt:lpstr>
      <vt:lpstr>Measurement Archives</vt:lpstr>
      <vt:lpstr>Other resources</vt:lpstr>
      <vt:lpstr>Part 5: Use Cases &amp; Success Stories</vt:lpstr>
      <vt:lpstr>Success Stories - Host Tuning</vt:lpstr>
      <vt:lpstr>Success Stories - Fiber Cut</vt:lpstr>
      <vt:lpstr>PowerPoint Presentation</vt:lpstr>
      <vt:lpstr>PowerPoint Presentation</vt:lpstr>
      <vt:lpstr>Another Failing Line Card Example</vt:lpstr>
      <vt:lpstr>Success Stories Summary</vt:lpstr>
      <vt:lpstr>Resources</vt:lpstr>
      <vt:lpstr>Extra Slides</vt:lpstr>
      <vt:lpstr>BWCTL Example (iperf)</vt:lpstr>
      <vt:lpstr>BWCTL Example (iperf3)</vt:lpstr>
      <vt:lpstr>BWCTL Example (nuttcp)</vt:lpstr>
      <vt:lpstr>BWCTL Example (nuttcp, [1%] loss)</vt:lpstr>
      <vt:lpstr>OWAMP (initial)</vt:lpstr>
      <vt:lpstr>OWAMP (w/ loss)</vt:lpstr>
      <vt:lpstr>OWAMP (w/ re-ordering)</vt:lpstr>
      <vt:lpstr>Plotting owamp results</vt:lpstr>
      <vt:lpstr>BWCTL (Traceroute)</vt:lpstr>
      <vt:lpstr>BWCTL (Tracepath)</vt:lpstr>
      <vt:lpstr>BWCTL (Tracepath with MTU mismatch)</vt:lpstr>
      <vt:lpstr>BWCTL (Ping)</vt:lpstr>
      <vt:lpstr>BWCTL (owamp)</vt:lpstr>
    </vt:vector>
  </TitlesOfParts>
  <Company>ESnet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Zurawski</dc:creator>
  <cp:lastModifiedBy>Kurt Baumann</cp:lastModifiedBy>
  <cp:revision>185</cp:revision>
  <cp:lastPrinted>2015-03-24T22:23:59Z</cp:lastPrinted>
  <dcterms:created xsi:type="dcterms:W3CDTF">2014-10-22T19:46:15Z</dcterms:created>
  <dcterms:modified xsi:type="dcterms:W3CDTF">2015-06-17T15:40:14Z</dcterms:modified>
</cp:coreProperties>
</file>