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48" r:id="rId3"/>
  </p:sldMasterIdLst>
  <p:notesMasterIdLst>
    <p:notesMasterId r:id="rId11"/>
  </p:notesMasterIdLst>
  <p:sldIdLst>
    <p:sldId id="360" r:id="rId4"/>
    <p:sldId id="362" r:id="rId5"/>
    <p:sldId id="363" r:id="rId6"/>
    <p:sldId id="364" r:id="rId7"/>
    <p:sldId id="365" r:id="rId8"/>
    <p:sldId id="366" r:id="rId9"/>
    <p:sldId id="3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66" autoAdjust="0"/>
    <p:restoredTop sz="81703" autoAdjust="0"/>
  </p:normalViewPr>
  <p:slideViewPr>
    <p:cSldViewPr snapToGrid="0">
      <p:cViewPr varScale="1">
        <p:scale>
          <a:sx n="110" d="100"/>
          <a:sy n="110" d="100"/>
        </p:scale>
        <p:origin x="856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‹nr›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jpg"/><Relationship Id="rId3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3.jpg"/><Relationship Id="rId3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4.jpg"/><Relationship Id="rId3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5.jpg"/><Relationship Id="rId3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6.jpg"/><Relationship Id="rId3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jpg"/><Relationship Id="rId3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8.jpg"/><Relationship Id="rId3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9.jpg"/><Relationship Id="rId3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0.jpg"/><Relationship Id="rId3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1.jpg"/><Relationship Id="rId3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2.jpg"/><Relationship Id="rId3" Type="http://schemas.openxmlformats.org/officeDocument/2006/relationships/image" Target="../media/image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3.jpg"/><Relationship Id="rId3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4.jpg"/><Relationship Id="rId3" Type="http://schemas.openxmlformats.org/officeDocument/2006/relationships/image" Target="../media/image5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5.jpg"/><Relationship Id="rId3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6.jpg"/><Relationship Id="rId3" Type="http://schemas.openxmlformats.org/officeDocument/2006/relationships/image" Target="../media/image5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7.jpg"/><Relationship Id="rId3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8.jpg"/><Relationship Id="rId3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9.jpg"/><Relationship Id="rId3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jpg"/><Relationship Id="rId3" Type="http://schemas.openxmlformats.org/officeDocument/2006/relationships/image" Target="../media/image5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1.jpg"/><Relationship Id="rId3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g"/><Relationship Id="rId3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2.jpg"/><Relationship Id="rId3" Type="http://schemas.openxmlformats.org/officeDocument/2006/relationships/image" Target="../media/image5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3.jp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Relationship Id="rId3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g"/><Relationship Id="rId3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jpg"/><Relationship Id="rId3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jpg"/><Relationship Id="rId3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jpg"/><Relationship Id="rId3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1.jpg"/><Relationship Id="rId3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.xml"/><Relationship Id="rId20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30.xml"/><Relationship Id="rId29" Type="http://schemas.openxmlformats.org/officeDocument/2006/relationships/slideLayout" Target="../slideLayouts/slideLayout31.xml"/><Relationship Id="rId30" Type="http://schemas.openxmlformats.org/officeDocument/2006/relationships/theme" Target="../theme/theme3.xml"/><Relationship Id="rId10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20.xml"/><Relationship Id="rId19" Type="http://schemas.openxmlformats.org/officeDocument/2006/relationships/slideLayout" Target="../slideLayouts/slideLayout21.xml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‹nr›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‹nr›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‹nr›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27/02/2019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 err="1">
                <a:solidFill>
                  <a:schemeClr val="bg1"/>
                </a:solidFill>
                <a:effectLst/>
                <a:latin typeface="+mn-lt"/>
              </a:rPr>
              <a:t>eduGAIN</a:t>
            </a:r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</a:rPr>
              <a:t> operations</a:t>
            </a:r>
            <a:endParaRPr lang="en-GB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4512" y="5566130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Tomasz </a:t>
            </a:r>
            <a:r>
              <a:rPr lang="en-US" sz="2200" b="1" i="0" dirty="0" err="1" smtClean="0">
                <a:solidFill>
                  <a:schemeClr val="bg1"/>
                </a:solidFill>
                <a:latin typeface="+mn-lt"/>
              </a:rPr>
              <a:t>Wolniewicz</a:t>
            </a:r>
            <a:r>
              <a:rPr lang="en-US" sz="2200" b="1" i="0" dirty="0" smtClean="0">
                <a:solidFill>
                  <a:schemeClr val="bg1"/>
                </a:solidFill>
                <a:latin typeface="+mn-lt"/>
              </a:rPr>
              <a:t>, PSNC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Rome 2019, </a:t>
            </a:r>
            <a:r>
              <a:rPr lang="en-US" sz="2000" dirty="0" err="1">
                <a:solidFill>
                  <a:schemeClr val="bg1"/>
                </a:solidFill>
                <a:latin typeface="+mn-lt"/>
              </a:rPr>
              <a:t>eduGAIN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 all hands meeting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 Placeholder 6"/>
          <p:cNvSpPr txBox="1">
            <a:spLocks/>
          </p:cNvSpPr>
          <p:nvPr/>
        </p:nvSpPr>
        <p:spPr>
          <a:xfrm>
            <a:off x="892439" y="6184009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892439" y="5995219"/>
            <a:ext cx="11211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scientific/academic work is financed from financial resources for science in the years 2019- 2020 granted for the realization of the international project  co-financed by Polish Ministry of Science and Higher Education.</a:t>
            </a:r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="" xmlns:a16="http://schemas.microsoft.com/office/drawing/2014/main" id="{57DE5856-80CD-F34D-B9F7-93A14FA95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eduGAIN</a:t>
            </a:r>
            <a:r>
              <a:rPr lang="en-GB" dirty="0" smtClean="0"/>
              <a:t> aggregator</a:t>
            </a:r>
          </a:p>
          <a:p>
            <a:pPr lvl="1"/>
            <a:r>
              <a:rPr lang="en-GB" dirty="0" smtClean="0"/>
              <a:t>Collects, verifies, aggregates and signs metadata</a:t>
            </a:r>
          </a:p>
          <a:p>
            <a:r>
              <a:rPr lang="en-GB" dirty="0" err="1" smtClean="0"/>
              <a:t>eduGAIN</a:t>
            </a:r>
            <a:r>
              <a:rPr lang="en-GB" dirty="0" smtClean="0"/>
              <a:t> validator</a:t>
            </a:r>
          </a:p>
          <a:p>
            <a:pPr lvl="1"/>
            <a:r>
              <a:rPr lang="en-GB" dirty="0" smtClean="0"/>
              <a:t>Operated both as a part of the aggregation process and a standalone toll</a:t>
            </a:r>
          </a:p>
          <a:p>
            <a:pPr lvl="1"/>
            <a:r>
              <a:rPr lang="en-GB" dirty="0" smtClean="0"/>
              <a:t>Can be used both ad a GUI and as an API call</a:t>
            </a:r>
          </a:p>
          <a:p>
            <a:r>
              <a:rPr lang="en-GB" dirty="0" err="1" smtClean="0"/>
              <a:t>eduGAIN</a:t>
            </a:r>
            <a:r>
              <a:rPr lang="en-GB" dirty="0" smtClean="0"/>
              <a:t> technical site</a:t>
            </a:r>
          </a:p>
          <a:p>
            <a:pPr lvl="1"/>
            <a:r>
              <a:rPr lang="en-GB" dirty="0" smtClean="0"/>
              <a:t>A common home for </a:t>
            </a:r>
            <a:r>
              <a:rPr lang="en-GB" dirty="0" err="1" smtClean="0"/>
              <a:t>eduGAIN</a:t>
            </a:r>
            <a:r>
              <a:rPr lang="en-GB" dirty="0" smtClean="0"/>
              <a:t> tools</a:t>
            </a:r>
          </a:p>
          <a:p>
            <a:r>
              <a:rPr lang="en-GB" dirty="0" err="1" smtClean="0"/>
              <a:t>eduGAIN</a:t>
            </a:r>
            <a:r>
              <a:rPr lang="en-GB" dirty="0" smtClean="0"/>
              <a:t> database</a:t>
            </a:r>
          </a:p>
          <a:p>
            <a:pPr lvl="1"/>
            <a:r>
              <a:rPr lang="en-GB" dirty="0" smtClean="0"/>
              <a:t>The information behind it all</a:t>
            </a:r>
            <a:endParaRPr lang="en-GB" dirty="0"/>
          </a:p>
        </p:txBody>
      </p:sp>
      <p:sp>
        <p:nvSpPr>
          <p:cNvPr id="3" name="Tytuł 2">
            <a:extLst>
              <a:ext uri="{FF2B5EF4-FFF2-40B4-BE49-F238E27FC236}">
                <a16:creationId xmlns="" xmlns:a16="http://schemas.microsoft.com/office/drawing/2014/main" id="{0962B271-DBFA-B143-A7F7-425386BA4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We </a:t>
            </a:r>
            <a:r>
              <a:rPr lang="en-GB" dirty="0" smtClean="0"/>
              <a:t>operate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4422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="" xmlns:a16="http://schemas.microsoft.com/office/drawing/2014/main" id="{DB932EB3-4A80-AE48-9A81-4E75F1C4E7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isFederated</a:t>
            </a:r>
            <a:r>
              <a:rPr lang="en-GB" dirty="0" smtClean="0"/>
              <a:t> Check (is a given </a:t>
            </a:r>
            <a:r>
              <a:rPr lang="en-GB" dirty="0" err="1" smtClean="0"/>
              <a:t>entityId</a:t>
            </a:r>
            <a:r>
              <a:rPr lang="en-GB" dirty="0" smtClean="0"/>
              <a:t> is in </a:t>
            </a:r>
            <a:r>
              <a:rPr lang="en-GB" dirty="0" err="1" smtClean="0"/>
              <a:t>eduGAIN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Conectivity</a:t>
            </a:r>
            <a:r>
              <a:rPr lang="en-GB" dirty="0" smtClean="0"/>
              <a:t> Check (do </a:t>
            </a:r>
            <a:r>
              <a:rPr lang="en-GB" dirty="0" err="1" smtClean="0"/>
              <a:t>IdPs</a:t>
            </a:r>
            <a:r>
              <a:rPr lang="en-GB" dirty="0" smtClean="0"/>
              <a:t> work with a federated test SP)</a:t>
            </a:r>
          </a:p>
          <a:p>
            <a:r>
              <a:rPr lang="en-GB" dirty="0" smtClean="0"/>
              <a:t>Attribute Release Check</a:t>
            </a:r>
          </a:p>
          <a:p>
            <a:r>
              <a:rPr lang="en-GB" dirty="0" smtClean="0"/>
              <a:t>Access Check</a:t>
            </a:r>
          </a:p>
          <a:p>
            <a:r>
              <a:rPr lang="en-GB" dirty="0" err="1" smtClean="0"/>
              <a:t>CoCo</a:t>
            </a:r>
            <a:r>
              <a:rPr lang="en-GB" dirty="0" smtClean="0"/>
              <a:t> Check</a:t>
            </a:r>
            <a:endParaRPr lang="en-GB" dirty="0"/>
          </a:p>
        </p:txBody>
      </p:sp>
      <p:sp>
        <p:nvSpPr>
          <p:cNvPr id="3" name="Tytuł 2">
            <a:extLst>
              <a:ext uri="{FF2B5EF4-FFF2-40B4-BE49-F238E27FC236}">
                <a16:creationId xmlns="" xmlns:a16="http://schemas.microsoft.com/office/drawing/2014/main" id="{61DFD1CA-D9C6-654D-914C-F5BA968F0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We </a:t>
            </a:r>
            <a:r>
              <a:rPr lang="pl-PL" dirty="0" err="1"/>
              <a:t>supervise</a:t>
            </a:r>
            <a:r>
              <a:rPr lang="pl-PL" dirty="0"/>
              <a:t> and </a:t>
            </a:r>
            <a:r>
              <a:rPr lang="pl-PL" dirty="0" err="1"/>
              <a:t>connect</a:t>
            </a:r>
            <a:r>
              <a:rPr lang="pl-PL" dirty="0"/>
              <a:t> to</a:t>
            </a:r>
          </a:p>
        </p:txBody>
      </p:sp>
    </p:spTree>
    <p:extLst>
      <p:ext uri="{BB962C8B-B14F-4D97-AF65-F5344CB8AC3E}">
        <p14:creationId xmlns:p14="http://schemas.microsoft.com/office/powerpoint/2010/main" val="3525448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VM structure provided by PSNC</a:t>
            </a:r>
          </a:p>
          <a:p>
            <a:r>
              <a:rPr lang="en-GB" dirty="0" smtClean="0"/>
              <a:t>Main access host – technical, validator &amp; </a:t>
            </a:r>
            <a:r>
              <a:rPr lang="en-GB" dirty="0" err="1" smtClean="0"/>
              <a:t>mds</a:t>
            </a:r>
            <a:endParaRPr lang="en-GB" dirty="0" smtClean="0"/>
          </a:p>
          <a:p>
            <a:r>
              <a:rPr lang="en-GB" dirty="0" smtClean="0"/>
              <a:t>Aggregation and signing host</a:t>
            </a:r>
          </a:p>
          <a:p>
            <a:r>
              <a:rPr lang="en-GB" dirty="0" smtClean="0"/>
              <a:t>The database host</a:t>
            </a:r>
          </a:p>
          <a:p>
            <a:r>
              <a:rPr lang="en-GB" dirty="0" smtClean="0"/>
              <a:t>The test host</a:t>
            </a:r>
            <a:endParaRPr lang="en-GB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How we </a:t>
            </a:r>
            <a:r>
              <a:rPr lang="pl-PL" dirty="0" err="1" smtClean="0"/>
              <a:t>operate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39979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Federations</a:t>
            </a:r>
          </a:p>
          <a:p>
            <a:pPr lvl="1"/>
            <a:r>
              <a:rPr lang="en-GB" dirty="0" smtClean="0"/>
              <a:t>Links, contacts, status</a:t>
            </a:r>
          </a:p>
          <a:p>
            <a:r>
              <a:rPr lang="en-GB" dirty="0" smtClean="0"/>
              <a:t>Metadata</a:t>
            </a:r>
          </a:p>
          <a:p>
            <a:pPr lvl="1"/>
            <a:r>
              <a:rPr lang="en-GB" dirty="0" smtClean="0"/>
              <a:t>Entities, entity fingerprints, entity status from various tools, entity clash information</a:t>
            </a:r>
          </a:p>
          <a:p>
            <a:r>
              <a:rPr lang="en-GB" dirty="0" smtClean="0"/>
              <a:t>History</a:t>
            </a:r>
          </a:p>
          <a:p>
            <a:pPr lvl="1"/>
            <a:r>
              <a:rPr lang="en-GB" dirty="0" smtClean="0"/>
              <a:t>Per federation and global daily entity numbers</a:t>
            </a:r>
          </a:p>
          <a:p>
            <a:pPr lvl="1"/>
            <a:r>
              <a:rPr lang="en-GB" dirty="0" smtClean="0"/>
              <a:t>Entity first seen/last seen history</a:t>
            </a:r>
            <a:endParaRPr lang="en-GB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Database </a:t>
            </a:r>
            <a:r>
              <a:rPr lang="en-GB" dirty="0" smtClean="0"/>
              <a:t>details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071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eduGAIN</a:t>
            </a:r>
            <a:r>
              <a:rPr lang="en-GB" dirty="0" smtClean="0"/>
              <a:t> signing key</a:t>
            </a:r>
          </a:p>
          <a:p>
            <a:r>
              <a:rPr lang="en-GB" dirty="0" err="1" smtClean="0"/>
              <a:t>eduGAIN</a:t>
            </a:r>
            <a:r>
              <a:rPr lang="en-GB" dirty="0" smtClean="0"/>
              <a:t> security procedures</a:t>
            </a:r>
          </a:p>
          <a:p>
            <a:r>
              <a:rPr lang="en-GB" dirty="0" smtClean="0"/>
              <a:t>Federation-centric approach</a:t>
            </a:r>
          </a:p>
          <a:p>
            <a:r>
              <a:rPr lang="en-GB" dirty="0" smtClean="0"/>
              <a:t>Visualisation of  aggregation status</a:t>
            </a:r>
            <a:endParaRPr lang="en-GB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Nearest goals</a:t>
            </a:r>
            <a:r>
              <a:rPr lang="pl-PL" dirty="0" smtClean="0"/>
              <a:t>	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8822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27/02/2019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809</TotalTime>
  <Words>303</Words>
  <Application>Microsoft Macintosh PowerPoint</Application>
  <PresentationFormat>Panoramiczny</PresentationFormat>
  <Paragraphs>62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3</vt:i4>
      </vt:variant>
      <vt:variant>
        <vt:lpstr>Tytuły slajdów</vt:lpstr>
      </vt:variant>
      <vt:variant>
        <vt:i4>7</vt:i4>
      </vt:variant>
    </vt:vector>
  </HeadingPairs>
  <TitlesOfParts>
    <vt:vector size="13" baseType="lpstr">
      <vt:lpstr>Calibri</vt:lpstr>
      <vt:lpstr>Calibri Light</vt:lpstr>
      <vt:lpstr>Arial</vt:lpstr>
      <vt:lpstr>Custom Design</vt:lpstr>
      <vt:lpstr>1_Custom Design</vt:lpstr>
      <vt:lpstr>Office Theme</vt:lpstr>
      <vt:lpstr>Prezentacja programu PowerPoint</vt:lpstr>
      <vt:lpstr>We operate</vt:lpstr>
      <vt:lpstr>We supervise and connect to</vt:lpstr>
      <vt:lpstr>How we operate</vt:lpstr>
      <vt:lpstr>Database details</vt:lpstr>
      <vt:lpstr>Nearest goals </vt:lpstr>
      <vt:lpstr>Prezentacja programu PowerPoint</vt:lpstr>
    </vt:vector>
  </TitlesOfParts>
  <Company>DANTE Ltd</Company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twoln@o365.umk.pl</cp:lastModifiedBy>
  <cp:revision>78</cp:revision>
  <dcterms:created xsi:type="dcterms:W3CDTF">2018-03-16T12:13:33Z</dcterms:created>
  <dcterms:modified xsi:type="dcterms:W3CDTF">2019-02-27T12:53:10Z</dcterms:modified>
</cp:coreProperties>
</file>